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9EA0D-3B3B-4A97-B6FB-4484A6EF46C1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A31CD-A800-429B-9EE1-03AECEAD5F8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A31CD-A800-429B-9EE1-03AECEAD5F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2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EEA-78A4-4524-9194-85377470139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CFCA-8081-4455-8C78-2D6E59CA5B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EEA-78A4-4524-9194-85377470139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CFCA-8081-4455-8C78-2D6E59CA5B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7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EEA-78A4-4524-9194-85377470139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CFCA-8081-4455-8C78-2D6E59CA5B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7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EEA-78A4-4524-9194-85377470139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CFCA-8081-4455-8C78-2D6E59CA5B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8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EEA-78A4-4524-9194-85377470139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CFCA-8081-4455-8C78-2D6E59CA5B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EEA-78A4-4524-9194-85377470139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CFCA-8081-4455-8C78-2D6E59CA5B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1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EEA-78A4-4524-9194-85377470139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CFCA-8081-4455-8C78-2D6E59CA5B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EEA-78A4-4524-9194-85377470139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CFCA-8081-4455-8C78-2D6E59CA5B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0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EEA-78A4-4524-9194-85377470139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CFCA-8081-4455-8C78-2D6E59CA5B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EEA-78A4-4524-9194-85377470139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CFCA-8081-4455-8C78-2D6E59CA5B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9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EEA-78A4-4524-9194-85377470139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CFCA-8081-4455-8C78-2D6E59CA5B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8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07EEA-78A4-4524-9194-85377470139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DCFCA-8081-4455-8C78-2D6E59CA5B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5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ambria" panose="02040503050406030204" pitchFamily="18" charset="0"/>
              </a:rPr>
              <a:t>Integration Testing Plan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899159" y="1811383"/>
            <a:ext cx="101433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The components are divided in 3 </a:t>
            </a:r>
            <a:r>
              <a:rPr lang="en-US" sz="2400" b="1" dirty="0" smtClean="0">
                <a:latin typeface="Cambria" panose="02040503050406030204" pitchFamily="18" charset="0"/>
              </a:rPr>
              <a:t>subsystems</a:t>
            </a:r>
            <a:r>
              <a:rPr lang="en-US" sz="2400" dirty="0" smtClean="0">
                <a:latin typeface="Cambria" panose="02040503050406030204" pitchFamily="18" charset="0"/>
              </a:rPr>
              <a:t>:</a:t>
            </a:r>
          </a:p>
          <a:p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Cambria" panose="02040503050406030204" pitchFamily="18" charset="0"/>
              </a:rPr>
              <a:t>Application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Cambria" panose="02040503050406030204" pitchFamily="18" charset="0"/>
              </a:rPr>
              <a:t>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Cambria" panose="02040503050406030204" pitchFamily="18" charset="0"/>
              </a:rPr>
              <a:t>Client</a:t>
            </a:r>
          </a:p>
          <a:p>
            <a:endParaRPr lang="en-US" sz="2400" dirty="0" smtClean="0">
              <a:latin typeface="Cambria" panose="02040503050406030204" pitchFamily="18" charset="0"/>
            </a:endParaRPr>
          </a:p>
          <a:p>
            <a:r>
              <a:rPr lang="en-US" sz="2400" dirty="0" smtClean="0">
                <a:latin typeface="Cambria" panose="02040503050406030204" pitchFamily="18" charset="0"/>
              </a:rPr>
              <a:t>Each subsystem can be tested separately.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16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ambria" panose="02040503050406030204" pitchFamily="18" charset="0"/>
              </a:rPr>
              <a:t>Integration Strategy</a:t>
            </a:r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99159" y="1811383"/>
            <a:ext cx="1070065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i="1" dirty="0" smtClean="0">
                <a:latin typeface="Cambria" panose="02040503050406030204" pitchFamily="18" charset="0"/>
              </a:rPr>
              <a:t>Application Server  </a:t>
            </a:r>
            <a:r>
              <a:rPr lang="en-US" sz="2600" i="1" dirty="0" smtClean="0">
                <a:latin typeface="Cambria" panose="02040503050406030204" pitchFamily="18" charset="0"/>
                <a:sym typeface="Wingdings" panose="05000000000000000000" pitchFamily="2" charset="2"/>
              </a:rPr>
              <a:t>  </a:t>
            </a:r>
            <a:r>
              <a:rPr lang="en-US" sz="2600" b="1" dirty="0" smtClean="0">
                <a:latin typeface="Cambria" panose="02040503050406030204" pitchFamily="18" charset="0"/>
                <a:sym typeface="Wingdings" panose="05000000000000000000" pitchFamily="2" charset="2"/>
              </a:rPr>
              <a:t>Bottom-up</a:t>
            </a:r>
            <a:r>
              <a:rPr lang="en-US" sz="2600" dirty="0" smtClean="0">
                <a:latin typeface="Cambria" panose="02040503050406030204" pitchFamily="18" charset="0"/>
                <a:sym typeface="Wingdings" panose="05000000000000000000" pitchFamily="2" charset="2"/>
              </a:rPr>
              <a:t> 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400" b="1" dirty="0" smtClean="0">
                <a:latin typeface="Cambria" panose="02040503050406030204" pitchFamily="18" charset="0"/>
              </a:rPr>
              <a:t>Stubs</a:t>
            </a:r>
            <a:r>
              <a:rPr lang="en-US" sz="2400" dirty="0" smtClean="0">
                <a:latin typeface="Cambria" panose="02040503050406030204" pitchFamily="18" charset="0"/>
              </a:rPr>
              <a:t> will be used only for external component not to be tested (e.g. Client, Email Server, etc.)</a:t>
            </a:r>
          </a:p>
          <a:p>
            <a:endParaRPr lang="en-US" sz="2400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i="1" dirty="0" smtClean="0">
                <a:latin typeface="Cambria" panose="02040503050406030204" pitchFamily="18" charset="0"/>
              </a:rPr>
              <a:t>Web Server </a:t>
            </a:r>
            <a:r>
              <a:rPr lang="en-US" sz="2600" dirty="0" smtClean="0">
                <a:latin typeface="Cambria" panose="02040503050406030204" pitchFamily="18" charset="0"/>
                <a:sym typeface="Wingdings" panose="05000000000000000000" pitchFamily="2" charset="2"/>
              </a:rPr>
              <a:t>and </a:t>
            </a:r>
            <a:r>
              <a:rPr lang="en-US" sz="2600" i="1" dirty="0" smtClean="0">
                <a:latin typeface="Cambria" panose="02040503050406030204" pitchFamily="18" charset="0"/>
                <a:sym typeface="Wingdings" panose="05000000000000000000" pitchFamily="2" charset="2"/>
              </a:rPr>
              <a:t>Client </a:t>
            </a:r>
            <a:r>
              <a:rPr lang="en-US" sz="2600" dirty="0" smtClean="0">
                <a:latin typeface="Cambria" panose="02040503050406030204" pitchFamily="18" charset="0"/>
                <a:sym typeface="Wingdings" panose="05000000000000000000" pitchFamily="2" charset="2"/>
              </a:rPr>
              <a:t>  No precise integration strategy is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Cambria" panose="02040503050406030204" pitchFamily="18" charset="0"/>
              </a:rPr>
              <a:t>They strongly rely on </a:t>
            </a:r>
            <a:r>
              <a:rPr lang="en-US" sz="2400" dirty="0" smtClean="0">
                <a:latin typeface="Cambria" panose="02040503050406030204" pitchFamily="18" charset="0"/>
              </a:rPr>
              <a:t>remote services and network communication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Cambria" panose="02040503050406030204" pitchFamily="18" charset="0"/>
              </a:rPr>
              <a:t>They deal with the Graphical User Interface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Cambria" panose="02040503050406030204" pitchFamily="18" charset="0"/>
              </a:rPr>
              <a:t>They can be tested without complex integrations (stubs and drivers provided)</a:t>
            </a:r>
          </a:p>
        </p:txBody>
      </p:sp>
    </p:spTree>
    <p:extLst>
      <p:ext uri="{BB962C8B-B14F-4D97-AF65-F5344CB8AC3E}">
        <p14:creationId xmlns:p14="http://schemas.microsoft.com/office/powerpoint/2010/main" val="103458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34292" y="2257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Cambria" panose="02040503050406030204" pitchFamily="18" charset="0"/>
              </a:rPr>
              <a:t>Application Server: Bottom-up testing</a:t>
            </a:r>
            <a:endParaRPr lang="en-US" sz="40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38200" y="1469403"/>
            <a:ext cx="1014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Step 1: </a:t>
            </a:r>
            <a:r>
              <a:rPr lang="en-US" sz="2400" i="1" dirty="0" err="1" smtClean="0">
                <a:latin typeface="Cambria" panose="02040503050406030204" pitchFamily="18" charset="0"/>
              </a:rPr>
              <a:t>DatabaseManager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i="1" dirty="0" err="1">
                <a:latin typeface="Cambria" panose="02040503050406030204" pitchFamily="18" charset="0"/>
              </a:rPr>
              <a:t>QueueManager</a:t>
            </a:r>
            <a:r>
              <a:rPr lang="en-US" sz="2400" dirty="0">
                <a:latin typeface="Cambria" panose="02040503050406030204" pitchFamily="18" charset="0"/>
              </a:rPr>
              <a:t> and </a:t>
            </a:r>
            <a:r>
              <a:rPr lang="en-US" sz="2400" i="1" dirty="0" err="1">
                <a:latin typeface="Cambria" panose="02040503050406030204" pitchFamily="18" charset="0"/>
              </a:rPr>
              <a:t>MessageBroker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are tested independently.</a:t>
            </a:r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Level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t="10338" r="3352" b="20674"/>
          <a:stretch>
            <a:fillRect/>
          </a:stretch>
        </p:blipFill>
        <p:spPr bwMode="auto">
          <a:xfrm>
            <a:off x="838200" y="2438511"/>
            <a:ext cx="10082350" cy="367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e 4"/>
          <p:cNvSpPr/>
          <p:nvPr/>
        </p:nvSpPr>
        <p:spPr>
          <a:xfrm>
            <a:off x="2647407" y="2725118"/>
            <a:ext cx="1184366" cy="54930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/>
          <p:cNvSpPr/>
          <p:nvPr/>
        </p:nvSpPr>
        <p:spPr>
          <a:xfrm>
            <a:off x="6392092" y="2698992"/>
            <a:ext cx="1184366" cy="54930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/>
          <p:cNvSpPr txBox="1"/>
          <p:nvPr/>
        </p:nvSpPr>
        <p:spPr>
          <a:xfrm>
            <a:off x="3831773" y="6051969"/>
            <a:ext cx="4250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Next step: </a:t>
            </a:r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User Manager 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Integration</a:t>
            </a:r>
            <a:endParaRPr lang="en-US" sz="2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9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vel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6" t="5486" r="18547" b="7599"/>
          <a:stretch>
            <a:fillRect/>
          </a:stretch>
        </p:blipFill>
        <p:spPr bwMode="auto">
          <a:xfrm>
            <a:off x="632140" y="1558835"/>
            <a:ext cx="9738976" cy="4791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783950" y="571581"/>
            <a:ext cx="1014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Step 2: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i="1" dirty="0" smtClean="0">
                <a:latin typeface="Cambria" panose="02040503050406030204" pitchFamily="18" charset="0"/>
              </a:rPr>
              <a:t>User Manager.</a:t>
            </a:r>
            <a:endParaRPr lang="en-US" sz="2400" i="1" dirty="0">
              <a:latin typeface="Cambria" panose="02040503050406030204" pitchFamily="18" charset="0"/>
            </a:endParaRPr>
          </a:p>
        </p:txBody>
      </p:sp>
      <p:sp>
        <p:nvSpPr>
          <p:cNvPr id="9" name="Ovale 8"/>
          <p:cNvSpPr/>
          <p:nvPr/>
        </p:nvSpPr>
        <p:spPr>
          <a:xfrm>
            <a:off x="4380413" y="1558835"/>
            <a:ext cx="1184366" cy="54930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/>
          <p:cNvSpPr/>
          <p:nvPr/>
        </p:nvSpPr>
        <p:spPr>
          <a:xfrm>
            <a:off x="783950" y="2599510"/>
            <a:ext cx="1184366" cy="54930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e 10"/>
          <p:cNvSpPr/>
          <p:nvPr/>
        </p:nvSpPr>
        <p:spPr>
          <a:xfrm>
            <a:off x="6091647" y="2324857"/>
            <a:ext cx="1184366" cy="54930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e 11"/>
          <p:cNvSpPr/>
          <p:nvPr/>
        </p:nvSpPr>
        <p:spPr>
          <a:xfrm>
            <a:off x="8930641" y="2233750"/>
            <a:ext cx="1184366" cy="54930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6091647" y="1095985"/>
            <a:ext cx="4246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Next step: </a:t>
            </a:r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Ride Manager 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Integration</a:t>
            </a:r>
            <a:endParaRPr lang="en-US" sz="2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3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evel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" t="4904" r="15392" b="5534"/>
          <a:stretch>
            <a:fillRect/>
          </a:stretch>
        </p:blipFill>
        <p:spPr bwMode="auto">
          <a:xfrm>
            <a:off x="1219200" y="475897"/>
            <a:ext cx="9603168" cy="592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6540316" y="780586"/>
            <a:ext cx="3169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Step 3: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RidesManager</a:t>
            </a:r>
            <a:r>
              <a:rPr lang="en-US" sz="2400" i="1" dirty="0" smtClean="0">
                <a:latin typeface="Cambria" panose="02040503050406030204" pitchFamily="18" charset="0"/>
              </a:rPr>
              <a:t>.</a:t>
            </a:r>
            <a:endParaRPr lang="en-US" sz="2400" i="1" dirty="0">
              <a:latin typeface="Cambria" panose="02040503050406030204" pitchFamily="18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1393550" y="1763488"/>
            <a:ext cx="1184366" cy="54930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/>
          <p:cNvSpPr/>
          <p:nvPr/>
        </p:nvSpPr>
        <p:spPr>
          <a:xfrm>
            <a:off x="3788408" y="462113"/>
            <a:ext cx="1184366" cy="54930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156771" y="694767"/>
            <a:ext cx="3657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Next step: 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Application Server 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Integration</a:t>
            </a:r>
            <a:endParaRPr lang="en-US" sz="2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1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evel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9" t="3831" r="20805" b="4999"/>
          <a:stretch>
            <a:fillRect/>
          </a:stretch>
        </p:blipFill>
        <p:spPr bwMode="auto">
          <a:xfrm>
            <a:off x="2226359" y="301726"/>
            <a:ext cx="8267470" cy="640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7315380" y="972176"/>
            <a:ext cx="3614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Step 4: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i="1" dirty="0" smtClean="0">
                <a:latin typeface="Cambria" panose="02040503050406030204" pitchFamily="18" charset="0"/>
              </a:rPr>
              <a:t>Application Server.</a:t>
            </a:r>
            <a:endParaRPr lang="en-US" sz="2400" i="1" dirty="0"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44661" y="1079898"/>
            <a:ext cx="2290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This was the last component!</a:t>
            </a:r>
            <a:endParaRPr lang="en-US" sz="2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evel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3" t="4204" r="29164" b="4843"/>
          <a:stretch>
            <a:fillRect/>
          </a:stretch>
        </p:blipFill>
        <p:spPr bwMode="auto">
          <a:xfrm>
            <a:off x="1647507" y="133804"/>
            <a:ext cx="8245429" cy="648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6340019" y="493204"/>
            <a:ext cx="53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Final result: </a:t>
            </a:r>
            <a:r>
              <a:rPr lang="en-US" sz="2400" dirty="0" smtClean="0">
                <a:latin typeface="Cambria" panose="02040503050406030204" pitchFamily="18" charset="0"/>
              </a:rPr>
              <a:t>all components tested.</a:t>
            </a:r>
            <a:endParaRPr lang="en-US" sz="2400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47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eb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1" t="10716" r="18864" b="16487"/>
          <a:stretch>
            <a:fillRect/>
          </a:stretch>
        </p:blipFill>
        <p:spPr bwMode="auto">
          <a:xfrm>
            <a:off x="1173301" y="1737406"/>
            <a:ext cx="4373554" cy="347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7" t="11853" r="49348" b="17383"/>
          <a:stretch>
            <a:fillRect/>
          </a:stretch>
        </p:blipFill>
        <p:spPr bwMode="auto">
          <a:xfrm>
            <a:off x="6840992" y="1487804"/>
            <a:ext cx="2982278" cy="415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311039" y="1373171"/>
            <a:ext cx="3614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Web Server</a:t>
            </a:r>
            <a:endParaRPr lang="en-US" sz="2800" i="1" dirty="0"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8059964" y="1378917"/>
            <a:ext cx="187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Client</a:t>
            </a:r>
            <a:endParaRPr lang="en-US" sz="2800" i="1" dirty="0">
              <a:latin typeface="Cambria" panose="02040503050406030204" pitchFamily="18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737872" y="5590978"/>
            <a:ext cx="10792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mbria" panose="02040503050406030204" pitchFamily="18" charset="0"/>
              </a:rPr>
              <a:t>As said before, </a:t>
            </a:r>
            <a:r>
              <a:rPr lang="en-US" sz="2200" b="1" dirty="0" smtClean="0">
                <a:latin typeface="Cambria" panose="02040503050406030204" pitchFamily="18" charset="0"/>
              </a:rPr>
              <a:t>Client</a:t>
            </a:r>
            <a:r>
              <a:rPr lang="en-US" sz="2200" dirty="0" smtClean="0">
                <a:latin typeface="Cambria" panose="02040503050406030204" pitchFamily="18" charset="0"/>
              </a:rPr>
              <a:t> and </a:t>
            </a:r>
            <a:r>
              <a:rPr lang="en-US" sz="2200" b="1" dirty="0" smtClean="0">
                <a:latin typeface="Cambria" panose="02040503050406030204" pitchFamily="18" charset="0"/>
              </a:rPr>
              <a:t>Web Server </a:t>
            </a:r>
            <a:r>
              <a:rPr lang="en-US" sz="2200" dirty="0" smtClean="0">
                <a:latin typeface="Cambria" panose="02040503050406030204" pitchFamily="18" charset="0"/>
              </a:rPr>
              <a:t>can be tested alone, using only </a:t>
            </a:r>
            <a:r>
              <a:rPr lang="en-US" sz="2200" b="1" dirty="0" smtClean="0">
                <a:latin typeface="Cambria" panose="02040503050406030204" pitchFamily="18" charset="0"/>
              </a:rPr>
              <a:t>stubs</a:t>
            </a:r>
            <a:r>
              <a:rPr lang="en-US" sz="2200" dirty="0" smtClean="0">
                <a:latin typeface="Cambria" panose="02040503050406030204" pitchFamily="18" charset="0"/>
              </a:rPr>
              <a:t> and </a:t>
            </a:r>
            <a:r>
              <a:rPr lang="en-US" sz="2200" b="1" dirty="0" smtClean="0">
                <a:latin typeface="Cambria" panose="02040503050406030204" pitchFamily="18" charset="0"/>
              </a:rPr>
              <a:t>drivers</a:t>
            </a:r>
            <a:r>
              <a:rPr lang="en-US" sz="2200" dirty="0" smtClean="0">
                <a:latin typeface="Cambria" panose="02040503050406030204" pitchFamily="18" charset="0"/>
              </a:rPr>
              <a:t>.</a:t>
            </a:r>
            <a:endParaRPr lang="en-US" sz="2200" dirty="0">
              <a:latin typeface="Cambria" panose="02040503050406030204" pitchFamily="18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07275" y="247112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atin typeface="Cambria" panose="02040503050406030204" pitchFamily="18" charset="0"/>
              </a:rPr>
              <a:t>Web Server and Client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4083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184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Wingdings</vt:lpstr>
      <vt:lpstr>Tema di Office</vt:lpstr>
      <vt:lpstr>Integration Testing Plan</vt:lpstr>
      <vt:lpstr>Integration Strategy</vt:lpstr>
      <vt:lpstr>Application Server: Bottom-up testing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Testing</dc:title>
  <dc:creator>Alessandro Pozzi</dc:creator>
  <cp:lastModifiedBy>Alessandro Pozzi</cp:lastModifiedBy>
  <cp:revision>12</cp:revision>
  <dcterms:created xsi:type="dcterms:W3CDTF">2016-02-20T14:15:40Z</dcterms:created>
  <dcterms:modified xsi:type="dcterms:W3CDTF">2016-02-20T15:19:34Z</dcterms:modified>
</cp:coreProperties>
</file>