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A80E-FE25-4AF2-9722-3EEF4EAEEEF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0F26-EBA6-4E49-8C3F-6A2E0D94F7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A80E-FE25-4AF2-9722-3EEF4EAEEEF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0F26-EBA6-4E49-8C3F-6A2E0D94F7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A80E-FE25-4AF2-9722-3EEF4EAEEEF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0F26-EBA6-4E49-8C3F-6A2E0D94F7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0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A80E-FE25-4AF2-9722-3EEF4EAEEEF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0F26-EBA6-4E49-8C3F-6A2E0D94F7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A80E-FE25-4AF2-9722-3EEF4EAEEEF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0F26-EBA6-4E49-8C3F-6A2E0D94F7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1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A80E-FE25-4AF2-9722-3EEF4EAEEEF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0F26-EBA6-4E49-8C3F-6A2E0D94F7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A80E-FE25-4AF2-9722-3EEF4EAEEEF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0F26-EBA6-4E49-8C3F-6A2E0D94F7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5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A80E-FE25-4AF2-9722-3EEF4EAEEEF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0F26-EBA6-4E49-8C3F-6A2E0D94F7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4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A80E-FE25-4AF2-9722-3EEF4EAEEEF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0F26-EBA6-4E49-8C3F-6A2E0D94F7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A80E-FE25-4AF2-9722-3EEF4EAEEEF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0F26-EBA6-4E49-8C3F-6A2E0D94F7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A80E-FE25-4AF2-9722-3EEF4EAEEEF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0F26-EBA6-4E49-8C3F-6A2E0D94F7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3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A80E-FE25-4AF2-9722-3EEF4EAEEEF3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0F26-EBA6-4E49-8C3F-6A2E0D94F7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86748"/>
            <a:ext cx="10874830" cy="1325563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Cambria" panose="02040503050406030204" pitchFamily="18" charset="0"/>
              </a:rPr>
              <a:t>Function Points – Measurement parameters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731519" y="1464265"/>
            <a:ext cx="10354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Most of the operations and data files have been considered of </a:t>
            </a:r>
            <a:r>
              <a:rPr lang="en-US" sz="2000" b="1" dirty="0" smtClean="0">
                <a:latin typeface="Cambria" panose="02040503050406030204" pitchFamily="18" charset="0"/>
              </a:rPr>
              <a:t>simple</a:t>
            </a:r>
            <a:r>
              <a:rPr lang="en-US" sz="2000" dirty="0" smtClean="0">
                <a:latin typeface="Cambria" panose="02040503050406030204" pitchFamily="18" charset="0"/>
              </a:rPr>
              <a:t> or </a:t>
            </a:r>
            <a:r>
              <a:rPr lang="en-US" sz="2000" b="1" dirty="0" smtClean="0">
                <a:latin typeface="Cambria" panose="02040503050406030204" pitchFamily="18" charset="0"/>
              </a:rPr>
              <a:t>medium </a:t>
            </a:r>
            <a:r>
              <a:rPr lang="en-US" sz="2000" dirty="0" smtClean="0">
                <a:latin typeface="Cambria" panose="02040503050406030204" pitchFamily="18" charset="0"/>
              </a:rPr>
              <a:t>complexity.</a:t>
            </a:r>
          </a:p>
          <a:p>
            <a:endParaRPr lang="en-US" sz="2000" dirty="0">
              <a:latin typeface="Cambria" panose="02040503050406030204" pitchFamily="18" charset="0"/>
            </a:endParaRPr>
          </a:p>
          <a:p>
            <a:pPr algn="ctr"/>
            <a:r>
              <a:rPr lang="en-US" sz="2000" b="1" dirty="0" smtClean="0">
                <a:latin typeface="Cambria" panose="02040503050406030204" pitchFamily="18" charset="0"/>
              </a:rPr>
              <a:t>Criteria </a:t>
            </a:r>
            <a:r>
              <a:rPr lang="en-US" sz="2000" dirty="0" smtClean="0">
                <a:latin typeface="Cambria" panose="02040503050406030204" pitchFamily="18" charset="0"/>
              </a:rPr>
              <a:t>used: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731519" y="2575723"/>
            <a:ext cx="49377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000" i="1" dirty="0">
                <a:latin typeface="Cambria" panose="02040503050406030204" pitchFamily="18" charset="0"/>
              </a:rPr>
              <a:t>Internal / External logical </a:t>
            </a:r>
            <a:r>
              <a:rPr lang="en-US" sz="2000" i="1" dirty="0" smtClean="0">
                <a:latin typeface="Cambria" panose="02040503050406030204" pitchFamily="18" charset="0"/>
              </a:rPr>
              <a:t>files</a:t>
            </a:r>
          </a:p>
          <a:p>
            <a:pPr marL="0" lvl="2"/>
            <a:endParaRPr lang="en-US" sz="2000" i="1" dirty="0" smtClean="0">
              <a:latin typeface="Cambria" panose="02040503050406030204" pitchFamily="18" charset="0"/>
            </a:endParaRPr>
          </a:p>
          <a:p>
            <a:pPr marL="0" lvl="2"/>
            <a:r>
              <a:rPr lang="en-US" sz="2000" b="1" dirty="0" smtClean="0">
                <a:latin typeface="Cambria" panose="02040503050406030204" pitchFamily="18" charset="0"/>
              </a:rPr>
              <a:t>SIMPLE</a:t>
            </a:r>
            <a:endParaRPr lang="en-US" sz="2000" b="1" i="1" dirty="0">
              <a:latin typeface="Cambria" panose="02040503050406030204" pitchFamily="18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Few basic fields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Not related with other data structures</a:t>
            </a:r>
          </a:p>
          <a:p>
            <a:pPr marL="0" lvl="2"/>
            <a:r>
              <a:rPr lang="en-US" sz="2000" dirty="0" smtClean="0">
                <a:latin typeface="Cambria" panose="02040503050406030204" pitchFamily="18" charset="0"/>
              </a:rPr>
              <a:t>Example: User, Taxi.</a:t>
            </a:r>
          </a:p>
          <a:p>
            <a:pPr marL="0" lvl="2"/>
            <a:endParaRPr lang="en-US" sz="2000" dirty="0">
              <a:latin typeface="Cambria" panose="02040503050406030204" pitchFamily="18" charset="0"/>
            </a:endParaRPr>
          </a:p>
          <a:p>
            <a:pPr marL="0" lvl="2"/>
            <a:r>
              <a:rPr lang="en-US" sz="2000" b="1" dirty="0" smtClean="0">
                <a:latin typeface="Cambria" panose="02040503050406030204" pitchFamily="18" charset="0"/>
              </a:rPr>
              <a:t>MEDIUM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Many fields, possibly critical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Non basic data structures (e.g. graphs)</a:t>
            </a:r>
          </a:p>
          <a:p>
            <a:pPr marL="0" lvl="2"/>
            <a:r>
              <a:rPr lang="en-US" sz="2000" dirty="0" smtClean="0">
                <a:latin typeface="Cambria" panose="02040503050406030204" pitchFamily="18" charset="0"/>
              </a:rPr>
              <a:t>Example: Rides, City Zones</a:t>
            </a:r>
            <a:endParaRPr lang="en-US" sz="2000" dirty="0">
              <a:latin typeface="Cambria" panose="02040503050406030204" pitchFamily="18" charset="0"/>
            </a:endParaRPr>
          </a:p>
          <a:p>
            <a:endParaRPr lang="en-US" sz="2000" dirty="0" smtClean="0"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148248" y="2575723"/>
            <a:ext cx="49377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000" i="1" dirty="0" smtClean="0">
                <a:latin typeface="Cambria" panose="02040503050406030204" pitchFamily="18" charset="0"/>
              </a:rPr>
              <a:t>External input / output</a:t>
            </a:r>
            <a:r>
              <a:rPr lang="en-US" sz="2000" i="1" dirty="0">
                <a:latin typeface="Cambria" panose="02040503050406030204" pitchFamily="18" charset="0"/>
              </a:rPr>
              <a:t> </a:t>
            </a:r>
            <a:r>
              <a:rPr lang="en-US" sz="2000" i="1" dirty="0" smtClean="0">
                <a:latin typeface="Cambria" panose="02040503050406030204" pitchFamily="18" charset="0"/>
              </a:rPr>
              <a:t>/ inquiries</a:t>
            </a:r>
          </a:p>
          <a:p>
            <a:pPr marL="0" lvl="2"/>
            <a:endParaRPr lang="en-US" sz="2000" i="1" dirty="0" smtClean="0">
              <a:latin typeface="Cambria" panose="02040503050406030204" pitchFamily="18" charset="0"/>
            </a:endParaRPr>
          </a:p>
          <a:p>
            <a:pPr marL="0" lvl="2"/>
            <a:r>
              <a:rPr lang="en-US" sz="2000" b="1" dirty="0" smtClean="0">
                <a:latin typeface="Cambria" panose="02040503050406030204" pitchFamily="18" charset="0"/>
              </a:rPr>
              <a:t>SIMPLE</a:t>
            </a:r>
            <a:endParaRPr lang="en-US" sz="2000" b="1" i="1" dirty="0">
              <a:latin typeface="Cambria" panose="02040503050406030204" pitchFamily="18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Basic functionalities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Little or no data processing</a:t>
            </a:r>
          </a:p>
          <a:p>
            <a:pPr marL="0" lvl="2"/>
            <a:r>
              <a:rPr lang="en-US" sz="2000" dirty="0" smtClean="0">
                <a:latin typeface="Cambria" panose="02040503050406030204" pitchFamily="18" charset="0"/>
              </a:rPr>
              <a:t>Example: Login, Logout.</a:t>
            </a:r>
          </a:p>
          <a:p>
            <a:pPr marL="0" lvl="2"/>
            <a:endParaRPr lang="en-US" sz="2000" dirty="0">
              <a:latin typeface="Cambria" panose="02040503050406030204" pitchFamily="18" charset="0"/>
            </a:endParaRPr>
          </a:p>
          <a:p>
            <a:pPr marL="0" lvl="2"/>
            <a:r>
              <a:rPr lang="en-US" sz="2000" b="1" dirty="0" smtClean="0">
                <a:latin typeface="Cambria" panose="02040503050406030204" pitchFamily="18" charset="0"/>
              </a:rPr>
              <a:t>MEDIUM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More data processing or data </a:t>
            </a:r>
            <a:r>
              <a:rPr lang="en-US" sz="2000" dirty="0" err="1" smtClean="0">
                <a:latin typeface="Cambria" panose="02040503050406030204" pitchFamily="18" charset="0"/>
              </a:rPr>
              <a:t>retrival</a:t>
            </a:r>
            <a:endParaRPr lang="en-US" sz="2000" dirty="0">
              <a:latin typeface="Cambria" panose="02040503050406030204" pitchFamily="18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May involve multiple type of data</a:t>
            </a:r>
          </a:p>
          <a:p>
            <a:pPr marL="0" lvl="2"/>
            <a:r>
              <a:rPr lang="en-US" sz="2000" dirty="0" smtClean="0">
                <a:latin typeface="Cambria" panose="02040503050406030204" pitchFamily="18" charset="0"/>
              </a:rPr>
              <a:t>Example: Request a taxi, Visualize the rides history.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</a:endParaRPr>
          </a:p>
          <a:p>
            <a:endParaRPr lang="en-US" sz="20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9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200" y="286748"/>
            <a:ext cx="108748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 smtClean="0">
                <a:latin typeface="Cambria" panose="02040503050406030204" pitchFamily="18" charset="0"/>
              </a:rPr>
              <a:t>Function Points</a:t>
            </a:r>
            <a:endParaRPr lang="en-US" sz="42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/>
              <p:cNvSpPr txBox="1"/>
              <p:nvPr/>
            </p:nvSpPr>
            <p:spPr>
              <a:xfrm>
                <a:off x="757645" y="2039031"/>
                <a:ext cx="10354491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" panose="02040503050406030204" pitchFamily="18" charset="0"/>
                  </a:rPr>
                  <a:t>The un-adjusted function points (UFP) obtained was</a:t>
                </a:r>
              </a:p>
              <a:p>
                <a:endParaRPr lang="en-US" sz="2000" dirty="0">
                  <a:latin typeface="Cambria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𝑈𝐹𝑃</m:t>
                      </m:r>
                      <m:r>
                        <a:rPr lang="en-US" sz="2000" i="1"/>
                        <m:t>=120</m:t>
                      </m:r>
                    </m:oMath>
                  </m:oMathPara>
                </a14:m>
                <a:endParaRPr lang="it-IT" sz="2000" dirty="0" smtClean="0">
                  <a:latin typeface="Cambria" panose="02040503050406030204" pitchFamily="18" charset="0"/>
                </a:endParaRPr>
              </a:p>
              <a:p>
                <a:endParaRPr lang="it-IT" sz="2000" dirty="0" smtClean="0">
                  <a:latin typeface="Cambria" panose="02040503050406030204" pitchFamily="18" charset="0"/>
                </a:endParaRPr>
              </a:p>
              <a:p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" panose="02040503050406030204" pitchFamily="18" charset="0"/>
                  </a:rPr>
                  <a:t>The average Source Lines of Code (</a:t>
                </a:r>
                <a:r>
                  <a:rPr lang="en-US" sz="2000" b="1" dirty="0">
                    <a:latin typeface="Cambria" panose="02040503050406030204" pitchFamily="18" charset="0"/>
                  </a:rPr>
                  <a:t>SLOC</a:t>
                </a:r>
                <a:r>
                  <a:rPr lang="en-US" sz="2000" dirty="0">
                    <a:latin typeface="Cambria" panose="02040503050406030204" pitchFamily="18" charset="0"/>
                  </a:rPr>
                  <a:t>)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are:</a:t>
                </a:r>
              </a:p>
              <a:p>
                <a:endParaRPr lang="en-US" sz="2000" dirty="0">
                  <a:latin typeface="Cambria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120 </m:t>
                      </m:r>
                      <m:r>
                        <a:rPr lang="en-US" sz="2000" i="1"/>
                        <m:t>𝐹𝑃</m:t>
                      </m:r>
                      <m:r>
                        <a:rPr lang="en-US" sz="2000" i="1"/>
                        <m:t>∗46=5520 </m:t>
                      </m:r>
                      <m:r>
                        <a:rPr lang="en-US" sz="2000" i="1"/>
                        <m:t>𝑙𝑖𝑛𝑒𝑠</m:t>
                      </m:r>
                      <m:r>
                        <a:rPr lang="en-US" sz="2000" i="1"/>
                        <m:t> </m:t>
                      </m:r>
                      <m:r>
                        <a:rPr lang="en-US" sz="2000" i="1"/>
                        <m:t>𝑜𝑓</m:t>
                      </m:r>
                      <m:r>
                        <a:rPr lang="en-US" sz="2000" i="1"/>
                        <m:t> </m:t>
                      </m:r>
                      <m:r>
                        <a:rPr lang="en-US" sz="2000" i="1"/>
                        <m:t>𝑐𝑜𝑑𝑒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 smtClean="0">
                  <a:latin typeface="Cambria" panose="020405030504060302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5" y="2039031"/>
                <a:ext cx="10354491" cy="3170099"/>
              </a:xfrm>
              <a:prstGeom prst="rect">
                <a:avLst/>
              </a:prstGeom>
              <a:blipFill rotWithShape="0">
                <a:blip r:embed="rId2"/>
                <a:stretch>
                  <a:fillRect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16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838200" y="286748"/>
            <a:ext cx="108748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b="1" dirty="0" smtClean="0">
                <a:latin typeface="Cambria" panose="02040503050406030204" pitchFamily="18" charset="0"/>
              </a:rPr>
              <a:t>COCOMO</a:t>
            </a:r>
            <a:endParaRPr lang="en-US" sz="42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/>
              <p:cNvSpPr/>
              <p:nvPr/>
            </p:nvSpPr>
            <p:spPr>
              <a:xfrm>
                <a:off x="661851" y="1462051"/>
                <a:ext cx="10476412" cy="4647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Cambria" panose="02040503050406030204" pitchFamily="18" charset="0"/>
                  </a:rPr>
                  <a:t>To calculate the project’s </a:t>
                </a:r>
                <a:r>
                  <a:rPr lang="en-US" sz="2000" b="1" dirty="0" smtClean="0">
                    <a:latin typeface="Cambria" panose="02040503050406030204" pitchFamily="18" charset="0"/>
                  </a:rPr>
                  <a:t>Effort,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we have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manually estimated </a:t>
                </a:r>
                <a:r>
                  <a:rPr lang="en-US" sz="2000" b="1" dirty="0" smtClean="0">
                    <a:latin typeface="Cambria" panose="02040503050406030204" pitchFamily="18" charset="0"/>
                  </a:rPr>
                  <a:t>Cost Drivers 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and </a:t>
                </a:r>
                <a:r>
                  <a:rPr lang="en-US" sz="2000" b="1" dirty="0" smtClean="0">
                    <a:latin typeface="Cambria" panose="02040503050406030204" pitchFamily="18" charset="0"/>
                  </a:rPr>
                  <a:t>Scale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000" b="1" dirty="0" smtClean="0">
                    <a:latin typeface="Cambria" panose="02040503050406030204" pitchFamily="18" charset="0"/>
                  </a:rPr>
                  <a:t>Drivers</a:t>
                </a:r>
                <a:r>
                  <a:rPr lang="en-US" sz="2000" dirty="0" smtClean="0">
                    <a:latin typeface="Cambria" panose="02040503050406030204" pitchFamily="18" charset="0"/>
                  </a:rPr>
                  <a:t>.</a:t>
                </a:r>
              </a:p>
              <a:p>
                <a:endParaRPr lang="en-US" sz="2000" dirty="0" smtClean="0">
                  <a:latin typeface="Cambria" panose="02040503050406030204" pitchFamily="18" charset="0"/>
                </a:endParaRPr>
              </a:p>
              <a:p>
                <a:r>
                  <a:rPr lang="en-US" sz="2000" dirty="0" smtClean="0">
                    <a:latin typeface="Cambria" panose="02040503050406030204" pitchFamily="18" charset="0"/>
                  </a:rPr>
                  <a:t>We have obtained:</a:t>
                </a:r>
              </a:p>
              <a:p>
                <a:endParaRPr lang="en-US" sz="20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𝐸𝑓𝑓𝑜𝑟𝑡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=2.94∗0.93∗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5.520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1.066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=16,89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𝑃𝑒𝑟𝑠𝑜𝑛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𝑀𝑜𝑛𝑡h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:endParaRPr lang="en-US" sz="2000" dirty="0"/>
              </a:p>
              <a:p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𝐷𝑢𝑟𝑎𝑡𝑖𝑜𝑛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=3.67∗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𝐸𝑓𝑓𝑜𝑟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=8.840=8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𝑝𝑒𝑜𝑝𝑙𝑒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𝑒𝑓𝑓𝑜𝑟𝑡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𝑑𝑢𝑟𝑎𝑡𝑖𝑜𝑛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=2.11=2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𝑝𝑒𝑜𝑝𝑙𝑒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:endParaRPr lang="en-US" sz="2000" dirty="0"/>
              </a:p>
              <a:p>
                <a:pPr/>
                <a:endParaRPr lang="en-US" sz="2000" dirty="0" smtClean="0">
                  <a:latin typeface="Cambria" panose="02040503050406030204" pitchFamily="18" charset="0"/>
                </a:endParaRPr>
              </a:p>
              <a:p>
                <a:pPr/>
                <a:r>
                  <a:rPr lang="en-US" sz="2000" dirty="0" smtClean="0">
                    <a:latin typeface="Cambria" panose="02040503050406030204" pitchFamily="18" charset="0"/>
                  </a:rPr>
                  <a:t>The estimation seems quite realistic.</a:t>
                </a:r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51" y="1462051"/>
                <a:ext cx="10476412" cy="4647939"/>
              </a:xfrm>
              <a:prstGeom prst="rect">
                <a:avLst/>
              </a:prstGeom>
              <a:blipFill rotWithShape="0">
                <a:blip r:embed="rId2"/>
                <a:stretch>
                  <a:fillRect l="-640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31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168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Cambria Math</vt:lpstr>
      <vt:lpstr>Tema di Office</vt:lpstr>
      <vt:lpstr>Function Points – Measurement parameters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</dc:title>
  <dc:creator>Alessandro Pozzi</dc:creator>
  <cp:lastModifiedBy>Alessandro Pozzi</cp:lastModifiedBy>
  <cp:revision>9</cp:revision>
  <dcterms:created xsi:type="dcterms:W3CDTF">2016-02-20T15:37:10Z</dcterms:created>
  <dcterms:modified xsi:type="dcterms:W3CDTF">2016-02-20T16:31:51Z</dcterms:modified>
</cp:coreProperties>
</file>