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3"/>
  </p:notesMasterIdLst>
  <p:handoutMasterIdLst>
    <p:handoutMasterId r:id="rId24"/>
  </p:handoutMasterIdLst>
  <p:sldIdLst>
    <p:sldId id="490" r:id="rId6"/>
    <p:sldId id="10832" r:id="rId7"/>
    <p:sldId id="3202" r:id="rId8"/>
    <p:sldId id="3225" r:id="rId9"/>
    <p:sldId id="10833" r:id="rId10"/>
    <p:sldId id="3224" r:id="rId11"/>
    <p:sldId id="3220" r:id="rId12"/>
    <p:sldId id="10838" r:id="rId13"/>
    <p:sldId id="3206" r:id="rId14"/>
    <p:sldId id="10831" r:id="rId15"/>
    <p:sldId id="10792" r:id="rId16"/>
    <p:sldId id="10793" r:id="rId17"/>
    <p:sldId id="10839" r:id="rId18"/>
    <p:sldId id="10837" r:id="rId19"/>
    <p:sldId id="2030" r:id="rId20"/>
    <p:sldId id="455" r:id="rId21"/>
    <p:sldId id="456"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ssner, Petra" initials="DP" lastIdx="2" clrIdx="0">
    <p:extLst>
      <p:ext uri="{19B8F6BF-5375-455C-9EA6-DF929625EA0E}">
        <p15:presenceInfo xmlns:p15="http://schemas.microsoft.com/office/powerpoint/2012/main" userId="S::petra.diessner@sap.com::26f129ef-59f7-40ab-a655-dc58c2be00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ECE59"/>
    <a:srgbClr val="00195A"/>
    <a:srgbClr val="FF0000"/>
    <a:srgbClr val="0F46A7"/>
    <a:srgbClr val="970A82"/>
    <a:srgbClr val="FF3399"/>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5682" autoAdjust="0"/>
  </p:normalViewPr>
  <p:slideViewPr>
    <p:cSldViewPr snapToGrid="0" showGuides="1">
      <p:cViewPr varScale="1">
        <p:scale>
          <a:sx n="140" d="100"/>
          <a:sy n="140" d="100"/>
        </p:scale>
        <p:origin x="440" y="18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lescher, Sabine" userId="c93d4b06-4177-4510-9285-250e812dc791" providerId="ADAL" clId="{29C45065-4C2A-484A-A2C3-0527A91E6282}"/>
    <pc:docChg chg="delSld">
      <pc:chgData name="Hamlescher, Sabine" userId="c93d4b06-4177-4510-9285-250e812dc791" providerId="ADAL" clId="{29C45065-4C2A-484A-A2C3-0527A91E6282}" dt="2020-11-03T13:44:51.900" v="0" actId="2696"/>
      <pc:docMkLst>
        <pc:docMk/>
      </pc:docMkLst>
      <pc:sldChg chg="del">
        <pc:chgData name="Hamlescher, Sabine" userId="c93d4b06-4177-4510-9285-250e812dc791" providerId="ADAL" clId="{29C45065-4C2A-484A-A2C3-0527A91E6282}" dt="2020-11-03T13:44:51.900" v="0" actId="2696"/>
        <pc:sldMkLst>
          <pc:docMk/>
          <pc:sldMk cId="1037786" sldId="495"/>
        </pc:sldMkLst>
      </pc:sldChg>
    </pc:docChg>
  </pc:docChgLst>
  <pc:docChgLst>
    <pc:chgData name="Hamlescher, Sabine" userId="c93d4b06-4177-4510-9285-250e812dc791" providerId="ADAL" clId="{0DD84D3B-56B6-664B-893A-7A76A5A5FCAD}"/>
    <pc:docChg chg="delSld">
      <pc:chgData name="Hamlescher, Sabine" userId="c93d4b06-4177-4510-9285-250e812dc791" providerId="ADAL" clId="{0DD84D3B-56B6-664B-893A-7A76A5A5FCAD}" dt="2020-10-02T11:58:27.228" v="3" actId="2696"/>
      <pc:docMkLst>
        <pc:docMk/>
      </pc:docMkLst>
      <pc:sldChg chg="del">
        <pc:chgData name="Hamlescher, Sabine" userId="c93d4b06-4177-4510-9285-250e812dc791" providerId="ADAL" clId="{0DD84D3B-56B6-664B-893A-7A76A5A5FCAD}" dt="2020-10-02T11:58:27.211" v="2" actId="2696"/>
        <pc:sldMkLst>
          <pc:docMk/>
          <pc:sldMk cId="3263506577" sldId="9906"/>
        </pc:sldMkLst>
      </pc:sldChg>
      <pc:sldChg chg="del">
        <pc:chgData name="Hamlescher, Sabine" userId="c93d4b06-4177-4510-9285-250e812dc791" providerId="ADAL" clId="{0DD84D3B-56B6-664B-893A-7A76A5A5FCAD}" dt="2020-10-02T11:58:27.179" v="1" actId="2696"/>
        <pc:sldMkLst>
          <pc:docMk/>
          <pc:sldMk cId="3741796453" sldId="9907"/>
        </pc:sldMkLst>
      </pc:sldChg>
      <pc:sldChg chg="del">
        <pc:chgData name="Hamlescher, Sabine" userId="c93d4b06-4177-4510-9285-250e812dc791" providerId="ADAL" clId="{0DD84D3B-56B6-664B-893A-7A76A5A5FCAD}" dt="2020-10-02T11:58:27.166" v="0" actId="2696"/>
        <pc:sldMkLst>
          <pc:docMk/>
          <pc:sldMk cId="3191380594" sldId="10834"/>
        </pc:sldMkLst>
      </pc:sldChg>
      <pc:sldChg chg="del">
        <pc:chgData name="Hamlescher, Sabine" userId="c93d4b06-4177-4510-9285-250e812dc791" providerId="ADAL" clId="{0DD84D3B-56B6-664B-893A-7A76A5A5FCAD}" dt="2020-10-02T11:58:27.228" v="3" actId="2696"/>
        <pc:sldMkLst>
          <pc:docMk/>
          <pc:sldMk cId="2817144006" sldId="1084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39815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090813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428162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554304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367555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3907237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Onboard once - collaborate with many, anywhere and anytime. Break up siloed operations to manage freight more efficiently. Benefit from situational awareness and eased decision making through Track &amp; trace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0194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txBox="1">
            <a:spLocks noGrp="1"/>
          </p:cNvSpPr>
          <p:nvPr>
            <p:ph type="body" idx="1"/>
          </p:nvPr>
        </p:nvSpPr>
        <p:spPr>
          <a:xfrm>
            <a:off x="549000" y="4120163"/>
            <a:ext cx="5760000" cy="456356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92" name="Google Shape;292;p5:notes"/>
          <p:cNvSpPr>
            <a:spLocks noGrp="1" noRot="1" noChangeAspect="1"/>
          </p:cNvSpPr>
          <p:nvPr>
            <p:ph type="sldImg" idx="2"/>
          </p:nvPr>
        </p:nvSpPr>
        <p:spPr>
          <a:xfrm>
            <a:off x="549275" y="614363"/>
            <a:ext cx="5759450" cy="32400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482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en-US" smtClean="0"/>
              <a:pPr/>
              <a:t>6</a:t>
            </a:fld>
            <a:endParaRPr lang="en-US"/>
          </a:p>
        </p:txBody>
      </p:sp>
    </p:spTree>
    <p:extLst>
      <p:ext uri="{BB962C8B-B14F-4D97-AF65-F5344CB8AC3E}">
        <p14:creationId xmlns:p14="http://schemas.microsoft.com/office/powerpoint/2010/main" val="280487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309565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Onboard once - collaborate with many, anywhere and anytime. Break up siloed operations to manage freight more efficiently. Benefit from situational awareness and eased decision making through Track &amp; trace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22876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solidFill>
                <a:schemeClr val="tx1"/>
              </a:solidFill>
            </a:endParaRPr>
          </a:p>
        </p:txBody>
      </p:sp>
      <p:sp>
        <p:nvSpPr>
          <p:cNvPr id="4" name="Foliennummernplatzhalter 3"/>
          <p:cNvSpPr>
            <a:spLocks noGrp="1"/>
          </p:cNvSpPr>
          <p:nvPr>
            <p:ph type="sldNum" sz="quarter" idx="10"/>
          </p:nvPr>
        </p:nvSpPr>
        <p:spPr/>
        <p:txBody>
          <a:bodyPr/>
          <a:lstStyle/>
          <a:p>
            <a:fld id="{7D8C2C35-2B8A-446E-BEC0-FD36716C29AC}" type="slidenum">
              <a:rPr lang="en-US" smtClean="0"/>
              <a:pPr/>
              <a:t>9</a:t>
            </a:fld>
            <a:endParaRPr lang="en-US"/>
          </a:p>
        </p:txBody>
      </p:sp>
    </p:spTree>
    <p:extLst>
      <p:ext uri="{BB962C8B-B14F-4D97-AF65-F5344CB8AC3E}">
        <p14:creationId xmlns:p14="http://schemas.microsoft.com/office/powerpoint/2010/main" val="238135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53D68A6-E32E-4D30-BDBD-96CC2D1332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CBAF83AF-695D-4C8D-A7DA-AEFAC2D012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a:p>
        </p:txBody>
      </p:sp>
      <p:sp>
        <p:nvSpPr>
          <p:cNvPr id="52227" name="Slide Number Placeholder 3">
            <a:extLst>
              <a:ext uri="{FF2B5EF4-FFF2-40B4-BE49-F238E27FC236}">
                <a16:creationId xmlns:a16="http://schemas.microsoft.com/office/drawing/2014/main" id="{F0DC3EAF-5D33-403C-9004-8BDAE047DC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100">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sz="2100">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7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4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5pPr>
            <a:lvl6pPr marL="25146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6pPr>
            <a:lvl7pPr marL="29718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7pPr>
            <a:lvl8pPr marL="34290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8pPr>
            <a:lvl9pPr marL="38862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9pPr>
          </a:lstStyle>
          <a:p>
            <a:pPr defTabSz="1087438" fontAlgn="base">
              <a:spcBef>
                <a:spcPct val="0"/>
              </a:spcBef>
              <a:spcAft>
                <a:spcPct val="0"/>
              </a:spcAft>
            </a:pPr>
            <a:fld id="{F8B20BA1-ED91-4B19-B898-F28E60F6C897}" type="slidenum">
              <a:rPr lang="de-DE" altLang="de-DE" sz="800">
                <a:solidFill>
                  <a:srgbClr val="000000"/>
                </a:solidFill>
              </a:rPr>
              <a:pPr defTabSz="1087438" fontAlgn="base">
                <a:spcBef>
                  <a:spcPct val="0"/>
                </a:spcBef>
                <a:spcAft>
                  <a:spcPct val="0"/>
                </a:spcAft>
              </a:pPr>
              <a:t>10</a:t>
            </a:fld>
            <a:endParaRPr lang="de-DE" altLang="de-DE" sz="8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8:notes"/>
          <p:cNvSpPr txBox="1">
            <a:spLocks noGrp="1"/>
          </p:cNvSpPr>
          <p:nvPr>
            <p:ph type="body" idx="1"/>
          </p:nvPr>
        </p:nvSpPr>
        <p:spPr>
          <a:xfrm>
            <a:off x="549000" y="4120163"/>
            <a:ext cx="5760000" cy="4563560"/>
          </a:xfrm>
          <a:prstGeom prst="rect">
            <a:avLst/>
          </a:prstGeom>
        </p:spPr>
        <p:txBody>
          <a:bodyPr spcFirstLastPara="1" wrap="square" lIns="0" tIns="0" rIns="0" bIns="0" anchor="t" anchorCtr="0">
            <a:noAutofit/>
          </a:bodyPr>
          <a:lstStyle/>
          <a:p>
            <a:pPr>
              <a:lnSpc>
                <a:spcPct val="115000"/>
              </a:lnSpc>
              <a:spcAft>
                <a:spcPts val="0"/>
              </a:spcAft>
              <a:tabLst>
                <a:tab pos="457200" algn="l"/>
              </a:tabLst>
            </a:pPr>
            <a:r>
              <a:rPr lang="en-US" sz="1400" b="1">
                <a:latin typeface="Arial" panose="020B0604020202020204" pitchFamily="34" charset="0"/>
                <a:ea typeface="Times New Roman" panose="02020603050405020304" pitchFamily="18" charset="0"/>
              </a:rPr>
              <a:t>The Value of a Networked Approach and the Power of Collaboration</a:t>
            </a:r>
            <a:endParaRPr lang="en-US" sz="2000">
              <a:latin typeface="Times New Roman" panose="02020603050405020304" pitchFamily="18" charset="0"/>
              <a:ea typeface="Times New Roman" panose="02020603050405020304" pitchFamily="18" charset="0"/>
            </a:endParaRPr>
          </a:p>
          <a:p>
            <a:pPr>
              <a:spcAft>
                <a:spcPts val="0"/>
              </a:spcAft>
            </a:pPr>
            <a:r>
              <a:rPr lang="en-US" sz="1400">
                <a:latin typeface="Arial" panose="020B0604020202020204" pitchFamily="34" charset="0"/>
                <a:ea typeface="Times New Roman" panose="02020603050405020304" pitchFamily="18" charset="0"/>
              </a:rPr>
              <a:t>With this partnership SAP and Uber Freight intend to connect both sides of the freight marketplace. This will enable easier, faster decision-making </a:t>
            </a:r>
            <a:r>
              <a:rPr lang="en-US" sz="1400">
                <a:solidFill>
                  <a:srgbClr val="000000"/>
                </a:solidFill>
                <a:latin typeface="Arial" panose="020B0604020202020204" pitchFamily="34" charset="0"/>
                <a:ea typeface="Times New Roman" panose="02020603050405020304" pitchFamily="18" charset="0"/>
              </a:rPr>
              <a:t>based </a:t>
            </a:r>
            <a:r>
              <a:rPr lang="en-US" sz="1400">
                <a:latin typeface="Arial" panose="020B0604020202020204" pitchFamily="34" charset="0"/>
                <a:ea typeface="Times New Roman" panose="02020603050405020304" pitchFamily="18" charset="0"/>
              </a:rPr>
              <a:t>on real-time pricing for shippers and carriers, empowering organizations to maximize daily work time and make more informed decisions about their operations.</a:t>
            </a:r>
            <a:endParaRPr lang="en-US" sz="200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en-US"/>
          </a:p>
        </p:txBody>
      </p:sp>
      <p:sp>
        <p:nvSpPr>
          <p:cNvPr id="531" name="Google Shape;531;p8:notes"/>
          <p:cNvSpPr>
            <a:spLocks noGrp="1" noRot="1" noChangeAspect="1"/>
          </p:cNvSpPr>
          <p:nvPr>
            <p:ph type="sldImg" idx="2"/>
          </p:nvPr>
        </p:nvSpPr>
        <p:spPr>
          <a:xfrm>
            <a:off x="549275" y="614363"/>
            <a:ext cx="5759450" cy="32400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040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cstate="hqprint">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cstate="hqprint">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cstate="hqprint">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cstate="hqprint">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cstate="hqprint">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cstate="hqprint">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over with Illustration">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en-US" sz="3600" kern="0" dirty="0">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pic>
        <p:nvPicPr>
          <p:cNvPr id="7" name="SAP Logo" descr="SAP Logo" title="SAP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1467243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guide id="8" pos="704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60.jpeg"/><Relationship Id="rId13" Type="http://schemas.openxmlformats.org/officeDocument/2006/relationships/image" Target="../media/image65.png"/><Relationship Id="rId3" Type="http://schemas.openxmlformats.org/officeDocument/2006/relationships/image" Target="../media/image55.jpe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jpeg"/></Relationships>
</file>

<file path=ppt/slides/_rels/slide1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69.png"/><Relationship Id="rId5" Type="http://schemas.openxmlformats.org/officeDocument/2006/relationships/image" Target="../media/image68.jpe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3.jpeg"/><Relationship Id="rId5" Type="http://schemas.openxmlformats.org/officeDocument/2006/relationships/image" Target="../media/image72.png"/><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8" Type="http://schemas.openxmlformats.org/officeDocument/2006/relationships/image" Target="../media/image61.jpeg"/><Relationship Id="rId3" Type="http://schemas.openxmlformats.org/officeDocument/2006/relationships/image" Target="../media/image73.jpeg"/><Relationship Id="rId7" Type="http://schemas.openxmlformats.org/officeDocument/2006/relationships/image" Target="../media/image60.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5.jpeg"/><Relationship Id="rId5" Type="http://schemas.openxmlformats.org/officeDocument/2006/relationships/image" Target="../media/image75.png"/><Relationship Id="rId4" Type="http://schemas.openxmlformats.org/officeDocument/2006/relationships/image" Target="../media/image7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AP-samples/logistics-business-network-integration"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76.png"/><Relationship Id="rId5" Type="http://schemas.openxmlformats.org/officeDocument/2006/relationships/hyperlink" Target="https://help.sap.com/viewer/p/SAP_LOGISTICS_BUSINESS_NETWORK" TargetMode="External"/><Relationship Id="rId4" Type="http://schemas.openxmlformats.org/officeDocument/2006/relationships/hyperlink" Target="https://www.sapstore.com/solutions/46400/SAP-Logistics-Business-Network"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1.wdp"/><Relationship Id="rId18" Type="http://schemas.openxmlformats.org/officeDocument/2006/relationships/image" Target="../media/image22.jpeg"/><Relationship Id="rId3" Type="http://schemas.openxmlformats.org/officeDocument/2006/relationships/image" Target="../media/image8.png"/><Relationship Id="rId7" Type="http://schemas.openxmlformats.org/officeDocument/2006/relationships/image" Target="../media/image12.jpeg"/><Relationship Id="rId12" Type="http://schemas.openxmlformats.org/officeDocument/2006/relationships/image" Target="../media/image17.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19.jpeg"/><Relationship Id="rId10" Type="http://schemas.openxmlformats.org/officeDocument/2006/relationships/image" Target="../media/image15.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jpeg"/><Relationship Id="rId18" Type="http://schemas.openxmlformats.org/officeDocument/2006/relationships/image" Target="../media/image39.svg"/><Relationship Id="rId3" Type="http://schemas.openxmlformats.org/officeDocument/2006/relationships/image" Target="../media/image24.jpeg"/><Relationship Id="rId21" Type="http://schemas.openxmlformats.org/officeDocument/2006/relationships/image" Target="../media/image42.png"/><Relationship Id="rId7" Type="http://schemas.openxmlformats.org/officeDocument/2006/relationships/image" Target="../media/image28.jpeg"/><Relationship Id="rId12" Type="http://schemas.openxmlformats.org/officeDocument/2006/relationships/image" Target="../media/image33.jpeg"/><Relationship Id="rId17" Type="http://schemas.openxmlformats.org/officeDocument/2006/relationships/image" Target="../media/image38.png"/><Relationship Id="rId2" Type="http://schemas.openxmlformats.org/officeDocument/2006/relationships/notesSlide" Target="../notesSlides/notesSlide3.xml"/><Relationship Id="rId16" Type="http://schemas.openxmlformats.org/officeDocument/2006/relationships/image" Target="../media/image37.png"/><Relationship Id="rId20" Type="http://schemas.openxmlformats.org/officeDocument/2006/relationships/image" Target="../media/image41.jpg"/><Relationship Id="rId1" Type="http://schemas.openxmlformats.org/officeDocument/2006/relationships/slideLayout" Target="../slideLayouts/slideLayout20.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6.jpeg"/><Relationship Id="rId15" Type="http://schemas.openxmlformats.org/officeDocument/2006/relationships/image" Target="../media/image36.png"/><Relationship Id="rId10" Type="http://schemas.openxmlformats.org/officeDocument/2006/relationships/image" Target="../media/image31.jpe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jpeg"/><Relationship Id="rId1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microsoft.com/office/2007/relationships/hdphoto" Target="../media/hdphoto1.wdp"/><Relationship Id="rId4" Type="http://schemas.openxmlformats.org/officeDocument/2006/relationships/image" Target="../media/image12.jpe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3.png"/><Relationship Id="rId3" Type="http://schemas.openxmlformats.org/officeDocument/2006/relationships/image" Target="../media/image44.jpeg"/><Relationship Id="rId7" Type="http://schemas.openxmlformats.org/officeDocument/2006/relationships/image" Target="../media/image48.jpeg"/><Relationship Id="rId12"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7.jpeg"/><Relationship Id="rId11" Type="http://schemas.openxmlformats.org/officeDocument/2006/relationships/image" Target="../media/image51.png"/><Relationship Id="rId5" Type="http://schemas.openxmlformats.org/officeDocument/2006/relationships/image" Target="../media/image46.jpeg"/><Relationship Id="rId10" Type="http://schemas.openxmlformats.org/officeDocument/2006/relationships/image" Target="../media/image50.png"/><Relationship Id="rId4" Type="http://schemas.openxmlformats.org/officeDocument/2006/relationships/image" Target="../media/image45.jpeg"/><Relationship Id="rId9" Type="http://schemas.microsoft.com/office/2007/relationships/hdphoto" Target="../media/hdphoto2.wdp"/><Relationship Id="rId1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FFE3D53-13BB-48B5-B054-C056E907219D}"/>
              </a:ext>
            </a:extLst>
          </p:cNvPr>
          <p:cNvSpPr>
            <a:spLocks noGrp="1"/>
          </p:cNvSpPr>
          <p:nvPr>
            <p:ph type="subTitle" idx="1"/>
          </p:nvPr>
        </p:nvSpPr>
        <p:spPr/>
        <p:txBody>
          <a:bodyPr/>
          <a:lstStyle/>
          <a:p>
            <a:r>
              <a:rPr lang="en-US" dirty="0">
                <a:solidFill>
                  <a:srgbClr val="000000"/>
                </a:solidFill>
              </a:rPr>
              <a:t>Product Management, SAP SE</a:t>
            </a:r>
          </a:p>
          <a:p>
            <a:r>
              <a:rPr lang="en-US" dirty="0">
                <a:solidFill>
                  <a:srgbClr val="000000"/>
                </a:solidFill>
              </a:rPr>
              <a:t>October 2020</a:t>
            </a:r>
          </a:p>
          <a:p>
            <a:endParaRPr lang="en-US" dirty="0"/>
          </a:p>
        </p:txBody>
      </p:sp>
      <p:sp>
        <p:nvSpPr>
          <p:cNvPr id="5" name="Title 4">
            <a:extLst>
              <a:ext uri="{FF2B5EF4-FFF2-40B4-BE49-F238E27FC236}">
                <a16:creationId xmlns:a16="http://schemas.microsoft.com/office/drawing/2014/main" id="{F154A99F-A64F-45B5-A1EC-BE1D3783F980}"/>
              </a:ext>
            </a:extLst>
          </p:cNvPr>
          <p:cNvSpPr>
            <a:spLocks noGrp="1"/>
          </p:cNvSpPr>
          <p:nvPr>
            <p:ph type="title"/>
          </p:nvPr>
        </p:nvSpPr>
        <p:spPr>
          <a:xfrm>
            <a:off x="288000" y="4024430"/>
            <a:ext cx="11148350" cy="997196"/>
          </a:xfrm>
        </p:spPr>
        <p:txBody>
          <a:bodyPr/>
          <a:lstStyle/>
          <a:p>
            <a:r>
              <a:rPr lang="en-US" dirty="0">
                <a:solidFill>
                  <a:schemeClr val="accent1"/>
                </a:solidFill>
              </a:rPr>
              <a:t>SAP Logistics Business Network</a:t>
            </a:r>
            <a:br>
              <a:rPr lang="en-US" sz="2800" dirty="0">
                <a:solidFill>
                  <a:schemeClr val="accent1"/>
                </a:solidFill>
              </a:rPr>
            </a:br>
            <a:r>
              <a:rPr lang="en-US" sz="2800" dirty="0"/>
              <a:t>An Introduction for Carrier Networks</a:t>
            </a:r>
            <a:endParaRPr lang="en-US" dirty="0"/>
          </a:p>
        </p:txBody>
      </p:sp>
      <p:pic>
        <p:nvPicPr>
          <p:cNvPr id="8" name="Illustration" descr="Example of an illustration" title="Illustration for title slide">
            <a:extLst>
              <a:ext uri="{FF2B5EF4-FFF2-40B4-BE49-F238E27FC236}">
                <a16:creationId xmlns:a16="http://schemas.microsoft.com/office/drawing/2014/main" id="{32A45521-9EEA-4E06-BAC2-D3F79C8058CE}"/>
              </a:ext>
            </a:extLst>
          </p:cNvPr>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bwMode="gray">
          <a:xfrm>
            <a:off x="1" y="8382"/>
            <a:ext cx="12195175" cy="3430006"/>
          </a:xfrm>
          <a:prstGeom prst="rect">
            <a:avLst/>
          </a:prstGeom>
          <a:noFill/>
        </p:spPr>
      </p:pic>
    </p:spTree>
    <p:extLst>
      <p:ext uri="{BB962C8B-B14F-4D97-AF65-F5344CB8AC3E}">
        <p14:creationId xmlns:p14="http://schemas.microsoft.com/office/powerpoint/2010/main" val="217498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D39B23AC-3BCB-48B6-997B-0F792217B33A}"/>
              </a:ext>
            </a:extLst>
          </p:cNvPr>
          <p:cNvSpPr/>
          <p:nvPr/>
        </p:nvSpPr>
        <p:spPr bwMode="gray">
          <a:xfrm>
            <a:off x="-3175" y="3834158"/>
            <a:ext cx="12198350" cy="2712058"/>
          </a:xfrm>
          <a:prstGeom prst="rect">
            <a:avLst/>
          </a:prstGeom>
          <a:solidFill>
            <a:schemeClr val="bg2">
              <a:lumMod val="20000"/>
              <a:lumOff val="80000"/>
            </a:schemeClr>
          </a:solidFill>
          <a:ln w="6350" algn="ctr">
            <a:noFill/>
            <a:miter lim="800000"/>
            <a:headEnd/>
            <a:tailEnd/>
          </a:ln>
        </p:spPr>
        <p:txBody>
          <a:bodyPr lIns="90000" tIns="72000" rIns="90000" bIns="72000" anchor="ctr"/>
          <a:lstStyle/>
          <a:p>
            <a:pPr algn="ctr" defTabSz="914400" eaLnBrk="1" hangingPunct="1">
              <a:spcBef>
                <a:spcPct val="50000"/>
              </a:spcBef>
              <a:buClr>
                <a:srgbClr val="F0AB00"/>
              </a:buClr>
              <a:buSzPct val="80000"/>
              <a:defRPr/>
            </a:pPr>
            <a:endParaRPr lang="de-DE" sz="1800" kern="0" dirty="0" err="1">
              <a:solidFill>
                <a:srgbClr val="000000"/>
              </a:solidFill>
              <a:latin typeface="Arial"/>
              <a:ea typeface="Arial Unicode MS" pitchFamily="34" charset="-128"/>
              <a:cs typeface="Arial Unicode MS" pitchFamily="34" charset="-128"/>
            </a:endParaRPr>
          </a:p>
        </p:txBody>
      </p:sp>
      <p:pic>
        <p:nvPicPr>
          <p:cNvPr id="51202" name="Picture 1">
            <a:extLst>
              <a:ext uri="{FF2B5EF4-FFF2-40B4-BE49-F238E27FC236}">
                <a16:creationId xmlns:a16="http://schemas.microsoft.com/office/drawing/2014/main" id="{BCF73900-ACC8-44D4-AB48-AC7C63431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962" y="1668809"/>
            <a:ext cx="331152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3EE8CA5E-F695-46C3-9E47-FAC839D9B2C4}"/>
              </a:ext>
            </a:extLst>
          </p:cNvPr>
          <p:cNvSpPr/>
          <p:nvPr/>
        </p:nvSpPr>
        <p:spPr bwMode="gray">
          <a:xfrm>
            <a:off x="2806700" y="5365115"/>
            <a:ext cx="252413" cy="254000"/>
          </a:xfrm>
          <a:prstGeom prst="ellipse">
            <a:avLst/>
          </a:prstGeom>
          <a:solidFill>
            <a:schemeClr val="accent1"/>
          </a:solidFill>
          <a:ln w="6350" algn="ctr">
            <a:noFill/>
            <a:miter lim="800000"/>
            <a:headEnd/>
            <a:tailEnd/>
          </a:ln>
        </p:spPr>
        <p:txBody>
          <a:bodyPr lIns="90000" tIns="72000" rIns="90000" bIns="72000" anchor="ctr"/>
          <a:lstStyle/>
          <a:p>
            <a:pPr algn="ctr" defTabSz="914400" eaLnBrk="1" hangingPunct="1">
              <a:spcBef>
                <a:spcPct val="50000"/>
              </a:spcBef>
              <a:buClr>
                <a:srgbClr val="F0AB00"/>
              </a:buClr>
              <a:buSzPct val="80000"/>
              <a:defRPr/>
            </a:pPr>
            <a:endParaRPr lang="en-US" sz="1800" kern="0">
              <a:solidFill>
                <a:srgbClr val="000000"/>
              </a:solidFill>
              <a:latin typeface="Arial"/>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3C6F8EAA-2B24-4C0B-8137-11F1099A0DF8}"/>
              </a:ext>
            </a:extLst>
          </p:cNvPr>
          <p:cNvSpPr/>
          <p:nvPr/>
        </p:nvSpPr>
        <p:spPr>
          <a:xfrm>
            <a:off x="323244" y="5715953"/>
            <a:ext cx="1887536" cy="646331"/>
          </a:xfrm>
          <a:prstGeom prst="rect">
            <a:avLst/>
          </a:prstGeom>
        </p:spPr>
        <p:txBody>
          <a:bodyPr wrap="square">
            <a:spAutoFit/>
          </a:bodyPr>
          <a:lstStyle/>
          <a:p>
            <a:pPr marL="184150" indent="-173038">
              <a:buFont typeface="Arial" panose="020B0604020202020204" pitchFamily="34" charset="0"/>
              <a:buChar char="•"/>
              <a:defRPr/>
            </a:pPr>
            <a:r>
              <a:rPr lang="en-US" sz="1200" kern="0" dirty="0">
                <a:solidFill>
                  <a:srgbClr val="000000"/>
                </a:solidFill>
                <a:ea typeface="Arial Unicode MS" pitchFamily="34" charset="-128"/>
                <a:cs typeface="Arial Unicode MS" pitchFamily="34" charset="-128"/>
              </a:rPr>
              <a:t>Empty container dispatched for loading</a:t>
            </a:r>
          </a:p>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Container received</a:t>
            </a:r>
          </a:p>
        </p:txBody>
      </p:sp>
      <p:sp>
        <p:nvSpPr>
          <p:cNvPr id="51205" name="Diamond 4">
            <a:extLst>
              <a:ext uri="{FF2B5EF4-FFF2-40B4-BE49-F238E27FC236}">
                <a16:creationId xmlns:a16="http://schemas.microsoft.com/office/drawing/2014/main" id="{63A9E432-18ED-474B-B2AC-FFA33CA4930A}"/>
              </a:ext>
            </a:extLst>
          </p:cNvPr>
          <p:cNvSpPr>
            <a:spLocks noChangeArrowheads="1"/>
          </p:cNvSpPr>
          <p:nvPr/>
        </p:nvSpPr>
        <p:spPr bwMode="gray">
          <a:xfrm>
            <a:off x="1162050" y="5333365"/>
            <a:ext cx="284163" cy="317500"/>
          </a:xfrm>
          <a:prstGeom prst="diamond">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defRPr sz="2100">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sz="2100">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7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4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5pPr>
            <a:lvl6pPr marL="25146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6pPr>
            <a:lvl7pPr marL="29718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7pPr>
            <a:lvl8pPr marL="34290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8pPr>
            <a:lvl9pPr marL="38862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9pPr>
          </a:lstStyle>
          <a:p>
            <a:pPr algn="ctr" eaLnBrk="1" hangingPunct="1">
              <a:spcBef>
                <a:spcPct val="50000"/>
              </a:spcBef>
              <a:buClr>
                <a:srgbClr val="F0AB00"/>
              </a:buClr>
              <a:buSzPct val="80000"/>
            </a:pPr>
            <a:endParaRPr lang="de-DE" altLang="de-DE" sz="1800">
              <a:solidFill>
                <a:srgbClr val="000000"/>
              </a:solidFill>
              <a:ea typeface="Arial Unicode MS" panose="020B0604020202020204" pitchFamily="34" charset="-128"/>
              <a:cs typeface="Arial Unicode MS" panose="020B0604020202020204" pitchFamily="34" charset="-128"/>
            </a:endParaRPr>
          </a:p>
        </p:txBody>
      </p:sp>
      <p:sp>
        <p:nvSpPr>
          <p:cNvPr id="6" name="Rectangle 5">
            <a:extLst>
              <a:ext uri="{FF2B5EF4-FFF2-40B4-BE49-F238E27FC236}">
                <a16:creationId xmlns:a16="http://schemas.microsoft.com/office/drawing/2014/main" id="{D81DCC17-4030-4CFB-9758-828B83B34087}"/>
              </a:ext>
            </a:extLst>
          </p:cNvPr>
          <p:cNvSpPr/>
          <p:nvPr/>
        </p:nvSpPr>
        <p:spPr>
          <a:xfrm>
            <a:off x="334963" y="3964940"/>
            <a:ext cx="1936750" cy="554038"/>
          </a:xfrm>
          <a:prstGeom prst="rect">
            <a:avLst/>
          </a:prstGeom>
        </p:spPr>
        <p:txBody>
          <a:bodyPr wrap="none">
            <a:spAutoFit/>
          </a:bodyPr>
          <a:lstStyle/>
          <a:p>
            <a:pPr algn="ctr" defTabSz="1088776" eaLnBrk="1" fontAlgn="auto" hangingPunct="1">
              <a:spcBef>
                <a:spcPts val="0"/>
              </a:spcBef>
              <a:spcAft>
                <a:spcPts val="0"/>
              </a:spcAft>
              <a:defRPr/>
            </a:pPr>
            <a:r>
              <a:rPr lang="en-US" sz="1500" b="1" kern="0" dirty="0">
                <a:solidFill>
                  <a:srgbClr val="000000"/>
                </a:solidFill>
                <a:latin typeface="Arial"/>
                <a:ea typeface="Arial Unicode MS" pitchFamily="34" charset="-128"/>
                <a:cs typeface="Arial Unicode MS" pitchFamily="34" charset="-128"/>
              </a:rPr>
              <a:t>Container Terminal</a:t>
            </a:r>
          </a:p>
          <a:p>
            <a:pPr algn="ctr" defTabSz="1088776" eaLnBrk="1" fontAlgn="auto" hangingPunct="1">
              <a:spcBef>
                <a:spcPts val="0"/>
              </a:spcBef>
              <a:spcAft>
                <a:spcPts val="0"/>
              </a:spcAft>
              <a:defRPr/>
            </a:pPr>
            <a:r>
              <a:rPr lang="en-US" sz="1500" kern="0" dirty="0">
                <a:solidFill>
                  <a:srgbClr val="000000"/>
                </a:solidFill>
                <a:latin typeface="Arial"/>
                <a:ea typeface="Arial Unicode MS" pitchFamily="34" charset="-128"/>
                <a:cs typeface="Arial Unicode MS" pitchFamily="34" charset="-128"/>
              </a:rPr>
              <a:t>at Port of Origin</a:t>
            </a:r>
          </a:p>
        </p:txBody>
      </p:sp>
      <p:sp>
        <p:nvSpPr>
          <p:cNvPr id="7" name="Rectangle 6">
            <a:extLst>
              <a:ext uri="{FF2B5EF4-FFF2-40B4-BE49-F238E27FC236}">
                <a16:creationId xmlns:a16="http://schemas.microsoft.com/office/drawing/2014/main" id="{3137853B-394B-4C46-ABFF-9C482BC7B48F}"/>
              </a:ext>
            </a:extLst>
          </p:cNvPr>
          <p:cNvSpPr/>
          <p:nvPr/>
        </p:nvSpPr>
        <p:spPr>
          <a:xfrm>
            <a:off x="2305050" y="3964940"/>
            <a:ext cx="1141413" cy="554038"/>
          </a:xfrm>
          <a:prstGeom prst="rect">
            <a:avLst/>
          </a:prstGeom>
        </p:spPr>
        <p:txBody>
          <a:bodyPr>
            <a:spAutoFit/>
          </a:bodyPr>
          <a:lstStyle/>
          <a:p>
            <a:pPr algn="ctr" defTabSz="1088776" eaLnBrk="1" fontAlgn="auto" hangingPunct="1">
              <a:spcBef>
                <a:spcPts val="0"/>
              </a:spcBef>
              <a:spcAft>
                <a:spcPts val="0"/>
              </a:spcAft>
              <a:defRPr/>
            </a:pPr>
            <a:r>
              <a:rPr lang="en-US" sz="1500" b="1" kern="0" dirty="0">
                <a:solidFill>
                  <a:srgbClr val="000000"/>
                </a:solidFill>
                <a:latin typeface="Arial"/>
                <a:ea typeface="Arial Unicode MS" pitchFamily="34" charset="-128"/>
                <a:cs typeface="Arial Unicode MS" pitchFamily="34" charset="-128"/>
              </a:rPr>
              <a:t>Port </a:t>
            </a:r>
            <a:br>
              <a:rPr lang="en-US" sz="1500" b="1" kern="0" dirty="0">
                <a:solidFill>
                  <a:srgbClr val="000000"/>
                </a:solidFill>
                <a:latin typeface="Arial"/>
                <a:ea typeface="Arial Unicode MS" pitchFamily="34" charset="-128"/>
                <a:cs typeface="Arial Unicode MS" pitchFamily="34" charset="-128"/>
              </a:rPr>
            </a:br>
            <a:r>
              <a:rPr lang="en-US" sz="1500" kern="0" dirty="0">
                <a:solidFill>
                  <a:srgbClr val="000000"/>
                </a:solidFill>
                <a:latin typeface="Arial"/>
                <a:ea typeface="Arial Unicode MS" pitchFamily="34" charset="-128"/>
                <a:cs typeface="Arial Unicode MS" pitchFamily="34" charset="-128"/>
              </a:rPr>
              <a:t>of Origin</a:t>
            </a:r>
          </a:p>
        </p:txBody>
      </p:sp>
      <p:sp>
        <p:nvSpPr>
          <p:cNvPr id="8" name="Rectangle 7">
            <a:extLst>
              <a:ext uri="{FF2B5EF4-FFF2-40B4-BE49-F238E27FC236}">
                <a16:creationId xmlns:a16="http://schemas.microsoft.com/office/drawing/2014/main" id="{A5162C1E-60D7-49E4-8475-828E9A9277AB}"/>
              </a:ext>
            </a:extLst>
          </p:cNvPr>
          <p:cNvSpPr/>
          <p:nvPr/>
        </p:nvSpPr>
        <p:spPr>
          <a:xfrm>
            <a:off x="3743325" y="3964940"/>
            <a:ext cx="1563688" cy="554038"/>
          </a:xfrm>
          <a:prstGeom prst="rect">
            <a:avLst/>
          </a:prstGeom>
        </p:spPr>
        <p:txBody>
          <a:bodyPr wrap="none">
            <a:spAutoFit/>
          </a:bodyPr>
          <a:lstStyle/>
          <a:p>
            <a:pPr algn="ctr" defTabSz="1088776" eaLnBrk="1" fontAlgn="auto" hangingPunct="1">
              <a:spcBef>
                <a:spcPts val="0"/>
              </a:spcBef>
              <a:spcAft>
                <a:spcPts val="0"/>
              </a:spcAft>
              <a:defRPr/>
            </a:pPr>
            <a:r>
              <a:rPr lang="en-US" sz="1500" b="1" kern="0" dirty="0">
                <a:solidFill>
                  <a:srgbClr val="000000"/>
                </a:solidFill>
                <a:latin typeface="Arial"/>
                <a:ea typeface="Arial Unicode MS" pitchFamily="34" charset="-128"/>
                <a:cs typeface="Arial Unicode MS" pitchFamily="34" charset="-128"/>
              </a:rPr>
              <a:t>Transshipment</a:t>
            </a:r>
            <a:br>
              <a:rPr lang="en-US" sz="1500" b="1" kern="0" dirty="0">
                <a:solidFill>
                  <a:srgbClr val="000000"/>
                </a:solidFill>
                <a:latin typeface="Arial"/>
                <a:ea typeface="Arial Unicode MS" pitchFamily="34" charset="-128"/>
                <a:cs typeface="Arial Unicode MS" pitchFamily="34" charset="-128"/>
              </a:rPr>
            </a:br>
            <a:r>
              <a:rPr lang="en-US" sz="1500" kern="0" dirty="0">
                <a:solidFill>
                  <a:srgbClr val="000000"/>
                </a:solidFill>
                <a:latin typeface="Arial"/>
                <a:ea typeface="Arial Unicode MS" pitchFamily="34" charset="-128"/>
                <a:cs typeface="Arial Unicode MS" pitchFamily="34" charset="-128"/>
              </a:rPr>
              <a:t>Port</a:t>
            </a:r>
            <a:endParaRPr lang="en-US" sz="1500" i="1" dirty="0">
              <a:solidFill>
                <a:srgbClr val="000000"/>
              </a:solidFill>
              <a:latin typeface="Arial"/>
            </a:endParaRPr>
          </a:p>
        </p:txBody>
      </p:sp>
      <p:sp>
        <p:nvSpPr>
          <p:cNvPr id="9" name="Rectangle 8">
            <a:extLst>
              <a:ext uri="{FF2B5EF4-FFF2-40B4-BE49-F238E27FC236}">
                <a16:creationId xmlns:a16="http://schemas.microsoft.com/office/drawing/2014/main" id="{21E90D4E-B307-4D30-B254-ED706ABE551C}"/>
              </a:ext>
            </a:extLst>
          </p:cNvPr>
          <p:cNvSpPr/>
          <p:nvPr/>
        </p:nvSpPr>
        <p:spPr>
          <a:xfrm>
            <a:off x="7097713" y="3964940"/>
            <a:ext cx="1266825" cy="554038"/>
          </a:xfrm>
          <a:prstGeom prst="rect">
            <a:avLst/>
          </a:prstGeom>
        </p:spPr>
        <p:txBody>
          <a:bodyPr wrap="none">
            <a:spAutoFit/>
          </a:bodyPr>
          <a:lstStyle/>
          <a:p>
            <a:pPr algn="ctr" defTabSz="1088776" eaLnBrk="1" fontAlgn="auto" hangingPunct="1">
              <a:spcBef>
                <a:spcPts val="0"/>
              </a:spcBef>
              <a:spcAft>
                <a:spcPts val="0"/>
              </a:spcAft>
              <a:defRPr/>
            </a:pPr>
            <a:r>
              <a:rPr lang="en-US" sz="1500" b="1" kern="0" dirty="0">
                <a:solidFill>
                  <a:srgbClr val="000000"/>
                </a:solidFill>
                <a:latin typeface="Arial"/>
                <a:ea typeface="Arial Unicode MS" pitchFamily="34" charset="-128"/>
                <a:cs typeface="Arial Unicode MS" pitchFamily="34" charset="-128"/>
              </a:rPr>
              <a:t>Port </a:t>
            </a:r>
            <a:br>
              <a:rPr lang="en-US" sz="1500" kern="0" dirty="0">
                <a:solidFill>
                  <a:srgbClr val="000000"/>
                </a:solidFill>
                <a:latin typeface="Arial"/>
                <a:ea typeface="Arial Unicode MS" pitchFamily="34" charset="-128"/>
                <a:cs typeface="Arial Unicode MS" pitchFamily="34" charset="-128"/>
              </a:rPr>
            </a:br>
            <a:r>
              <a:rPr lang="en-US" sz="1500" kern="0" dirty="0">
                <a:solidFill>
                  <a:srgbClr val="000000"/>
                </a:solidFill>
                <a:latin typeface="Arial"/>
                <a:ea typeface="Arial Unicode MS" pitchFamily="34" charset="-128"/>
                <a:cs typeface="Arial Unicode MS" pitchFamily="34" charset="-128"/>
              </a:rPr>
              <a:t>of Discharge</a:t>
            </a:r>
          </a:p>
        </p:txBody>
      </p:sp>
      <p:pic>
        <p:nvPicPr>
          <p:cNvPr id="51210" name="Picture 9">
            <a:extLst>
              <a:ext uri="{FF2B5EF4-FFF2-40B4-BE49-F238E27FC236}">
                <a16:creationId xmlns:a16="http://schemas.microsoft.com/office/drawing/2014/main" id="{CF897EF7-3A3D-4F8B-AB82-2DA046447A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834158"/>
            <a:ext cx="549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2EABA31B-ACDA-44F3-8B5B-3047E1C88E64}"/>
              </a:ext>
            </a:extLst>
          </p:cNvPr>
          <p:cNvCxnSpPr>
            <a:cxnSpLocks/>
          </p:cNvCxnSpPr>
          <p:nvPr/>
        </p:nvCxnSpPr>
        <p:spPr>
          <a:xfrm flipV="1">
            <a:off x="5945188" y="4235795"/>
            <a:ext cx="327025" cy="369888"/>
          </a:xfrm>
          <a:prstGeom prst="line">
            <a:avLst/>
          </a:prstGeom>
          <a:ln w="952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1212" name="Picture 15">
            <a:extLst>
              <a:ext uri="{FF2B5EF4-FFF2-40B4-BE49-F238E27FC236}">
                <a16:creationId xmlns:a16="http://schemas.microsoft.com/office/drawing/2014/main" id="{227B622F-CFC9-439D-B09B-59104506BE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 y="4528503"/>
            <a:ext cx="817563"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3" name="Diamond 16">
            <a:extLst>
              <a:ext uri="{FF2B5EF4-FFF2-40B4-BE49-F238E27FC236}">
                <a16:creationId xmlns:a16="http://schemas.microsoft.com/office/drawing/2014/main" id="{55CF071F-9D4E-44FF-A81D-663BAFA32EC8}"/>
              </a:ext>
            </a:extLst>
          </p:cNvPr>
          <p:cNvSpPr>
            <a:spLocks noChangeArrowheads="1"/>
          </p:cNvSpPr>
          <p:nvPr/>
        </p:nvSpPr>
        <p:spPr bwMode="gray">
          <a:xfrm>
            <a:off x="10947400" y="5333365"/>
            <a:ext cx="282575" cy="317500"/>
          </a:xfrm>
          <a:prstGeom prst="diamond">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defRPr sz="2100">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sz="2100">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7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4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5pPr>
            <a:lvl6pPr marL="25146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6pPr>
            <a:lvl7pPr marL="29718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7pPr>
            <a:lvl8pPr marL="34290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8pPr>
            <a:lvl9pPr marL="38862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9pPr>
          </a:lstStyle>
          <a:p>
            <a:pPr algn="ctr" eaLnBrk="1" hangingPunct="1">
              <a:spcBef>
                <a:spcPct val="50000"/>
              </a:spcBef>
              <a:buClr>
                <a:srgbClr val="F0AB00"/>
              </a:buClr>
              <a:buSzPct val="80000"/>
            </a:pPr>
            <a:endParaRPr lang="de-DE" altLang="de-DE" sz="1800">
              <a:solidFill>
                <a:srgbClr val="000000"/>
              </a:solidFill>
              <a:ea typeface="Arial Unicode MS" panose="020B0604020202020204" pitchFamily="34" charset="-128"/>
              <a:cs typeface="Arial Unicode MS" panose="020B0604020202020204" pitchFamily="34" charset="-128"/>
            </a:endParaRPr>
          </a:p>
        </p:txBody>
      </p:sp>
      <p:sp>
        <p:nvSpPr>
          <p:cNvPr id="18" name="Oval 17">
            <a:extLst>
              <a:ext uri="{FF2B5EF4-FFF2-40B4-BE49-F238E27FC236}">
                <a16:creationId xmlns:a16="http://schemas.microsoft.com/office/drawing/2014/main" id="{DFCEAF10-E9EC-4FA5-81C9-CA2DBA1D07D6}"/>
              </a:ext>
            </a:extLst>
          </p:cNvPr>
          <p:cNvSpPr/>
          <p:nvPr/>
        </p:nvSpPr>
        <p:spPr bwMode="gray">
          <a:xfrm>
            <a:off x="4413250" y="5365115"/>
            <a:ext cx="252413" cy="254000"/>
          </a:xfrm>
          <a:prstGeom prst="ellipse">
            <a:avLst/>
          </a:prstGeom>
          <a:solidFill>
            <a:schemeClr val="accent1"/>
          </a:solidFill>
          <a:ln w="6350" algn="ctr">
            <a:noFill/>
            <a:miter lim="800000"/>
            <a:headEnd/>
            <a:tailEnd/>
          </a:ln>
        </p:spPr>
        <p:txBody>
          <a:bodyPr lIns="90000" tIns="72000" rIns="90000" bIns="72000" anchor="ctr"/>
          <a:lstStyle/>
          <a:p>
            <a:pPr algn="ctr" defTabSz="914400" eaLnBrk="1" hangingPunct="1">
              <a:spcBef>
                <a:spcPct val="50000"/>
              </a:spcBef>
              <a:buClr>
                <a:srgbClr val="F0AB00"/>
              </a:buClr>
              <a:buSzPct val="80000"/>
              <a:defRPr/>
            </a:pPr>
            <a:endParaRPr lang="en-US" sz="1800" kern="0">
              <a:solidFill>
                <a:srgbClr val="000000"/>
              </a:solidFill>
              <a:latin typeface="Arial"/>
              <a:ea typeface="Arial Unicode MS" pitchFamily="34" charset="-128"/>
              <a:cs typeface="Arial Unicode MS" pitchFamily="34" charset="-128"/>
            </a:endParaRPr>
          </a:p>
        </p:txBody>
      </p:sp>
      <p:sp>
        <p:nvSpPr>
          <p:cNvPr id="19" name="Oval 18">
            <a:extLst>
              <a:ext uri="{FF2B5EF4-FFF2-40B4-BE49-F238E27FC236}">
                <a16:creationId xmlns:a16="http://schemas.microsoft.com/office/drawing/2014/main" id="{FEF93B69-35E3-4AAB-9C29-A920AEA649BC}"/>
              </a:ext>
            </a:extLst>
          </p:cNvPr>
          <p:cNvSpPr/>
          <p:nvPr/>
        </p:nvSpPr>
        <p:spPr bwMode="gray">
          <a:xfrm>
            <a:off x="7532688" y="5365115"/>
            <a:ext cx="252412" cy="254000"/>
          </a:xfrm>
          <a:prstGeom prst="ellipse">
            <a:avLst/>
          </a:prstGeom>
          <a:solidFill>
            <a:schemeClr val="accent1"/>
          </a:solidFill>
          <a:ln w="6350" algn="ctr">
            <a:noFill/>
            <a:miter lim="800000"/>
            <a:headEnd/>
            <a:tailEnd/>
          </a:ln>
        </p:spPr>
        <p:txBody>
          <a:bodyPr lIns="90000" tIns="72000" rIns="90000" bIns="72000" anchor="ctr"/>
          <a:lstStyle/>
          <a:p>
            <a:pPr algn="ctr" defTabSz="914400" eaLnBrk="1" hangingPunct="1">
              <a:spcBef>
                <a:spcPct val="50000"/>
              </a:spcBef>
              <a:buClr>
                <a:srgbClr val="F0AB00"/>
              </a:buClr>
              <a:buSzPct val="80000"/>
              <a:defRPr/>
            </a:pPr>
            <a:endParaRPr lang="en-US" sz="1800" kern="0">
              <a:solidFill>
                <a:srgbClr val="000000"/>
              </a:solidFill>
              <a:latin typeface="Arial"/>
              <a:ea typeface="Arial Unicode MS" pitchFamily="34" charset="-128"/>
              <a:cs typeface="Arial Unicode MS" pitchFamily="34" charset="-128"/>
            </a:endParaRPr>
          </a:p>
        </p:txBody>
      </p:sp>
      <p:cxnSp>
        <p:nvCxnSpPr>
          <p:cNvPr id="20" name="Straight Arrow Connector 57">
            <a:extLst>
              <a:ext uri="{FF2B5EF4-FFF2-40B4-BE49-F238E27FC236}">
                <a16:creationId xmlns:a16="http://schemas.microsoft.com/office/drawing/2014/main" id="{128539BA-3073-44CD-8165-17DFE68C15D6}"/>
              </a:ext>
            </a:extLst>
          </p:cNvPr>
          <p:cNvCxnSpPr>
            <a:cxnSpLocks/>
            <a:endCxn id="3" idx="2"/>
          </p:cNvCxnSpPr>
          <p:nvPr/>
        </p:nvCxnSpPr>
        <p:spPr>
          <a:xfrm>
            <a:off x="1366838" y="5492115"/>
            <a:ext cx="1439862" cy="0"/>
          </a:xfrm>
          <a:prstGeom prst="straightConnector1">
            <a:avLst/>
          </a:prstGeom>
          <a:ln w="1905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57">
            <a:extLst>
              <a:ext uri="{FF2B5EF4-FFF2-40B4-BE49-F238E27FC236}">
                <a16:creationId xmlns:a16="http://schemas.microsoft.com/office/drawing/2014/main" id="{08F6728A-6AB0-442B-AF44-09AC2A6CA677}"/>
              </a:ext>
            </a:extLst>
          </p:cNvPr>
          <p:cNvCxnSpPr>
            <a:cxnSpLocks/>
          </p:cNvCxnSpPr>
          <p:nvPr/>
        </p:nvCxnSpPr>
        <p:spPr>
          <a:xfrm>
            <a:off x="2849563" y="5492115"/>
            <a:ext cx="1577975" cy="0"/>
          </a:xfrm>
          <a:prstGeom prst="straightConnector1">
            <a:avLst/>
          </a:prstGeom>
          <a:ln w="1905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1218" name="Picture 32">
            <a:extLst>
              <a:ext uri="{FF2B5EF4-FFF2-40B4-BE49-F238E27FC236}">
                <a16:creationId xmlns:a16="http://schemas.microsoft.com/office/drawing/2014/main" id="{80F8AE6E-5909-4A04-8049-DB21044720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4125" y="4587240"/>
            <a:ext cx="70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Straight Arrow Connector 57">
            <a:extLst>
              <a:ext uri="{FF2B5EF4-FFF2-40B4-BE49-F238E27FC236}">
                <a16:creationId xmlns:a16="http://schemas.microsoft.com/office/drawing/2014/main" id="{45A03D1F-C1AD-4145-8004-43FBF6FE267C}"/>
              </a:ext>
            </a:extLst>
          </p:cNvPr>
          <p:cNvCxnSpPr>
            <a:cxnSpLocks/>
            <a:endCxn id="19" idx="2"/>
          </p:cNvCxnSpPr>
          <p:nvPr/>
        </p:nvCxnSpPr>
        <p:spPr>
          <a:xfrm>
            <a:off x="4560888" y="5487353"/>
            <a:ext cx="2971800" cy="4762"/>
          </a:xfrm>
          <a:prstGeom prst="straightConnector1">
            <a:avLst/>
          </a:prstGeom>
          <a:ln w="1905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1220" name="Picture 38">
            <a:extLst>
              <a:ext uri="{FF2B5EF4-FFF2-40B4-BE49-F238E27FC236}">
                <a16:creationId xmlns:a16="http://schemas.microsoft.com/office/drawing/2014/main" id="{B537F092-8957-4678-8123-735B5FC51C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0488" y="4587240"/>
            <a:ext cx="703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icture 39">
            <a:extLst>
              <a:ext uri="{FF2B5EF4-FFF2-40B4-BE49-F238E27FC236}">
                <a16:creationId xmlns:a16="http://schemas.microsoft.com/office/drawing/2014/main" id="{BECC760B-E4DC-45A6-9E10-597AEC2171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378700" y="4588828"/>
            <a:ext cx="70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icture 41">
            <a:extLst>
              <a:ext uri="{FF2B5EF4-FFF2-40B4-BE49-F238E27FC236}">
                <a16:creationId xmlns:a16="http://schemas.microsoft.com/office/drawing/2014/main" id="{6EAC5F7A-F344-4F49-AF65-792E6C32BE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9034463" y="463962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57">
            <a:extLst>
              <a:ext uri="{FF2B5EF4-FFF2-40B4-BE49-F238E27FC236}">
                <a16:creationId xmlns:a16="http://schemas.microsoft.com/office/drawing/2014/main" id="{6EA6FEC6-904E-421F-A470-15ED44446371}"/>
              </a:ext>
            </a:extLst>
          </p:cNvPr>
          <p:cNvCxnSpPr>
            <a:cxnSpLocks/>
          </p:cNvCxnSpPr>
          <p:nvPr/>
        </p:nvCxnSpPr>
        <p:spPr>
          <a:xfrm>
            <a:off x="7799388" y="5492115"/>
            <a:ext cx="1470025" cy="0"/>
          </a:xfrm>
          <a:prstGeom prst="straightConnector1">
            <a:avLst/>
          </a:prstGeom>
          <a:ln w="1905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7098BEF-BF71-45F6-ACC7-9CF14FF79BA5}"/>
              </a:ext>
            </a:extLst>
          </p:cNvPr>
          <p:cNvSpPr/>
          <p:nvPr/>
        </p:nvSpPr>
        <p:spPr>
          <a:xfrm>
            <a:off x="2098675" y="5715953"/>
            <a:ext cx="1581150" cy="461962"/>
          </a:xfrm>
          <a:prstGeom prst="rect">
            <a:avLst/>
          </a:prstGeom>
        </p:spPr>
        <p:txBody>
          <a:bodyPr>
            <a:spAutoFit/>
          </a:bodyPr>
          <a:lstStyle/>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Container loaded</a:t>
            </a:r>
          </a:p>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Vessel departed</a:t>
            </a:r>
          </a:p>
        </p:txBody>
      </p:sp>
      <p:sp>
        <p:nvSpPr>
          <p:cNvPr id="47" name="Rectangle 46">
            <a:extLst>
              <a:ext uri="{FF2B5EF4-FFF2-40B4-BE49-F238E27FC236}">
                <a16:creationId xmlns:a16="http://schemas.microsoft.com/office/drawing/2014/main" id="{A67D597F-5CE9-45E4-B678-5AFFAC53EA7C}"/>
              </a:ext>
            </a:extLst>
          </p:cNvPr>
          <p:cNvSpPr/>
          <p:nvPr/>
        </p:nvSpPr>
        <p:spPr>
          <a:xfrm>
            <a:off x="3665538" y="5715953"/>
            <a:ext cx="1801812" cy="830262"/>
          </a:xfrm>
          <a:prstGeom prst="rect">
            <a:avLst/>
          </a:prstGeom>
        </p:spPr>
        <p:txBody>
          <a:bodyPr>
            <a:spAutoFit/>
          </a:bodyPr>
          <a:lstStyle/>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Vessel arrived</a:t>
            </a:r>
          </a:p>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Container unloaded</a:t>
            </a:r>
          </a:p>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Container loaded </a:t>
            </a:r>
          </a:p>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Vessel departed</a:t>
            </a:r>
          </a:p>
        </p:txBody>
      </p:sp>
      <p:sp>
        <p:nvSpPr>
          <p:cNvPr id="48" name="Rectangle 47">
            <a:extLst>
              <a:ext uri="{FF2B5EF4-FFF2-40B4-BE49-F238E27FC236}">
                <a16:creationId xmlns:a16="http://schemas.microsoft.com/office/drawing/2014/main" id="{F3283047-DDCC-4FF7-849A-47CAFA2694B7}"/>
              </a:ext>
            </a:extLst>
          </p:cNvPr>
          <p:cNvSpPr/>
          <p:nvPr/>
        </p:nvSpPr>
        <p:spPr>
          <a:xfrm>
            <a:off x="5457825" y="5715953"/>
            <a:ext cx="1231427" cy="276999"/>
          </a:xfrm>
          <a:prstGeom prst="rect">
            <a:avLst/>
          </a:prstGeom>
        </p:spPr>
        <p:txBody>
          <a:bodyPr wrap="none">
            <a:spAutoFit/>
          </a:bodyPr>
          <a:lstStyle/>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Geo location</a:t>
            </a:r>
          </a:p>
        </p:txBody>
      </p:sp>
      <p:sp>
        <p:nvSpPr>
          <p:cNvPr id="49" name="Rectangle 48">
            <a:extLst>
              <a:ext uri="{FF2B5EF4-FFF2-40B4-BE49-F238E27FC236}">
                <a16:creationId xmlns:a16="http://schemas.microsoft.com/office/drawing/2014/main" id="{2F0573A5-23C3-4B15-8B37-DADE9D58A46E}"/>
              </a:ext>
            </a:extLst>
          </p:cNvPr>
          <p:cNvSpPr/>
          <p:nvPr/>
        </p:nvSpPr>
        <p:spPr>
          <a:xfrm>
            <a:off x="6786563" y="5715953"/>
            <a:ext cx="1755775" cy="461962"/>
          </a:xfrm>
          <a:prstGeom prst="rect">
            <a:avLst/>
          </a:prstGeom>
        </p:spPr>
        <p:txBody>
          <a:bodyPr>
            <a:spAutoFit/>
          </a:bodyPr>
          <a:lstStyle/>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Vessel arrived</a:t>
            </a:r>
          </a:p>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Container unloaded</a:t>
            </a:r>
          </a:p>
        </p:txBody>
      </p:sp>
      <p:sp>
        <p:nvSpPr>
          <p:cNvPr id="50" name="Rectangle 49">
            <a:extLst>
              <a:ext uri="{FF2B5EF4-FFF2-40B4-BE49-F238E27FC236}">
                <a16:creationId xmlns:a16="http://schemas.microsoft.com/office/drawing/2014/main" id="{2CF8C591-1367-4386-A5BE-C4A939E2F5C5}"/>
              </a:ext>
            </a:extLst>
          </p:cNvPr>
          <p:cNvSpPr/>
          <p:nvPr/>
        </p:nvSpPr>
        <p:spPr>
          <a:xfrm>
            <a:off x="1815652" y="1451938"/>
            <a:ext cx="4158511" cy="1323439"/>
          </a:xfrm>
          <a:prstGeom prst="rect">
            <a:avLst/>
          </a:prstGeom>
        </p:spPr>
        <p:txBody>
          <a:bodyPr wrap="none">
            <a:spAutoFit/>
          </a:bodyPr>
          <a:lstStyle/>
          <a:p>
            <a:pPr defTabSz="1088776" eaLnBrk="1" fontAlgn="auto" hangingPunct="1">
              <a:spcBef>
                <a:spcPts val="0"/>
              </a:spcBef>
              <a:spcAft>
                <a:spcPts val="0"/>
              </a:spcAft>
              <a:defRPr/>
            </a:pPr>
            <a:r>
              <a:rPr lang="en-US" sz="2000" kern="0" dirty="0">
                <a:solidFill>
                  <a:srgbClr val="000000"/>
                </a:solidFill>
                <a:latin typeface="Arial"/>
                <a:ea typeface="Arial Unicode MS" pitchFamily="34" charset="-128"/>
                <a:cs typeface="Arial Unicode MS" pitchFamily="34" charset="-128"/>
              </a:rPr>
              <a:t>Provide visibility to the shippers</a:t>
            </a:r>
            <a:br>
              <a:rPr lang="en-US" sz="2000" kern="0" dirty="0">
                <a:solidFill>
                  <a:srgbClr val="000000"/>
                </a:solidFill>
                <a:latin typeface="Arial"/>
                <a:ea typeface="Arial Unicode MS" pitchFamily="34" charset="-128"/>
                <a:cs typeface="Arial Unicode MS" pitchFamily="34" charset="-128"/>
              </a:rPr>
            </a:br>
            <a:r>
              <a:rPr lang="en-US" sz="2000" kern="0" dirty="0">
                <a:solidFill>
                  <a:srgbClr val="000000"/>
                </a:solidFill>
                <a:latin typeface="Arial"/>
                <a:ea typeface="Arial Unicode MS" pitchFamily="34" charset="-128"/>
                <a:cs typeface="Arial Unicode MS" pitchFamily="34" charset="-128"/>
              </a:rPr>
              <a:t>on the execution of their</a:t>
            </a:r>
            <a:br>
              <a:rPr lang="en-US" sz="2000" kern="0" dirty="0">
                <a:solidFill>
                  <a:srgbClr val="000000"/>
                </a:solidFill>
                <a:latin typeface="Arial"/>
                <a:ea typeface="Arial Unicode MS" pitchFamily="34" charset="-128"/>
                <a:cs typeface="Arial Unicode MS" pitchFamily="34" charset="-128"/>
              </a:rPr>
            </a:br>
            <a:r>
              <a:rPr lang="en-US" sz="2000" b="1" kern="0" dirty="0">
                <a:solidFill>
                  <a:srgbClr val="F0AB00"/>
                </a:solidFill>
                <a:ea typeface="Arial Unicode MS" pitchFamily="34" charset="-128"/>
                <a:cs typeface="Arial Unicode MS" pitchFamily="34" charset="-128"/>
              </a:rPr>
              <a:t>o</a:t>
            </a:r>
            <a:r>
              <a:rPr lang="en-US" sz="2000" b="1" kern="0" dirty="0">
                <a:solidFill>
                  <a:srgbClr val="F0AB00"/>
                </a:solidFill>
                <a:latin typeface="Arial"/>
                <a:ea typeface="Arial Unicode MS" pitchFamily="34" charset="-128"/>
                <a:cs typeface="Arial Unicode MS" pitchFamily="34" charset="-128"/>
              </a:rPr>
              <a:t>cean transportation shipments </a:t>
            </a:r>
            <a:br>
              <a:rPr lang="en-US" sz="2000" b="1" kern="0" dirty="0">
                <a:solidFill>
                  <a:srgbClr val="F0AB00"/>
                </a:solidFill>
                <a:latin typeface="Arial"/>
                <a:ea typeface="Arial Unicode MS" pitchFamily="34" charset="-128"/>
                <a:cs typeface="Arial Unicode MS" pitchFamily="34" charset="-128"/>
              </a:rPr>
            </a:br>
            <a:r>
              <a:rPr lang="en-US" sz="2000" kern="0" dirty="0">
                <a:latin typeface="Arial"/>
                <a:ea typeface="Arial Unicode MS" pitchFamily="34" charset="-128"/>
                <a:cs typeface="Arial Unicode MS" pitchFamily="34" charset="-128"/>
              </a:rPr>
              <a:t>through your carrier network</a:t>
            </a:r>
            <a:r>
              <a:rPr lang="en-US" sz="2000" kern="0" dirty="0">
                <a:solidFill>
                  <a:srgbClr val="000000"/>
                </a:solidFill>
                <a:latin typeface="Arial"/>
                <a:ea typeface="Arial Unicode MS" pitchFamily="34" charset="-128"/>
                <a:cs typeface="Arial Unicode MS" pitchFamily="34" charset="-128"/>
              </a:rPr>
              <a:t>: </a:t>
            </a:r>
            <a:endParaRPr lang="de-DE" sz="2000" dirty="0">
              <a:solidFill>
                <a:srgbClr val="000000"/>
              </a:solidFill>
              <a:latin typeface="Arial"/>
            </a:endParaRPr>
          </a:p>
        </p:txBody>
      </p:sp>
      <p:sp>
        <p:nvSpPr>
          <p:cNvPr id="51" name="Titel 1">
            <a:extLst>
              <a:ext uri="{FF2B5EF4-FFF2-40B4-BE49-F238E27FC236}">
                <a16:creationId xmlns:a16="http://schemas.microsoft.com/office/drawing/2014/main" id="{171511CF-7DDD-48E6-A65D-D06226A64A36}"/>
              </a:ext>
            </a:extLst>
          </p:cNvPr>
          <p:cNvSpPr txBox="1">
            <a:spLocks/>
          </p:cNvSpPr>
          <p:nvPr/>
        </p:nvSpPr>
        <p:spPr>
          <a:xfrm>
            <a:off x="522871" y="348583"/>
            <a:ext cx="11672303" cy="677862"/>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auto">
              <a:spcAft>
                <a:spcPts val="0"/>
              </a:spcAft>
              <a:defRPr/>
            </a:pPr>
            <a:r>
              <a:rPr lang="en-US" dirty="0">
                <a:solidFill>
                  <a:srgbClr val="000000"/>
                </a:solidFill>
              </a:rPr>
              <a:t>Standardized Multi-Mode Visibility for your shippers’ shipments*</a:t>
            </a:r>
            <a:br>
              <a:rPr lang="en-US" dirty="0">
                <a:solidFill>
                  <a:srgbClr val="000000"/>
                </a:solidFill>
              </a:rPr>
            </a:br>
            <a:r>
              <a:rPr lang="en-US" i="1" dirty="0">
                <a:solidFill>
                  <a:schemeClr val="accent1"/>
                </a:solidFill>
              </a:rPr>
              <a:t>(unified API to support freight collaboration and global track and trace options)</a:t>
            </a:r>
            <a:br>
              <a:rPr lang="en-US" dirty="0">
                <a:solidFill>
                  <a:schemeClr val="accent1"/>
                </a:solidFill>
              </a:rPr>
            </a:br>
            <a:endParaRPr lang="en-US" sz="1999" b="0" dirty="0">
              <a:solidFill>
                <a:schemeClr val="accent1"/>
              </a:solidFill>
            </a:endParaRPr>
          </a:p>
        </p:txBody>
      </p:sp>
      <p:sp>
        <p:nvSpPr>
          <p:cNvPr id="52" name="TextBox 51">
            <a:extLst>
              <a:ext uri="{FF2B5EF4-FFF2-40B4-BE49-F238E27FC236}">
                <a16:creationId xmlns:a16="http://schemas.microsoft.com/office/drawing/2014/main" id="{B7C31940-491A-4D5E-924B-0EAB6210D334}"/>
              </a:ext>
            </a:extLst>
          </p:cNvPr>
          <p:cNvSpPr txBox="1"/>
          <p:nvPr/>
        </p:nvSpPr>
        <p:spPr>
          <a:xfrm>
            <a:off x="1897696" y="2800944"/>
            <a:ext cx="3805239" cy="830997"/>
          </a:xfrm>
          <a:prstGeom prst="rect">
            <a:avLst/>
          </a:prstGeom>
          <a:noFill/>
        </p:spPr>
        <p:txBody>
          <a:bodyPr wrap="square" lIns="0" tIns="0" rIns="0" bIns="0">
            <a:spAutoFit/>
          </a:bodyPr>
          <a:lstStyle/>
          <a:p>
            <a:pPr defTabSz="1088776" eaLnBrk="1" hangingPunct="1">
              <a:spcBef>
                <a:spcPct val="50000"/>
              </a:spcBef>
              <a:buClr>
                <a:srgbClr val="F0AB00"/>
              </a:buClr>
              <a:buSzPct val="80000"/>
              <a:defRPr/>
            </a:pPr>
            <a:r>
              <a:rPr lang="en-US" sz="1800" kern="0" dirty="0">
                <a:solidFill>
                  <a:srgbClr val="000000"/>
                </a:solidFill>
                <a:latin typeface="Arial"/>
                <a:ea typeface="Arial Unicode MS" pitchFamily="34" charset="-128"/>
                <a:cs typeface="Arial Unicode MS" pitchFamily="34" charset="-128"/>
              </a:rPr>
              <a:t>Booking &amp; container tracking with milestones/actual events and geo location at sea</a:t>
            </a:r>
            <a:endParaRPr lang="de-DE" sz="1800" kern="0" dirty="0" err="1">
              <a:solidFill>
                <a:srgbClr val="000000"/>
              </a:solidFill>
              <a:latin typeface="Arial"/>
              <a:ea typeface="Arial Unicode MS" pitchFamily="34" charset="-128"/>
              <a:cs typeface="Arial Unicode MS" pitchFamily="34" charset="-128"/>
            </a:endParaRPr>
          </a:p>
        </p:txBody>
      </p:sp>
      <p:pic>
        <p:nvPicPr>
          <p:cNvPr id="51231" name="Google Shape;344;p32">
            <a:extLst>
              <a:ext uri="{FF2B5EF4-FFF2-40B4-BE49-F238E27FC236}">
                <a16:creationId xmlns:a16="http://schemas.microsoft.com/office/drawing/2014/main" id="{B2E828FC-8CAA-4757-8703-A07FC422DC24}"/>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5024" y="2194271"/>
            <a:ext cx="898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53">
            <a:extLst>
              <a:ext uri="{FF2B5EF4-FFF2-40B4-BE49-F238E27FC236}">
                <a16:creationId xmlns:a16="http://schemas.microsoft.com/office/drawing/2014/main" id="{C92B885F-3A50-48F2-AF77-465048A286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01924" y="1494184"/>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57">
            <a:extLst>
              <a:ext uri="{FF2B5EF4-FFF2-40B4-BE49-F238E27FC236}">
                <a16:creationId xmlns:a16="http://schemas.microsoft.com/office/drawing/2014/main" id="{8C090C25-BCCB-4580-8AC3-583326618CD3}"/>
              </a:ext>
            </a:extLst>
          </p:cNvPr>
          <p:cNvPicPr>
            <a:picLocks noChangeAspect="1" noChangeArrowheads="1"/>
          </p:cNvPicPr>
          <p:nvPr/>
        </p:nvPicPr>
        <p:blipFill>
          <a:blip r:embed="rId10">
            <a:clrChange>
              <a:clrFrom>
                <a:srgbClr val="FEFFFF"/>
              </a:clrFrom>
              <a:clrTo>
                <a:srgbClr val="FEFFFF">
                  <a:alpha val="0"/>
                </a:srgbClr>
              </a:clrTo>
            </a:clrChange>
            <a:extLst>
              <a:ext uri="{28A0092B-C50C-407E-A947-70E740481C1C}">
                <a14:useLocalDpi xmlns:a14="http://schemas.microsoft.com/office/drawing/2010/main" val="0"/>
              </a:ext>
            </a:extLst>
          </a:blip>
          <a:srcRect/>
          <a:stretch>
            <a:fillRect/>
          </a:stretch>
        </p:blipFill>
        <p:spPr bwMode="auto">
          <a:xfrm flipH="1">
            <a:off x="5692775" y="4553295"/>
            <a:ext cx="3016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4" name="Straight Connector 63">
            <a:extLst>
              <a:ext uri="{FF2B5EF4-FFF2-40B4-BE49-F238E27FC236}">
                <a16:creationId xmlns:a16="http://schemas.microsoft.com/office/drawing/2014/main" id="{909B6B7C-B5FB-43FC-944D-141C26F5FE04}"/>
              </a:ext>
            </a:extLst>
          </p:cNvPr>
          <p:cNvCxnSpPr>
            <a:cxnSpLocks/>
          </p:cNvCxnSpPr>
          <p:nvPr/>
        </p:nvCxnSpPr>
        <p:spPr>
          <a:xfrm flipV="1">
            <a:off x="9476487" y="1803746"/>
            <a:ext cx="476250" cy="390525"/>
          </a:xfrm>
          <a:prstGeom prst="line">
            <a:avLst/>
          </a:prstGeom>
          <a:ln w="952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1238" name="Picture 65">
            <a:extLst>
              <a:ext uri="{FF2B5EF4-FFF2-40B4-BE49-F238E27FC236}">
                <a16:creationId xmlns:a16="http://schemas.microsoft.com/office/drawing/2014/main" id="{DDC81BFB-8814-477B-92AC-FFB1D9133E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2775" y="4552315"/>
            <a:ext cx="54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82">
            <a:extLst>
              <a:ext uri="{FF2B5EF4-FFF2-40B4-BE49-F238E27FC236}">
                <a16:creationId xmlns:a16="http://schemas.microsoft.com/office/drawing/2014/main" id="{848B05AE-CF6E-4B58-83D2-E137EAC14EF4}"/>
              </a:ext>
            </a:extLst>
          </p:cNvPr>
          <p:cNvSpPr/>
          <p:nvPr/>
        </p:nvSpPr>
        <p:spPr>
          <a:xfrm>
            <a:off x="8426450" y="3964940"/>
            <a:ext cx="1936750" cy="554038"/>
          </a:xfrm>
          <a:prstGeom prst="rect">
            <a:avLst/>
          </a:prstGeom>
        </p:spPr>
        <p:txBody>
          <a:bodyPr wrap="none">
            <a:spAutoFit/>
          </a:bodyPr>
          <a:lstStyle/>
          <a:p>
            <a:pPr algn="ctr" defTabSz="1088776" eaLnBrk="1" fontAlgn="auto" hangingPunct="1">
              <a:spcBef>
                <a:spcPts val="0"/>
              </a:spcBef>
              <a:spcAft>
                <a:spcPts val="0"/>
              </a:spcAft>
              <a:defRPr/>
            </a:pPr>
            <a:r>
              <a:rPr lang="en-US" sz="1500" b="1" kern="0" dirty="0">
                <a:solidFill>
                  <a:srgbClr val="000000"/>
                </a:solidFill>
                <a:latin typeface="Arial"/>
                <a:ea typeface="Arial Unicode MS" pitchFamily="34" charset="-128"/>
                <a:cs typeface="Arial Unicode MS" pitchFamily="34" charset="-128"/>
              </a:rPr>
              <a:t>Container Terminal</a:t>
            </a:r>
            <a:br>
              <a:rPr lang="en-US" sz="1500" kern="0" dirty="0">
                <a:solidFill>
                  <a:srgbClr val="000000"/>
                </a:solidFill>
                <a:latin typeface="Arial"/>
                <a:ea typeface="Arial Unicode MS" pitchFamily="34" charset="-128"/>
                <a:cs typeface="Arial Unicode MS" pitchFamily="34" charset="-128"/>
              </a:rPr>
            </a:br>
            <a:r>
              <a:rPr lang="en-US" sz="1500" kern="0" dirty="0">
                <a:solidFill>
                  <a:srgbClr val="000000"/>
                </a:solidFill>
                <a:latin typeface="Arial"/>
                <a:ea typeface="Arial Unicode MS" pitchFamily="34" charset="-128"/>
                <a:cs typeface="Arial Unicode MS" pitchFamily="34" charset="-128"/>
              </a:rPr>
              <a:t>at Port of Discharge</a:t>
            </a:r>
          </a:p>
        </p:txBody>
      </p:sp>
      <p:sp>
        <p:nvSpPr>
          <p:cNvPr id="86" name="Oval 85">
            <a:extLst>
              <a:ext uri="{FF2B5EF4-FFF2-40B4-BE49-F238E27FC236}">
                <a16:creationId xmlns:a16="http://schemas.microsoft.com/office/drawing/2014/main" id="{A2DFFEF1-CA79-481E-A210-9490D5C1AFBF}"/>
              </a:ext>
            </a:extLst>
          </p:cNvPr>
          <p:cNvSpPr/>
          <p:nvPr/>
        </p:nvSpPr>
        <p:spPr bwMode="gray">
          <a:xfrm>
            <a:off x="9272588" y="5365115"/>
            <a:ext cx="250825" cy="254000"/>
          </a:xfrm>
          <a:prstGeom prst="ellipse">
            <a:avLst/>
          </a:prstGeom>
          <a:solidFill>
            <a:schemeClr val="accent1"/>
          </a:solidFill>
          <a:ln w="6350" algn="ctr">
            <a:noFill/>
            <a:miter lim="800000"/>
            <a:headEnd/>
            <a:tailEnd/>
          </a:ln>
        </p:spPr>
        <p:txBody>
          <a:bodyPr lIns="90000" tIns="72000" rIns="90000" bIns="72000" anchor="ctr"/>
          <a:lstStyle/>
          <a:p>
            <a:pPr algn="ctr" defTabSz="914400" eaLnBrk="1" hangingPunct="1">
              <a:spcBef>
                <a:spcPct val="50000"/>
              </a:spcBef>
              <a:buClr>
                <a:srgbClr val="F0AB00"/>
              </a:buClr>
              <a:buSzPct val="80000"/>
              <a:defRPr/>
            </a:pPr>
            <a:endParaRPr lang="en-US" sz="1800" kern="0">
              <a:solidFill>
                <a:srgbClr val="000000"/>
              </a:solidFill>
              <a:latin typeface="Arial"/>
              <a:ea typeface="Arial Unicode MS" pitchFamily="34" charset="-128"/>
              <a:cs typeface="Arial Unicode MS" pitchFamily="34" charset="-128"/>
            </a:endParaRPr>
          </a:p>
        </p:txBody>
      </p:sp>
      <p:cxnSp>
        <p:nvCxnSpPr>
          <p:cNvPr id="90" name="Straight Arrow Connector 57">
            <a:extLst>
              <a:ext uri="{FF2B5EF4-FFF2-40B4-BE49-F238E27FC236}">
                <a16:creationId xmlns:a16="http://schemas.microsoft.com/office/drawing/2014/main" id="{B4C3DD47-C2E3-4018-80B1-7DECA7961C23}"/>
              </a:ext>
            </a:extLst>
          </p:cNvPr>
          <p:cNvCxnSpPr>
            <a:cxnSpLocks/>
          </p:cNvCxnSpPr>
          <p:nvPr/>
        </p:nvCxnSpPr>
        <p:spPr>
          <a:xfrm>
            <a:off x="9267825" y="5492115"/>
            <a:ext cx="1701800" cy="0"/>
          </a:xfrm>
          <a:prstGeom prst="straightConnector1">
            <a:avLst/>
          </a:prstGeom>
          <a:ln w="1905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A5DCE2F-4C3A-4372-A4E3-760D65E1FFA0}"/>
              </a:ext>
            </a:extLst>
          </p:cNvPr>
          <p:cNvSpPr/>
          <p:nvPr/>
        </p:nvSpPr>
        <p:spPr>
          <a:xfrm>
            <a:off x="8628063" y="5715953"/>
            <a:ext cx="1770062" cy="830997"/>
          </a:xfrm>
          <a:prstGeom prst="rect">
            <a:avLst/>
          </a:prstGeom>
        </p:spPr>
        <p:txBody>
          <a:bodyPr>
            <a:spAutoFit/>
          </a:bodyPr>
          <a:lstStyle/>
          <a:p>
            <a:pPr marL="184150" indent="-173038">
              <a:buFont typeface="Arial" panose="020B0604020202020204" pitchFamily="34" charset="0"/>
              <a:buChar char="•"/>
              <a:defRPr/>
            </a:pPr>
            <a:r>
              <a:rPr lang="en-US" sz="1200" kern="0" dirty="0">
                <a:solidFill>
                  <a:srgbClr val="000000"/>
                </a:solidFill>
                <a:ea typeface="Arial Unicode MS" pitchFamily="34" charset="-128"/>
                <a:cs typeface="Arial Unicode MS" pitchFamily="34" charset="-128"/>
              </a:rPr>
              <a:t>Container out for delivery</a:t>
            </a:r>
          </a:p>
          <a:p>
            <a:pPr marL="184150" indent="-173038">
              <a:buFont typeface="Arial" panose="020B0604020202020204" pitchFamily="34" charset="0"/>
              <a:buChar char="•"/>
              <a:defRPr/>
            </a:pPr>
            <a:r>
              <a:rPr lang="en-US" sz="1200" kern="0" dirty="0">
                <a:solidFill>
                  <a:srgbClr val="000000"/>
                </a:solidFill>
                <a:ea typeface="Arial Unicode MS" pitchFamily="34" charset="-128"/>
                <a:cs typeface="Arial Unicode MS" pitchFamily="34" charset="-128"/>
              </a:rPr>
              <a:t>Empty container returned</a:t>
            </a:r>
          </a:p>
        </p:txBody>
      </p:sp>
      <p:sp>
        <p:nvSpPr>
          <p:cNvPr id="94" name="Rectangle 93">
            <a:extLst>
              <a:ext uri="{FF2B5EF4-FFF2-40B4-BE49-F238E27FC236}">
                <a16:creationId xmlns:a16="http://schemas.microsoft.com/office/drawing/2014/main" id="{C6146EFB-052E-4994-AF50-8F096119708C}"/>
              </a:ext>
            </a:extLst>
          </p:cNvPr>
          <p:cNvSpPr/>
          <p:nvPr/>
        </p:nvSpPr>
        <p:spPr>
          <a:xfrm>
            <a:off x="10288588" y="5715953"/>
            <a:ext cx="1701800" cy="276225"/>
          </a:xfrm>
          <a:prstGeom prst="rect">
            <a:avLst/>
          </a:prstGeom>
        </p:spPr>
        <p:txBody>
          <a:bodyPr>
            <a:spAutoFit/>
          </a:bodyPr>
          <a:lstStyle/>
          <a:p>
            <a:pPr marL="184150" indent="-173038" defTabSz="1088776" eaLnBrk="1" fontAlgn="auto" hangingPunct="1">
              <a:spcBef>
                <a:spcPts val="0"/>
              </a:spcBef>
              <a:spcAft>
                <a:spcPts val="0"/>
              </a:spcAft>
              <a:buFont typeface="Arial" panose="020B0604020202020204" pitchFamily="34" charset="0"/>
              <a:buChar char="•"/>
              <a:defRPr/>
            </a:pPr>
            <a:r>
              <a:rPr lang="en-US" sz="1200" kern="0" dirty="0">
                <a:solidFill>
                  <a:srgbClr val="000000"/>
                </a:solidFill>
                <a:latin typeface="Arial"/>
                <a:ea typeface="Arial Unicode MS" pitchFamily="34" charset="-128"/>
                <a:cs typeface="Arial Unicode MS" pitchFamily="34" charset="-128"/>
              </a:rPr>
              <a:t>Container delivered</a:t>
            </a:r>
          </a:p>
        </p:txBody>
      </p:sp>
      <p:sp>
        <p:nvSpPr>
          <p:cNvPr id="101" name="Rectangle 100">
            <a:extLst>
              <a:ext uri="{FF2B5EF4-FFF2-40B4-BE49-F238E27FC236}">
                <a16:creationId xmlns:a16="http://schemas.microsoft.com/office/drawing/2014/main" id="{A14B1D92-2ADE-48FE-A70E-FB145CFFC9F1}"/>
              </a:ext>
            </a:extLst>
          </p:cNvPr>
          <p:cNvSpPr/>
          <p:nvPr/>
        </p:nvSpPr>
        <p:spPr>
          <a:xfrm>
            <a:off x="10507663" y="3964940"/>
            <a:ext cx="1219200" cy="554038"/>
          </a:xfrm>
          <a:prstGeom prst="rect">
            <a:avLst/>
          </a:prstGeom>
        </p:spPr>
        <p:txBody>
          <a:bodyPr wrap="none">
            <a:spAutoFit/>
          </a:bodyPr>
          <a:lstStyle/>
          <a:p>
            <a:pPr algn="ctr" defTabSz="1088776" eaLnBrk="1" fontAlgn="auto" hangingPunct="1">
              <a:spcBef>
                <a:spcPts val="0"/>
              </a:spcBef>
              <a:spcAft>
                <a:spcPts val="0"/>
              </a:spcAft>
              <a:defRPr/>
            </a:pPr>
            <a:r>
              <a:rPr lang="en-US" sz="1500" b="1" kern="0" dirty="0">
                <a:solidFill>
                  <a:srgbClr val="000000"/>
                </a:solidFill>
                <a:latin typeface="Arial"/>
                <a:ea typeface="Arial Unicode MS" pitchFamily="34" charset="-128"/>
                <a:cs typeface="Arial Unicode MS" pitchFamily="34" charset="-128"/>
              </a:rPr>
              <a:t>Consignee </a:t>
            </a:r>
            <a:br>
              <a:rPr lang="en-US" sz="1500" b="1" kern="0" dirty="0">
                <a:solidFill>
                  <a:srgbClr val="000000"/>
                </a:solidFill>
                <a:latin typeface="Arial"/>
                <a:ea typeface="Arial Unicode MS" pitchFamily="34" charset="-128"/>
                <a:cs typeface="Arial Unicode MS" pitchFamily="34" charset="-128"/>
              </a:rPr>
            </a:br>
            <a:r>
              <a:rPr lang="en-US" sz="1500" kern="0" dirty="0">
                <a:solidFill>
                  <a:srgbClr val="000000"/>
                </a:solidFill>
                <a:latin typeface="Arial"/>
                <a:ea typeface="Arial Unicode MS" pitchFamily="34" charset="-128"/>
                <a:cs typeface="Arial Unicode MS" pitchFamily="34" charset="-128"/>
              </a:rPr>
              <a:t>Location</a:t>
            </a:r>
          </a:p>
        </p:txBody>
      </p:sp>
      <p:pic>
        <p:nvPicPr>
          <p:cNvPr id="51245" name="Picture 102">
            <a:extLst>
              <a:ext uri="{FF2B5EF4-FFF2-40B4-BE49-F238E27FC236}">
                <a16:creationId xmlns:a16="http://schemas.microsoft.com/office/drawing/2014/main" id="{8275A9B3-5CBB-4467-852A-941B4F993F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33063" y="4379278"/>
            <a:ext cx="11684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Google Shape;344;p32">
            <a:extLst>
              <a:ext uri="{FF2B5EF4-FFF2-40B4-BE49-F238E27FC236}">
                <a16:creationId xmlns:a16="http://schemas.microsoft.com/office/drawing/2014/main" id="{EC844522-458B-4DDF-8E63-7F29E978DD8B}"/>
              </a:ext>
            </a:extLst>
          </p:cNvPr>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75300" y="5000970"/>
            <a:ext cx="108426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a:extLst>
              <a:ext uri="{FF2B5EF4-FFF2-40B4-BE49-F238E27FC236}">
                <a16:creationId xmlns:a16="http://schemas.microsoft.com/office/drawing/2014/main" id="{EDA4947C-6C36-8746-A381-26C7A343E716}"/>
              </a:ext>
            </a:extLst>
          </p:cNvPr>
          <p:cNvSpPr txBox="1"/>
          <p:nvPr/>
        </p:nvSpPr>
        <p:spPr>
          <a:xfrm>
            <a:off x="5629402" y="6568020"/>
            <a:ext cx="5930480" cy="191088"/>
          </a:xfrm>
          <a:prstGeom prst="rect">
            <a:avLst/>
          </a:prstGeom>
          <a:solidFill>
            <a:schemeClr val="bg1"/>
          </a:solidFill>
          <a:ln>
            <a:noFill/>
          </a:ln>
        </p:spPr>
        <p:txBody>
          <a:bodyPr wrap="none" lIns="18000" tIns="18000" rIns="3600" bIns="3600" rtlCol="0">
            <a:spAutoFit/>
          </a:bodyPr>
          <a:lstStyle/>
          <a:p>
            <a:pPr fontAlgn="base">
              <a:spcBef>
                <a:spcPct val="50000"/>
              </a:spcBef>
              <a:spcAft>
                <a:spcPct val="0"/>
              </a:spcAft>
              <a:buClr>
                <a:srgbClr val="F0AB00"/>
              </a:buClr>
              <a:buSzPct val="80000"/>
            </a:pPr>
            <a:r>
              <a:rPr lang="en-US" sz="1100" i="1" kern="0" dirty="0">
                <a:solidFill>
                  <a:schemeClr val="tx1">
                    <a:lumMod val="65000"/>
                    <a:lumOff val="35000"/>
                  </a:schemeClr>
                </a:solidFill>
                <a:ea typeface="Arial Unicode MS" pitchFamily="34" charset="-128"/>
                <a:cs typeface="Arial Unicode MS" pitchFamily="34" charset="-128"/>
              </a:rPr>
              <a:t> * current coverage is for road/ocean movements; further transportation modes as per roadmap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grpSp>
        <p:nvGrpSpPr>
          <p:cNvPr id="534" name="Google Shape;534;p35"/>
          <p:cNvGrpSpPr/>
          <p:nvPr/>
        </p:nvGrpSpPr>
        <p:grpSpPr>
          <a:xfrm>
            <a:off x="6941950" y="0"/>
            <a:ext cx="5258100" cy="6858000"/>
            <a:chOff x="6944779" y="10057"/>
            <a:chExt cx="5258100" cy="6598670"/>
          </a:xfrm>
        </p:grpSpPr>
        <p:sp>
          <p:nvSpPr>
            <p:cNvPr id="536" name="Google Shape;536;p35"/>
            <p:cNvSpPr/>
            <p:nvPr/>
          </p:nvSpPr>
          <p:spPr>
            <a:xfrm>
              <a:off x="6944779" y="1310509"/>
              <a:ext cx="5258100" cy="5298218"/>
            </a:xfrm>
            <a:prstGeom prst="rect">
              <a:avLst/>
            </a:prstGeom>
            <a:solidFill>
              <a:srgbClr val="D8D8D8"/>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lang="en-US" sz="1800" b="0" i="0" u="none" strike="noStrike" cap="none">
                <a:solidFill>
                  <a:schemeClr val="dk1"/>
                </a:solidFill>
                <a:latin typeface="Arial"/>
                <a:ea typeface="Arial"/>
                <a:cs typeface="Arial"/>
                <a:sym typeface="Arial"/>
              </a:endParaRPr>
            </a:p>
          </p:txBody>
        </p:sp>
        <p:sp>
          <p:nvSpPr>
            <p:cNvPr id="537" name="Google Shape;537;p35"/>
            <p:cNvSpPr/>
            <p:nvPr/>
          </p:nvSpPr>
          <p:spPr>
            <a:xfrm>
              <a:off x="6944779" y="10057"/>
              <a:ext cx="5258100" cy="1300447"/>
            </a:xfrm>
            <a:prstGeom prst="rect">
              <a:avLst/>
            </a:prstGeom>
            <a:solidFill>
              <a:schemeClr val="dk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lang="en-US" sz="1800" b="0" i="0" u="none" strike="noStrike" cap="none">
                <a:solidFill>
                  <a:schemeClr val="dk1"/>
                </a:solidFill>
                <a:latin typeface="Arial"/>
                <a:ea typeface="Arial"/>
                <a:cs typeface="Arial"/>
                <a:sym typeface="Arial"/>
              </a:endParaRPr>
            </a:p>
          </p:txBody>
        </p:sp>
        <p:sp>
          <p:nvSpPr>
            <p:cNvPr id="538" name="Google Shape;538;p35"/>
            <p:cNvSpPr txBox="1"/>
            <p:nvPr/>
          </p:nvSpPr>
          <p:spPr>
            <a:xfrm>
              <a:off x="7169986" y="546752"/>
              <a:ext cx="4875000" cy="307800"/>
            </a:xfrm>
            <a:prstGeom prst="rect">
              <a:avLst/>
            </a:prstGeom>
            <a:noFill/>
            <a:ln>
              <a:noFill/>
            </a:ln>
          </p:spPr>
          <p:txBody>
            <a:bodyPr spcFirstLastPara="1" wrap="square" lIns="0" tIns="0" rIns="0" bIns="0" anchor="t" anchorCtr="0">
              <a:noAutofit/>
            </a:bodyPr>
            <a:lstStyle/>
            <a:p>
              <a:pPr lvl="0"/>
              <a:r>
                <a:rPr lang="en-US" sz="2400" b="1" dirty="0">
                  <a:solidFill>
                    <a:schemeClr val="accent1"/>
                  </a:solidFill>
                  <a:latin typeface="Arial"/>
                  <a:ea typeface="Arial"/>
                  <a:cs typeface="Arial"/>
                  <a:sym typeface="Arial"/>
                </a:rPr>
                <a:t>Provide </a:t>
              </a:r>
              <a:r>
                <a:rPr lang="en-US" sz="2400" b="1" dirty="0">
                  <a:solidFill>
                    <a:schemeClr val="lt1"/>
                  </a:solidFill>
                  <a:latin typeface="Arial"/>
                  <a:ea typeface="Arial"/>
                  <a:cs typeface="Arial"/>
                  <a:sym typeface="Arial"/>
                </a:rPr>
                <a:t>instant pricing</a:t>
              </a:r>
              <a:endParaRPr lang="en-US" sz="1600" dirty="0"/>
            </a:p>
          </p:txBody>
        </p:sp>
        <p:sp>
          <p:nvSpPr>
            <p:cNvPr id="540" name="Google Shape;540;p35"/>
            <p:cNvSpPr txBox="1"/>
            <p:nvPr/>
          </p:nvSpPr>
          <p:spPr>
            <a:xfrm>
              <a:off x="7169986" y="1957841"/>
              <a:ext cx="5025000" cy="1579800"/>
            </a:xfrm>
            <a:prstGeom prst="rect">
              <a:avLst/>
            </a:prstGeom>
            <a:noFill/>
            <a:ln>
              <a:noFill/>
            </a:ln>
          </p:spPr>
          <p:txBody>
            <a:bodyPr spcFirstLastPara="1" wrap="square" lIns="0" tIns="0" rIns="0" bIns="0" anchor="t" anchorCtr="0">
              <a:noAutofit/>
            </a:bodyPr>
            <a:lstStyle/>
            <a:p>
              <a:pPr marL="182526" marR="0" lvl="0" indent="-182526" algn="l" rtl="0">
                <a:spcBef>
                  <a:spcPts val="0"/>
                </a:spcBef>
                <a:spcAft>
                  <a:spcPts val="0"/>
                </a:spcAft>
                <a:buClr>
                  <a:schemeClr val="accent1"/>
                </a:buClr>
                <a:buSzPts val="1600"/>
                <a:buFont typeface="Arial"/>
                <a:buChar char="•"/>
              </a:pPr>
              <a:r>
                <a:rPr lang="en-US" sz="1600" dirty="0">
                  <a:solidFill>
                    <a:schemeClr val="dk1"/>
                  </a:solidFill>
                  <a:latin typeface="Arial"/>
                  <a:ea typeface="Arial"/>
                  <a:cs typeface="Arial"/>
                  <a:sym typeface="Arial"/>
                </a:rPr>
                <a:t>Leverage API integration for automated, streamlined load pricing and subcontracting </a:t>
              </a:r>
              <a:endParaRPr lang="en-US" dirty="0"/>
            </a:p>
            <a:p>
              <a:pPr marL="182526" marR="0" lvl="0" indent="-182526" algn="l" rtl="0">
                <a:spcBef>
                  <a:spcPts val="400"/>
                </a:spcBef>
                <a:spcAft>
                  <a:spcPts val="0"/>
                </a:spcAft>
                <a:buClr>
                  <a:schemeClr val="accent1"/>
                </a:buClr>
                <a:buSzPts val="1600"/>
                <a:buFont typeface="Arial"/>
                <a:buChar char="•"/>
              </a:pPr>
              <a:r>
                <a:rPr lang="en-US" sz="1600" dirty="0">
                  <a:solidFill>
                    <a:schemeClr val="dk1"/>
                  </a:solidFill>
                  <a:latin typeface="Arial"/>
                  <a:ea typeface="Arial"/>
                  <a:cs typeface="Arial"/>
                  <a:sym typeface="Arial"/>
                </a:rPr>
                <a:t>Access a vast and growing shipper network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for offering on demand road transportation</a:t>
              </a:r>
              <a:endParaRPr lang="en-US" dirty="0"/>
            </a:p>
            <a:p>
              <a:pPr marL="182526" marR="0" lvl="0" indent="-182526" algn="l" rtl="0">
                <a:spcBef>
                  <a:spcPts val="400"/>
                </a:spcBef>
                <a:spcAft>
                  <a:spcPts val="0"/>
                </a:spcAft>
                <a:buClr>
                  <a:schemeClr val="accent1"/>
                </a:buClr>
                <a:buSzPts val="1600"/>
                <a:buFont typeface="Arial"/>
                <a:buChar char="•"/>
              </a:pPr>
              <a:r>
                <a:rPr lang="en-US" sz="1600" dirty="0">
                  <a:solidFill>
                    <a:schemeClr val="dk1"/>
                  </a:solidFill>
                  <a:latin typeface="Arial"/>
                  <a:ea typeface="Arial"/>
                  <a:cs typeface="Arial"/>
                  <a:sym typeface="Arial"/>
                </a:rPr>
                <a:t>Provide </a:t>
              </a:r>
              <a:r>
                <a:rPr lang="en-US" sz="1600" b="1" dirty="0">
                  <a:solidFill>
                    <a:schemeClr val="dk1"/>
                  </a:solidFill>
                  <a:ea typeface="Arial"/>
                  <a:cs typeface="Arial"/>
                  <a:sym typeface="Arial"/>
                </a:rPr>
                <a:t>instant market price </a:t>
              </a:r>
              <a:r>
                <a:rPr lang="en-US" sz="1600" dirty="0">
                  <a:solidFill>
                    <a:schemeClr val="dk1"/>
                  </a:solidFill>
                  <a:latin typeface="Arial"/>
                  <a:ea typeface="Arial"/>
                  <a:cs typeface="Arial"/>
                  <a:sym typeface="Arial"/>
                </a:rPr>
                <a:t>with real-time, guaranteed load pricing directly into the shippers’ SAP systems</a:t>
              </a:r>
              <a:endParaRPr lang="en-US" dirty="0"/>
            </a:p>
          </p:txBody>
        </p:sp>
        <p:sp>
          <p:nvSpPr>
            <p:cNvPr id="541" name="Google Shape;541;p35"/>
            <p:cNvSpPr txBox="1"/>
            <p:nvPr/>
          </p:nvSpPr>
          <p:spPr>
            <a:xfrm>
              <a:off x="7169986" y="1414073"/>
              <a:ext cx="40098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solidFill>
                    <a:schemeClr val="accent1"/>
                  </a:solidFill>
                  <a:latin typeface="Arial"/>
                  <a:ea typeface="Arial"/>
                  <a:cs typeface="Arial"/>
                  <a:sym typeface="Arial"/>
                </a:rPr>
                <a:t>How</a:t>
              </a:r>
              <a:endParaRPr lang="en-US"/>
            </a:p>
          </p:txBody>
        </p:sp>
      </p:grpSp>
      <p:pic>
        <p:nvPicPr>
          <p:cNvPr id="40" name="Bild 238">
            <a:extLst>
              <a:ext uri="{FF2B5EF4-FFF2-40B4-BE49-F238E27FC236}">
                <a16:creationId xmlns:a16="http://schemas.microsoft.com/office/drawing/2014/main" id="{84795F11-ABE0-4FE5-84DC-00E102CB027F}"/>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flipH="1">
            <a:off x="1052880" y="4776228"/>
            <a:ext cx="596012" cy="596012"/>
          </a:xfrm>
          <a:prstGeom prst="rect">
            <a:avLst/>
          </a:prstGeom>
          <a:ln>
            <a:solidFill>
              <a:schemeClr val="bg1"/>
            </a:solidFill>
          </a:ln>
        </p:spPr>
      </p:pic>
      <p:sp>
        <p:nvSpPr>
          <p:cNvPr id="41" name="Oval 40">
            <a:extLst>
              <a:ext uri="{FF2B5EF4-FFF2-40B4-BE49-F238E27FC236}">
                <a16:creationId xmlns:a16="http://schemas.microsoft.com/office/drawing/2014/main" id="{07D72561-F37B-4BDE-A6C9-6639C64CA856}"/>
              </a:ext>
            </a:extLst>
          </p:cNvPr>
          <p:cNvSpPr/>
          <p:nvPr/>
        </p:nvSpPr>
        <p:spPr bwMode="gray">
          <a:xfrm rot="16200000">
            <a:off x="1490736" y="4981590"/>
            <a:ext cx="183839" cy="191306"/>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err="1">
              <a:ea typeface="Arial Unicode MS" pitchFamily="34" charset="-128"/>
              <a:cs typeface="Arial Unicode MS" pitchFamily="34" charset="-128"/>
            </a:endParaRPr>
          </a:p>
        </p:txBody>
      </p:sp>
      <p:cxnSp>
        <p:nvCxnSpPr>
          <p:cNvPr id="42" name="Gerade Verbindung 119">
            <a:extLst>
              <a:ext uri="{FF2B5EF4-FFF2-40B4-BE49-F238E27FC236}">
                <a16:creationId xmlns:a16="http://schemas.microsoft.com/office/drawing/2014/main" id="{3BE4EB96-8B93-4A3E-816C-C53700E997E3}"/>
              </a:ext>
            </a:extLst>
          </p:cNvPr>
          <p:cNvCxnSpPr>
            <a:cxnSpLocks/>
          </p:cNvCxnSpPr>
          <p:nvPr/>
        </p:nvCxnSpPr>
        <p:spPr>
          <a:xfrm>
            <a:off x="1661982" y="5053507"/>
            <a:ext cx="966562"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2EDB6D3C-1EA1-4832-9D9B-0CF6B0B26FA3}"/>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380337" y="1557101"/>
            <a:ext cx="2079039" cy="2079039"/>
          </a:xfrm>
          <a:prstGeom prst="rect">
            <a:avLst/>
          </a:prstGeom>
          <a:ln>
            <a:noFill/>
          </a:ln>
        </p:spPr>
      </p:pic>
      <p:pic>
        <p:nvPicPr>
          <p:cNvPr id="49" name="Bild 20">
            <a:extLst>
              <a:ext uri="{FF2B5EF4-FFF2-40B4-BE49-F238E27FC236}">
                <a16:creationId xmlns:a16="http://schemas.microsoft.com/office/drawing/2014/main" id="{C70B3C22-AE1A-4E95-9BB8-499685AACC0B}"/>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l="-4659" t="-6735" r="-6579" b="-3640"/>
          <a:stretch/>
        </p:blipFill>
        <p:spPr>
          <a:xfrm>
            <a:off x="504001" y="2903901"/>
            <a:ext cx="847695" cy="466048"/>
          </a:xfrm>
          <a:prstGeom prst="rect">
            <a:avLst/>
          </a:prstGeom>
          <a:noFill/>
          <a:ln>
            <a:noFill/>
          </a:ln>
        </p:spPr>
      </p:pic>
      <p:pic>
        <p:nvPicPr>
          <p:cNvPr id="50" name="Bild 20">
            <a:extLst>
              <a:ext uri="{FF2B5EF4-FFF2-40B4-BE49-F238E27FC236}">
                <a16:creationId xmlns:a16="http://schemas.microsoft.com/office/drawing/2014/main" id="{2487BB37-3334-400E-884C-BD870D51C84C}"/>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l="-4659" t="-6735" r="-6579" b="-3640"/>
          <a:stretch/>
        </p:blipFill>
        <p:spPr>
          <a:xfrm>
            <a:off x="718602" y="2311198"/>
            <a:ext cx="847695" cy="466048"/>
          </a:xfrm>
          <a:prstGeom prst="rect">
            <a:avLst/>
          </a:prstGeom>
          <a:noFill/>
          <a:ln>
            <a:noFill/>
          </a:ln>
        </p:spPr>
      </p:pic>
      <p:pic>
        <p:nvPicPr>
          <p:cNvPr id="51" name="Bild 20">
            <a:extLst>
              <a:ext uri="{FF2B5EF4-FFF2-40B4-BE49-F238E27FC236}">
                <a16:creationId xmlns:a16="http://schemas.microsoft.com/office/drawing/2014/main" id="{D0DA0770-B44D-4417-B2F5-B14BC486F951}"/>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l="-4659" t="-6735" r="-6579" b="-3640"/>
          <a:stretch/>
        </p:blipFill>
        <p:spPr>
          <a:xfrm>
            <a:off x="1021299" y="1781823"/>
            <a:ext cx="847695" cy="466048"/>
          </a:xfrm>
          <a:prstGeom prst="rect">
            <a:avLst/>
          </a:prstGeom>
          <a:noFill/>
          <a:ln>
            <a:noFill/>
          </a:ln>
        </p:spPr>
      </p:pic>
      <p:cxnSp>
        <p:nvCxnSpPr>
          <p:cNvPr id="52" name="Gerade Verbindung 119">
            <a:extLst>
              <a:ext uri="{FF2B5EF4-FFF2-40B4-BE49-F238E27FC236}">
                <a16:creationId xmlns:a16="http://schemas.microsoft.com/office/drawing/2014/main" id="{EC7898A7-D2FA-4D2B-802E-90DF79556081}"/>
              </a:ext>
            </a:extLst>
          </p:cNvPr>
          <p:cNvCxnSpPr>
            <a:cxnSpLocks/>
          </p:cNvCxnSpPr>
          <p:nvPr/>
        </p:nvCxnSpPr>
        <p:spPr>
          <a:xfrm>
            <a:off x="1635640" y="2596489"/>
            <a:ext cx="966562"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Gerade Verbindung 119">
            <a:extLst>
              <a:ext uri="{FF2B5EF4-FFF2-40B4-BE49-F238E27FC236}">
                <a16:creationId xmlns:a16="http://schemas.microsoft.com/office/drawing/2014/main" id="{538C8611-1527-4F0B-A96C-2ACF9A8F031B}"/>
              </a:ext>
            </a:extLst>
          </p:cNvPr>
          <p:cNvCxnSpPr>
            <a:cxnSpLocks/>
          </p:cNvCxnSpPr>
          <p:nvPr/>
        </p:nvCxnSpPr>
        <p:spPr>
          <a:xfrm>
            <a:off x="1897056" y="2168059"/>
            <a:ext cx="848153" cy="143139"/>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Gerade Verbindung 119">
            <a:extLst>
              <a:ext uri="{FF2B5EF4-FFF2-40B4-BE49-F238E27FC236}">
                <a16:creationId xmlns:a16="http://schemas.microsoft.com/office/drawing/2014/main" id="{31BCE92E-9269-4F79-B80F-D365120AE25D}"/>
              </a:ext>
            </a:extLst>
          </p:cNvPr>
          <p:cNvCxnSpPr>
            <a:cxnSpLocks/>
          </p:cNvCxnSpPr>
          <p:nvPr/>
        </p:nvCxnSpPr>
        <p:spPr>
          <a:xfrm flipV="1">
            <a:off x="1566297" y="2903901"/>
            <a:ext cx="1178912" cy="228069"/>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Gerade Verbindung 119">
            <a:extLst>
              <a:ext uri="{FF2B5EF4-FFF2-40B4-BE49-F238E27FC236}">
                <a16:creationId xmlns:a16="http://schemas.microsoft.com/office/drawing/2014/main" id="{5275C431-D21C-4625-9E7B-1033F8E6B3F4}"/>
              </a:ext>
            </a:extLst>
          </p:cNvPr>
          <p:cNvCxnSpPr>
            <a:cxnSpLocks/>
          </p:cNvCxnSpPr>
          <p:nvPr/>
        </p:nvCxnSpPr>
        <p:spPr>
          <a:xfrm flipH="1">
            <a:off x="3418971" y="3423966"/>
            <a:ext cx="2146" cy="774879"/>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485E46D-CE0A-458A-AE75-F8055DEFFE0A}"/>
              </a:ext>
            </a:extLst>
          </p:cNvPr>
          <p:cNvSpPr/>
          <p:nvPr/>
        </p:nvSpPr>
        <p:spPr>
          <a:xfrm>
            <a:off x="339860" y="3392440"/>
            <a:ext cx="1152128"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a:r>
              <a:rPr lang="en-US" sz="1700" kern="0">
                <a:solidFill>
                  <a:schemeClr val="tx1"/>
                </a:solidFill>
                <a:cs typeface="Arial" charset="0"/>
              </a:rPr>
              <a:t>Carriers</a:t>
            </a:r>
          </a:p>
        </p:txBody>
      </p:sp>
      <p:sp>
        <p:nvSpPr>
          <p:cNvPr id="57" name="Freeform 5">
            <a:extLst>
              <a:ext uri="{FF2B5EF4-FFF2-40B4-BE49-F238E27FC236}">
                <a16:creationId xmlns:a16="http://schemas.microsoft.com/office/drawing/2014/main" id="{B9691B48-2C62-4386-BF24-817F999D48A9}"/>
              </a:ext>
            </a:extLst>
          </p:cNvPr>
          <p:cNvSpPr>
            <a:spLocks/>
          </p:cNvSpPr>
          <p:nvPr/>
        </p:nvSpPr>
        <p:spPr bwMode="auto">
          <a:xfrm>
            <a:off x="2307886" y="3962430"/>
            <a:ext cx="3222073" cy="1795176"/>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28575" algn="ctr">
            <a:solidFill>
              <a:schemeClr val="tx1"/>
            </a:solidFill>
            <a:prstDash val="solid"/>
            <a:miter lim="800000"/>
            <a:headEnd/>
            <a:tailEnd/>
          </a:ln>
        </p:spPr>
        <p:txBody>
          <a:bodyPr lIns="89958" tIns="71966" rIns="89958" bIns="71966" rtlCol="0" anchor="ctr"/>
          <a:lstStyle/>
          <a:p>
            <a:pPr algn="ctr" defTabSz="913941">
              <a:spcBef>
                <a:spcPct val="50000"/>
              </a:spcBef>
              <a:buClr>
                <a:srgbClr val="F0AB00"/>
              </a:buClr>
              <a:buSzPct val="80000"/>
            </a:pPr>
            <a:endParaRPr lang="en-US" sz="1500" kern="0">
              <a:latin typeface="BentonSans Light" panose="02000503000000020004" pitchFamily="2" charset="0"/>
              <a:ea typeface="Arial Unicode MS" pitchFamily="34" charset="-128"/>
              <a:cs typeface="Arial Unicode MS" pitchFamily="34" charset="-128"/>
            </a:endParaRPr>
          </a:p>
        </p:txBody>
      </p:sp>
      <p:sp>
        <p:nvSpPr>
          <p:cNvPr id="58" name="Textfeld 38">
            <a:extLst>
              <a:ext uri="{FF2B5EF4-FFF2-40B4-BE49-F238E27FC236}">
                <a16:creationId xmlns:a16="http://schemas.microsoft.com/office/drawing/2014/main" id="{28142A71-5DB0-4356-85E1-2BF95A94FB60}"/>
              </a:ext>
            </a:extLst>
          </p:cNvPr>
          <p:cNvSpPr txBox="1"/>
          <p:nvPr/>
        </p:nvSpPr>
        <p:spPr>
          <a:xfrm>
            <a:off x="2913855" y="4919098"/>
            <a:ext cx="2331686" cy="591187"/>
          </a:xfrm>
          <a:prstGeom prst="rect">
            <a:avLst/>
          </a:prstGeom>
          <a:noFill/>
        </p:spPr>
        <p:txBody>
          <a:bodyPr wrap="square" lIns="0" tIns="0" rIns="0" bIns="0" rtlCol="0">
            <a:spAutoFit/>
          </a:bodyPr>
          <a:lstStyle/>
          <a:p>
            <a:pPr fontAlgn="base">
              <a:lnSpc>
                <a:spcPts val="2400"/>
              </a:lnSpc>
              <a:spcAft>
                <a:spcPct val="0"/>
              </a:spcAft>
              <a:buClr>
                <a:srgbClr val="F0AB00"/>
              </a:buClr>
              <a:buSzPct val="80000"/>
            </a:pPr>
            <a:r>
              <a:rPr lang="en-US" sz="1800" b="1" kern="0">
                <a:ea typeface="Arial Unicode MS" pitchFamily="34" charset="-128"/>
                <a:cs typeface="Arial Unicode MS" pitchFamily="34" charset="-128"/>
              </a:rPr>
              <a:t>SAP Logistics </a:t>
            </a:r>
            <a:br>
              <a:rPr lang="en-US" sz="1800" b="1" kern="0">
                <a:ea typeface="Arial Unicode MS" pitchFamily="34" charset="-128"/>
                <a:cs typeface="Arial Unicode MS" pitchFamily="34" charset="-128"/>
              </a:rPr>
            </a:br>
            <a:r>
              <a:rPr lang="en-US" sz="1800" b="1" kern="0">
                <a:ea typeface="Arial Unicode MS" pitchFamily="34" charset="-128"/>
                <a:cs typeface="Arial Unicode MS" pitchFamily="34" charset="-128"/>
              </a:rPr>
              <a:t>Business Network</a:t>
            </a:r>
          </a:p>
        </p:txBody>
      </p:sp>
      <p:pic>
        <p:nvPicPr>
          <p:cNvPr id="59" name="Bild 128">
            <a:extLst>
              <a:ext uri="{FF2B5EF4-FFF2-40B4-BE49-F238E27FC236}">
                <a16:creationId xmlns:a16="http://schemas.microsoft.com/office/drawing/2014/main" id="{53A22130-774F-46F6-AF54-8F111420EBF1}"/>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rot="5181834">
            <a:off x="2849960" y="4013418"/>
            <a:ext cx="974607" cy="974607"/>
          </a:xfrm>
          <a:prstGeom prst="rect">
            <a:avLst/>
          </a:prstGeom>
        </p:spPr>
      </p:pic>
      <p:sp>
        <p:nvSpPr>
          <p:cNvPr id="533" name="Google Shape;533;p35"/>
          <p:cNvSpPr txBox="1"/>
          <p:nvPr/>
        </p:nvSpPr>
        <p:spPr>
          <a:xfrm>
            <a:off x="384736" y="512626"/>
            <a:ext cx="7065692" cy="677108"/>
          </a:xfrm>
          <a:prstGeom prst="rect">
            <a:avLst/>
          </a:prstGeom>
          <a:noFill/>
          <a:ln>
            <a:noFill/>
          </a:ln>
        </p:spPr>
        <p:txBody>
          <a:bodyPr spcFirstLastPara="1" wrap="square" lIns="91425" tIns="45700" rIns="91425" bIns="45700" anchor="t" anchorCtr="0">
            <a:noAutofit/>
          </a:bodyPr>
          <a:lstStyle/>
          <a:p>
            <a:pPr lvl="0">
              <a:buClr>
                <a:schemeClr val="accent1"/>
              </a:buClr>
              <a:buSzPts val="2400"/>
            </a:pPr>
            <a:r>
              <a:rPr lang="en-US" sz="2400" b="1" dirty="0">
                <a:ea typeface="Arial"/>
                <a:cs typeface="Arial"/>
                <a:sym typeface="Arial"/>
              </a:rPr>
              <a:t>Digitally-enabled </a:t>
            </a:r>
            <a:r>
              <a:rPr lang="en-US" sz="2400" b="1" dirty="0">
                <a:solidFill>
                  <a:schemeClr val="dk1"/>
                </a:solidFill>
                <a:ea typeface="Arial"/>
                <a:cs typeface="Arial"/>
                <a:sym typeface="Arial"/>
              </a:rPr>
              <a:t>Truck Carrier Network        -</a:t>
            </a:r>
            <a:r>
              <a:rPr lang="en-US" sz="2400" b="1" dirty="0">
                <a:solidFill>
                  <a:schemeClr val="bg1"/>
                </a:solidFill>
                <a:ea typeface="Arial"/>
                <a:cs typeface="Arial"/>
                <a:sym typeface="Arial"/>
              </a:rPr>
              <a:t>-</a:t>
            </a:r>
            <a:endParaRPr lang="en-US" sz="2000" dirty="0">
              <a:solidFill>
                <a:srgbClr val="000000"/>
              </a:solidFill>
              <a:latin typeface="+mj-lt"/>
              <a:ea typeface="+mj-ea"/>
              <a:cs typeface="+mj-cs"/>
            </a:endParaRPr>
          </a:p>
        </p:txBody>
      </p:sp>
      <p:sp>
        <p:nvSpPr>
          <p:cNvPr id="29" name="Google Shape;747;p37">
            <a:extLst>
              <a:ext uri="{FF2B5EF4-FFF2-40B4-BE49-F238E27FC236}">
                <a16:creationId xmlns:a16="http://schemas.microsoft.com/office/drawing/2014/main" id="{4B605362-2150-4187-BD73-FDF44A21603D}"/>
              </a:ext>
            </a:extLst>
          </p:cNvPr>
          <p:cNvSpPr txBox="1"/>
          <p:nvPr/>
        </p:nvSpPr>
        <p:spPr>
          <a:xfrm>
            <a:off x="504001" y="5387750"/>
            <a:ext cx="1642984" cy="29298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Shipper with SAP Back-End</a:t>
            </a:r>
            <a:endParaRPr lang="en-US" sz="1400" dirty="0"/>
          </a:p>
        </p:txBody>
      </p:sp>
      <p:sp>
        <p:nvSpPr>
          <p:cNvPr id="32" name="Slide number">
            <a:extLst>
              <a:ext uri="{FF2B5EF4-FFF2-40B4-BE49-F238E27FC236}">
                <a16:creationId xmlns:a16="http://schemas.microsoft.com/office/drawing/2014/main" id="{FF57C554-4E7F-40B5-B454-6A41641019B2}"/>
              </a:ext>
            </a:extLst>
          </p:cNvPr>
          <p:cNvSpPr txBox="1"/>
          <p:nvPr/>
        </p:nvSpPr>
        <p:spPr bwMode="black">
          <a:xfrm>
            <a:off x="11562237" y="6536751"/>
            <a:ext cx="128240"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11</a:t>
            </a:fld>
            <a:endParaRPr lang="en-US" sz="900" noProof="0" dirty="0"/>
          </a:p>
        </p:txBody>
      </p:sp>
    </p:spTree>
    <p:extLst>
      <p:ext uri="{BB962C8B-B14F-4D97-AF65-F5344CB8AC3E}">
        <p14:creationId xmlns:p14="http://schemas.microsoft.com/office/powerpoint/2010/main" val="152838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692FC26-E5B6-4FAA-BD3B-2B731BBD63B6}"/>
              </a:ext>
            </a:extLst>
          </p:cNvPr>
          <p:cNvGrpSpPr/>
          <p:nvPr/>
        </p:nvGrpSpPr>
        <p:grpSpPr>
          <a:xfrm>
            <a:off x="6941950" y="0"/>
            <a:ext cx="5258100" cy="6857999"/>
            <a:chOff x="6941950" y="0"/>
            <a:chExt cx="5258100" cy="6857999"/>
          </a:xfrm>
        </p:grpSpPr>
        <p:sp>
          <p:nvSpPr>
            <p:cNvPr id="70" name="Google Shape;537;p35">
              <a:extLst>
                <a:ext uri="{FF2B5EF4-FFF2-40B4-BE49-F238E27FC236}">
                  <a16:creationId xmlns:a16="http://schemas.microsoft.com/office/drawing/2014/main" id="{3AC4077E-873F-45B8-B2CE-A874A55C0B0B}"/>
                </a:ext>
              </a:extLst>
            </p:cNvPr>
            <p:cNvSpPr/>
            <p:nvPr/>
          </p:nvSpPr>
          <p:spPr>
            <a:xfrm>
              <a:off x="6941950" y="0"/>
              <a:ext cx="5258100" cy="1351555"/>
            </a:xfrm>
            <a:prstGeom prst="rect">
              <a:avLst/>
            </a:prstGeom>
            <a:solidFill>
              <a:schemeClr val="dk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lang="en-US" sz="1800" b="0" i="0" u="none" strike="noStrike" cap="none" dirty="0">
                <a:solidFill>
                  <a:schemeClr val="dk1"/>
                </a:solidFill>
                <a:latin typeface="Arial"/>
                <a:ea typeface="Arial"/>
                <a:cs typeface="Arial"/>
                <a:sym typeface="Arial"/>
              </a:endParaRPr>
            </a:p>
          </p:txBody>
        </p:sp>
        <p:sp>
          <p:nvSpPr>
            <p:cNvPr id="69" name="Google Shape;536;p35">
              <a:extLst>
                <a:ext uri="{FF2B5EF4-FFF2-40B4-BE49-F238E27FC236}">
                  <a16:creationId xmlns:a16="http://schemas.microsoft.com/office/drawing/2014/main" id="{FC3879BE-F092-463B-888E-51DC32F8A794}"/>
                </a:ext>
              </a:extLst>
            </p:cNvPr>
            <p:cNvSpPr/>
            <p:nvPr/>
          </p:nvSpPr>
          <p:spPr>
            <a:xfrm>
              <a:off x="6941950" y="1351558"/>
              <a:ext cx="5258100" cy="5506441"/>
            </a:xfrm>
            <a:prstGeom prst="rect">
              <a:avLst/>
            </a:prstGeom>
            <a:solidFill>
              <a:srgbClr val="D8D8D8"/>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lang="en-US" sz="1800" b="0" i="0" u="none" strike="noStrike" cap="none" dirty="0">
                <a:solidFill>
                  <a:schemeClr val="dk1"/>
                </a:solidFill>
                <a:latin typeface="Arial"/>
                <a:ea typeface="Arial"/>
                <a:cs typeface="Arial"/>
                <a:sym typeface="Arial"/>
              </a:endParaRPr>
            </a:p>
          </p:txBody>
        </p:sp>
      </p:grpSp>
      <p:sp>
        <p:nvSpPr>
          <p:cNvPr id="2" name="Title 1">
            <a:extLst>
              <a:ext uri="{FF2B5EF4-FFF2-40B4-BE49-F238E27FC236}">
                <a16:creationId xmlns:a16="http://schemas.microsoft.com/office/drawing/2014/main" id="{2E92CDEC-6599-4381-A117-E523E6AA7BFB}"/>
              </a:ext>
            </a:extLst>
          </p:cNvPr>
          <p:cNvSpPr>
            <a:spLocks noGrp="1"/>
          </p:cNvSpPr>
          <p:nvPr>
            <p:ph type="title"/>
          </p:nvPr>
        </p:nvSpPr>
        <p:spPr>
          <a:xfrm>
            <a:off x="463363" y="504000"/>
            <a:ext cx="11186476" cy="369332"/>
          </a:xfrm>
        </p:spPr>
        <p:txBody>
          <a:bodyPr/>
          <a:lstStyle/>
          <a:p>
            <a:r>
              <a:rPr lang="en-US" dirty="0"/>
              <a:t>Road Visibility and Collaboration</a:t>
            </a:r>
            <a:endParaRPr lang="en-US" sz="2000" b="0" dirty="0"/>
          </a:p>
        </p:txBody>
      </p:sp>
      <p:grpSp>
        <p:nvGrpSpPr>
          <p:cNvPr id="3" name="Group 2">
            <a:extLst>
              <a:ext uri="{FF2B5EF4-FFF2-40B4-BE49-F238E27FC236}">
                <a16:creationId xmlns:a16="http://schemas.microsoft.com/office/drawing/2014/main" id="{A5FB19C7-EB9F-46F9-AB03-181DF7E02629}"/>
              </a:ext>
            </a:extLst>
          </p:cNvPr>
          <p:cNvGrpSpPr/>
          <p:nvPr/>
        </p:nvGrpSpPr>
        <p:grpSpPr>
          <a:xfrm>
            <a:off x="394129" y="1670649"/>
            <a:ext cx="3647505" cy="2917117"/>
            <a:chOff x="2584974" y="670560"/>
            <a:chExt cx="2615837" cy="2133946"/>
          </a:xfrm>
        </p:grpSpPr>
        <p:grpSp>
          <p:nvGrpSpPr>
            <p:cNvPr id="4" name="Group 3">
              <a:extLst>
                <a:ext uri="{FF2B5EF4-FFF2-40B4-BE49-F238E27FC236}">
                  <a16:creationId xmlns:a16="http://schemas.microsoft.com/office/drawing/2014/main" id="{098174B3-743A-4F40-9E68-3D61E6ECC9DD}"/>
                </a:ext>
              </a:extLst>
            </p:cNvPr>
            <p:cNvGrpSpPr/>
            <p:nvPr/>
          </p:nvGrpSpPr>
          <p:grpSpPr>
            <a:xfrm>
              <a:off x="2584974" y="670560"/>
              <a:ext cx="2615837" cy="2133946"/>
              <a:chOff x="2584974" y="670560"/>
              <a:chExt cx="2615837" cy="2133946"/>
            </a:xfrm>
          </p:grpSpPr>
          <p:grpSp>
            <p:nvGrpSpPr>
              <p:cNvPr id="7" name="Group 6">
                <a:extLst>
                  <a:ext uri="{FF2B5EF4-FFF2-40B4-BE49-F238E27FC236}">
                    <a16:creationId xmlns:a16="http://schemas.microsoft.com/office/drawing/2014/main" id="{860BE8C1-D3DE-476A-BA93-4B4446ED31AC}"/>
                  </a:ext>
                </a:extLst>
              </p:cNvPr>
              <p:cNvGrpSpPr/>
              <p:nvPr/>
            </p:nvGrpSpPr>
            <p:grpSpPr>
              <a:xfrm>
                <a:off x="2584974" y="670560"/>
                <a:ext cx="2564501" cy="1895856"/>
                <a:chOff x="2584974" y="670560"/>
                <a:chExt cx="2564501" cy="1895856"/>
              </a:xfrm>
            </p:grpSpPr>
            <p:pic>
              <p:nvPicPr>
                <p:cNvPr id="30" name="Picture 29">
                  <a:extLst>
                    <a:ext uri="{FF2B5EF4-FFF2-40B4-BE49-F238E27FC236}">
                      <a16:creationId xmlns:a16="http://schemas.microsoft.com/office/drawing/2014/main" id="{58A9C594-25E4-46AF-8C89-6FD553371CC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84974" y="670560"/>
                  <a:ext cx="2564501" cy="1895856"/>
                </a:xfrm>
                <a:prstGeom prst="rect">
                  <a:avLst/>
                </a:prstGeom>
              </p:spPr>
            </p:pic>
            <p:sp>
              <p:nvSpPr>
                <p:cNvPr id="31" name="Freeform: Shape 30">
                  <a:extLst>
                    <a:ext uri="{FF2B5EF4-FFF2-40B4-BE49-F238E27FC236}">
                      <a16:creationId xmlns:a16="http://schemas.microsoft.com/office/drawing/2014/main" id="{4282A4B5-B929-4B3E-AB3C-592826B3B2F6}"/>
                    </a:ext>
                  </a:extLst>
                </p:cNvPr>
                <p:cNvSpPr/>
                <p:nvPr/>
              </p:nvSpPr>
              <p:spPr bwMode="gray">
                <a:xfrm>
                  <a:off x="2776538" y="1766888"/>
                  <a:ext cx="390525" cy="152400"/>
                </a:xfrm>
                <a:custGeom>
                  <a:avLst/>
                  <a:gdLst>
                    <a:gd name="connsiteX0" fmla="*/ 0 w 390525"/>
                    <a:gd name="connsiteY0" fmla="*/ 152400 h 152400"/>
                    <a:gd name="connsiteX1" fmla="*/ 390525 w 390525"/>
                    <a:gd name="connsiteY1" fmla="*/ 0 h 152400"/>
                  </a:gdLst>
                  <a:ahLst/>
                  <a:cxnLst>
                    <a:cxn ang="0">
                      <a:pos x="connsiteX0" y="connsiteY0"/>
                    </a:cxn>
                    <a:cxn ang="0">
                      <a:pos x="connsiteX1" y="connsiteY1"/>
                    </a:cxn>
                  </a:cxnLst>
                  <a:rect l="l" t="t" r="r" b="b"/>
                  <a:pathLst>
                    <a:path w="390525" h="152400">
                      <a:moveTo>
                        <a:pt x="0" y="152400"/>
                      </a:moveTo>
                      <a:lnTo>
                        <a:pt x="390525" y="0"/>
                      </a:lnTo>
                    </a:path>
                  </a:pathLst>
                </a:custGeom>
                <a:noFill/>
                <a:ln w="6350" algn="ctr">
                  <a:noFill/>
                  <a:miter lim="800000"/>
                  <a:headEnd/>
                  <a:tailEnd/>
                </a:ln>
              </p:spPr>
              <p:txBody>
                <a:bodyPr rtlCol="0" anchor="ctr"/>
                <a:lstStyle/>
                <a:p>
                  <a:pPr algn="ctr"/>
                  <a:endParaRPr lang="en-US" dirty="0"/>
                </a:p>
              </p:txBody>
            </p:sp>
          </p:grpSp>
          <p:pic>
            <p:nvPicPr>
              <p:cNvPr id="8" name="Picture 7">
                <a:extLst>
                  <a:ext uri="{FF2B5EF4-FFF2-40B4-BE49-F238E27FC236}">
                    <a16:creationId xmlns:a16="http://schemas.microsoft.com/office/drawing/2014/main" id="{ADF2DD39-38F3-44FD-9E9B-D642CDBAF08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9069" y="1732360"/>
                <a:ext cx="280987" cy="280987"/>
              </a:xfrm>
              <a:prstGeom prst="rect">
                <a:avLst/>
              </a:prstGeom>
            </p:spPr>
          </p:pic>
          <p:sp>
            <p:nvSpPr>
              <p:cNvPr id="9" name="Oval 8">
                <a:extLst>
                  <a:ext uri="{FF2B5EF4-FFF2-40B4-BE49-F238E27FC236}">
                    <a16:creationId xmlns:a16="http://schemas.microsoft.com/office/drawing/2014/main" id="{377633D0-038A-483A-B978-4DBA3A7BD279}"/>
                  </a:ext>
                </a:extLst>
              </p:cNvPr>
              <p:cNvSpPr/>
              <p:nvPr/>
            </p:nvSpPr>
            <p:spPr bwMode="gray">
              <a:xfrm>
                <a:off x="3555207" y="1927622"/>
                <a:ext cx="54768" cy="57150"/>
              </a:xfrm>
              <a:prstGeom prst="ellipse">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2910D1F4-ECD9-4FE2-B13F-170136FB943B}"/>
                  </a:ext>
                </a:extLst>
              </p:cNvPr>
              <p:cNvCxnSpPr>
                <a:stCxn id="8" idx="3"/>
                <a:endCxn id="9" idx="2"/>
              </p:cNvCxnSpPr>
              <p:nvPr/>
            </p:nvCxnSpPr>
            <p:spPr>
              <a:xfrm>
                <a:off x="3130056" y="1872854"/>
                <a:ext cx="425151" cy="83343"/>
              </a:xfrm>
              <a:prstGeom prst="line">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2A533BB-4ED6-47FC-95D2-7B7920D9CF82}"/>
                  </a:ext>
                </a:extLst>
              </p:cNvPr>
              <p:cNvSpPr/>
              <p:nvPr/>
            </p:nvSpPr>
            <p:spPr bwMode="gray">
              <a:xfrm>
                <a:off x="3805312" y="1984772"/>
                <a:ext cx="61912" cy="5715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Oval 11">
                <a:extLst>
                  <a:ext uri="{FF2B5EF4-FFF2-40B4-BE49-F238E27FC236}">
                    <a16:creationId xmlns:a16="http://schemas.microsoft.com/office/drawing/2014/main" id="{49A92EC0-F41C-42F1-A94F-19DB8C3ED6F9}"/>
                  </a:ext>
                </a:extLst>
              </p:cNvPr>
              <p:cNvSpPr/>
              <p:nvPr/>
            </p:nvSpPr>
            <p:spPr bwMode="gray">
              <a:xfrm>
                <a:off x="3912394" y="1709738"/>
                <a:ext cx="54768" cy="57150"/>
              </a:xfrm>
              <a:prstGeom prst="ellipse">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Oval 12">
                <a:extLst>
                  <a:ext uri="{FF2B5EF4-FFF2-40B4-BE49-F238E27FC236}">
                    <a16:creationId xmlns:a16="http://schemas.microsoft.com/office/drawing/2014/main" id="{953C4ED4-0354-4185-9EC0-C7CF656019D7}"/>
                  </a:ext>
                </a:extLst>
              </p:cNvPr>
              <p:cNvSpPr/>
              <p:nvPr/>
            </p:nvSpPr>
            <p:spPr bwMode="gray">
              <a:xfrm>
                <a:off x="4064794" y="1862138"/>
                <a:ext cx="54768" cy="57150"/>
              </a:xfrm>
              <a:prstGeom prst="ellipse">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Oval 13">
                <a:extLst>
                  <a:ext uri="{FF2B5EF4-FFF2-40B4-BE49-F238E27FC236}">
                    <a16:creationId xmlns:a16="http://schemas.microsoft.com/office/drawing/2014/main" id="{DD93270F-31BF-4119-96EC-A05692B52017}"/>
                  </a:ext>
                </a:extLst>
              </p:cNvPr>
              <p:cNvSpPr/>
              <p:nvPr/>
            </p:nvSpPr>
            <p:spPr bwMode="gray">
              <a:xfrm>
                <a:off x="4218673" y="1732360"/>
                <a:ext cx="54768" cy="5715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C65E6D7E-E0ED-4818-9884-CEB91091D6CD}"/>
                  </a:ext>
                </a:extLst>
              </p:cNvPr>
              <p:cNvSpPr/>
              <p:nvPr/>
            </p:nvSpPr>
            <p:spPr bwMode="gray">
              <a:xfrm>
                <a:off x="4343400" y="1589913"/>
                <a:ext cx="61912" cy="57150"/>
              </a:xfrm>
              <a:prstGeom prst="ellipse">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B2985D48-124D-44D0-AEDA-57ABD745F0C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02648" y="2083595"/>
                <a:ext cx="264416" cy="264416"/>
              </a:xfrm>
              <a:prstGeom prst="rect">
                <a:avLst/>
              </a:prstGeom>
            </p:spPr>
          </p:pic>
          <p:cxnSp>
            <p:nvCxnSpPr>
              <p:cNvPr id="17" name="Straight Connector 16">
                <a:extLst>
                  <a:ext uri="{FF2B5EF4-FFF2-40B4-BE49-F238E27FC236}">
                    <a16:creationId xmlns:a16="http://schemas.microsoft.com/office/drawing/2014/main" id="{F3F1393D-483A-4938-B8AC-4BB8224FF438}"/>
                  </a:ext>
                </a:extLst>
              </p:cNvPr>
              <p:cNvCxnSpPr>
                <a:cxnSpLocks/>
                <a:stCxn id="16" idx="3"/>
                <a:endCxn id="5" idx="2"/>
              </p:cNvCxnSpPr>
              <p:nvPr/>
            </p:nvCxnSpPr>
            <p:spPr>
              <a:xfrm flipV="1">
                <a:off x="3167064" y="2108597"/>
                <a:ext cx="540543" cy="107206"/>
              </a:xfrm>
              <a:prstGeom prst="line">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903E6B8C-1014-40DE-ABD6-8A1D2302F9D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89746" y="1968103"/>
                <a:ext cx="280987" cy="280987"/>
              </a:xfrm>
              <a:prstGeom prst="rect">
                <a:avLst/>
              </a:prstGeom>
            </p:spPr>
          </p:pic>
          <p:cxnSp>
            <p:nvCxnSpPr>
              <p:cNvPr id="19" name="Straight Connector 18">
                <a:extLst>
                  <a:ext uri="{FF2B5EF4-FFF2-40B4-BE49-F238E27FC236}">
                    <a16:creationId xmlns:a16="http://schemas.microsoft.com/office/drawing/2014/main" id="{92FC5404-BEED-47C1-A5B2-E8C314C5B58B}"/>
                  </a:ext>
                </a:extLst>
              </p:cNvPr>
              <p:cNvCxnSpPr/>
              <p:nvPr/>
            </p:nvCxnSpPr>
            <p:spPr>
              <a:xfrm>
                <a:off x="4269205" y="1789510"/>
                <a:ext cx="420540" cy="319086"/>
              </a:xfrm>
              <a:prstGeom prst="line">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C0277CF-9F50-4996-BF4C-E40D9C7E181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19824" y="1477994"/>
                <a:ext cx="280987" cy="280987"/>
              </a:xfrm>
              <a:prstGeom prst="rect">
                <a:avLst/>
              </a:prstGeom>
            </p:spPr>
          </p:pic>
          <p:cxnSp>
            <p:nvCxnSpPr>
              <p:cNvPr id="21" name="Straight Connector 20">
                <a:extLst>
                  <a:ext uri="{FF2B5EF4-FFF2-40B4-BE49-F238E27FC236}">
                    <a16:creationId xmlns:a16="http://schemas.microsoft.com/office/drawing/2014/main" id="{113B9318-EF6A-49A7-A995-E8339EC0CFEA}"/>
                  </a:ext>
                </a:extLst>
              </p:cNvPr>
              <p:cNvCxnSpPr>
                <a:stCxn id="15" idx="6"/>
                <a:endCxn id="20" idx="1"/>
              </p:cNvCxnSpPr>
              <p:nvPr/>
            </p:nvCxnSpPr>
            <p:spPr>
              <a:xfrm>
                <a:off x="4405312" y="1618488"/>
                <a:ext cx="514512" cy="0"/>
              </a:xfrm>
              <a:prstGeom prst="line">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BA704B7B-B501-4A74-AD5D-117A67D9B6F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31407" y="1108591"/>
                <a:ext cx="280987" cy="280987"/>
              </a:xfrm>
              <a:prstGeom prst="rect">
                <a:avLst/>
              </a:prstGeom>
            </p:spPr>
          </p:pic>
          <p:cxnSp>
            <p:nvCxnSpPr>
              <p:cNvPr id="23" name="Straight Connector 22">
                <a:extLst>
                  <a:ext uri="{FF2B5EF4-FFF2-40B4-BE49-F238E27FC236}">
                    <a16:creationId xmlns:a16="http://schemas.microsoft.com/office/drawing/2014/main" id="{C15D35B0-320E-4338-89CF-A0819C5AC852}"/>
                  </a:ext>
                </a:extLst>
              </p:cNvPr>
              <p:cNvCxnSpPr>
                <a:stCxn id="22" idx="2"/>
                <a:endCxn id="12" idx="0"/>
              </p:cNvCxnSpPr>
              <p:nvPr/>
            </p:nvCxnSpPr>
            <p:spPr>
              <a:xfrm>
                <a:off x="3771901" y="1389578"/>
                <a:ext cx="167877" cy="320160"/>
              </a:xfrm>
              <a:prstGeom prst="line">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628FEDC-870E-4497-B25B-69F09970E4C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36010" y="1262660"/>
                <a:ext cx="280987" cy="280987"/>
              </a:xfrm>
              <a:prstGeom prst="rect">
                <a:avLst/>
              </a:prstGeom>
            </p:spPr>
          </p:pic>
          <p:cxnSp>
            <p:nvCxnSpPr>
              <p:cNvPr id="25" name="Straight Connector 24">
                <a:extLst>
                  <a:ext uri="{FF2B5EF4-FFF2-40B4-BE49-F238E27FC236}">
                    <a16:creationId xmlns:a16="http://schemas.microsoft.com/office/drawing/2014/main" id="{3C72141C-479A-4480-A81E-48A0CBFCB554}"/>
                  </a:ext>
                </a:extLst>
              </p:cNvPr>
              <p:cNvCxnSpPr>
                <a:stCxn id="24" idx="3"/>
                <a:endCxn id="6" idx="1"/>
              </p:cNvCxnSpPr>
              <p:nvPr/>
            </p:nvCxnSpPr>
            <p:spPr>
              <a:xfrm>
                <a:off x="3416997" y="1403154"/>
                <a:ext cx="273482" cy="286378"/>
              </a:xfrm>
              <a:prstGeom prst="line">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3EF9D3B-4371-4C8D-981A-CD122755B02A}"/>
                  </a:ext>
                </a:extLst>
              </p:cNvPr>
              <p:cNvCxnSpPr>
                <a:stCxn id="27" idx="0"/>
                <a:endCxn id="13" idx="4"/>
              </p:cNvCxnSpPr>
              <p:nvPr/>
            </p:nvCxnSpPr>
            <p:spPr>
              <a:xfrm flipH="1" flipV="1">
                <a:off x="4092178" y="1919288"/>
                <a:ext cx="177027" cy="217769"/>
              </a:xfrm>
              <a:prstGeom prst="line">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0343C7E0-EF86-46CE-A9AB-297980B9DAC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28711" y="2137057"/>
                <a:ext cx="280987" cy="280987"/>
              </a:xfrm>
              <a:prstGeom prst="rect">
                <a:avLst/>
              </a:prstGeom>
            </p:spPr>
          </p:pic>
          <p:pic>
            <p:nvPicPr>
              <p:cNvPr id="28" name="Picture 27">
                <a:extLst>
                  <a:ext uri="{FF2B5EF4-FFF2-40B4-BE49-F238E27FC236}">
                    <a16:creationId xmlns:a16="http://schemas.microsoft.com/office/drawing/2014/main" id="{11E73512-8C4D-4F7D-A1AE-CB8E02CBE3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67113" y="2523519"/>
                <a:ext cx="280987" cy="280987"/>
              </a:xfrm>
              <a:prstGeom prst="rect">
                <a:avLst/>
              </a:prstGeom>
            </p:spPr>
          </p:pic>
          <p:cxnSp>
            <p:nvCxnSpPr>
              <p:cNvPr id="29" name="Straight Connector 28">
                <a:extLst>
                  <a:ext uri="{FF2B5EF4-FFF2-40B4-BE49-F238E27FC236}">
                    <a16:creationId xmlns:a16="http://schemas.microsoft.com/office/drawing/2014/main" id="{24397A3B-1004-4AF2-BB31-573ADA21A8DD}"/>
                  </a:ext>
                </a:extLst>
              </p:cNvPr>
              <p:cNvCxnSpPr>
                <a:stCxn id="28" idx="0"/>
                <a:endCxn id="11" idx="4"/>
              </p:cNvCxnSpPr>
              <p:nvPr/>
            </p:nvCxnSpPr>
            <p:spPr>
              <a:xfrm flipV="1">
                <a:off x="3707607" y="2041922"/>
                <a:ext cx="128661" cy="481597"/>
              </a:xfrm>
              <a:prstGeom prst="line">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 name="Oval 4">
              <a:extLst>
                <a:ext uri="{FF2B5EF4-FFF2-40B4-BE49-F238E27FC236}">
                  <a16:creationId xmlns:a16="http://schemas.microsoft.com/office/drawing/2014/main" id="{24C63381-3CAE-4343-8D5A-CC407D434E7D}"/>
                </a:ext>
              </a:extLst>
            </p:cNvPr>
            <p:cNvSpPr/>
            <p:nvPr/>
          </p:nvSpPr>
          <p:spPr bwMode="gray">
            <a:xfrm>
              <a:off x="3707607" y="2080022"/>
              <a:ext cx="54768" cy="57150"/>
            </a:xfrm>
            <a:prstGeom prst="ellipse">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Oval 5">
              <a:extLst>
                <a:ext uri="{FF2B5EF4-FFF2-40B4-BE49-F238E27FC236}">
                  <a16:creationId xmlns:a16="http://schemas.microsoft.com/office/drawing/2014/main" id="{300125B2-2765-44D5-A899-2247AA3AB991}"/>
                </a:ext>
              </a:extLst>
            </p:cNvPr>
            <p:cNvSpPr/>
            <p:nvPr/>
          </p:nvSpPr>
          <p:spPr bwMode="gray">
            <a:xfrm>
              <a:off x="3681412" y="1681163"/>
              <a:ext cx="61912" cy="57150"/>
            </a:xfrm>
            <a:prstGeom prst="ellipse">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7" name="TextBox 36">
            <a:extLst>
              <a:ext uri="{FF2B5EF4-FFF2-40B4-BE49-F238E27FC236}">
                <a16:creationId xmlns:a16="http://schemas.microsoft.com/office/drawing/2014/main" id="{2BE55B05-260F-418B-8A02-9187A27ED59A}"/>
              </a:ext>
            </a:extLst>
          </p:cNvPr>
          <p:cNvSpPr txBox="1"/>
          <p:nvPr/>
        </p:nvSpPr>
        <p:spPr>
          <a:xfrm>
            <a:off x="7169985" y="504000"/>
            <a:ext cx="487487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dirty="0">
                <a:solidFill>
                  <a:schemeClr val="accent1"/>
                </a:solidFill>
                <a:latin typeface="+mj-lt"/>
              </a:rPr>
              <a:t>Connect </a:t>
            </a:r>
            <a:r>
              <a:rPr lang="en-US" sz="2400" b="1" dirty="0">
                <a:solidFill>
                  <a:schemeClr val="bg1"/>
                </a:solidFill>
                <a:latin typeface="+mj-lt"/>
              </a:rPr>
              <a:t>for </a:t>
            </a:r>
            <a:r>
              <a:rPr lang="en-US" sz="2400" b="1">
                <a:solidFill>
                  <a:schemeClr val="bg1"/>
                </a:solidFill>
                <a:latin typeface="+mj-lt"/>
              </a:rPr>
              <a:t>real-time updates</a:t>
            </a:r>
            <a:endParaRPr lang="en-US" sz="2400" b="1" dirty="0">
              <a:solidFill>
                <a:schemeClr val="bg1"/>
              </a:solidFill>
              <a:latin typeface="+mj-lt"/>
            </a:endParaRPr>
          </a:p>
        </p:txBody>
      </p:sp>
      <p:sp>
        <p:nvSpPr>
          <p:cNvPr id="46" name="Freeform 5">
            <a:extLst>
              <a:ext uri="{FF2B5EF4-FFF2-40B4-BE49-F238E27FC236}">
                <a16:creationId xmlns:a16="http://schemas.microsoft.com/office/drawing/2014/main" id="{A75224E9-E9BD-490B-B36A-F2CB5DC9CA2C}"/>
              </a:ext>
            </a:extLst>
          </p:cNvPr>
          <p:cNvSpPr>
            <a:spLocks/>
          </p:cNvSpPr>
          <p:nvPr/>
        </p:nvSpPr>
        <p:spPr bwMode="auto">
          <a:xfrm>
            <a:off x="2563944" y="4014027"/>
            <a:ext cx="3222073" cy="1795176"/>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28575" algn="ctr">
            <a:solidFill>
              <a:schemeClr val="tx1"/>
            </a:solidFill>
            <a:prstDash val="solid"/>
            <a:miter lim="800000"/>
            <a:headEnd/>
            <a:tailEnd/>
          </a:ln>
        </p:spPr>
        <p:txBody>
          <a:bodyPr lIns="89958" tIns="71966" rIns="89958" bIns="71966" rtlCol="0" anchor="ctr"/>
          <a:lstStyle/>
          <a:p>
            <a:pPr algn="ctr" defTabSz="913941">
              <a:spcBef>
                <a:spcPct val="50000"/>
              </a:spcBef>
              <a:buClr>
                <a:srgbClr val="F0AB00"/>
              </a:buClr>
              <a:buSzPct val="80000"/>
            </a:pPr>
            <a:endParaRPr lang="en-US" sz="1500" kern="0" dirty="0">
              <a:latin typeface="BentonSans Light" panose="02000503000000020004" pitchFamily="2" charset="0"/>
              <a:ea typeface="Arial Unicode MS" pitchFamily="34" charset="-128"/>
              <a:cs typeface="Arial Unicode MS" pitchFamily="34" charset="-128"/>
            </a:endParaRPr>
          </a:p>
        </p:txBody>
      </p:sp>
      <p:pic>
        <p:nvPicPr>
          <p:cNvPr id="63" name="Bild 238">
            <a:extLst>
              <a:ext uri="{FF2B5EF4-FFF2-40B4-BE49-F238E27FC236}">
                <a16:creationId xmlns:a16="http://schemas.microsoft.com/office/drawing/2014/main" id="{8A218EA4-AAB0-4312-A9A9-E05D41FD61A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1052880" y="4902353"/>
            <a:ext cx="596012" cy="596012"/>
          </a:xfrm>
          <a:prstGeom prst="rect">
            <a:avLst/>
          </a:prstGeom>
          <a:ln>
            <a:solidFill>
              <a:schemeClr val="bg1"/>
            </a:solidFill>
          </a:ln>
        </p:spPr>
      </p:pic>
      <p:sp>
        <p:nvSpPr>
          <p:cNvPr id="64" name="Oval 63">
            <a:extLst>
              <a:ext uri="{FF2B5EF4-FFF2-40B4-BE49-F238E27FC236}">
                <a16:creationId xmlns:a16="http://schemas.microsoft.com/office/drawing/2014/main" id="{4C31B562-DDB9-4739-895B-08E652F18D37}"/>
              </a:ext>
            </a:extLst>
          </p:cNvPr>
          <p:cNvSpPr/>
          <p:nvPr/>
        </p:nvSpPr>
        <p:spPr bwMode="gray">
          <a:xfrm rot="16200000">
            <a:off x="1490736" y="5107715"/>
            <a:ext cx="183839" cy="191306"/>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cxnSp>
        <p:nvCxnSpPr>
          <p:cNvPr id="68" name="Gerade Verbindung 119">
            <a:extLst>
              <a:ext uri="{FF2B5EF4-FFF2-40B4-BE49-F238E27FC236}">
                <a16:creationId xmlns:a16="http://schemas.microsoft.com/office/drawing/2014/main" id="{27C5A4A0-AE59-443A-9471-9A5549DE8D60}"/>
              </a:ext>
            </a:extLst>
          </p:cNvPr>
          <p:cNvCxnSpPr>
            <a:cxnSpLocks/>
          </p:cNvCxnSpPr>
          <p:nvPr/>
        </p:nvCxnSpPr>
        <p:spPr>
          <a:xfrm>
            <a:off x="1661982" y="5179632"/>
            <a:ext cx="966562"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0" name="Google Shape;304;p32">
            <a:extLst>
              <a:ext uri="{FF2B5EF4-FFF2-40B4-BE49-F238E27FC236}">
                <a16:creationId xmlns:a16="http://schemas.microsoft.com/office/drawing/2014/main" id="{9192E318-58CB-4905-9A74-CBCA7978A943}"/>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rot="5181834">
            <a:off x="3239823" y="4153265"/>
            <a:ext cx="838708" cy="1039093"/>
          </a:xfrm>
          <a:prstGeom prst="rect">
            <a:avLst/>
          </a:prstGeom>
          <a:noFill/>
          <a:ln>
            <a:noFill/>
          </a:ln>
        </p:spPr>
      </p:pic>
      <p:sp>
        <p:nvSpPr>
          <p:cNvPr id="61" name="Google Shape;301;p32">
            <a:extLst>
              <a:ext uri="{FF2B5EF4-FFF2-40B4-BE49-F238E27FC236}">
                <a16:creationId xmlns:a16="http://schemas.microsoft.com/office/drawing/2014/main" id="{DA09B3FD-70AB-41E3-B40A-78C7FA8F83E4}"/>
              </a:ext>
            </a:extLst>
          </p:cNvPr>
          <p:cNvSpPr txBox="1"/>
          <p:nvPr/>
        </p:nvSpPr>
        <p:spPr>
          <a:xfrm>
            <a:off x="3152110" y="5129789"/>
            <a:ext cx="2331686" cy="591187"/>
          </a:xfrm>
          <a:prstGeom prst="rect">
            <a:avLst/>
          </a:prstGeom>
          <a:noFill/>
          <a:ln>
            <a:noFill/>
          </a:ln>
        </p:spPr>
        <p:txBody>
          <a:bodyPr spcFirstLastPara="1" wrap="square" lIns="0" tIns="0" rIns="0" bIns="0" anchor="t" anchorCtr="0">
            <a:noAutofit/>
          </a:bodyPr>
          <a:lstStyle/>
          <a:p>
            <a:pPr marL="0" marR="0" lvl="0" indent="0" algn="l" rtl="0">
              <a:lnSpc>
                <a:spcPts val="2160"/>
              </a:lnSpc>
              <a:spcBef>
                <a:spcPts val="0"/>
              </a:spcBef>
              <a:spcAft>
                <a:spcPts val="0"/>
              </a:spcAft>
              <a:buNone/>
            </a:pPr>
            <a:r>
              <a:rPr lang="en-US" sz="1800" b="1" dirty="0">
                <a:solidFill>
                  <a:schemeClr val="dk1"/>
                </a:solidFill>
                <a:latin typeface="Arial"/>
                <a:ea typeface="Arial"/>
                <a:cs typeface="Arial"/>
                <a:sym typeface="Arial"/>
              </a:rPr>
              <a:t>SAP Logistics </a:t>
            </a:r>
            <a:br>
              <a:rPr lang="en-US" sz="1800" b="1" dirty="0">
                <a:solidFill>
                  <a:schemeClr val="dk1"/>
                </a:solidFill>
                <a:latin typeface="Arial"/>
                <a:ea typeface="Arial"/>
                <a:cs typeface="Arial"/>
                <a:sym typeface="Arial"/>
              </a:rPr>
            </a:br>
            <a:r>
              <a:rPr lang="en-US" sz="1800" b="1" dirty="0">
                <a:solidFill>
                  <a:schemeClr val="dk1"/>
                </a:solidFill>
                <a:latin typeface="Arial"/>
                <a:ea typeface="Arial"/>
                <a:cs typeface="Arial"/>
                <a:sym typeface="Arial"/>
              </a:rPr>
              <a:t>Business Network</a:t>
            </a:r>
            <a:endParaRPr lang="en-US" dirty="0"/>
          </a:p>
        </p:txBody>
      </p:sp>
      <p:grpSp>
        <p:nvGrpSpPr>
          <p:cNvPr id="36" name="Group 35">
            <a:extLst>
              <a:ext uri="{FF2B5EF4-FFF2-40B4-BE49-F238E27FC236}">
                <a16:creationId xmlns:a16="http://schemas.microsoft.com/office/drawing/2014/main" id="{A93A18EA-91F0-4D1A-92EC-0CAD614967E3}"/>
              </a:ext>
            </a:extLst>
          </p:cNvPr>
          <p:cNvGrpSpPr/>
          <p:nvPr/>
        </p:nvGrpSpPr>
        <p:grpSpPr>
          <a:xfrm rot="17467812">
            <a:off x="3756739" y="3640693"/>
            <a:ext cx="1017227" cy="308349"/>
            <a:chOff x="1639403" y="5207284"/>
            <a:chExt cx="989073" cy="308349"/>
          </a:xfrm>
        </p:grpSpPr>
        <p:sp>
          <p:nvSpPr>
            <p:cNvPr id="71" name="Oval 70">
              <a:extLst>
                <a:ext uri="{FF2B5EF4-FFF2-40B4-BE49-F238E27FC236}">
                  <a16:creationId xmlns:a16="http://schemas.microsoft.com/office/drawing/2014/main" id="{A19CDB3F-212F-4238-92CC-2D29225743E8}"/>
                </a:ext>
              </a:extLst>
            </p:cNvPr>
            <p:cNvSpPr/>
            <p:nvPr/>
          </p:nvSpPr>
          <p:spPr bwMode="gray">
            <a:xfrm rot="16200000">
              <a:off x="1643136" y="5260115"/>
              <a:ext cx="183839" cy="191306"/>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cxnSp>
          <p:nvCxnSpPr>
            <p:cNvPr id="72" name="Gerade Verbindung 119">
              <a:extLst>
                <a:ext uri="{FF2B5EF4-FFF2-40B4-BE49-F238E27FC236}">
                  <a16:creationId xmlns:a16="http://schemas.microsoft.com/office/drawing/2014/main" id="{F6AC7F6D-42DD-43D2-B1D9-26FD65ACBFC0}"/>
                </a:ext>
              </a:extLst>
            </p:cNvPr>
            <p:cNvCxnSpPr>
              <a:cxnSpLocks/>
            </p:cNvCxnSpPr>
            <p:nvPr/>
          </p:nvCxnSpPr>
          <p:spPr>
            <a:xfrm rot="4132188" flipV="1">
              <a:off x="2086903" y="4974061"/>
              <a:ext cx="308349" cy="774796"/>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66" name="Google Shape;343;p32">
            <a:extLst>
              <a:ext uri="{FF2B5EF4-FFF2-40B4-BE49-F238E27FC236}">
                <a16:creationId xmlns:a16="http://schemas.microsoft.com/office/drawing/2014/main" id="{B2AE34E2-64C7-49E5-8945-BF7DA1E0FDDD}"/>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a:off x="4076813" y="2452022"/>
            <a:ext cx="1092044" cy="1036222"/>
          </a:xfrm>
          <a:prstGeom prst="rect">
            <a:avLst/>
          </a:prstGeom>
          <a:noFill/>
          <a:ln>
            <a:noFill/>
          </a:ln>
        </p:spPr>
      </p:pic>
      <p:sp>
        <p:nvSpPr>
          <p:cNvPr id="74" name="Rectangle 73">
            <a:extLst>
              <a:ext uri="{FF2B5EF4-FFF2-40B4-BE49-F238E27FC236}">
                <a16:creationId xmlns:a16="http://schemas.microsoft.com/office/drawing/2014/main" id="{CBCC2486-48B7-48B8-B0CA-E7F2055CC8B5}"/>
              </a:ext>
            </a:extLst>
          </p:cNvPr>
          <p:cNvSpPr/>
          <p:nvPr/>
        </p:nvSpPr>
        <p:spPr>
          <a:xfrm>
            <a:off x="6747024" y="452676"/>
            <a:ext cx="389850" cy="461665"/>
          </a:xfrm>
          <a:prstGeom prst="rect">
            <a:avLst/>
          </a:prstGeom>
        </p:spPr>
        <p:txBody>
          <a:bodyPr wrap="none">
            <a:spAutoFit/>
          </a:bodyPr>
          <a:lstStyle/>
          <a:p>
            <a:r>
              <a:rPr lang="en-US" sz="2400" b="1" dirty="0">
                <a:solidFill>
                  <a:srgbClr val="000000"/>
                </a:solidFill>
                <a:ea typeface="Arial"/>
                <a:cs typeface="Arial"/>
                <a:sym typeface="Arial"/>
              </a:rPr>
              <a:t>-</a:t>
            </a:r>
            <a:r>
              <a:rPr lang="en-US" sz="2400" b="1" dirty="0">
                <a:solidFill>
                  <a:srgbClr val="FFFFFF"/>
                </a:solidFill>
                <a:ea typeface="Arial"/>
                <a:cs typeface="Arial"/>
                <a:sym typeface="Arial"/>
              </a:rPr>
              <a:t>-</a:t>
            </a:r>
            <a:endParaRPr lang="en-US" dirty="0"/>
          </a:p>
        </p:txBody>
      </p:sp>
      <p:sp>
        <p:nvSpPr>
          <p:cNvPr id="57" name="Google Shape;541;p35">
            <a:extLst>
              <a:ext uri="{FF2B5EF4-FFF2-40B4-BE49-F238E27FC236}">
                <a16:creationId xmlns:a16="http://schemas.microsoft.com/office/drawing/2014/main" id="{283226B8-C8C4-4357-82B9-085D8D9B0F86}"/>
              </a:ext>
            </a:extLst>
          </p:cNvPr>
          <p:cNvSpPr txBox="1"/>
          <p:nvPr/>
        </p:nvSpPr>
        <p:spPr>
          <a:xfrm>
            <a:off x="7167157" y="1386042"/>
            <a:ext cx="4009800" cy="31989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dirty="0">
                <a:solidFill>
                  <a:schemeClr val="accent1"/>
                </a:solidFill>
                <a:latin typeface="Arial"/>
                <a:ea typeface="Arial"/>
                <a:cs typeface="Arial"/>
                <a:sym typeface="Arial"/>
              </a:rPr>
              <a:t>How</a:t>
            </a:r>
            <a:endParaRPr lang="en-US" dirty="0"/>
          </a:p>
        </p:txBody>
      </p:sp>
      <p:sp>
        <p:nvSpPr>
          <p:cNvPr id="42" name="TextBox 41">
            <a:extLst>
              <a:ext uri="{FF2B5EF4-FFF2-40B4-BE49-F238E27FC236}">
                <a16:creationId xmlns:a16="http://schemas.microsoft.com/office/drawing/2014/main" id="{629620CB-9896-4536-B003-3D4860B71338}"/>
              </a:ext>
            </a:extLst>
          </p:cNvPr>
          <p:cNvSpPr txBox="1"/>
          <p:nvPr/>
        </p:nvSpPr>
        <p:spPr>
          <a:xfrm>
            <a:off x="7127782" y="1884693"/>
            <a:ext cx="5064374" cy="2318583"/>
          </a:xfrm>
          <a:prstGeom prst="rect">
            <a:avLst/>
          </a:prstGeom>
          <a:noFill/>
        </p:spPr>
        <p:txBody>
          <a:bodyPr wrap="square" lIns="0" tIns="0" rIns="0" bIns="0" rtlCol="0">
            <a:spAutoFit/>
          </a:bodyPr>
          <a:lstStyle/>
          <a:p>
            <a:pPr marL="182526" lvl="2" indent="-182526" fontAlgn="base">
              <a:spcBef>
                <a:spcPts val="400"/>
              </a:spcBef>
              <a:spcAft>
                <a:spcPct val="0"/>
              </a:spcAft>
              <a:buClr>
                <a:schemeClr val="accent1"/>
              </a:buClr>
              <a:buSzPct val="120000"/>
              <a:buFont typeface="Arial" charset="0"/>
              <a:buChar char="•"/>
            </a:pPr>
            <a:r>
              <a:rPr lang="en-US" sz="1600" dirty="0"/>
              <a:t>Contracting: receive freight requests for quotes and orders, forward to the carriers in your network and send back quotes and confirmations from the carriers to the shippers </a:t>
            </a:r>
          </a:p>
          <a:p>
            <a:pPr marL="182526" lvl="2" indent="-182526" fontAlgn="base">
              <a:spcBef>
                <a:spcPts val="400"/>
              </a:spcBef>
              <a:spcAft>
                <a:spcPct val="0"/>
              </a:spcAft>
              <a:buClr>
                <a:schemeClr val="accent1"/>
              </a:buClr>
              <a:buSzPct val="120000"/>
              <a:buFont typeface="Arial" charset="0"/>
              <a:buChar char="•"/>
            </a:pPr>
            <a:r>
              <a:rPr lang="en-US" sz="1600" dirty="0"/>
              <a:t>LTL visibility: send actual milestones directly from carrier backend systems to the shippers</a:t>
            </a:r>
          </a:p>
          <a:p>
            <a:pPr marL="182526" lvl="2" indent="-182526" fontAlgn="base">
              <a:spcBef>
                <a:spcPts val="400"/>
              </a:spcBef>
              <a:spcAft>
                <a:spcPct val="0"/>
              </a:spcAft>
              <a:buClr>
                <a:schemeClr val="accent1"/>
              </a:buClr>
              <a:buSzPct val="120000"/>
              <a:buFont typeface="Arial" charset="0"/>
              <a:buChar char="•"/>
            </a:pPr>
            <a:r>
              <a:rPr lang="en-US" sz="1600" dirty="0"/>
              <a:t>FTL visibility: complement milestone tracking by exact geo position and predictive ETA and provide it to the shippers</a:t>
            </a:r>
          </a:p>
        </p:txBody>
      </p:sp>
      <p:sp>
        <p:nvSpPr>
          <p:cNvPr id="58" name="Slide number">
            <a:extLst>
              <a:ext uri="{FF2B5EF4-FFF2-40B4-BE49-F238E27FC236}">
                <a16:creationId xmlns:a16="http://schemas.microsoft.com/office/drawing/2014/main" id="{9AC41F6A-8432-447F-B41E-5B5E557F76D8}"/>
              </a:ext>
            </a:extLst>
          </p:cNvPr>
          <p:cNvSpPr txBox="1"/>
          <p:nvPr/>
        </p:nvSpPr>
        <p:spPr bwMode="black">
          <a:xfrm>
            <a:off x="11626357" y="6536751"/>
            <a:ext cx="64120"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12</a:t>
            </a:fld>
            <a:endParaRPr lang="en-US" sz="900" noProof="0" dirty="0"/>
          </a:p>
        </p:txBody>
      </p:sp>
      <p:sp>
        <p:nvSpPr>
          <p:cNvPr id="73" name="Google Shape;747;p37">
            <a:extLst>
              <a:ext uri="{FF2B5EF4-FFF2-40B4-BE49-F238E27FC236}">
                <a16:creationId xmlns:a16="http://schemas.microsoft.com/office/drawing/2014/main" id="{F013D223-66A1-754E-B2FC-D4F2E9CDB8E6}"/>
              </a:ext>
            </a:extLst>
          </p:cNvPr>
          <p:cNvSpPr txBox="1"/>
          <p:nvPr/>
        </p:nvSpPr>
        <p:spPr>
          <a:xfrm>
            <a:off x="602090" y="5498365"/>
            <a:ext cx="1642984" cy="29298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Shipper with SAP Back-End</a:t>
            </a:r>
            <a:endParaRPr lang="en-US" sz="1400" dirty="0"/>
          </a:p>
        </p:txBody>
      </p:sp>
    </p:spTree>
    <p:extLst>
      <p:ext uri="{BB962C8B-B14F-4D97-AF65-F5344CB8AC3E}">
        <p14:creationId xmlns:p14="http://schemas.microsoft.com/office/powerpoint/2010/main" val="12921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692FC26-E5B6-4FAA-BD3B-2B731BBD63B6}"/>
              </a:ext>
            </a:extLst>
          </p:cNvPr>
          <p:cNvGrpSpPr/>
          <p:nvPr/>
        </p:nvGrpSpPr>
        <p:grpSpPr>
          <a:xfrm>
            <a:off x="6941950" y="0"/>
            <a:ext cx="5258100" cy="6858000"/>
            <a:chOff x="6941950" y="0"/>
            <a:chExt cx="5258100" cy="6858000"/>
          </a:xfrm>
        </p:grpSpPr>
        <p:sp>
          <p:nvSpPr>
            <p:cNvPr id="70" name="Google Shape;537;p35">
              <a:extLst>
                <a:ext uri="{FF2B5EF4-FFF2-40B4-BE49-F238E27FC236}">
                  <a16:creationId xmlns:a16="http://schemas.microsoft.com/office/drawing/2014/main" id="{3AC4077E-873F-45B8-B2CE-A874A55C0B0B}"/>
                </a:ext>
              </a:extLst>
            </p:cNvPr>
            <p:cNvSpPr/>
            <p:nvPr/>
          </p:nvSpPr>
          <p:spPr>
            <a:xfrm>
              <a:off x="6941950" y="0"/>
              <a:ext cx="5258100" cy="1351555"/>
            </a:xfrm>
            <a:prstGeom prst="rect">
              <a:avLst/>
            </a:prstGeom>
            <a:solidFill>
              <a:schemeClr val="dk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lang="en-US" sz="1800" b="0" i="0" u="none" strike="noStrike" cap="none" dirty="0">
                <a:solidFill>
                  <a:schemeClr val="dk1"/>
                </a:solidFill>
                <a:latin typeface="Arial"/>
                <a:ea typeface="Arial"/>
                <a:cs typeface="Arial"/>
                <a:sym typeface="Arial"/>
              </a:endParaRPr>
            </a:p>
          </p:txBody>
        </p:sp>
        <p:sp>
          <p:nvSpPr>
            <p:cNvPr id="69" name="Google Shape;536;p35">
              <a:extLst>
                <a:ext uri="{FF2B5EF4-FFF2-40B4-BE49-F238E27FC236}">
                  <a16:creationId xmlns:a16="http://schemas.microsoft.com/office/drawing/2014/main" id="{FC3879BE-F092-463B-888E-51DC32F8A794}"/>
                </a:ext>
              </a:extLst>
            </p:cNvPr>
            <p:cNvSpPr/>
            <p:nvPr/>
          </p:nvSpPr>
          <p:spPr>
            <a:xfrm>
              <a:off x="6941950" y="1351559"/>
              <a:ext cx="5258100" cy="5506441"/>
            </a:xfrm>
            <a:prstGeom prst="rect">
              <a:avLst/>
            </a:prstGeom>
            <a:solidFill>
              <a:srgbClr val="D8D8D8"/>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lang="en-US" sz="1800" b="0" i="0" u="none" strike="noStrike" cap="none" dirty="0">
                <a:solidFill>
                  <a:schemeClr val="dk1"/>
                </a:solidFill>
                <a:latin typeface="Arial"/>
                <a:ea typeface="Arial"/>
                <a:cs typeface="Arial"/>
                <a:sym typeface="Arial"/>
              </a:endParaRPr>
            </a:p>
          </p:txBody>
        </p:sp>
      </p:grpSp>
      <p:sp>
        <p:nvSpPr>
          <p:cNvPr id="2" name="Title 1">
            <a:extLst>
              <a:ext uri="{FF2B5EF4-FFF2-40B4-BE49-F238E27FC236}">
                <a16:creationId xmlns:a16="http://schemas.microsoft.com/office/drawing/2014/main" id="{2E92CDEC-6599-4381-A117-E523E6AA7BFB}"/>
              </a:ext>
            </a:extLst>
          </p:cNvPr>
          <p:cNvSpPr>
            <a:spLocks noGrp="1"/>
          </p:cNvSpPr>
          <p:nvPr>
            <p:ph type="title"/>
          </p:nvPr>
        </p:nvSpPr>
        <p:spPr>
          <a:xfrm>
            <a:off x="463363" y="504000"/>
            <a:ext cx="11186476" cy="369332"/>
          </a:xfrm>
        </p:spPr>
        <p:txBody>
          <a:bodyPr/>
          <a:lstStyle/>
          <a:p>
            <a:r>
              <a:rPr lang="en-US" dirty="0"/>
              <a:t>Freight booking and container visibility</a:t>
            </a:r>
            <a:endParaRPr lang="en-US" sz="2000" b="0" dirty="0"/>
          </a:p>
        </p:txBody>
      </p:sp>
      <p:sp>
        <p:nvSpPr>
          <p:cNvPr id="37" name="TextBox 36">
            <a:extLst>
              <a:ext uri="{FF2B5EF4-FFF2-40B4-BE49-F238E27FC236}">
                <a16:creationId xmlns:a16="http://schemas.microsoft.com/office/drawing/2014/main" id="{2BE55B05-260F-418B-8A02-9187A27ED59A}"/>
              </a:ext>
            </a:extLst>
          </p:cNvPr>
          <p:cNvSpPr txBox="1"/>
          <p:nvPr/>
        </p:nvSpPr>
        <p:spPr>
          <a:xfrm>
            <a:off x="7169985" y="504000"/>
            <a:ext cx="487487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dirty="0">
                <a:solidFill>
                  <a:schemeClr val="accent1"/>
                </a:solidFill>
                <a:latin typeface="+mj-lt"/>
              </a:rPr>
              <a:t>Connect </a:t>
            </a:r>
            <a:r>
              <a:rPr lang="en-US" sz="2400" b="1" dirty="0">
                <a:solidFill>
                  <a:schemeClr val="bg1"/>
                </a:solidFill>
                <a:latin typeface="+mj-lt"/>
              </a:rPr>
              <a:t>for </a:t>
            </a:r>
            <a:r>
              <a:rPr lang="en-US" sz="2400" b="1">
                <a:solidFill>
                  <a:schemeClr val="bg1"/>
                </a:solidFill>
                <a:latin typeface="+mj-lt"/>
              </a:rPr>
              <a:t>real-time updates</a:t>
            </a:r>
            <a:endParaRPr lang="en-US" sz="2400" b="1" dirty="0">
              <a:solidFill>
                <a:schemeClr val="bg1"/>
              </a:solidFill>
              <a:latin typeface="+mj-lt"/>
            </a:endParaRPr>
          </a:p>
        </p:txBody>
      </p:sp>
      <p:sp>
        <p:nvSpPr>
          <p:cNvPr id="46" name="Freeform 5">
            <a:extLst>
              <a:ext uri="{FF2B5EF4-FFF2-40B4-BE49-F238E27FC236}">
                <a16:creationId xmlns:a16="http://schemas.microsoft.com/office/drawing/2014/main" id="{A75224E9-E9BD-490B-B36A-F2CB5DC9CA2C}"/>
              </a:ext>
            </a:extLst>
          </p:cNvPr>
          <p:cNvSpPr>
            <a:spLocks/>
          </p:cNvSpPr>
          <p:nvPr/>
        </p:nvSpPr>
        <p:spPr bwMode="auto">
          <a:xfrm>
            <a:off x="2563944" y="4014027"/>
            <a:ext cx="3222073" cy="1795176"/>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28575" algn="ctr">
            <a:solidFill>
              <a:schemeClr val="tx1"/>
            </a:solidFill>
            <a:prstDash val="solid"/>
            <a:miter lim="800000"/>
            <a:headEnd/>
            <a:tailEnd/>
          </a:ln>
        </p:spPr>
        <p:txBody>
          <a:bodyPr lIns="89958" tIns="71966" rIns="89958" bIns="71966" rtlCol="0" anchor="ctr"/>
          <a:lstStyle/>
          <a:p>
            <a:pPr algn="ctr" defTabSz="913941">
              <a:spcBef>
                <a:spcPct val="50000"/>
              </a:spcBef>
              <a:buClr>
                <a:srgbClr val="F0AB00"/>
              </a:buClr>
              <a:buSzPct val="80000"/>
            </a:pPr>
            <a:endParaRPr lang="en-US" sz="1500" kern="0" dirty="0">
              <a:latin typeface="BentonSans Light" panose="02000503000000020004" pitchFamily="2" charset="0"/>
              <a:ea typeface="Arial Unicode MS" pitchFamily="34" charset="-128"/>
              <a:cs typeface="Arial Unicode MS" pitchFamily="34" charset="-128"/>
            </a:endParaRPr>
          </a:p>
        </p:txBody>
      </p:sp>
      <p:pic>
        <p:nvPicPr>
          <p:cNvPr id="63" name="Bild 238">
            <a:extLst>
              <a:ext uri="{FF2B5EF4-FFF2-40B4-BE49-F238E27FC236}">
                <a16:creationId xmlns:a16="http://schemas.microsoft.com/office/drawing/2014/main" id="{8A218EA4-AAB0-4312-A9A9-E05D41FD61A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1052880" y="4902353"/>
            <a:ext cx="596012" cy="596012"/>
          </a:xfrm>
          <a:prstGeom prst="rect">
            <a:avLst/>
          </a:prstGeom>
          <a:ln>
            <a:solidFill>
              <a:schemeClr val="bg1"/>
            </a:solidFill>
          </a:ln>
        </p:spPr>
      </p:pic>
      <p:sp>
        <p:nvSpPr>
          <p:cNvPr id="64" name="Oval 63">
            <a:extLst>
              <a:ext uri="{FF2B5EF4-FFF2-40B4-BE49-F238E27FC236}">
                <a16:creationId xmlns:a16="http://schemas.microsoft.com/office/drawing/2014/main" id="{4C31B562-DDB9-4739-895B-08E652F18D37}"/>
              </a:ext>
            </a:extLst>
          </p:cNvPr>
          <p:cNvSpPr/>
          <p:nvPr/>
        </p:nvSpPr>
        <p:spPr bwMode="gray">
          <a:xfrm rot="16200000">
            <a:off x="1490736" y="5107715"/>
            <a:ext cx="183839" cy="191306"/>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cxnSp>
        <p:nvCxnSpPr>
          <p:cNvPr id="68" name="Gerade Verbindung 119">
            <a:extLst>
              <a:ext uri="{FF2B5EF4-FFF2-40B4-BE49-F238E27FC236}">
                <a16:creationId xmlns:a16="http://schemas.microsoft.com/office/drawing/2014/main" id="{27C5A4A0-AE59-443A-9471-9A5549DE8D60}"/>
              </a:ext>
            </a:extLst>
          </p:cNvPr>
          <p:cNvCxnSpPr>
            <a:cxnSpLocks/>
          </p:cNvCxnSpPr>
          <p:nvPr/>
        </p:nvCxnSpPr>
        <p:spPr>
          <a:xfrm>
            <a:off x="1661982" y="5179632"/>
            <a:ext cx="966562"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0" name="Google Shape;304;p32">
            <a:extLst>
              <a:ext uri="{FF2B5EF4-FFF2-40B4-BE49-F238E27FC236}">
                <a16:creationId xmlns:a16="http://schemas.microsoft.com/office/drawing/2014/main" id="{9192E318-58CB-4905-9A74-CBCA7978A943}"/>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rot="5181834">
            <a:off x="3239823" y="4153265"/>
            <a:ext cx="838708" cy="1039093"/>
          </a:xfrm>
          <a:prstGeom prst="rect">
            <a:avLst/>
          </a:prstGeom>
          <a:noFill/>
          <a:ln>
            <a:noFill/>
          </a:ln>
        </p:spPr>
      </p:pic>
      <p:sp>
        <p:nvSpPr>
          <p:cNvPr id="61" name="Google Shape;301;p32">
            <a:extLst>
              <a:ext uri="{FF2B5EF4-FFF2-40B4-BE49-F238E27FC236}">
                <a16:creationId xmlns:a16="http://schemas.microsoft.com/office/drawing/2014/main" id="{DA09B3FD-70AB-41E3-B40A-78C7FA8F83E4}"/>
              </a:ext>
            </a:extLst>
          </p:cNvPr>
          <p:cNvSpPr txBox="1"/>
          <p:nvPr/>
        </p:nvSpPr>
        <p:spPr>
          <a:xfrm>
            <a:off x="3152110" y="5129789"/>
            <a:ext cx="2331686" cy="591187"/>
          </a:xfrm>
          <a:prstGeom prst="rect">
            <a:avLst/>
          </a:prstGeom>
          <a:noFill/>
          <a:ln>
            <a:noFill/>
          </a:ln>
        </p:spPr>
        <p:txBody>
          <a:bodyPr spcFirstLastPara="1" wrap="square" lIns="0" tIns="0" rIns="0" bIns="0" anchor="t" anchorCtr="0">
            <a:noAutofit/>
          </a:bodyPr>
          <a:lstStyle/>
          <a:p>
            <a:pPr marL="0" marR="0" lvl="0" indent="0" algn="l" rtl="0">
              <a:lnSpc>
                <a:spcPts val="2160"/>
              </a:lnSpc>
              <a:spcBef>
                <a:spcPts val="0"/>
              </a:spcBef>
              <a:spcAft>
                <a:spcPts val="0"/>
              </a:spcAft>
              <a:buNone/>
            </a:pPr>
            <a:r>
              <a:rPr lang="en-US" sz="1800" b="1" dirty="0">
                <a:solidFill>
                  <a:schemeClr val="dk1"/>
                </a:solidFill>
                <a:latin typeface="Arial"/>
                <a:ea typeface="Arial"/>
                <a:cs typeface="Arial"/>
                <a:sym typeface="Arial"/>
              </a:rPr>
              <a:t>SAP Logistics </a:t>
            </a:r>
            <a:br>
              <a:rPr lang="en-US" sz="1800" b="1" dirty="0">
                <a:solidFill>
                  <a:schemeClr val="dk1"/>
                </a:solidFill>
                <a:latin typeface="Arial"/>
                <a:ea typeface="Arial"/>
                <a:cs typeface="Arial"/>
                <a:sym typeface="Arial"/>
              </a:rPr>
            </a:br>
            <a:r>
              <a:rPr lang="en-US" sz="1800" b="1" dirty="0">
                <a:solidFill>
                  <a:schemeClr val="dk1"/>
                </a:solidFill>
                <a:latin typeface="Arial"/>
                <a:ea typeface="Arial"/>
                <a:cs typeface="Arial"/>
                <a:sym typeface="Arial"/>
              </a:rPr>
              <a:t>Business Network</a:t>
            </a:r>
            <a:endParaRPr lang="en-US" dirty="0"/>
          </a:p>
        </p:txBody>
      </p:sp>
      <p:grpSp>
        <p:nvGrpSpPr>
          <p:cNvPr id="36" name="Group 35">
            <a:extLst>
              <a:ext uri="{FF2B5EF4-FFF2-40B4-BE49-F238E27FC236}">
                <a16:creationId xmlns:a16="http://schemas.microsoft.com/office/drawing/2014/main" id="{A93A18EA-91F0-4D1A-92EC-0CAD614967E3}"/>
              </a:ext>
            </a:extLst>
          </p:cNvPr>
          <p:cNvGrpSpPr/>
          <p:nvPr/>
        </p:nvGrpSpPr>
        <p:grpSpPr>
          <a:xfrm rot="17467812">
            <a:off x="3756739" y="3640693"/>
            <a:ext cx="1017227" cy="308349"/>
            <a:chOff x="1639403" y="5207284"/>
            <a:chExt cx="989073" cy="308349"/>
          </a:xfrm>
        </p:grpSpPr>
        <p:sp>
          <p:nvSpPr>
            <p:cNvPr id="71" name="Oval 70">
              <a:extLst>
                <a:ext uri="{FF2B5EF4-FFF2-40B4-BE49-F238E27FC236}">
                  <a16:creationId xmlns:a16="http://schemas.microsoft.com/office/drawing/2014/main" id="{A19CDB3F-212F-4238-92CC-2D29225743E8}"/>
                </a:ext>
              </a:extLst>
            </p:cNvPr>
            <p:cNvSpPr/>
            <p:nvPr/>
          </p:nvSpPr>
          <p:spPr bwMode="gray">
            <a:xfrm rot="16200000">
              <a:off x="1643136" y="5260115"/>
              <a:ext cx="183839" cy="191306"/>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cxnSp>
          <p:nvCxnSpPr>
            <p:cNvPr id="72" name="Gerade Verbindung 119">
              <a:extLst>
                <a:ext uri="{FF2B5EF4-FFF2-40B4-BE49-F238E27FC236}">
                  <a16:creationId xmlns:a16="http://schemas.microsoft.com/office/drawing/2014/main" id="{F6AC7F6D-42DD-43D2-B1D9-26FD65ACBFC0}"/>
                </a:ext>
              </a:extLst>
            </p:cNvPr>
            <p:cNvCxnSpPr>
              <a:cxnSpLocks/>
            </p:cNvCxnSpPr>
            <p:nvPr/>
          </p:nvCxnSpPr>
          <p:spPr>
            <a:xfrm rot="4132188" flipV="1">
              <a:off x="2086903" y="4974061"/>
              <a:ext cx="308349" cy="774796"/>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66" name="Google Shape;343;p32">
            <a:extLst>
              <a:ext uri="{FF2B5EF4-FFF2-40B4-BE49-F238E27FC236}">
                <a16:creationId xmlns:a16="http://schemas.microsoft.com/office/drawing/2014/main" id="{B2AE34E2-64C7-49E5-8945-BF7DA1E0FDDD}"/>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4076813" y="2452022"/>
            <a:ext cx="1092044" cy="1036222"/>
          </a:xfrm>
          <a:prstGeom prst="rect">
            <a:avLst/>
          </a:prstGeom>
          <a:noFill/>
          <a:ln>
            <a:noFill/>
          </a:ln>
        </p:spPr>
      </p:pic>
      <p:sp>
        <p:nvSpPr>
          <p:cNvPr id="74" name="Rectangle 73">
            <a:extLst>
              <a:ext uri="{FF2B5EF4-FFF2-40B4-BE49-F238E27FC236}">
                <a16:creationId xmlns:a16="http://schemas.microsoft.com/office/drawing/2014/main" id="{CBCC2486-48B7-48B8-B0CA-E7F2055CC8B5}"/>
              </a:ext>
            </a:extLst>
          </p:cNvPr>
          <p:cNvSpPr/>
          <p:nvPr/>
        </p:nvSpPr>
        <p:spPr>
          <a:xfrm>
            <a:off x="6747024" y="452676"/>
            <a:ext cx="389850" cy="461665"/>
          </a:xfrm>
          <a:prstGeom prst="rect">
            <a:avLst/>
          </a:prstGeom>
        </p:spPr>
        <p:txBody>
          <a:bodyPr wrap="none">
            <a:spAutoFit/>
          </a:bodyPr>
          <a:lstStyle/>
          <a:p>
            <a:r>
              <a:rPr lang="en-US" sz="2400" b="1" dirty="0">
                <a:solidFill>
                  <a:srgbClr val="000000"/>
                </a:solidFill>
                <a:ea typeface="Arial"/>
                <a:cs typeface="Arial"/>
                <a:sym typeface="Arial"/>
              </a:rPr>
              <a:t>-</a:t>
            </a:r>
            <a:r>
              <a:rPr lang="en-US" sz="2400" b="1" dirty="0">
                <a:solidFill>
                  <a:srgbClr val="FFFFFF"/>
                </a:solidFill>
                <a:ea typeface="Arial"/>
                <a:cs typeface="Arial"/>
                <a:sym typeface="Arial"/>
              </a:rPr>
              <a:t>-</a:t>
            </a:r>
            <a:endParaRPr lang="en-US" dirty="0"/>
          </a:p>
        </p:txBody>
      </p:sp>
      <p:sp>
        <p:nvSpPr>
          <p:cNvPr id="57" name="Google Shape;541;p35">
            <a:extLst>
              <a:ext uri="{FF2B5EF4-FFF2-40B4-BE49-F238E27FC236}">
                <a16:creationId xmlns:a16="http://schemas.microsoft.com/office/drawing/2014/main" id="{283226B8-C8C4-4357-82B9-085D8D9B0F86}"/>
              </a:ext>
            </a:extLst>
          </p:cNvPr>
          <p:cNvSpPr txBox="1"/>
          <p:nvPr/>
        </p:nvSpPr>
        <p:spPr>
          <a:xfrm>
            <a:off x="7167157" y="1386042"/>
            <a:ext cx="4009800" cy="31989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dirty="0">
                <a:solidFill>
                  <a:schemeClr val="accent1"/>
                </a:solidFill>
                <a:latin typeface="Arial"/>
                <a:ea typeface="Arial"/>
                <a:cs typeface="Arial"/>
                <a:sym typeface="Arial"/>
              </a:rPr>
              <a:t>How</a:t>
            </a:r>
            <a:endParaRPr lang="en-US" dirty="0"/>
          </a:p>
        </p:txBody>
      </p:sp>
      <p:sp>
        <p:nvSpPr>
          <p:cNvPr id="42" name="TextBox 41">
            <a:extLst>
              <a:ext uri="{FF2B5EF4-FFF2-40B4-BE49-F238E27FC236}">
                <a16:creationId xmlns:a16="http://schemas.microsoft.com/office/drawing/2014/main" id="{629620CB-9896-4536-B003-3D4860B71338}"/>
              </a:ext>
            </a:extLst>
          </p:cNvPr>
          <p:cNvSpPr txBox="1"/>
          <p:nvPr/>
        </p:nvSpPr>
        <p:spPr>
          <a:xfrm>
            <a:off x="7127782" y="1875549"/>
            <a:ext cx="5064374" cy="1826141"/>
          </a:xfrm>
          <a:prstGeom prst="rect">
            <a:avLst/>
          </a:prstGeom>
          <a:noFill/>
        </p:spPr>
        <p:txBody>
          <a:bodyPr wrap="square" lIns="0" tIns="0" rIns="0" bIns="0" rtlCol="0">
            <a:spAutoFit/>
          </a:bodyPr>
          <a:lstStyle/>
          <a:p>
            <a:pPr marL="182526" lvl="2" indent="-182526" fontAlgn="base">
              <a:spcBef>
                <a:spcPts val="400"/>
              </a:spcBef>
              <a:spcAft>
                <a:spcPct val="0"/>
              </a:spcAft>
              <a:buClr>
                <a:schemeClr val="accent1"/>
              </a:buClr>
              <a:buSzPct val="120000"/>
              <a:buFont typeface="Arial" charset="0"/>
              <a:buChar char="•"/>
            </a:pPr>
            <a:r>
              <a:rPr lang="en-US" sz="1600" dirty="0"/>
              <a:t>Visibility for ocean bookings and containers in execution: provide status updates along the complete journey to the shippers</a:t>
            </a:r>
          </a:p>
          <a:p>
            <a:pPr marL="182526" lvl="2" indent="-182526" fontAlgn="base">
              <a:spcBef>
                <a:spcPts val="400"/>
              </a:spcBef>
              <a:spcAft>
                <a:spcPct val="0"/>
              </a:spcAft>
              <a:buClr>
                <a:schemeClr val="accent1"/>
              </a:buClr>
              <a:buSzPct val="120000"/>
              <a:buFont typeface="Arial" charset="0"/>
              <a:buChar char="•"/>
            </a:pPr>
            <a:r>
              <a:rPr lang="en-US" sz="1600" dirty="0"/>
              <a:t>Complement port-to-port milestone tracking by exact vessel geo position while in-transit</a:t>
            </a:r>
          </a:p>
          <a:p>
            <a:pPr marL="182526" lvl="2" indent="-182526" fontAlgn="base">
              <a:spcBef>
                <a:spcPts val="400"/>
              </a:spcBef>
              <a:spcAft>
                <a:spcPct val="0"/>
              </a:spcAft>
              <a:buClr>
                <a:schemeClr val="accent1"/>
              </a:buClr>
              <a:buSzPct val="120000"/>
              <a:buFont typeface="Arial" charset="0"/>
              <a:buChar char="•"/>
            </a:pPr>
            <a:r>
              <a:rPr lang="en-US" sz="1600" dirty="0"/>
              <a:t>Provide cleansed, high-quality data and predictive ETA considering actual conditions</a:t>
            </a:r>
          </a:p>
        </p:txBody>
      </p:sp>
      <p:sp>
        <p:nvSpPr>
          <p:cNvPr id="58" name="Slide number">
            <a:extLst>
              <a:ext uri="{FF2B5EF4-FFF2-40B4-BE49-F238E27FC236}">
                <a16:creationId xmlns:a16="http://schemas.microsoft.com/office/drawing/2014/main" id="{9AC41F6A-8432-447F-B41E-5B5E557F76D8}"/>
              </a:ext>
            </a:extLst>
          </p:cNvPr>
          <p:cNvSpPr txBox="1"/>
          <p:nvPr/>
        </p:nvSpPr>
        <p:spPr bwMode="black">
          <a:xfrm>
            <a:off x="11626357" y="6536751"/>
            <a:ext cx="64120"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13</a:t>
            </a:fld>
            <a:endParaRPr lang="en-US" sz="900" noProof="0" dirty="0"/>
          </a:p>
        </p:txBody>
      </p:sp>
      <p:pic>
        <p:nvPicPr>
          <p:cNvPr id="73" name="Picture 1">
            <a:extLst>
              <a:ext uri="{FF2B5EF4-FFF2-40B4-BE49-F238E27FC236}">
                <a16:creationId xmlns:a16="http://schemas.microsoft.com/office/drawing/2014/main" id="{86116D5D-3F22-440E-A19C-EF64D6C675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062" y="1798511"/>
            <a:ext cx="331152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Google Shape;344;p32">
            <a:extLst>
              <a:ext uri="{FF2B5EF4-FFF2-40B4-BE49-F238E27FC236}">
                <a16:creationId xmlns:a16="http://schemas.microsoft.com/office/drawing/2014/main" id="{AF3ACC80-7417-4F48-8EED-49CF0BD4E3A6}"/>
              </a:ext>
            </a:extLst>
          </p:cNvPr>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3124" y="2323973"/>
            <a:ext cx="898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53">
            <a:extLst>
              <a:ext uri="{FF2B5EF4-FFF2-40B4-BE49-F238E27FC236}">
                <a16:creationId xmlns:a16="http://schemas.microsoft.com/office/drawing/2014/main" id="{A1A457C2-4F99-457F-BB9F-2593A6C6E3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0024" y="1623886"/>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0" name="Straight Connector 79">
            <a:extLst>
              <a:ext uri="{FF2B5EF4-FFF2-40B4-BE49-F238E27FC236}">
                <a16:creationId xmlns:a16="http://schemas.microsoft.com/office/drawing/2014/main" id="{DC929319-AEB8-4431-A483-CB5BD167CADD}"/>
              </a:ext>
            </a:extLst>
          </p:cNvPr>
          <p:cNvCxnSpPr>
            <a:cxnSpLocks/>
          </p:cNvCxnSpPr>
          <p:nvPr/>
        </p:nvCxnSpPr>
        <p:spPr>
          <a:xfrm flipV="1">
            <a:off x="3634587" y="1933448"/>
            <a:ext cx="476250" cy="390525"/>
          </a:xfrm>
          <a:prstGeom prst="line">
            <a:avLst/>
          </a:prstGeom>
          <a:ln w="952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3200C83-14A4-407C-A7F4-43A4223D7FCE}"/>
              </a:ext>
            </a:extLst>
          </p:cNvPr>
          <p:cNvSpPr/>
          <p:nvPr/>
        </p:nvSpPr>
        <p:spPr>
          <a:xfrm>
            <a:off x="3524912" y="6476319"/>
            <a:ext cx="7412052" cy="261610"/>
          </a:xfrm>
          <a:prstGeom prst="rect">
            <a:avLst/>
          </a:prstGeom>
        </p:spPr>
        <p:txBody>
          <a:bodyPr wrap="square">
            <a:spAutoFit/>
          </a:bodyPr>
          <a:lstStyle/>
          <a:p>
            <a:r>
              <a:rPr lang="en-US" sz="1100" b="1" kern="0" dirty="0">
                <a:cs typeface="Arial"/>
                <a:sym typeface="Arial"/>
              </a:rPr>
              <a:t>Coverage:</a:t>
            </a:r>
            <a:r>
              <a:rPr lang="en-US" sz="1100" kern="0" dirty="0">
                <a:cs typeface="Arial"/>
                <a:sym typeface="Arial"/>
              </a:rPr>
              <a:t> global port and vessel updates</a:t>
            </a:r>
            <a:endParaRPr lang="en-US" sz="1100" kern="0" dirty="0">
              <a:cs typeface="Arial"/>
            </a:endParaRPr>
          </a:p>
        </p:txBody>
      </p:sp>
      <p:sp>
        <p:nvSpPr>
          <p:cNvPr id="33" name="Google Shape;747;p37">
            <a:extLst>
              <a:ext uri="{FF2B5EF4-FFF2-40B4-BE49-F238E27FC236}">
                <a16:creationId xmlns:a16="http://schemas.microsoft.com/office/drawing/2014/main" id="{DDE4A701-F5B6-0C42-85BD-AA03C915AFE7}"/>
              </a:ext>
            </a:extLst>
          </p:cNvPr>
          <p:cNvSpPr txBox="1"/>
          <p:nvPr/>
        </p:nvSpPr>
        <p:spPr>
          <a:xfrm>
            <a:off x="529394" y="5463583"/>
            <a:ext cx="1642984" cy="29298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Shipper with SAP Back-End</a:t>
            </a:r>
            <a:endParaRPr lang="en-US" sz="1400" dirty="0"/>
          </a:p>
        </p:txBody>
      </p:sp>
    </p:spTree>
    <p:extLst>
      <p:ext uri="{BB962C8B-B14F-4D97-AF65-F5344CB8AC3E}">
        <p14:creationId xmlns:p14="http://schemas.microsoft.com/office/powerpoint/2010/main" val="391931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23E0-47DD-7144-AD44-1779267B8600}"/>
              </a:ext>
            </a:extLst>
          </p:cNvPr>
          <p:cNvSpPr>
            <a:spLocks noGrp="1"/>
          </p:cNvSpPr>
          <p:nvPr>
            <p:ph type="ctrTitle"/>
          </p:nvPr>
        </p:nvSpPr>
        <p:spPr/>
        <p:txBody>
          <a:bodyPr/>
          <a:lstStyle/>
          <a:p>
            <a:r>
              <a:rPr lang="en-DE" dirty="0"/>
              <a:t>Further Information</a:t>
            </a:r>
            <a:endParaRPr lang="en-DE" dirty="0">
              <a:solidFill>
                <a:schemeClr val="accent1"/>
              </a:solidFill>
            </a:endParaRPr>
          </a:p>
        </p:txBody>
      </p:sp>
    </p:spTree>
    <p:extLst>
      <p:ext uri="{BB962C8B-B14F-4D97-AF65-F5344CB8AC3E}">
        <p14:creationId xmlns:p14="http://schemas.microsoft.com/office/powerpoint/2010/main" val="983803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48BFA5-2296-4C89-A981-B3A6D11B51B4}"/>
              </a:ext>
            </a:extLst>
          </p:cNvPr>
          <p:cNvSpPr>
            <a:spLocks noGrp="1"/>
          </p:cNvSpPr>
          <p:nvPr>
            <p:ph type="body" sz="quarter" idx="11"/>
          </p:nvPr>
        </p:nvSpPr>
        <p:spPr/>
        <p:txBody>
          <a:bodyPr/>
          <a:lstStyle/>
          <a:p>
            <a:pPr marL="342900" indent="-342900">
              <a:buFont typeface="Wingdings" panose="05000000000000000000" pitchFamily="2" charset="2"/>
              <a:buChar char="§"/>
            </a:pPr>
            <a:r>
              <a:rPr lang="en-US" dirty="0">
                <a:hlinkClick r:id="rId3"/>
              </a:rPr>
              <a:t>API Self-Service</a:t>
            </a:r>
          </a:p>
          <a:p>
            <a:pPr marL="342900" indent="-342900">
              <a:buFont typeface="Wingdings" panose="05000000000000000000" pitchFamily="2" charset="2"/>
              <a:buChar char="§"/>
            </a:pPr>
            <a:r>
              <a:rPr lang="en-US" dirty="0">
                <a:hlinkClick r:id="rId3"/>
              </a:rPr>
              <a:t>SAP.COM</a:t>
            </a:r>
            <a:endParaRPr lang="en-US" dirty="0"/>
          </a:p>
          <a:p>
            <a:pPr marL="342900" indent="-342900">
              <a:buFont typeface="Wingdings" panose="05000000000000000000" pitchFamily="2" charset="2"/>
              <a:buChar char="§"/>
            </a:pPr>
            <a:r>
              <a:rPr lang="en-US" dirty="0">
                <a:hlinkClick r:id="rId4"/>
              </a:rPr>
              <a:t>SAP Store</a:t>
            </a:r>
            <a:endParaRPr lang="en-US" dirty="0"/>
          </a:p>
          <a:p>
            <a:pPr marL="342900" indent="-342900">
              <a:buFont typeface="Wingdings" panose="05000000000000000000" pitchFamily="2" charset="2"/>
              <a:buChar char="§"/>
            </a:pPr>
            <a:r>
              <a:rPr lang="en-US" dirty="0">
                <a:hlinkClick r:id="rId5"/>
              </a:rPr>
              <a:t>Help Portal</a:t>
            </a:r>
            <a:endParaRPr lang="en-US" dirty="0"/>
          </a:p>
        </p:txBody>
      </p:sp>
      <p:sp>
        <p:nvSpPr>
          <p:cNvPr id="2" name="Title 1">
            <a:extLst>
              <a:ext uri="{FF2B5EF4-FFF2-40B4-BE49-F238E27FC236}">
                <a16:creationId xmlns:a16="http://schemas.microsoft.com/office/drawing/2014/main" id="{D0E74423-2484-4D2D-BFD7-A897398B0DBD}"/>
              </a:ext>
            </a:extLst>
          </p:cNvPr>
          <p:cNvSpPr>
            <a:spLocks noGrp="1"/>
          </p:cNvSpPr>
          <p:nvPr>
            <p:ph type="title"/>
          </p:nvPr>
        </p:nvSpPr>
        <p:spPr/>
        <p:txBody>
          <a:bodyPr/>
          <a:lstStyle/>
          <a:p>
            <a:r>
              <a:rPr lang="en-US" dirty="0"/>
              <a:t>Where to find more information</a:t>
            </a:r>
          </a:p>
        </p:txBody>
      </p:sp>
      <p:pic>
        <p:nvPicPr>
          <p:cNvPr id="6" name="Picture 5">
            <a:extLst>
              <a:ext uri="{FF2B5EF4-FFF2-40B4-BE49-F238E27FC236}">
                <a16:creationId xmlns:a16="http://schemas.microsoft.com/office/drawing/2014/main" id="{C61DF724-768F-4B5C-9F63-4274D1C8B4B4}"/>
              </a:ext>
            </a:extLst>
          </p:cNvPr>
          <p:cNvPicPr>
            <a:picLocks noChangeAspect="1"/>
          </p:cNvPicPr>
          <p:nvPr/>
        </p:nvPicPr>
        <p:blipFill>
          <a:blip r:embed="rId6"/>
          <a:stretch>
            <a:fillRect/>
          </a:stretch>
        </p:blipFill>
        <p:spPr>
          <a:xfrm>
            <a:off x="5639661" y="0"/>
            <a:ext cx="6532889" cy="6858000"/>
          </a:xfrm>
          <a:prstGeom prst="rect">
            <a:avLst/>
          </a:prstGeom>
        </p:spPr>
      </p:pic>
    </p:spTree>
    <p:extLst>
      <p:ext uri="{BB962C8B-B14F-4D97-AF65-F5344CB8AC3E}">
        <p14:creationId xmlns:p14="http://schemas.microsoft.com/office/powerpoint/2010/main" val="263985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LBN@SAP.COM</a:t>
            </a:r>
            <a:endParaRPr lang="en-US" dirty="0"/>
          </a:p>
          <a:p>
            <a:endParaRPr lang="en-US" dirty="0"/>
          </a:p>
        </p:txBody>
      </p:sp>
    </p:spTree>
    <p:extLst>
      <p:ext uri="{BB962C8B-B14F-4D97-AF65-F5344CB8AC3E}">
        <p14:creationId xmlns:p14="http://schemas.microsoft.com/office/powerpoint/2010/main" val="149707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44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23E0-47DD-7144-AD44-1779267B8600}"/>
              </a:ext>
            </a:extLst>
          </p:cNvPr>
          <p:cNvSpPr>
            <a:spLocks noGrp="1"/>
          </p:cNvSpPr>
          <p:nvPr>
            <p:ph type="ctrTitle"/>
          </p:nvPr>
        </p:nvSpPr>
        <p:spPr/>
        <p:txBody>
          <a:bodyPr/>
          <a:lstStyle/>
          <a:p>
            <a:r>
              <a:rPr lang="en-DE" dirty="0"/>
              <a:t>What is </a:t>
            </a:r>
            <a:br>
              <a:rPr lang="en-DE" dirty="0"/>
            </a:br>
            <a:r>
              <a:rPr lang="en-DE" dirty="0">
                <a:solidFill>
                  <a:schemeClr val="accent1"/>
                </a:solidFill>
              </a:rPr>
              <a:t>SAP Logistics Business Network?</a:t>
            </a:r>
          </a:p>
        </p:txBody>
      </p:sp>
    </p:spTree>
    <p:extLst>
      <p:ext uri="{BB962C8B-B14F-4D97-AF65-F5344CB8AC3E}">
        <p14:creationId xmlns:p14="http://schemas.microsoft.com/office/powerpoint/2010/main" val="67666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67A7E5-5BF8-4635-8053-0B2D8E74F6CC}"/>
              </a:ext>
            </a:extLst>
          </p:cNvPr>
          <p:cNvSpPr/>
          <p:nvPr/>
        </p:nvSpPr>
        <p:spPr bwMode="gray">
          <a:xfrm>
            <a:off x="-1" y="5197174"/>
            <a:ext cx="12195175" cy="1660825"/>
          </a:xfrm>
          <a:prstGeom prst="rect">
            <a:avLst/>
          </a:prstGeom>
          <a:solidFill>
            <a:schemeClr val="tx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a:xfrm>
            <a:off x="504001" y="504000"/>
            <a:ext cx="11186476" cy="677108"/>
          </a:xfrm>
        </p:spPr>
        <p:txBody>
          <a:bodyPr/>
          <a:lstStyle/>
          <a:p>
            <a:r>
              <a:rPr lang="en-US" altLang="en-US" dirty="0"/>
              <a:t>SAP Logistics Business Network</a:t>
            </a:r>
            <a:br>
              <a:rPr lang="en-US" altLang="en-US" dirty="0"/>
            </a:br>
            <a:r>
              <a:rPr lang="en-US" altLang="en-US" sz="2000" b="0" dirty="0"/>
              <a:t>Increased business speed through an always on, secure network of networks</a:t>
            </a:r>
            <a:endParaRPr lang="en-US" sz="2000" b="0" dirty="0"/>
          </a:p>
        </p:txBody>
      </p:sp>
      <p:sp>
        <p:nvSpPr>
          <p:cNvPr id="4" name="Text Placeholder 2"/>
          <p:cNvSpPr txBox="1">
            <a:spLocks/>
          </p:cNvSpPr>
          <p:nvPr/>
        </p:nvSpPr>
        <p:spPr>
          <a:xfrm>
            <a:off x="8751507" y="1427771"/>
            <a:ext cx="2751368" cy="2596928"/>
          </a:xfrm>
          <a:prstGeom prst="rect">
            <a:avLst/>
          </a:prstGeom>
        </p:spPr>
        <p:txBody>
          <a:bodyPr/>
          <a:lstStyle>
            <a:lvl1pPr marL="0" indent="0" algn="l" defTabSz="1088159" rtl="0" eaLnBrk="1" latinLnBrk="0" hangingPunct="1">
              <a:spcBef>
                <a:spcPts val="2396"/>
              </a:spcBef>
              <a:buClr>
                <a:schemeClr val="accent1"/>
              </a:buClr>
              <a:buSzPct val="80000"/>
              <a:buFontTx/>
              <a:buNone/>
              <a:defRPr sz="2000" b="1" kern="1200">
                <a:solidFill>
                  <a:schemeClr val="tx1"/>
                </a:solidFill>
                <a:latin typeface="+mn-lt"/>
                <a:ea typeface="+mn-ea"/>
                <a:cs typeface="+mn-cs"/>
              </a:defRPr>
            </a:lvl1pPr>
            <a:lvl2pPr marL="0" indent="0" algn="l" defTabSz="1088159"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79898" indent="-179898" algn="l" defTabSz="1088159"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59797" indent="-179898" algn="l" defTabSz="1088159"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39694" indent="-179898" algn="l" defTabSz="1088159" rtl="0" eaLnBrk="1" latinLnBrk="0" hangingPunct="1">
              <a:spcBef>
                <a:spcPts val="249"/>
              </a:spcBef>
              <a:buClr>
                <a:schemeClr val="tx1"/>
              </a:buClr>
              <a:buSzPct val="100000"/>
              <a:buFont typeface="Courier New" pitchFamily="49" charset="0"/>
              <a:buChar char="o"/>
              <a:defRPr sz="1600" kern="1200">
                <a:solidFill>
                  <a:schemeClr val="tx1"/>
                </a:solidFill>
                <a:latin typeface="+mn-lt"/>
                <a:ea typeface="+mn-ea"/>
                <a:cs typeface="+mn-cs"/>
              </a:defRPr>
            </a:lvl5pPr>
            <a:lvl6pPr marL="2992436" indent="-272036" algn="l" defTabSz="1088159"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517" indent="-272036" algn="l" defTabSz="1088159"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0594" indent="-272036" algn="l" defTabSz="108815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4675" indent="-272036" algn="l" defTabSz="1088159"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14085" indent="-214085" defTabSz="1087723">
              <a:spcBef>
                <a:spcPts val="900"/>
              </a:spcBef>
              <a:buSzPct val="90000"/>
              <a:buFont typeface="Arial" panose="020B0604020202020204" pitchFamily="34" charset="0"/>
              <a:buChar char="•"/>
              <a:defRPr/>
            </a:pPr>
            <a:r>
              <a:rPr lang="en-US" sz="1800" b="0" dirty="0">
                <a:solidFill>
                  <a:schemeClr val="accent1"/>
                </a:solidFill>
              </a:rPr>
              <a:t>Onboard once </a:t>
            </a:r>
            <a:r>
              <a:rPr lang="en-US" sz="1800" b="0" dirty="0"/>
              <a:t>– collaborate with many, anywhere and anytime</a:t>
            </a:r>
          </a:p>
          <a:p>
            <a:pPr marL="214085" indent="-214085" defTabSz="1087723">
              <a:spcBef>
                <a:spcPts val="900"/>
              </a:spcBef>
              <a:buSzPct val="90000"/>
              <a:buFont typeface="Arial" panose="020B0604020202020204" pitchFamily="34" charset="0"/>
              <a:buChar char="•"/>
              <a:defRPr/>
            </a:pPr>
            <a:r>
              <a:rPr lang="en-US" sz="1800" b="0" dirty="0"/>
              <a:t>Allow different stake-holders to consume logistics </a:t>
            </a:r>
            <a:r>
              <a:rPr lang="en-US" sz="1800" b="0" dirty="0">
                <a:solidFill>
                  <a:schemeClr val="accent1"/>
                </a:solidFill>
              </a:rPr>
              <a:t>services </a:t>
            </a:r>
            <a:r>
              <a:rPr lang="en-US" sz="1800" b="0" dirty="0"/>
              <a:t>and share </a:t>
            </a:r>
            <a:r>
              <a:rPr lang="en-US" sz="1800" b="0" dirty="0">
                <a:solidFill>
                  <a:schemeClr val="accent1"/>
                </a:solidFill>
              </a:rPr>
              <a:t>insights</a:t>
            </a:r>
          </a:p>
          <a:p>
            <a:pPr marL="214085" indent="-214085" defTabSz="1087723">
              <a:spcBef>
                <a:spcPts val="900"/>
              </a:spcBef>
              <a:buSzPct val="90000"/>
              <a:buFont typeface="Arial" panose="020B0604020202020204" pitchFamily="34" charset="0"/>
              <a:buChar char="•"/>
              <a:defRPr/>
            </a:pPr>
            <a:r>
              <a:rPr lang="en-US" sz="1800" b="0" dirty="0">
                <a:solidFill>
                  <a:schemeClr val="accent1"/>
                </a:solidFill>
              </a:rPr>
              <a:t>Out-of-the-box integration </a:t>
            </a:r>
            <a:r>
              <a:rPr lang="en-US" sz="1800" b="0" dirty="0"/>
              <a:t>for SAP customers with their back-end systems</a:t>
            </a:r>
          </a:p>
        </p:txBody>
      </p:sp>
      <p:sp>
        <p:nvSpPr>
          <p:cNvPr id="6" name="Rectangle 5"/>
          <p:cNvSpPr/>
          <p:nvPr/>
        </p:nvSpPr>
        <p:spPr>
          <a:xfrm>
            <a:off x="1656875" y="5424437"/>
            <a:ext cx="1980178" cy="738664"/>
          </a:xfrm>
          <a:prstGeom prst="rect">
            <a:avLst/>
          </a:prstGeom>
        </p:spPr>
        <p:txBody>
          <a:bodyPr wrap="square" lIns="0" tIns="0" rIns="0" bIns="0" anchor="t" anchorCtr="0">
            <a:spAutoFit/>
          </a:bodyPr>
          <a:lstStyle/>
          <a:p>
            <a:pPr defTabSz="914034">
              <a:buClr>
                <a:srgbClr val="F0AB00"/>
              </a:buClr>
              <a:defRPr/>
            </a:pPr>
            <a:r>
              <a:rPr lang="en-US" sz="1600" dirty="0">
                <a:solidFill>
                  <a:schemeClr val="bg1"/>
                </a:solidFill>
                <a:latin typeface="+mn-lt"/>
              </a:rPr>
              <a:t>Robust, scalable cloud service with global coverage</a:t>
            </a:r>
          </a:p>
        </p:txBody>
      </p:sp>
      <p:sp>
        <p:nvSpPr>
          <p:cNvPr id="34" name="Rectangle 33"/>
          <p:cNvSpPr/>
          <p:nvPr/>
        </p:nvSpPr>
        <p:spPr>
          <a:xfrm>
            <a:off x="5275583" y="5386337"/>
            <a:ext cx="2517926" cy="984885"/>
          </a:xfrm>
          <a:prstGeom prst="rect">
            <a:avLst/>
          </a:prstGeom>
        </p:spPr>
        <p:txBody>
          <a:bodyPr wrap="square" lIns="0" tIns="0" rIns="0" bIns="0" anchor="t" anchorCtr="0">
            <a:spAutoFit/>
          </a:bodyPr>
          <a:lstStyle/>
          <a:p>
            <a:pPr defTabSz="914034">
              <a:buClr>
                <a:srgbClr val="F0AB00"/>
              </a:buClr>
              <a:defRPr/>
            </a:pPr>
            <a:r>
              <a:rPr lang="en-US" sz="1600" dirty="0">
                <a:solidFill>
                  <a:schemeClr val="bg1"/>
                </a:solidFill>
                <a:latin typeface="+mn-lt"/>
              </a:rPr>
              <a:t>Connect multiple business partners for inter-company collaboration and transparency</a:t>
            </a:r>
          </a:p>
        </p:txBody>
      </p:sp>
      <p:sp>
        <p:nvSpPr>
          <p:cNvPr id="13" name="Rectangle 12"/>
          <p:cNvSpPr/>
          <p:nvPr/>
        </p:nvSpPr>
        <p:spPr>
          <a:xfrm>
            <a:off x="9595130" y="5373637"/>
            <a:ext cx="2114211" cy="984885"/>
          </a:xfrm>
          <a:prstGeom prst="rect">
            <a:avLst/>
          </a:prstGeom>
        </p:spPr>
        <p:txBody>
          <a:bodyPr wrap="square" lIns="0" tIns="0" rIns="0" bIns="0" anchor="t" anchorCtr="0">
            <a:spAutoFit/>
          </a:bodyPr>
          <a:lstStyle/>
          <a:p>
            <a:pPr defTabSz="914034">
              <a:buClr>
                <a:srgbClr val="F0AB00"/>
              </a:buClr>
              <a:defRPr/>
            </a:pPr>
            <a:r>
              <a:rPr lang="en-US" sz="1600" dirty="0">
                <a:solidFill>
                  <a:schemeClr val="bg1"/>
                </a:solidFill>
                <a:latin typeface="+mn-lt"/>
              </a:rPr>
              <a:t>Standardized services for logistics collaboration and insights</a:t>
            </a:r>
          </a:p>
        </p:txBody>
      </p:sp>
      <p:pic>
        <p:nvPicPr>
          <p:cNvPr id="22" name="Picture 21">
            <a:extLst>
              <a:ext uri="{FF2B5EF4-FFF2-40B4-BE49-F238E27FC236}">
                <a16:creationId xmlns:a16="http://schemas.microsoft.com/office/drawing/2014/main" id="{1D7541AE-9F5E-448A-BD8A-71D008281C33}"/>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10250" y="5167907"/>
            <a:ext cx="1150123" cy="1150123"/>
          </a:xfrm>
          <a:prstGeom prst="rect">
            <a:avLst/>
          </a:prstGeom>
        </p:spPr>
      </p:pic>
      <p:pic>
        <p:nvPicPr>
          <p:cNvPr id="23" name="Picture 22">
            <a:extLst>
              <a:ext uri="{FF2B5EF4-FFF2-40B4-BE49-F238E27FC236}">
                <a16:creationId xmlns:a16="http://schemas.microsoft.com/office/drawing/2014/main" id="{552777E7-D272-4C15-AE27-6021FC979605}"/>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138518" y="5386337"/>
            <a:ext cx="875451" cy="875451"/>
          </a:xfrm>
          <a:prstGeom prst="rect">
            <a:avLst/>
          </a:prstGeom>
        </p:spPr>
      </p:pic>
      <p:pic>
        <p:nvPicPr>
          <p:cNvPr id="25" name="Picture 24">
            <a:extLst>
              <a:ext uri="{FF2B5EF4-FFF2-40B4-BE49-F238E27FC236}">
                <a16:creationId xmlns:a16="http://schemas.microsoft.com/office/drawing/2014/main" id="{3A75F9EC-1A65-40B5-91E2-5230CC3127C7}"/>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8541572" y="5298517"/>
            <a:ext cx="968610" cy="968610"/>
          </a:xfrm>
          <a:prstGeom prst="rect">
            <a:avLst/>
          </a:prstGeom>
        </p:spPr>
      </p:pic>
      <p:sp>
        <p:nvSpPr>
          <p:cNvPr id="14" name="Copyright">
            <a:extLst>
              <a:ext uri="{FF2B5EF4-FFF2-40B4-BE49-F238E27FC236}">
                <a16:creationId xmlns:a16="http://schemas.microsoft.com/office/drawing/2014/main" id="{C9849317-3EC8-4E88-B1AB-8036EF3A8715}"/>
              </a:ext>
            </a:extLst>
          </p:cNvPr>
          <p:cNvSpPr txBox="1"/>
          <p:nvPr/>
        </p:nvSpPr>
        <p:spPr bwMode="black">
          <a:xfrm>
            <a:off x="504001" y="6559834"/>
            <a:ext cx="3149602"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bg1"/>
                </a:solidFill>
              </a:rPr>
              <a:t>2020 SAP SE or an SAP affiliate company. All rights reserved.  |  PUBLIC</a:t>
            </a:r>
            <a:endParaRPr kumimoji="0" lang="en-US" sz="600" b="0" i="0" u="none" kern="0" baseline="0" dirty="0">
              <a:solidFill>
                <a:schemeClr val="bg1"/>
              </a:solidFill>
              <a:ea typeface="Arial Unicode MS"/>
              <a:cs typeface="Arial Unicode MS" pitchFamily="34" charset="-128"/>
              <a:sym typeface="Arial"/>
            </a:endParaRPr>
          </a:p>
        </p:txBody>
      </p:sp>
      <p:sp>
        <p:nvSpPr>
          <p:cNvPr id="15" name="Slide number">
            <a:extLst>
              <a:ext uri="{FF2B5EF4-FFF2-40B4-BE49-F238E27FC236}">
                <a16:creationId xmlns:a16="http://schemas.microsoft.com/office/drawing/2014/main" id="{74EDAA0E-66F6-4B48-A4BD-7FBAEF21DB81}"/>
              </a:ext>
            </a:extLst>
          </p:cNvPr>
          <p:cNvSpPr txBox="1"/>
          <p:nvPr/>
        </p:nvSpPr>
        <p:spPr bwMode="black">
          <a:xfrm>
            <a:off x="11626357" y="6536751"/>
            <a:ext cx="64120"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solidFill>
                  <a:schemeClr val="bg1"/>
                </a:solidFill>
              </a:rPr>
              <a:pPr marL="0" lvl="0" indent="0" algn="r">
                <a:buNone/>
              </a:pPr>
              <a:t>3</a:t>
            </a:fld>
            <a:endParaRPr lang="en-US" sz="900" noProof="0" dirty="0">
              <a:solidFill>
                <a:schemeClr val="bg1"/>
              </a:solidFill>
            </a:endParaRPr>
          </a:p>
        </p:txBody>
      </p:sp>
      <p:sp>
        <p:nvSpPr>
          <p:cNvPr id="68" name="Oval 67">
            <a:extLst>
              <a:ext uri="{FF2B5EF4-FFF2-40B4-BE49-F238E27FC236}">
                <a16:creationId xmlns:a16="http://schemas.microsoft.com/office/drawing/2014/main" id="{BD5F0D99-1959-41FF-AA5F-C352C5799029}"/>
              </a:ext>
            </a:extLst>
          </p:cNvPr>
          <p:cNvSpPr/>
          <p:nvPr/>
        </p:nvSpPr>
        <p:spPr bwMode="gray">
          <a:xfrm>
            <a:off x="820065" y="1718900"/>
            <a:ext cx="7474353" cy="2626606"/>
          </a:xfrm>
          <a:prstGeom prst="ellipse">
            <a:avLst/>
          </a:prstGeom>
          <a:no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defRPr/>
            </a:pPr>
            <a:endParaRPr lang="en-US" sz="1799" kern="0" dirty="0">
              <a:solidFill>
                <a:srgbClr val="000000"/>
              </a:solidFill>
              <a:ea typeface="Arial Unicode MS" pitchFamily="34" charset="-128"/>
              <a:cs typeface="Arial Unicode MS" pitchFamily="34" charset="-128"/>
            </a:endParaRPr>
          </a:p>
        </p:txBody>
      </p:sp>
      <p:cxnSp>
        <p:nvCxnSpPr>
          <p:cNvPr id="73" name="Straight Connector 34">
            <a:extLst>
              <a:ext uri="{FF2B5EF4-FFF2-40B4-BE49-F238E27FC236}">
                <a16:creationId xmlns:a16="http://schemas.microsoft.com/office/drawing/2014/main" id="{D6103357-E14B-412F-AD62-9C6712378E5F}"/>
              </a:ext>
            </a:extLst>
          </p:cNvPr>
          <p:cNvCxnSpPr>
            <a:cxnSpLocks/>
          </p:cNvCxnSpPr>
          <p:nvPr/>
        </p:nvCxnSpPr>
        <p:spPr>
          <a:xfrm>
            <a:off x="2000108" y="1859055"/>
            <a:ext cx="636309" cy="280972"/>
          </a:xfrm>
          <a:prstGeom prst="line">
            <a:avLst/>
          </a:prstGeom>
          <a:noFill/>
          <a:ln w="19050" cap="flat" cmpd="sng">
            <a:solidFill>
              <a:srgbClr val="7F7F7F"/>
            </a:solidFill>
            <a:prstDash val="dash"/>
            <a:round/>
            <a:headEnd type="none" w="sm" len="sm"/>
            <a:tailEnd type="none" w="sm" len="sm"/>
          </a:ln>
        </p:spPr>
      </p:cxnSp>
      <p:cxnSp>
        <p:nvCxnSpPr>
          <p:cNvPr id="75" name="Straight Connector 34">
            <a:extLst>
              <a:ext uri="{FF2B5EF4-FFF2-40B4-BE49-F238E27FC236}">
                <a16:creationId xmlns:a16="http://schemas.microsoft.com/office/drawing/2014/main" id="{B3B1EB45-0254-4083-8DC8-2B0A05D9C275}"/>
              </a:ext>
            </a:extLst>
          </p:cNvPr>
          <p:cNvCxnSpPr>
            <a:cxnSpLocks/>
          </p:cNvCxnSpPr>
          <p:nvPr/>
        </p:nvCxnSpPr>
        <p:spPr>
          <a:xfrm flipV="1">
            <a:off x="6744394" y="2376562"/>
            <a:ext cx="432529" cy="380114"/>
          </a:xfrm>
          <a:prstGeom prst="line">
            <a:avLst/>
          </a:prstGeom>
          <a:noFill/>
          <a:ln w="19050" cap="flat" cmpd="sng">
            <a:solidFill>
              <a:srgbClr val="7F7F7F"/>
            </a:solidFill>
            <a:prstDash val="dash"/>
            <a:round/>
            <a:headEnd type="none" w="sm" len="sm"/>
            <a:tailEnd type="none" w="sm" len="sm"/>
          </a:ln>
        </p:spPr>
      </p:cxnSp>
      <p:sp>
        <p:nvSpPr>
          <p:cNvPr id="77" name="Google Shape;189;p30">
            <a:extLst>
              <a:ext uri="{FF2B5EF4-FFF2-40B4-BE49-F238E27FC236}">
                <a16:creationId xmlns:a16="http://schemas.microsoft.com/office/drawing/2014/main" id="{A0648049-3079-4BA9-8465-8B0FA032FA87}"/>
              </a:ext>
            </a:extLst>
          </p:cNvPr>
          <p:cNvSpPr txBox="1"/>
          <p:nvPr/>
        </p:nvSpPr>
        <p:spPr>
          <a:xfrm>
            <a:off x="398510" y="2953968"/>
            <a:ext cx="815954" cy="246782"/>
          </a:xfrm>
          <a:prstGeom prst="rect">
            <a:avLst/>
          </a:prstGeom>
          <a:noFill/>
          <a:ln>
            <a:noFill/>
          </a:ln>
        </p:spPr>
        <p:txBody>
          <a:bodyPr spcFirstLastPara="1" wrap="square" lIns="0" tIns="0" rIns="0" bIns="0" anchor="t" anchorCtr="0">
            <a:noAutofit/>
          </a:bodyPr>
          <a:lstStyle/>
          <a:p>
            <a:pPr marL="0" lvl="0" indent="0" algn="ctr">
              <a:buFont typeface="Arial"/>
              <a:buNone/>
            </a:pPr>
            <a:r>
              <a:rPr lang="en-US" sz="1200" dirty="0">
                <a:ea typeface="Arial Unicode MS" pitchFamily="34" charset="-128"/>
                <a:cs typeface="Arial Unicode MS" pitchFamily="34" charset="-128"/>
              </a:rPr>
              <a:t>Carriers</a:t>
            </a:r>
          </a:p>
        </p:txBody>
      </p:sp>
      <p:cxnSp>
        <p:nvCxnSpPr>
          <p:cNvPr id="78" name="Google Shape;198;p30">
            <a:extLst>
              <a:ext uri="{FF2B5EF4-FFF2-40B4-BE49-F238E27FC236}">
                <a16:creationId xmlns:a16="http://schemas.microsoft.com/office/drawing/2014/main" id="{93978EFF-51F5-433D-B568-9BB3469A9193}"/>
              </a:ext>
            </a:extLst>
          </p:cNvPr>
          <p:cNvCxnSpPr>
            <a:cxnSpLocks/>
          </p:cNvCxnSpPr>
          <p:nvPr/>
        </p:nvCxnSpPr>
        <p:spPr>
          <a:xfrm flipH="1">
            <a:off x="1604791" y="3013222"/>
            <a:ext cx="1" cy="1"/>
          </a:xfrm>
          <a:prstGeom prst="straightConnector1">
            <a:avLst/>
          </a:prstGeom>
          <a:noFill/>
          <a:ln w="19050" cap="flat" cmpd="sng">
            <a:solidFill>
              <a:srgbClr val="7F7F7F"/>
            </a:solidFill>
            <a:prstDash val="dash"/>
            <a:round/>
            <a:headEnd type="none" w="sm" len="sm"/>
            <a:tailEnd type="none" w="sm" len="sm"/>
          </a:ln>
        </p:spPr>
      </p:cxnSp>
      <p:sp>
        <p:nvSpPr>
          <p:cNvPr id="79" name="Google Shape;210;p30">
            <a:extLst>
              <a:ext uri="{FF2B5EF4-FFF2-40B4-BE49-F238E27FC236}">
                <a16:creationId xmlns:a16="http://schemas.microsoft.com/office/drawing/2014/main" id="{04051049-015A-41F0-B3E3-8F8CFDAF4BA7}"/>
              </a:ext>
            </a:extLst>
          </p:cNvPr>
          <p:cNvSpPr txBox="1"/>
          <p:nvPr/>
        </p:nvSpPr>
        <p:spPr>
          <a:xfrm>
            <a:off x="423212" y="2273815"/>
            <a:ext cx="785309" cy="190061"/>
          </a:xfrm>
          <a:prstGeom prst="rect">
            <a:avLst/>
          </a:prstGeom>
          <a:noFill/>
          <a:ln>
            <a:noFill/>
          </a:ln>
        </p:spPr>
        <p:txBody>
          <a:bodyPr spcFirstLastPara="1" wrap="square" lIns="0" tIns="0" rIns="0" bIns="0" anchor="t" anchorCtr="0">
            <a:noAutofit/>
          </a:bodyPr>
          <a:lstStyle/>
          <a:p>
            <a:pPr algn="ctr"/>
            <a:r>
              <a:rPr lang="en-US" sz="1200" dirty="0">
                <a:ea typeface="Arial Unicode MS" pitchFamily="34" charset="-128"/>
                <a:cs typeface="Arial Unicode MS" pitchFamily="34" charset="-128"/>
              </a:rPr>
              <a:t>Shippers</a:t>
            </a:r>
          </a:p>
        </p:txBody>
      </p:sp>
      <p:cxnSp>
        <p:nvCxnSpPr>
          <p:cNvPr id="83" name="Straight Connector 34">
            <a:extLst>
              <a:ext uri="{FF2B5EF4-FFF2-40B4-BE49-F238E27FC236}">
                <a16:creationId xmlns:a16="http://schemas.microsoft.com/office/drawing/2014/main" id="{77282DEC-E49F-4777-B038-4EEC642CE4FA}"/>
              </a:ext>
            </a:extLst>
          </p:cNvPr>
          <p:cNvCxnSpPr>
            <a:cxnSpLocks/>
            <a:endCxn id="69" idx="8"/>
          </p:cNvCxnSpPr>
          <p:nvPr/>
        </p:nvCxnSpPr>
        <p:spPr>
          <a:xfrm flipH="1">
            <a:off x="5125310" y="1877719"/>
            <a:ext cx="512320" cy="394003"/>
          </a:xfrm>
          <a:prstGeom prst="line">
            <a:avLst/>
          </a:prstGeom>
          <a:noFill/>
          <a:ln w="19050" cap="flat" cmpd="sng">
            <a:solidFill>
              <a:srgbClr val="7F7F7F"/>
            </a:solidFill>
            <a:prstDash val="dash"/>
            <a:round/>
            <a:headEnd type="none" w="sm" len="sm"/>
            <a:tailEnd type="none" w="sm" len="sm"/>
          </a:ln>
        </p:spPr>
      </p:cxnSp>
      <p:sp>
        <p:nvSpPr>
          <p:cNvPr id="84" name="Google Shape;210;p30">
            <a:extLst>
              <a:ext uri="{FF2B5EF4-FFF2-40B4-BE49-F238E27FC236}">
                <a16:creationId xmlns:a16="http://schemas.microsoft.com/office/drawing/2014/main" id="{FCC40D7B-44A2-4019-A7EA-DDBA3A080A3D}"/>
              </a:ext>
            </a:extLst>
          </p:cNvPr>
          <p:cNvSpPr txBox="1"/>
          <p:nvPr/>
        </p:nvSpPr>
        <p:spPr>
          <a:xfrm>
            <a:off x="5612334" y="1457901"/>
            <a:ext cx="906050" cy="214580"/>
          </a:xfrm>
          <a:prstGeom prst="rect">
            <a:avLst/>
          </a:prstGeom>
          <a:noFill/>
          <a:ln>
            <a:noFill/>
          </a:ln>
        </p:spPr>
        <p:txBody>
          <a:bodyPr spcFirstLastPara="1" wrap="square" lIns="0" tIns="0" rIns="0" bIns="0" anchor="t" anchorCtr="0">
            <a:no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Global</a:t>
            </a:r>
          </a:p>
        </p:txBody>
      </p:sp>
      <p:sp>
        <p:nvSpPr>
          <p:cNvPr id="85" name="TextBox 84">
            <a:extLst>
              <a:ext uri="{FF2B5EF4-FFF2-40B4-BE49-F238E27FC236}">
                <a16:creationId xmlns:a16="http://schemas.microsoft.com/office/drawing/2014/main" id="{AF6D2AA4-0987-44BE-9B7A-3FC8346D1995}"/>
              </a:ext>
            </a:extLst>
          </p:cNvPr>
          <p:cNvSpPr txBox="1"/>
          <p:nvPr/>
        </p:nvSpPr>
        <p:spPr>
          <a:xfrm>
            <a:off x="789995" y="1571783"/>
            <a:ext cx="1600822"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Multi-party</a:t>
            </a:r>
          </a:p>
        </p:txBody>
      </p:sp>
      <p:sp>
        <p:nvSpPr>
          <p:cNvPr id="87" name="Google Shape;210;p30">
            <a:extLst>
              <a:ext uri="{FF2B5EF4-FFF2-40B4-BE49-F238E27FC236}">
                <a16:creationId xmlns:a16="http://schemas.microsoft.com/office/drawing/2014/main" id="{AF15AC2B-5186-48C0-97BF-89749C530985}"/>
              </a:ext>
            </a:extLst>
          </p:cNvPr>
          <p:cNvSpPr txBox="1"/>
          <p:nvPr/>
        </p:nvSpPr>
        <p:spPr>
          <a:xfrm>
            <a:off x="7176923" y="1912559"/>
            <a:ext cx="1430686" cy="82139"/>
          </a:xfrm>
          <a:prstGeom prst="rect">
            <a:avLst/>
          </a:prstGeom>
          <a:noFill/>
          <a:ln>
            <a:noFill/>
          </a:ln>
        </p:spPr>
        <p:txBody>
          <a:bodyPr spcFirstLastPara="1" wrap="square" lIns="0" tIns="0" rIns="0" bIns="0" anchor="t" anchorCtr="0">
            <a:no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Interoperable </a:t>
            </a:r>
          </a:p>
        </p:txBody>
      </p:sp>
      <p:pic>
        <p:nvPicPr>
          <p:cNvPr id="88" name="Picture 2">
            <a:extLst>
              <a:ext uri="{FF2B5EF4-FFF2-40B4-BE49-F238E27FC236}">
                <a16:creationId xmlns:a16="http://schemas.microsoft.com/office/drawing/2014/main" id="{9A237262-76E0-4C80-B2ED-1F2D8CDEAFE1}"/>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7583277" y="2152612"/>
            <a:ext cx="780680" cy="757708"/>
          </a:xfrm>
          <a:prstGeom prst="rect">
            <a:avLst/>
          </a:prstGeom>
          <a:ln>
            <a:noFill/>
          </a:ln>
        </p:spPr>
      </p:pic>
      <p:sp>
        <p:nvSpPr>
          <p:cNvPr id="89" name="Textfeld 197">
            <a:extLst>
              <a:ext uri="{FF2B5EF4-FFF2-40B4-BE49-F238E27FC236}">
                <a16:creationId xmlns:a16="http://schemas.microsoft.com/office/drawing/2014/main" id="{03DF5F8E-D72F-4622-9398-AEC3087F6D44}"/>
              </a:ext>
            </a:extLst>
          </p:cNvPr>
          <p:cNvSpPr txBox="1"/>
          <p:nvPr/>
        </p:nvSpPr>
        <p:spPr>
          <a:xfrm>
            <a:off x="7637326" y="2902920"/>
            <a:ext cx="704129" cy="307777"/>
          </a:xfrm>
          <a:prstGeom prst="rect">
            <a:avLst/>
          </a:prstGeom>
          <a:solidFill>
            <a:schemeClr val="bg1"/>
          </a:solidFill>
          <a:ln>
            <a:solidFill>
              <a:schemeClr val="bg1"/>
            </a:solidFill>
          </a:ln>
        </p:spPr>
        <p:txBody>
          <a:bodyPr wrap="square" lIns="0" tIns="0" rIns="0" bIns="0" rtlCol="0">
            <a:spAutoFit/>
          </a:bodyPr>
          <a:lstStyle/>
          <a:p>
            <a:pPr algn="ctr" fontAlgn="base">
              <a:lnSpc>
                <a:spcPts val="1200"/>
              </a:lnSpc>
              <a:spcBef>
                <a:spcPct val="50000"/>
              </a:spcBef>
              <a:spcAft>
                <a:spcPct val="0"/>
              </a:spcAft>
              <a:buClr>
                <a:srgbClr val="F0AB00"/>
              </a:buClr>
              <a:buSzPct val="80000"/>
            </a:pPr>
            <a:r>
              <a:rPr lang="en-US" sz="1100" kern="0" dirty="0">
                <a:ea typeface="Arial Unicode MS" pitchFamily="34" charset="-128"/>
                <a:cs typeface="Arial Unicode MS" pitchFamily="34" charset="-128"/>
              </a:rPr>
              <a:t> </a:t>
            </a:r>
            <a:r>
              <a:rPr lang="en-US" sz="1200" kern="0" dirty="0">
                <a:ea typeface="Arial Unicode MS" pitchFamily="34" charset="-128"/>
                <a:cs typeface="Arial Unicode MS" pitchFamily="34" charset="-128"/>
              </a:rPr>
              <a:t>Other Networks</a:t>
            </a:r>
            <a:endParaRPr lang="en-US" sz="1100" kern="0" dirty="0">
              <a:ea typeface="Arial Unicode MS" pitchFamily="34" charset="-128"/>
              <a:cs typeface="Arial Unicode MS" pitchFamily="34" charset="-128"/>
            </a:endParaRPr>
          </a:p>
        </p:txBody>
      </p:sp>
      <p:sp>
        <p:nvSpPr>
          <p:cNvPr id="91" name="Textfeld 197">
            <a:extLst>
              <a:ext uri="{FF2B5EF4-FFF2-40B4-BE49-F238E27FC236}">
                <a16:creationId xmlns:a16="http://schemas.microsoft.com/office/drawing/2014/main" id="{8925AC16-61AA-435A-9505-7B7E37656BA0}"/>
              </a:ext>
            </a:extLst>
          </p:cNvPr>
          <p:cNvSpPr txBox="1"/>
          <p:nvPr/>
        </p:nvSpPr>
        <p:spPr>
          <a:xfrm>
            <a:off x="1168552" y="3286842"/>
            <a:ext cx="661942" cy="153888"/>
          </a:xfrm>
          <a:prstGeom prst="rect">
            <a:avLst/>
          </a:prstGeom>
          <a:noFill/>
          <a:ln>
            <a:noFill/>
          </a:ln>
        </p:spPr>
        <p:txBody>
          <a:bodyPr wrap="square" lIns="0" tIns="0" rIns="0" bIns="0" rtlCol="0">
            <a:spAutoFit/>
          </a:bodyPr>
          <a:lstStyle/>
          <a:p>
            <a:pPr algn="ctr" fontAlgn="base">
              <a:lnSpc>
                <a:spcPts val="1200"/>
              </a:lnSpc>
              <a:spcBef>
                <a:spcPct val="50000"/>
              </a:spcBef>
              <a:spcAft>
                <a:spcPct val="0"/>
              </a:spcAft>
              <a:buClr>
                <a:srgbClr val="F0AB00"/>
              </a:buClr>
              <a:buSzPct val="80000"/>
            </a:pPr>
            <a:r>
              <a:rPr lang="en-US" sz="1200" kern="0" dirty="0">
                <a:ea typeface="Arial Unicode MS" pitchFamily="34" charset="-128"/>
                <a:cs typeface="Arial Unicode MS" pitchFamily="34" charset="-128"/>
              </a:rPr>
              <a:t>Suppliers</a:t>
            </a:r>
          </a:p>
        </p:txBody>
      </p:sp>
      <p:pic>
        <p:nvPicPr>
          <p:cNvPr id="92" name="Grafik 76">
            <a:extLst>
              <a:ext uri="{FF2B5EF4-FFF2-40B4-BE49-F238E27FC236}">
                <a16:creationId xmlns:a16="http://schemas.microsoft.com/office/drawing/2014/main" id="{92BFF240-9E9A-4B6E-9C11-F053C8344DC1}"/>
              </a:ext>
            </a:extLst>
          </p:cNvPr>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1313912" y="2887604"/>
            <a:ext cx="373249" cy="364239"/>
          </a:xfrm>
          <a:prstGeom prst="rect">
            <a:avLst/>
          </a:prstGeom>
        </p:spPr>
      </p:pic>
      <p:pic>
        <p:nvPicPr>
          <p:cNvPr id="93" name="Picture 92">
            <a:extLst>
              <a:ext uri="{FF2B5EF4-FFF2-40B4-BE49-F238E27FC236}">
                <a16:creationId xmlns:a16="http://schemas.microsoft.com/office/drawing/2014/main" id="{95EAB39E-9838-4894-BFFC-B52BB7DFA0D2}"/>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1346493" y="1999637"/>
            <a:ext cx="532052" cy="516397"/>
          </a:xfrm>
          <a:prstGeom prst="rect">
            <a:avLst/>
          </a:prstGeom>
          <a:solidFill>
            <a:schemeClr val="bg1"/>
          </a:solidFill>
        </p:spPr>
      </p:pic>
      <p:sp>
        <p:nvSpPr>
          <p:cNvPr id="94" name="Google Shape;202;p30">
            <a:extLst>
              <a:ext uri="{FF2B5EF4-FFF2-40B4-BE49-F238E27FC236}">
                <a16:creationId xmlns:a16="http://schemas.microsoft.com/office/drawing/2014/main" id="{F5141C53-731C-49E4-A787-5E0C97D6BE31}"/>
              </a:ext>
            </a:extLst>
          </p:cNvPr>
          <p:cNvSpPr txBox="1"/>
          <p:nvPr/>
        </p:nvSpPr>
        <p:spPr>
          <a:xfrm>
            <a:off x="1202390" y="2409419"/>
            <a:ext cx="776032" cy="24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dirty="0">
                <a:ea typeface="Arial Unicode MS" pitchFamily="34" charset="-128"/>
                <a:cs typeface="Arial Unicode MS" pitchFamily="34" charset="-128"/>
              </a:rPr>
              <a:t>Freight </a:t>
            </a:r>
            <a:br>
              <a:rPr lang="en-US" sz="1200" dirty="0">
                <a:ea typeface="Arial Unicode MS" pitchFamily="34" charset="-128"/>
                <a:cs typeface="Arial Unicode MS" pitchFamily="34" charset="-128"/>
              </a:rPr>
            </a:br>
            <a:r>
              <a:rPr lang="en-US" sz="1200" dirty="0">
                <a:ea typeface="Arial Unicode MS" pitchFamily="34" charset="-128"/>
                <a:cs typeface="Arial Unicode MS" pitchFamily="34" charset="-128"/>
              </a:rPr>
              <a:t>Forwarders</a:t>
            </a:r>
          </a:p>
        </p:txBody>
      </p:sp>
      <p:pic>
        <p:nvPicPr>
          <p:cNvPr id="95" name="Picture 94">
            <a:extLst>
              <a:ext uri="{FF2B5EF4-FFF2-40B4-BE49-F238E27FC236}">
                <a16:creationId xmlns:a16="http://schemas.microsoft.com/office/drawing/2014/main" id="{DEFBBAF5-D55E-40F5-A060-DBDA3A9F91EF}"/>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602684" y="3216842"/>
            <a:ext cx="562036" cy="545498"/>
          </a:xfrm>
          <a:prstGeom prst="rect">
            <a:avLst/>
          </a:prstGeom>
        </p:spPr>
      </p:pic>
      <p:pic>
        <p:nvPicPr>
          <p:cNvPr id="96" name="Picture 95">
            <a:extLst>
              <a:ext uri="{FF2B5EF4-FFF2-40B4-BE49-F238E27FC236}">
                <a16:creationId xmlns:a16="http://schemas.microsoft.com/office/drawing/2014/main" id="{CA1FA225-7B86-41CF-8F2B-28BC171D860D}"/>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582781" y="2566386"/>
            <a:ext cx="498588" cy="483917"/>
          </a:xfrm>
          <a:prstGeom prst="rect">
            <a:avLst/>
          </a:prstGeom>
        </p:spPr>
      </p:pic>
      <p:pic>
        <p:nvPicPr>
          <p:cNvPr id="97" name="Picture 96">
            <a:extLst>
              <a:ext uri="{FF2B5EF4-FFF2-40B4-BE49-F238E27FC236}">
                <a16:creationId xmlns:a16="http://schemas.microsoft.com/office/drawing/2014/main" id="{61951D65-E3C3-4DA8-8001-1BCB42C633AD}"/>
              </a:ext>
            </a:extLst>
          </p:cNvPr>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562077" y="1846543"/>
            <a:ext cx="546088" cy="530019"/>
          </a:xfrm>
          <a:prstGeom prst="rect">
            <a:avLst/>
          </a:prstGeom>
        </p:spPr>
      </p:pic>
      <p:sp>
        <p:nvSpPr>
          <p:cNvPr id="98" name="Textfeld 197">
            <a:extLst>
              <a:ext uri="{FF2B5EF4-FFF2-40B4-BE49-F238E27FC236}">
                <a16:creationId xmlns:a16="http://schemas.microsoft.com/office/drawing/2014/main" id="{FCC924A1-C6A4-48F8-AAC3-F188773A688E}"/>
              </a:ext>
            </a:extLst>
          </p:cNvPr>
          <p:cNvSpPr txBox="1"/>
          <p:nvPr/>
        </p:nvSpPr>
        <p:spPr>
          <a:xfrm>
            <a:off x="1113567" y="3512823"/>
            <a:ext cx="661942" cy="153888"/>
          </a:xfrm>
          <a:prstGeom prst="rect">
            <a:avLst/>
          </a:prstGeom>
          <a:noFill/>
          <a:ln>
            <a:noFill/>
          </a:ln>
        </p:spPr>
        <p:txBody>
          <a:bodyPr wrap="square" lIns="0" tIns="0" rIns="0" bIns="0" rtlCol="0">
            <a:spAutoFit/>
          </a:bodyPr>
          <a:lstStyle/>
          <a:p>
            <a:pPr algn="ctr" fontAlgn="base">
              <a:lnSpc>
                <a:spcPts val="1200"/>
              </a:lnSpc>
              <a:spcBef>
                <a:spcPct val="50000"/>
              </a:spcBef>
              <a:spcAft>
                <a:spcPct val="0"/>
              </a:spcAft>
              <a:buClr>
                <a:srgbClr val="F0AB00"/>
              </a:buClr>
              <a:buSzPct val="80000"/>
            </a:pPr>
            <a:r>
              <a:rPr lang="en-US" sz="1200" b="1" kern="0" dirty="0">
                <a:ea typeface="Arial Unicode MS" pitchFamily="34" charset="-128"/>
                <a:cs typeface="Arial Unicode MS" pitchFamily="34" charset="-128"/>
              </a:rPr>
              <a:t>…</a:t>
            </a:r>
          </a:p>
        </p:txBody>
      </p:sp>
      <p:sp>
        <p:nvSpPr>
          <p:cNvPr id="99" name="Rectangle 98">
            <a:extLst>
              <a:ext uri="{FF2B5EF4-FFF2-40B4-BE49-F238E27FC236}">
                <a16:creationId xmlns:a16="http://schemas.microsoft.com/office/drawing/2014/main" id="{D6567F12-AFDC-4968-8366-1B79F12E1A39}"/>
              </a:ext>
            </a:extLst>
          </p:cNvPr>
          <p:cNvSpPr/>
          <p:nvPr/>
        </p:nvSpPr>
        <p:spPr>
          <a:xfrm>
            <a:off x="4661189" y="3259893"/>
            <a:ext cx="943245" cy="461473"/>
          </a:xfrm>
          <a:prstGeom prst="rect">
            <a:avLst/>
          </a:prstGeom>
          <a:noFill/>
        </p:spPr>
        <p:txBody>
          <a:bodyPr wrap="square" lIns="0" tIns="0" rIns="0" bIns="0" rtlCol="0" anchor="ctr">
            <a:spAutoFit/>
          </a:bodyPr>
          <a:lstStyle/>
          <a:p>
            <a:pPr fontAlgn="base">
              <a:lnSpc>
                <a:spcPts val="1920"/>
              </a:lnSpc>
              <a:spcBef>
                <a:spcPts val="600"/>
              </a:spcBef>
              <a:spcAft>
                <a:spcPts val="600"/>
              </a:spcAft>
              <a:buClr>
                <a:srgbClr val="F0AB00"/>
              </a:buClr>
              <a:buSzPct val="80000"/>
            </a:pPr>
            <a:r>
              <a:rPr lang="en-US" sz="1200" b="1" dirty="0">
                <a:solidFill>
                  <a:schemeClr val="bg1"/>
                </a:solidFill>
                <a:ea typeface="Arial Unicode MS" pitchFamily="34" charset="-128"/>
                <a:cs typeface="Arial Unicode MS" pitchFamily="34" charset="-128"/>
              </a:rPr>
              <a:t>Track and Trace</a:t>
            </a:r>
          </a:p>
        </p:txBody>
      </p:sp>
      <p:cxnSp>
        <p:nvCxnSpPr>
          <p:cNvPr id="109" name="Straight Connector 108">
            <a:extLst>
              <a:ext uri="{FF2B5EF4-FFF2-40B4-BE49-F238E27FC236}">
                <a16:creationId xmlns:a16="http://schemas.microsoft.com/office/drawing/2014/main" id="{5FA66A1D-3808-4F9C-8782-D7453206B7C5}"/>
              </a:ext>
            </a:extLst>
          </p:cNvPr>
          <p:cNvCxnSpPr/>
          <p:nvPr/>
        </p:nvCxnSpPr>
        <p:spPr>
          <a:xfrm>
            <a:off x="4438396" y="3216842"/>
            <a:ext cx="0" cy="603113"/>
          </a:xfrm>
          <a:prstGeom prst="line">
            <a:avLst/>
          </a:prstGeom>
          <a:ln w="3175">
            <a:solidFill>
              <a:srgbClr val="FFFFFF">
                <a:alpha val="50196"/>
              </a:srgb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F0FBC83-EAE6-443A-838B-FB1EA43BA9AC}"/>
              </a:ext>
            </a:extLst>
          </p:cNvPr>
          <p:cNvCxnSpPr/>
          <p:nvPr/>
        </p:nvCxnSpPr>
        <p:spPr>
          <a:xfrm>
            <a:off x="5558210" y="3216842"/>
            <a:ext cx="0" cy="603113"/>
          </a:xfrm>
          <a:prstGeom prst="line">
            <a:avLst/>
          </a:prstGeom>
          <a:ln w="3175">
            <a:solidFill>
              <a:srgbClr val="FFFFFF">
                <a:alpha val="50196"/>
              </a:srgb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D60E7B7F-CE47-4EF2-A1D1-5FE94CE6D041}"/>
              </a:ext>
            </a:extLst>
          </p:cNvPr>
          <p:cNvGrpSpPr/>
          <p:nvPr/>
        </p:nvGrpSpPr>
        <p:grpSpPr>
          <a:xfrm>
            <a:off x="1764587" y="1364900"/>
            <a:ext cx="5959421" cy="3106076"/>
            <a:chOff x="1764587" y="1364900"/>
            <a:chExt cx="5959421" cy="3106076"/>
          </a:xfrm>
        </p:grpSpPr>
        <p:sp>
          <p:nvSpPr>
            <p:cNvPr id="69" name="Freeform 5">
              <a:extLst>
                <a:ext uri="{FF2B5EF4-FFF2-40B4-BE49-F238E27FC236}">
                  <a16:creationId xmlns:a16="http://schemas.microsoft.com/office/drawing/2014/main" id="{512E80D4-3E83-49B1-AF60-24B420CBA795}"/>
                </a:ext>
              </a:extLst>
            </p:cNvPr>
            <p:cNvSpPr>
              <a:spLocks/>
            </p:cNvSpPr>
            <p:nvPr/>
          </p:nvSpPr>
          <p:spPr bwMode="auto">
            <a:xfrm>
              <a:off x="1764587" y="1410348"/>
              <a:ext cx="5959421" cy="3060628"/>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28575" algn="ctr">
              <a:solidFill>
                <a:schemeClr val="tx1"/>
              </a:solidFill>
              <a:prstDash val="solid"/>
              <a:miter lim="800000"/>
              <a:headEnd/>
              <a:tailEnd/>
            </a:ln>
          </p:spPr>
          <p:txBody>
            <a:bodyPr lIns="89935" tIns="71947" rIns="89935" bIns="71947" rtlCol="0" anchor="ctr"/>
            <a:lstStyle/>
            <a:p>
              <a:pPr algn="ctr" defTabSz="913667">
                <a:spcBef>
                  <a:spcPct val="50000"/>
                </a:spcBef>
                <a:buClr>
                  <a:srgbClr val="F0AB00"/>
                </a:buClr>
                <a:buSzPct val="80000"/>
                <a:defRPr/>
              </a:pPr>
              <a:endParaRPr lang="en-US" sz="1500" kern="0" dirty="0">
                <a:solidFill>
                  <a:srgbClr val="000000"/>
                </a:solidFill>
                <a:latin typeface="BentonSans Light" panose="02000503000000020004" pitchFamily="2" charset="0"/>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AFF2729D-2EB0-4A97-AAA2-EB42EC9866AE}"/>
                </a:ext>
              </a:extLst>
            </p:cNvPr>
            <p:cNvSpPr/>
            <p:nvPr/>
          </p:nvSpPr>
          <p:spPr>
            <a:xfrm>
              <a:off x="2211689" y="3819955"/>
              <a:ext cx="4956142" cy="51646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172"/>
              <a:endParaRPr lang="en-US" sz="1400" spc="15" dirty="0">
                <a:solidFill>
                  <a:schemeClr val="bg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8EE17529-DCBD-4D84-B939-8C6EF7D3F5BF}"/>
                </a:ext>
              </a:extLst>
            </p:cNvPr>
            <p:cNvSpPr txBox="1"/>
            <p:nvPr/>
          </p:nvSpPr>
          <p:spPr>
            <a:xfrm>
              <a:off x="2698718" y="3978721"/>
              <a:ext cx="3463297"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b="1" dirty="0">
                  <a:solidFill>
                    <a:schemeClr val="bg1"/>
                  </a:solidFill>
                  <a:ea typeface="Arial Unicode MS" pitchFamily="34" charset="-128"/>
                  <a:cs typeface="Arial Unicode MS" pitchFamily="34" charset="-128"/>
                </a:rPr>
                <a:t>Connectivity &amp; Platform</a:t>
              </a:r>
            </a:p>
          </p:txBody>
        </p:sp>
        <p:sp>
          <p:nvSpPr>
            <p:cNvPr id="74" name="Textfeld 165">
              <a:extLst>
                <a:ext uri="{FF2B5EF4-FFF2-40B4-BE49-F238E27FC236}">
                  <a16:creationId xmlns:a16="http://schemas.microsoft.com/office/drawing/2014/main" id="{E27FA680-4D54-42A6-9797-9FC6F38E8D98}"/>
                </a:ext>
              </a:extLst>
            </p:cNvPr>
            <p:cNvSpPr txBox="1"/>
            <p:nvPr/>
          </p:nvSpPr>
          <p:spPr>
            <a:xfrm>
              <a:off x="3943507" y="2445098"/>
              <a:ext cx="2699228" cy="692497"/>
            </a:xfrm>
            <a:prstGeom prst="rect">
              <a:avLst/>
            </a:prstGeom>
            <a:noFill/>
          </p:spPr>
          <p:txBody>
            <a:bodyPr wrap="square" lIns="0" tIns="0" rIns="0" bIns="0" rtlCol="0">
              <a:spAutoFit/>
            </a:bodyPr>
            <a:lstStyle/>
            <a:p>
              <a:pPr fontAlgn="base">
                <a:lnSpc>
                  <a:spcPts val="2500"/>
                </a:lnSpc>
                <a:spcBef>
                  <a:spcPts val="400"/>
                </a:spcBef>
                <a:spcAft>
                  <a:spcPct val="0"/>
                </a:spcAft>
                <a:buClr>
                  <a:srgbClr val="F0AB00"/>
                </a:buClr>
                <a:buSzPct val="80000"/>
              </a:pPr>
              <a:r>
                <a:rPr lang="en-US" sz="2100" b="1" kern="0" dirty="0">
                  <a:ea typeface="Arial Unicode MS" pitchFamily="34" charset="-128"/>
                  <a:cs typeface="Arial Unicode MS" pitchFamily="34" charset="-128"/>
                </a:rPr>
                <a:t>Logistics</a:t>
              </a:r>
            </a:p>
            <a:p>
              <a:pPr fontAlgn="base">
                <a:lnSpc>
                  <a:spcPts val="2500"/>
                </a:lnSpc>
                <a:spcBef>
                  <a:spcPts val="400"/>
                </a:spcBef>
                <a:spcAft>
                  <a:spcPct val="0"/>
                </a:spcAft>
                <a:buClr>
                  <a:srgbClr val="F0AB00"/>
                </a:buClr>
                <a:buSzPct val="80000"/>
              </a:pPr>
              <a:r>
                <a:rPr lang="en-US" sz="2100" b="1" kern="0" dirty="0">
                  <a:ea typeface="Arial Unicode MS" pitchFamily="34" charset="-128"/>
                  <a:cs typeface="Arial Unicode MS" pitchFamily="34" charset="-128"/>
                </a:rPr>
                <a:t>Business Network</a:t>
              </a:r>
            </a:p>
          </p:txBody>
        </p:sp>
        <p:pic>
          <p:nvPicPr>
            <p:cNvPr id="76" name="Picture 20">
              <a:extLst>
                <a:ext uri="{FF2B5EF4-FFF2-40B4-BE49-F238E27FC236}">
                  <a16:creationId xmlns:a16="http://schemas.microsoft.com/office/drawing/2014/main" id="{58E91BB6-6973-4278-BA3C-7C52CFD15931}"/>
                </a:ext>
              </a:extLst>
            </p:cNvPr>
            <p:cNvPicPr>
              <a:picLocks noChangeAspect="1"/>
            </p:cNvPicPr>
            <p:nvPr/>
          </p:nvPicPr>
          <p:blipFill rotWithShape="1">
            <a:blip r:embed="rId12" cstate="hqprint">
              <a:extLst>
                <a:ext uri="{BEBA8EAE-BF5A-486C-A8C5-ECC9F3942E4B}">
                  <a14:imgProps xmlns:a14="http://schemas.microsoft.com/office/drawing/2010/main">
                    <a14:imgLayer r:embed="rId13">
                      <a14:imgEffect>
                        <a14:backgroundRemoval t="0" b="100000" l="0" r="48684"/>
                      </a14:imgEffect>
                    </a14:imgLayer>
                  </a14:imgProps>
                </a:ext>
                <a:ext uri="{28A0092B-C50C-407E-A947-70E740481C1C}">
                  <a14:useLocalDpi xmlns:a14="http://schemas.microsoft.com/office/drawing/2010/main"/>
                </a:ext>
              </a:extLst>
            </a:blip>
            <a:srcRect r="54410"/>
            <a:stretch/>
          </p:blipFill>
          <p:spPr>
            <a:xfrm>
              <a:off x="2906681" y="2487108"/>
              <a:ext cx="989992" cy="480678"/>
            </a:xfrm>
            <a:prstGeom prst="rect">
              <a:avLst/>
            </a:prstGeom>
            <a:noFill/>
          </p:spPr>
        </p:pic>
        <p:pic>
          <p:nvPicPr>
            <p:cNvPr id="80" name="Google Shape;403;p33">
              <a:extLst>
                <a:ext uri="{FF2B5EF4-FFF2-40B4-BE49-F238E27FC236}">
                  <a16:creationId xmlns:a16="http://schemas.microsoft.com/office/drawing/2014/main" id="{FE7CCAAB-91F3-492F-8E6A-36CB0567DE8F}"/>
                </a:ext>
              </a:extLst>
            </p:cNvPr>
            <p:cNvPicPr preferRelativeResize="0"/>
            <p:nvPr/>
          </p:nvPicPr>
          <p:blipFill rotWithShape="1">
            <a:blip r:embed="rId14" cstate="hqprint">
              <a:alphaModFix/>
              <a:extLst>
                <a:ext uri="{28A0092B-C50C-407E-A947-70E740481C1C}">
                  <a14:useLocalDpi xmlns:a14="http://schemas.microsoft.com/office/drawing/2010/main"/>
                </a:ext>
              </a:extLst>
            </a:blip>
            <a:srcRect/>
            <a:stretch/>
          </p:blipFill>
          <p:spPr>
            <a:xfrm rot="5181834">
              <a:off x="3347470" y="1347699"/>
              <a:ext cx="1134724" cy="1169126"/>
            </a:xfrm>
            <a:prstGeom prst="rect">
              <a:avLst/>
            </a:prstGeom>
            <a:noFill/>
            <a:ln>
              <a:noFill/>
            </a:ln>
          </p:spPr>
        </p:pic>
        <p:sp>
          <p:nvSpPr>
            <p:cNvPr id="57" name="Rectangle 56">
              <a:extLst>
                <a:ext uri="{FF2B5EF4-FFF2-40B4-BE49-F238E27FC236}">
                  <a16:creationId xmlns:a16="http://schemas.microsoft.com/office/drawing/2014/main" id="{D0CDDF0E-E011-4F3D-83F3-49DEE9FFFE40}"/>
                </a:ext>
              </a:extLst>
            </p:cNvPr>
            <p:cNvSpPr/>
            <p:nvPr/>
          </p:nvSpPr>
          <p:spPr bwMode="gray">
            <a:xfrm>
              <a:off x="3452159" y="3273963"/>
              <a:ext cx="1184475" cy="529116"/>
            </a:xfrm>
            <a:prstGeom prst="rect">
              <a:avLst/>
            </a:pr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Freight Collaboration</a:t>
              </a:r>
            </a:p>
          </p:txBody>
        </p:sp>
        <p:sp>
          <p:nvSpPr>
            <p:cNvPr id="58" name="Rectangle 57">
              <a:extLst>
                <a:ext uri="{FF2B5EF4-FFF2-40B4-BE49-F238E27FC236}">
                  <a16:creationId xmlns:a16="http://schemas.microsoft.com/office/drawing/2014/main" id="{E5D2403C-833C-4E77-9DE3-41DACD56D3E6}"/>
                </a:ext>
              </a:extLst>
            </p:cNvPr>
            <p:cNvSpPr/>
            <p:nvPr/>
          </p:nvSpPr>
          <p:spPr bwMode="gray">
            <a:xfrm>
              <a:off x="4714010" y="3273963"/>
              <a:ext cx="1184475" cy="529116"/>
            </a:xfrm>
            <a:prstGeom prst="rect">
              <a:avLst/>
            </a:prstGeom>
            <a:solidFill>
              <a:schemeClr val="accent1"/>
            </a:solidFill>
            <a:ln w="2540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solidFill>
                    <a:schemeClr val="bg1"/>
                  </a:solidFill>
                  <a:ea typeface="Arial Unicode MS" pitchFamily="34" charset="-128"/>
                  <a:cs typeface="Arial Unicode MS" pitchFamily="34" charset="-128"/>
                </a:rPr>
                <a:t>Global </a:t>
              </a:r>
              <a:r>
                <a:rPr lang="en-US" sz="1200" b="1" kern="0">
                  <a:solidFill>
                    <a:schemeClr val="bg1"/>
                  </a:solidFill>
                  <a:ea typeface="Arial Unicode MS" pitchFamily="34" charset="-128"/>
                  <a:cs typeface="Arial Unicode MS" pitchFamily="34" charset="-128"/>
                </a:rPr>
                <a:t>Track </a:t>
              </a:r>
              <a:r>
                <a:rPr lang="en-US" sz="1200" b="1" kern="0" dirty="0">
                  <a:solidFill>
                    <a:schemeClr val="bg1"/>
                  </a:solidFill>
                  <a:ea typeface="Arial Unicode MS" pitchFamily="34" charset="-128"/>
                  <a:cs typeface="Arial Unicode MS" pitchFamily="34" charset="-128"/>
                </a:rPr>
                <a:t>and Trace</a:t>
              </a:r>
            </a:p>
          </p:txBody>
        </p:sp>
        <p:sp>
          <p:nvSpPr>
            <p:cNvPr id="60" name="Arrow: Pentagon 59">
              <a:extLst>
                <a:ext uri="{FF2B5EF4-FFF2-40B4-BE49-F238E27FC236}">
                  <a16:creationId xmlns:a16="http://schemas.microsoft.com/office/drawing/2014/main" id="{9CA54C99-CDBF-441D-9FD6-0063D5336C27}"/>
                </a:ext>
              </a:extLst>
            </p:cNvPr>
            <p:cNvSpPr/>
            <p:nvPr/>
          </p:nvSpPr>
          <p:spPr bwMode="gray">
            <a:xfrm>
              <a:off x="2226679" y="3306242"/>
              <a:ext cx="1178215" cy="482208"/>
            </a:xfrm>
            <a:prstGeom prst="homePlate">
              <a:avLst/>
            </a:prstGeom>
            <a:no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ea typeface="Arial Unicode MS" pitchFamily="34" charset="-128"/>
                </a:rPr>
                <a:t>Capability</a:t>
              </a:r>
            </a:p>
          </p:txBody>
        </p:sp>
      </p:grpSp>
      <p:grpSp>
        <p:nvGrpSpPr>
          <p:cNvPr id="54" name="Gruppieren 86">
            <a:extLst>
              <a:ext uri="{FF2B5EF4-FFF2-40B4-BE49-F238E27FC236}">
                <a16:creationId xmlns:a16="http://schemas.microsoft.com/office/drawing/2014/main" id="{5D9E1D14-3E67-4D42-A162-254EFDF400E4}"/>
              </a:ext>
            </a:extLst>
          </p:cNvPr>
          <p:cNvGrpSpPr/>
          <p:nvPr/>
        </p:nvGrpSpPr>
        <p:grpSpPr>
          <a:xfrm>
            <a:off x="3920867" y="4448258"/>
            <a:ext cx="2819156" cy="592760"/>
            <a:chOff x="3419696" y="1849564"/>
            <a:chExt cx="3508511" cy="663409"/>
          </a:xfrm>
        </p:grpSpPr>
        <p:pic>
          <p:nvPicPr>
            <p:cNvPr id="55" name="Bild 274">
              <a:extLst>
                <a:ext uri="{FF2B5EF4-FFF2-40B4-BE49-F238E27FC236}">
                  <a16:creationId xmlns:a16="http://schemas.microsoft.com/office/drawing/2014/main" id="{26345E87-6245-4684-9598-6F7CBB7FECF7}"/>
                </a:ext>
              </a:extLst>
            </p:cNvPr>
            <p:cNvPicPr>
              <a:picLocks noChangeAspect="1"/>
            </p:cNvPicPr>
            <p:nvPr/>
          </p:nvPicPr>
          <p:blipFill rotWithShape="1">
            <a:blip r:embed="rId15" cstate="hqprint">
              <a:extLst>
                <a:ext uri="{28A0092B-C50C-407E-A947-70E740481C1C}">
                  <a14:useLocalDpi xmlns:a14="http://schemas.microsoft.com/office/drawing/2010/main"/>
                </a:ext>
              </a:extLst>
            </a:blip>
            <a:srcRect/>
            <a:stretch/>
          </p:blipFill>
          <p:spPr>
            <a:xfrm>
              <a:off x="4316103" y="2014987"/>
              <a:ext cx="800841" cy="343927"/>
            </a:xfrm>
            <a:prstGeom prst="rect">
              <a:avLst/>
            </a:prstGeom>
          </p:spPr>
        </p:pic>
        <p:pic>
          <p:nvPicPr>
            <p:cNvPr id="56" name="Bild 21">
              <a:extLst>
                <a:ext uri="{FF2B5EF4-FFF2-40B4-BE49-F238E27FC236}">
                  <a16:creationId xmlns:a16="http://schemas.microsoft.com/office/drawing/2014/main" id="{B4A066EF-8EA6-47D7-AA44-0917037364AF}"/>
                </a:ext>
              </a:extLst>
            </p:cNvPr>
            <p:cNvPicPr>
              <a:picLocks noChangeAspect="1"/>
            </p:cNvPicPr>
            <p:nvPr/>
          </p:nvPicPr>
          <p:blipFill rotWithShape="1">
            <a:blip r:embed="rId16" cstate="hqprint">
              <a:extLst>
                <a:ext uri="{28A0092B-C50C-407E-A947-70E740481C1C}">
                  <a14:useLocalDpi xmlns:a14="http://schemas.microsoft.com/office/drawing/2010/main"/>
                </a:ext>
              </a:extLst>
            </a:blip>
            <a:srcRect/>
            <a:stretch/>
          </p:blipFill>
          <p:spPr>
            <a:xfrm>
              <a:off x="5398529" y="2028120"/>
              <a:ext cx="607293" cy="343927"/>
            </a:xfrm>
            <a:prstGeom prst="rect">
              <a:avLst/>
            </a:prstGeom>
          </p:spPr>
        </p:pic>
        <p:pic>
          <p:nvPicPr>
            <p:cNvPr id="61" name="Picture 58">
              <a:extLst>
                <a:ext uri="{FF2B5EF4-FFF2-40B4-BE49-F238E27FC236}">
                  <a16:creationId xmlns:a16="http://schemas.microsoft.com/office/drawing/2014/main" id="{B774EC4F-E2DD-4E1C-8621-2C7FAA7E4534}"/>
                </a:ext>
              </a:extLst>
            </p:cNvPr>
            <p:cNvPicPr>
              <a:picLocks noChangeAspect="1"/>
            </p:cNvPicPr>
            <p:nvPr/>
          </p:nvPicPr>
          <p:blipFill>
            <a:blip r:embed="rId17" cstate="hqprint">
              <a:extLst>
                <a:ext uri="{28A0092B-C50C-407E-A947-70E740481C1C}">
                  <a14:useLocalDpi xmlns:a14="http://schemas.microsoft.com/office/drawing/2010/main"/>
                </a:ext>
              </a:extLst>
            </a:blip>
            <a:stretch>
              <a:fillRect/>
            </a:stretch>
          </p:blipFill>
          <p:spPr>
            <a:xfrm>
              <a:off x="3419696" y="1849564"/>
              <a:ext cx="663409" cy="663409"/>
            </a:xfrm>
            <a:prstGeom prst="rect">
              <a:avLst/>
            </a:prstGeom>
          </p:spPr>
        </p:pic>
        <p:pic>
          <p:nvPicPr>
            <p:cNvPr id="62" name="Grafik 56">
              <a:extLst>
                <a:ext uri="{FF2B5EF4-FFF2-40B4-BE49-F238E27FC236}">
                  <a16:creationId xmlns:a16="http://schemas.microsoft.com/office/drawing/2014/main" id="{9CA8F967-064E-4C4C-BCCF-BFF9A578069B}"/>
                </a:ext>
              </a:extLst>
            </p:cNvPr>
            <p:cNvPicPr>
              <a:picLocks noChangeAspect="1"/>
            </p:cNvPicPr>
            <p:nvPr/>
          </p:nvPicPr>
          <p:blipFill rotWithShape="1">
            <a:blip r:embed="rId18" cstate="hqprint">
              <a:extLst>
                <a:ext uri="{28A0092B-C50C-407E-A947-70E740481C1C}">
                  <a14:useLocalDpi xmlns:a14="http://schemas.microsoft.com/office/drawing/2010/main"/>
                </a:ext>
              </a:extLst>
            </a:blip>
            <a:srcRect/>
            <a:stretch/>
          </p:blipFill>
          <p:spPr>
            <a:xfrm flipH="1">
              <a:off x="6257585" y="2051997"/>
              <a:ext cx="670622" cy="310094"/>
            </a:xfrm>
            <a:prstGeom prst="rect">
              <a:avLst/>
            </a:prstGeom>
          </p:spPr>
        </p:pic>
      </p:grpSp>
      <p:sp>
        <p:nvSpPr>
          <p:cNvPr id="63" name="TextBox 62">
            <a:extLst>
              <a:ext uri="{FF2B5EF4-FFF2-40B4-BE49-F238E27FC236}">
                <a16:creationId xmlns:a16="http://schemas.microsoft.com/office/drawing/2014/main" id="{60E7BB1D-CD96-4387-A16C-A89C1AF447D8}"/>
              </a:ext>
            </a:extLst>
          </p:cNvPr>
          <p:cNvSpPr txBox="1"/>
          <p:nvPr/>
        </p:nvSpPr>
        <p:spPr>
          <a:xfrm>
            <a:off x="6934488" y="4667086"/>
            <a:ext cx="1600822"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Multi-modal</a:t>
            </a:r>
          </a:p>
        </p:txBody>
      </p:sp>
      <p:sp>
        <p:nvSpPr>
          <p:cNvPr id="64" name="TextBox 63">
            <a:extLst>
              <a:ext uri="{FF2B5EF4-FFF2-40B4-BE49-F238E27FC236}">
                <a16:creationId xmlns:a16="http://schemas.microsoft.com/office/drawing/2014/main" id="{2E823464-65FE-43B3-AB17-756D99B5E68D}"/>
              </a:ext>
            </a:extLst>
          </p:cNvPr>
          <p:cNvSpPr txBox="1"/>
          <p:nvPr/>
        </p:nvSpPr>
        <p:spPr>
          <a:xfrm>
            <a:off x="1773121" y="4667086"/>
            <a:ext cx="1600822"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Intelligent Suite</a:t>
            </a:r>
          </a:p>
        </p:txBody>
      </p:sp>
      <p:grpSp>
        <p:nvGrpSpPr>
          <p:cNvPr id="65" name="Group 64">
            <a:extLst>
              <a:ext uri="{FF2B5EF4-FFF2-40B4-BE49-F238E27FC236}">
                <a16:creationId xmlns:a16="http://schemas.microsoft.com/office/drawing/2014/main" id="{26CFC811-E923-4318-BB0E-6D8A4B11DADB}"/>
              </a:ext>
            </a:extLst>
          </p:cNvPr>
          <p:cNvGrpSpPr/>
          <p:nvPr/>
        </p:nvGrpSpPr>
        <p:grpSpPr>
          <a:xfrm>
            <a:off x="3057694" y="4534593"/>
            <a:ext cx="533062" cy="492989"/>
            <a:chOff x="6659395" y="4539506"/>
            <a:chExt cx="535647" cy="466901"/>
          </a:xfrm>
        </p:grpSpPr>
        <p:sp>
          <p:nvSpPr>
            <p:cNvPr id="66" name="Oval 65">
              <a:extLst>
                <a:ext uri="{FF2B5EF4-FFF2-40B4-BE49-F238E27FC236}">
                  <a16:creationId xmlns:a16="http://schemas.microsoft.com/office/drawing/2014/main" id="{B088B2D8-B0C6-4B33-AE42-C26944485EB6}"/>
                </a:ext>
              </a:extLst>
            </p:cNvPr>
            <p:cNvSpPr/>
            <p:nvPr/>
          </p:nvSpPr>
          <p:spPr>
            <a:xfrm>
              <a:off x="6659395" y="4539506"/>
              <a:ext cx="535647" cy="46690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6AC5FB3B-9DE6-41C0-88AE-1C212CFB39B8}"/>
                </a:ext>
              </a:extLst>
            </p:cNvPr>
            <p:cNvPicPr>
              <a:picLocks noChangeAspect="1"/>
            </p:cNvPicPr>
            <p:nvPr/>
          </p:nvPicPr>
          <p:blipFill>
            <a:blip r:embed="rId19" cstate="hqprint">
              <a:extLst>
                <a:ext uri="{28A0092B-C50C-407E-A947-70E740481C1C}">
                  <a14:useLocalDpi xmlns:a14="http://schemas.microsoft.com/office/drawing/2010/main"/>
                </a:ext>
              </a:extLst>
            </a:blip>
            <a:stretch>
              <a:fillRect/>
            </a:stretch>
          </p:blipFill>
          <p:spPr>
            <a:xfrm>
              <a:off x="6752785" y="4596734"/>
              <a:ext cx="348867" cy="348867"/>
            </a:xfrm>
            <a:prstGeom prst="rect">
              <a:avLst/>
            </a:prstGeom>
          </p:spPr>
        </p:pic>
      </p:grpSp>
      <p:sp>
        <p:nvSpPr>
          <p:cNvPr id="81" name="Rectangle 80">
            <a:extLst>
              <a:ext uri="{FF2B5EF4-FFF2-40B4-BE49-F238E27FC236}">
                <a16:creationId xmlns:a16="http://schemas.microsoft.com/office/drawing/2014/main" id="{C2C3950C-5625-441F-B306-34A49CC27B62}"/>
              </a:ext>
            </a:extLst>
          </p:cNvPr>
          <p:cNvSpPr/>
          <p:nvPr/>
        </p:nvSpPr>
        <p:spPr bwMode="gray">
          <a:xfrm>
            <a:off x="5975861" y="3273963"/>
            <a:ext cx="1184475" cy="529116"/>
          </a:xfrm>
          <a:prstGeom prst="rect">
            <a:avLst/>
          </a:prstGeom>
          <a:solidFill>
            <a:schemeClr val="accent1"/>
          </a:solidFill>
          <a:ln w="2540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solidFill>
                  <a:schemeClr val="bg1"/>
                </a:solidFill>
                <a:ea typeface="Arial Unicode MS" pitchFamily="34" charset="-128"/>
                <a:cs typeface="Arial Unicode MS" pitchFamily="34" charset="-128"/>
              </a:rPr>
              <a:t>Material Traceability</a:t>
            </a:r>
          </a:p>
        </p:txBody>
      </p:sp>
      <p:sp>
        <p:nvSpPr>
          <p:cNvPr id="82" name="Textfeld 197">
            <a:extLst>
              <a:ext uri="{FF2B5EF4-FFF2-40B4-BE49-F238E27FC236}">
                <a16:creationId xmlns:a16="http://schemas.microsoft.com/office/drawing/2014/main" id="{ADC15449-D4B1-440F-A600-629BAC662464}"/>
              </a:ext>
            </a:extLst>
          </p:cNvPr>
          <p:cNvSpPr txBox="1"/>
          <p:nvPr/>
        </p:nvSpPr>
        <p:spPr>
          <a:xfrm>
            <a:off x="433599" y="3729734"/>
            <a:ext cx="920632" cy="153888"/>
          </a:xfrm>
          <a:prstGeom prst="rect">
            <a:avLst/>
          </a:prstGeom>
          <a:solidFill>
            <a:schemeClr val="bg1"/>
          </a:solidFill>
          <a:ln>
            <a:solidFill>
              <a:schemeClr val="bg1"/>
            </a:solidFill>
          </a:ln>
        </p:spPr>
        <p:txBody>
          <a:bodyPr wrap="square" lIns="0" tIns="0" rIns="0" bIns="0" rtlCol="0">
            <a:spAutoFit/>
          </a:bodyPr>
          <a:lstStyle/>
          <a:p>
            <a:pPr algn="ctr" fontAlgn="base">
              <a:lnSpc>
                <a:spcPts val="1200"/>
              </a:lnSpc>
              <a:spcBef>
                <a:spcPct val="50000"/>
              </a:spcBef>
              <a:spcAft>
                <a:spcPct val="0"/>
              </a:spcAft>
              <a:buClr>
                <a:srgbClr val="F0AB00"/>
              </a:buClr>
              <a:buSzPct val="80000"/>
            </a:pPr>
            <a:r>
              <a:rPr lang="en-US" sz="1200" kern="0" dirty="0">
                <a:ea typeface="Arial Unicode MS" pitchFamily="34" charset="-128"/>
                <a:cs typeface="Arial Unicode MS" pitchFamily="34" charset="-128"/>
              </a:rPr>
              <a:t>Customers</a:t>
            </a:r>
            <a:r>
              <a:rPr lang="en-US" sz="11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88037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143" name="Bild 32">
            <a:extLst>
              <a:ext uri="{FF2B5EF4-FFF2-40B4-BE49-F238E27FC236}">
                <a16:creationId xmlns:a16="http://schemas.microsoft.com/office/drawing/2014/main" id="{A1D0AE41-975D-7549-935F-4CBBCE10E3F9}"/>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9478074" y="4995019"/>
            <a:ext cx="300299" cy="540157"/>
          </a:xfrm>
          <a:prstGeom prst="rect">
            <a:avLst/>
          </a:prstGeom>
        </p:spPr>
      </p:pic>
      <p:cxnSp>
        <p:nvCxnSpPr>
          <p:cNvPr id="386" name="Google Shape;386;p32"/>
          <p:cNvCxnSpPr>
            <a:cxnSpLocks/>
          </p:cNvCxnSpPr>
          <p:nvPr/>
        </p:nvCxnSpPr>
        <p:spPr>
          <a:xfrm>
            <a:off x="8581654" y="5114092"/>
            <a:ext cx="902700" cy="227100"/>
          </a:xfrm>
          <a:prstGeom prst="straightConnector1">
            <a:avLst/>
          </a:prstGeom>
          <a:noFill/>
          <a:ln w="9525" cap="flat" cmpd="sng">
            <a:solidFill>
              <a:schemeClr val="dk1"/>
            </a:solidFill>
            <a:prstDash val="solid"/>
            <a:round/>
            <a:headEnd type="none" w="sm" len="sm"/>
            <a:tailEnd type="none" w="sm" len="sm"/>
          </a:ln>
        </p:spPr>
      </p:cxnSp>
      <p:pic>
        <p:nvPicPr>
          <p:cNvPr id="304" name="Google Shape;304;p32"/>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rot="5181834">
            <a:off x="3937469" y="3116942"/>
            <a:ext cx="838708" cy="1039093"/>
          </a:xfrm>
          <a:prstGeom prst="rect">
            <a:avLst/>
          </a:prstGeom>
          <a:noFill/>
          <a:ln>
            <a:noFill/>
          </a:ln>
        </p:spPr>
      </p:pic>
      <p:cxnSp>
        <p:nvCxnSpPr>
          <p:cNvPr id="294" name="Google Shape;294;p32"/>
          <p:cNvCxnSpPr>
            <a:cxnSpLocks/>
          </p:cNvCxnSpPr>
          <p:nvPr/>
        </p:nvCxnSpPr>
        <p:spPr>
          <a:xfrm>
            <a:off x="6464141" y="4605781"/>
            <a:ext cx="1405823" cy="501995"/>
          </a:xfrm>
          <a:prstGeom prst="straightConnector1">
            <a:avLst/>
          </a:prstGeom>
          <a:noFill/>
          <a:ln w="9525" cap="flat" cmpd="sng">
            <a:solidFill>
              <a:schemeClr val="dk1"/>
            </a:solidFill>
            <a:prstDash val="solid"/>
            <a:round/>
            <a:headEnd type="none" w="sm" len="sm"/>
            <a:tailEnd type="none" w="sm" len="sm"/>
          </a:ln>
        </p:spPr>
      </p:cxnSp>
      <p:sp>
        <p:nvSpPr>
          <p:cNvPr id="295" name="Google Shape;295;p32"/>
          <p:cNvSpPr/>
          <p:nvPr/>
        </p:nvSpPr>
        <p:spPr>
          <a:xfrm>
            <a:off x="7869964" y="5035767"/>
            <a:ext cx="120150" cy="117719"/>
          </a:xfrm>
          <a:prstGeom prst="rect">
            <a:avLst/>
          </a:prstGeom>
          <a:solidFill>
            <a:schemeClr val="lt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96" name="Google Shape;296;p32"/>
          <p:cNvSpPr/>
          <p:nvPr/>
        </p:nvSpPr>
        <p:spPr>
          <a:xfrm>
            <a:off x="206796" y="4257890"/>
            <a:ext cx="2873272" cy="354145"/>
          </a:xfrm>
          <a:prstGeom prst="rect">
            <a:avLst/>
          </a:prstGeom>
          <a:solidFill>
            <a:schemeClr val="tx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98" name="Google Shape;298;p32"/>
          <p:cNvSpPr/>
          <p:nvPr/>
        </p:nvSpPr>
        <p:spPr>
          <a:xfrm>
            <a:off x="-1" y="5537622"/>
            <a:ext cx="12195175" cy="1320378"/>
          </a:xfrm>
          <a:prstGeom prst="rect">
            <a:avLst/>
          </a:prstGeom>
          <a:solidFill>
            <a:schemeClr val="dk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99" name="Google Shape;299;p32"/>
          <p:cNvSpPr txBox="1"/>
          <p:nvPr/>
        </p:nvSpPr>
        <p:spPr>
          <a:xfrm>
            <a:off x="491570" y="325768"/>
            <a:ext cx="11186476" cy="677108"/>
          </a:xfrm>
          <a:prstGeom prst="rect">
            <a:avLst/>
          </a:prstGeom>
          <a:noFill/>
          <a:ln>
            <a:noFill/>
          </a:ln>
        </p:spPr>
        <p:txBody>
          <a:bodyPr spcFirstLastPara="1" wrap="square" lIns="91425" tIns="45700" rIns="91425" bIns="45700" anchor="t" anchorCtr="0">
            <a:noAutofit/>
          </a:bodyPr>
          <a:lstStyle/>
          <a:p>
            <a:pPr lvl="0">
              <a:buSzPts val="2400"/>
            </a:pPr>
            <a:r>
              <a:rPr lang="en-US" sz="2400" b="1" kern="1200" dirty="0">
                <a:ea typeface="+mj-ea"/>
                <a:cs typeface="+mj-cs"/>
              </a:rPr>
              <a:t>SAP Logistics Business Network openness</a:t>
            </a:r>
            <a:br>
              <a:rPr lang="en-US" sz="3200" b="1" dirty="0">
                <a:ea typeface="Arial Unicode MS" pitchFamily="34" charset="-128"/>
                <a:cs typeface="Arial Unicode MS" pitchFamily="34" charset="-128"/>
              </a:rPr>
            </a:br>
            <a:r>
              <a:rPr lang="en-US" sz="2000" dirty="0">
                <a:ea typeface="Arial Unicode MS" pitchFamily="34" charset="-128"/>
                <a:cs typeface="Arial Unicode MS" pitchFamily="34" charset="-128"/>
              </a:rPr>
              <a:t>Extend the reach and accelerate innovation with established partner services</a:t>
            </a:r>
            <a:endParaRPr sz="3200" b="1" dirty="0">
              <a:solidFill>
                <a:schemeClr val="dk1"/>
              </a:solidFill>
              <a:latin typeface="Arial"/>
              <a:ea typeface="Arial"/>
              <a:cs typeface="Arial"/>
              <a:sym typeface="Arial"/>
            </a:endParaRPr>
          </a:p>
        </p:txBody>
      </p:sp>
      <p:sp>
        <p:nvSpPr>
          <p:cNvPr id="300" name="Google Shape;300;p32"/>
          <p:cNvSpPr/>
          <p:nvPr/>
        </p:nvSpPr>
        <p:spPr>
          <a:xfrm>
            <a:off x="3292219" y="2991774"/>
            <a:ext cx="3222073" cy="1795176"/>
          </a:xfrm>
          <a:custGeom>
            <a:avLst/>
            <a:gdLst/>
            <a:ahLst/>
            <a:cxnLst/>
            <a:rect l="l" t="t" r="r" b="b"/>
            <a:pathLst>
              <a:path w="1220" h="668" extrusionOk="0">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noFill/>
          <a:ln w="28575" cap="flat" cmpd="sng">
            <a:solidFill>
              <a:schemeClr val="dk1"/>
            </a:solidFill>
            <a:prstDash val="solid"/>
            <a:miter lim="800000"/>
            <a:headEnd type="none" w="sm" len="sm"/>
            <a:tailEnd type="none" w="sm" len="sm"/>
          </a:ln>
        </p:spPr>
        <p:txBody>
          <a:bodyPr spcFirstLastPara="1" wrap="square" lIns="89950" tIns="71950" rIns="89950" bIns="71950" anchor="ctr" anchorCtr="0">
            <a:noAutofit/>
          </a:bodyPr>
          <a:lstStyle/>
          <a:p>
            <a:pPr marL="0" marR="0" lvl="0" indent="0" algn="ctr" rtl="0">
              <a:spcBef>
                <a:spcPts val="0"/>
              </a:spcBef>
              <a:spcAft>
                <a:spcPts val="0"/>
              </a:spcAft>
              <a:buNone/>
            </a:pPr>
            <a:endParaRPr sz="1500">
              <a:solidFill>
                <a:schemeClr val="dk1"/>
              </a:solidFill>
              <a:latin typeface="Arial"/>
              <a:ea typeface="Arial"/>
              <a:cs typeface="Arial"/>
              <a:sym typeface="Arial"/>
            </a:endParaRPr>
          </a:p>
        </p:txBody>
      </p:sp>
      <p:sp>
        <p:nvSpPr>
          <p:cNvPr id="301" name="Google Shape;301;p32"/>
          <p:cNvSpPr txBox="1"/>
          <p:nvPr/>
        </p:nvSpPr>
        <p:spPr>
          <a:xfrm>
            <a:off x="3849756" y="4093466"/>
            <a:ext cx="2331686" cy="591187"/>
          </a:xfrm>
          <a:prstGeom prst="rect">
            <a:avLst/>
          </a:prstGeom>
          <a:noFill/>
          <a:ln>
            <a:noFill/>
          </a:ln>
        </p:spPr>
        <p:txBody>
          <a:bodyPr spcFirstLastPara="1" wrap="square" lIns="0" tIns="0" rIns="0" bIns="0" anchor="t" anchorCtr="0">
            <a:noAutofit/>
          </a:bodyPr>
          <a:lstStyle/>
          <a:p>
            <a:pPr marL="0" marR="0" lvl="0" indent="0" algn="l" rtl="0">
              <a:lnSpc>
                <a:spcPts val="2160"/>
              </a:lnSpc>
              <a:spcBef>
                <a:spcPts val="0"/>
              </a:spcBef>
              <a:spcAft>
                <a:spcPts val="0"/>
              </a:spcAft>
              <a:buNone/>
            </a:pPr>
            <a:r>
              <a:rPr lang="de-DE" sz="1800" b="1">
                <a:solidFill>
                  <a:schemeClr val="dk1"/>
                </a:solidFill>
                <a:latin typeface="Arial"/>
                <a:ea typeface="Arial"/>
                <a:cs typeface="Arial"/>
                <a:sym typeface="Arial"/>
              </a:rPr>
              <a:t>SAP </a:t>
            </a:r>
            <a:r>
              <a:rPr lang="de-DE" sz="1800" b="1" err="1">
                <a:solidFill>
                  <a:schemeClr val="dk1"/>
                </a:solidFill>
                <a:latin typeface="Arial"/>
                <a:ea typeface="Arial"/>
                <a:cs typeface="Arial"/>
                <a:sym typeface="Arial"/>
              </a:rPr>
              <a:t>Logistics</a:t>
            </a:r>
            <a:r>
              <a:rPr lang="de-DE" sz="1800" b="1">
                <a:solidFill>
                  <a:schemeClr val="dk1"/>
                </a:solidFill>
                <a:latin typeface="Arial"/>
                <a:ea typeface="Arial"/>
                <a:cs typeface="Arial"/>
                <a:sym typeface="Arial"/>
              </a:rPr>
              <a:t> </a:t>
            </a:r>
            <a:br>
              <a:rPr lang="de-DE" sz="1800" b="1">
                <a:solidFill>
                  <a:schemeClr val="dk1"/>
                </a:solidFill>
                <a:latin typeface="Arial"/>
                <a:ea typeface="Arial"/>
                <a:cs typeface="Arial"/>
                <a:sym typeface="Arial"/>
              </a:rPr>
            </a:br>
            <a:r>
              <a:rPr lang="de-DE" sz="1800" b="1">
                <a:solidFill>
                  <a:schemeClr val="dk1"/>
                </a:solidFill>
                <a:latin typeface="Arial"/>
                <a:ea typeface="Arial"/>
                <a:cs typeface="Arial"/>
                <a:sym typeface="Arial"/>
              </a:rPr>
              <a:t>Business Network</a:t>
            </a:r>
            <a:endParaRPr/>
          </a:p>
        </p:txBody>
      </p:sp>
      <p:pic>
        <p:nvPicPr>
          <p:cNvPr id="302" name="Google Shape;302;p32"/>
          <p:cNvPicPr preferRelativeResize="0"/>
          <p:nvPr/>
        </p:nvPicPr>
        <p:blipFill rotWithShape="1">
          <a:blip r:embed="rId5" cstate="hqprint">
            <a:alphaModFix/>
            <a:extLst>
              <a:ext uri="{28A0092B-C50C-407E-A947-70E740481C1C}">
                <a14:useLocalDpi xmlns:a14="http://schemas.microsoft.com/office/drawing/2010/main"/>
              </a:ext>
            </a:extLst>
          </a:blip>
          <a:srcRect/>
          <a:stretch/>
        </p:blipFill>
        <p:spPr>
          <a:xfrm>
            <a:off x="997580" y="2279057"/>
            <a:ext cx="768541" cy="550772"/>
          </a:xfrm>
          <a:prstGeom prst="rect">
            <a:avLst/>
          </a:prstGeom>
          <a:noFill/>
          <a:ln>
            <a:noFill/>
          </a:ln>
        </p:spPr>
      </p:pic>
      <p:sp>
        <p:nvSpPr>
          <p:cNvPr id="303" name="Google Shape;303;p32"/>
          <p:cNvSpPr/>
          <p:nvPr/>
        </p:nvSpPr>
        <p:spPr>
          <a:xfrm rot="-5400000">
            <a:off x="3707898" y="3401974"/>
            <a:ext cx="131280" cy="13661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305" name="Google Shape;305;p32"/>
          <p:cNvCxnSpPr>
            <a:stCxn id="306" idx="4"/>
          </p:cNvCxnSpPr>
          <p:nvPr/>
        </p:nvCxnSpPr>
        <p:spPr>
          <a:xfrm rot="10800000" flipH="1">
            <a:off x="5890944" y="2554497"/>
            <a:ext cx="588000" cy="928800"/>
          </a:xfrm>
          <a:prstGeom prst="straightConnector1">
            <a:avLst/>
          </a:prstGeom>
          <a:noFill/>
          <a:ln w="9525" cap="flat" cmpd="sng">
            <a:solidFill>
              <a:schemeClr val="dk1"/>
            </a:solidFill>
            <a:prstDash val="solid"/>
            <a:round/>
            <a:headEnd type="none" w="sm" len="sm"/>
            <a:tailEnd type="none" w="sm" len="sm"/>
          </a:ln>
        </p:spPr>
      </p:cxnSp>
      <p:sp>
        <p:nvSpPr>
          <p:cNvPr id="306" name="Google Shape;306;p32"/>
          <p:cNvSpPr/>
          <p:nvPr/>
        </p:nvSpPr>
        <p:spPr>
          <a:xfrm rot="-8107978">
            <a:off x="5765615" y="3462350"/>
            <a:ext cx="149184" cy="143839"/>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07" name="Google Shape;307;p32"/>
          <p:cNvSpPr txBox="1"/>
          <p:nvPr/>
        </p:nvSpPr>
        <p:spPr>
          <a:xfrm>
            <a:off x="625422" y="1912130"/>
            <a:ext cx="1480909" cy="246221"/>
          </a:xfrm>
          <a:prstGeom prst="rect">
            <a:avLst/>
          </a:prstGeom>
          <a:solidFill>
            <a:schemeClr val="lt1"/>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de-DE" sz="1600">
                <a:solidFill>
                  <a:schemeClr val="dk1"/>
                </a:solidFill>
                <a:latin typeface="Arial"/>
                <a:ea typeface="Arial"/>
                <a:cs typeface="Arial"/>
                <a:sym typeface="Arial"/>
              </a:rPr>
              <a:t>Shippers</a:t>
            </a:r>
            <a:endParaRPr/>
          </a:p>
        </p:txBody>
      </p:sp>
      <p:pic>
        <p:nvPicPr>
          <p:cNvPr id="308" name="Google Shape;308;p32"/>
          <p:cNvPicPr preferRelativeResize="0"/>
          <p:nvPr/>
        </p:nvPicPr>
        <p:blipFill rotWithShape="1">
          <a:blip r:embed="rId5" cstate="hqprint">
            <a:alphaModFix/>
            <a:extLst>
              <a:ext uri="{28A0092B-C50C-407E-A947-70E740481C1C}">
                <a14:useLocalDpi xmlns:a14="http://schemas.microsoft.com/office/drawing/2010/main"/>
              </a:ext>
            </a:extLst>
          </a:blip>
          <a:srcRect/>
          <a:stretch/>
        </p:blipFill>
        <p:spPr>
          <a:xfrm>
            <a:off x="997580" y="2891334"/>
            <a:ext cx="768541" cy="550772"/>
          </a:xfrm>
          <a:prstGeom prst="rect">
            <a:avLst/>
          </a:prstGeom>
          <a:noFill/>
          <a:ln>
            <a:noFill/>
          </a:ln>
        </p:spPr>
      </p:pic>
      <p:pic>
        <p:nvPicPr>
          <p:cNvPr id="309" name="Google Shape;309;p32"/>
          <p:cNvPicPr preferRelativeResize="0"/>
          <p:nvPr/>
        </p:nvPicPr>
        <p:blipFill rotWithShape="1">
          <a:blip r:embed="rId5" cstate="hqprint">
            <a:alphaModFix/>
            <a:extLst>
              <a:ext uri="{28A0092B-C50C-407E-A947-70E740481C1C}">
                <a14:useLocalDpi xmlns:a14="http://schemas.microsoft.com/office/drawing/2010/main"/>
              </a:ext>
            </a:extLst>
          </a:blip>
          <a:srcRect/>
          <a:stretch/>
        </p:blipFill>
        <p:spPr>
          <a:xfrm>
            <a:off x="997580" y="3502354"/>
            <a:ext cx="768541" cy="550772"/>
          </a:xfrm>
          <a:prstGeom prst="rect">
            <a:avLst/>
          </a:prstGeom>
          <a:noFill/>
          <a:ln>
            <a:noFill/>
          </a:ln>
        </p:spPr>
      </p:pic>
      <p:cxnSp>
        <p:nvCxnSpPr>
          <p:cNvPr id="310" name="Google Shape;310;p32"/>
          <p:cNvCxnSpPr>
            <a:cxnSpLocks/>
            <a:stCxn id="311" idx="3"/>
            <a:endCxn id="303" idx="7"/>
          </p:cNvCxnSpPr>
          <p:nvPr/>
        </p:nvCxnSpPr>
        <p:spPr>
          <a:xfrm>
            <a:off x="1796617" y="2699765"/>
            <a:ext cx="1928622" cy="724101"/>
          </a:xfrm>
          <a:prstGeom prst="straightConnector1">
            <a:avLst/>
          </a:prstGeom>
          <a:noFill/>
          <a:ln w="9525" cap="flat" cmpd="sng">
            <a:solidFill>
              <a:schemeClr val="dk1"/>
            </a:solidFill>
            <a:prstDash val="solid"/>
            <a:round/>
            <a:headEnd type="none" w="sm" len="sm"/>
            <a:tailEnd type="none" w="sm" len="sm"/>
          </a:ln>
        </p:spPr>
      </p:cxnSp>
      <p:sp>
        <p:nvSpPr>
          <p:cNvPr id="311" name="Google Shape;311;p32"/>
          <p:cNvSpPr/>
          <p:nvPr/>
        </p:nvSpPr>
        <p:spPr>
          <a:xfrm rot="-5400000">
            <a:off x="1682677" y="2585045"/>
            <a:ext cx="131280" cy="13661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312" name="Google Shape;312;p32"/>
          <p:cNvCxnSpPr>
            <a:endCxn id="303" idx="0"/>
          </p:cNvCxnSpPr>
          <p:nvPr/>
        </p:nvCxnSpPr>
        <p:spPr>
          <a:xfrm>
            <a:off x="1643032" y="3211980"/>
            <a:ext cx="2062200" cy="258300"/>
          </a:xfrm>
          <a:prstGeom prst="straightConnector1">
            <a:avLst/>
          </a:prstGeom>
          <a:noFill/>
          <a:ln w="9525" cap="flat" cmpd="sng">
            <a:solidFill>
              <a:schemeClr val="dk1"/>
            </a:solidFill>
            <a:prstDash val="solid"/>
            <a:round/>
            <a:headEnd type="none" w="sm" len="sm"/>
            <a:tailEnd type="none" w="sm" len="sm"/>
          </a:ln>
        </p:spPr>
      </p:cxnSp>
      <p:sp>
        <p:nvSpPr>
          <p:cNvPr id="313" name="Google Shape;313;p32"/>
          <p:cNvSpPr/>
          <p:nvPr/>
        </p:nvSpPr>
        <p:spPr>
          <a:xfrm rot="-5400000">
            <a:off x="1682676" y="3152747"/>
            <a:ext cx="131282" cy="13661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314" name="Google Shape;314;p32"/>
          <p:cNvCxnSpPr>
            <a:stCxn id="315" idx="4"/>
            <a:endCxn id="303" idx="1"/>
          </p:cNvCxnSpPr>
          <p:nvPr/>
        </p:nvCxnSpPr>
        <p:spPr>
          <a:xfrm rot="10800000" flipH="1">
            <a:off x="1816621" y="3516794"/>
            <a:ext cx="1908600" cy="338700"/>
          </a:xfrm>
          <a:prstGeom prst="straightConnector1">
            <a:avLst/>
          </a:prstGeom>
          <a:noFill/>
          <a:ln w="9525" cap="flat" cmpd="sng">
            <a:solidFill>
              <a:schemeClr val="dk1"/>
            </a:solidFill>
            <a:prstDash val="solid"/>
            <a:round/>
            <a:headEnd type="none" w="sm" len="sm"/>
            <a:tailEnd type="none" w="sm" len="sm"/>
          </a:ln>
        </p:spPr>
      </p:cxnSp>
      <p:sp>
        <p:nvSpPr>
          <p:cNvPr id="315" name="Google Shape;315;p32"/>
          <p:cNvSpPr/>
          <p:nvPr/>
        </p:nvSpPr>
        <p:spPr>
          <a:xfrm rot="-5400000">
            <a:off x="1682676" y="3787189"/>
            <a:ext cx="131280" cy="136610"/>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316" name="Google Shape;316;p32"/>
          <p:cNvCxnSpPr>
            <a:cxnSpLocks/>
          </p:cNvCxnSpPr>
          <p:nvPr/>
        </p:nvCxnSpPr>
        <p:spPr>
          <a:xfrm rot="10800000" flipH="1">
            <a:off x="8581122" y="4789941"/>
            <a:ext cx="925743" cy="300694"/>
          </a:xfrm>
          <a:prstGeom prst="straightConnector1">
            <a:avLst/>
          </a:prstGeom>
          <a:noFill/>
          <a:ln w="9525" cap="flat" cmpd="sng">
            <a:solidFill>
              <a:schemeClr val="dk1"/>
            </a:solidFill>
            <a:prstDash val="solid"/>
            <a:round/>
            <a:headEnd type="none" w="sm" len="sm"/>
            <a:tailEnd type="none" w="sm" len="sm"/>
          </a:ln>
        </p:spPr>
      </p:cxnSp>
      <p:cxnSp>
        <p:nvCxnSpPr>
          <p:cNvPr id="317" name="Google Shape;317;p32"/>
          <p:cNvCxnSpPr>
            <a:cxnSpLocks/>
          </p:cNvCxnSpPr>
          <p:nvPr/>
        </p:nvCxnSpPr>
        <p:spPr>
          <a:xfrm rot="10800000" flipH="1">
            <a:off x="8588426" y="5080947"/>
            <a:ext cx="539400" cy="19200"/>
          </a:xfrm>
          <a:prstGeom prst="straightConnector1">
            <a:avLst/>
          </a:prstGeom>
          <a:noFill/>
          <a:ln w="9525" cap="flat" cmpd="sng">
            <a:solidFill>
              <a:schemeClr val="dk1"/>
            </a:solidFill>
            <a:prstDash val="solid"/>
            <a:round/>
            <a:headEnd type="none" w="sm" len="sm"/>
            <a:tailEnd type="none" w="sm" len="sm"/>
          </a:ln>
        </p:spPr>
      </p:cxnSp>
      <p:pic>
        <p:nvPicPr>
          <p:cNvPr id="326" name="Google Shape;326;p32"/>
          <p:cNvPicPr preferRelativeResize="0"/>
          <p:nvPr/>
        </p:nvPicPr>
        <p:blipFill rotWithShape="1">
          <a:blip r:embed="rId6" cstate="hqprint">
            <a:alphaModFix/>
            <a:extLst>
              <a:ext uri="{28A0092B-C50C-407E-A947-70E740481C1C}">
                <a14:useLocalDpi xmlns:a14="http://schemas.microsoft.com/office/drawing/2010/main"/>
              </a:ext>
            </a:extLst>
          </a:blip>
          <a:srcRect l="-4659" t="-6735" r="-6578" b="-3639"/>
          <a:stretch/>
        </p:blipFill>
        <p:spPr>
          <a:xfrm>
            <a:off x="4142167" y="1710695"/>
            <a:ext cx="693292" cy="381160"/>
          </a:xfrm>
          <a:prstGeom prst="rect">
            <a:avLst/>
          </a:prstGeom>
          <a:noFill/>
          <a:ln>
            <a:noFill/>
          </a:ln>
        </p:spPr>
      </p:pic>
      <p:sp>
        <p:nvSpPr>
          <p:cNvPr id="327" name="Google Shape;327;p32"/>
          <p:cNvSpPr/>
          <p:nvPr/>
        </p:nvSpPr>
        <p:spPr>
          <a:xfrm rot="-7399055">
            <a:off x="4372004" y="2918463"/>
            <a:ext cx="131280" cy="13661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328" name="Google Shape;328;p32"/>
          <p:cNvCxnSpPr>
            <a:endCxn id="329" idx="6"/>
          </p:cNvCxnSpPr>
          <p:nvPr/>
        </p:nvCxnSpPr>
        <p:spPr>
          <a:xfrm rot="10800000">
            <a:off x="4444175" y="2022959"/>
            <a:ext cx="900" cy="898500"/>
          </a:xfrm>
          <a:prstGeom prst="straightConnector1">
            <a:avLst/>
          </a:prstGeom>
          <a:noFill/>
          <a:ln w="9525" cap="flat" cmpd="sng">
            <a:solidFill>
              <a:schemeClr val="dk1"/>
            </a:solidFill>
            <a:prstDash val="solid"/>
            <a:round/>
            <a:headEnd type="none" w="sm" len="sm"/>
            <a:tailEnd type="none" w="sm" len="sm"/>
          </a:ln>
        </p:spPr>
      </p:cxnSp>
      <p:sp>
        <p:nvSpPr>
          <p:cNvPr id="329" name="Google Shape;329;p32"/>
          <p:cNvSpPr/>
          <p:nvPr/>
        </p:nvSpPr>
        <p:spPr>
          <a:xfrm rot="-5400000" flipH="1">
            <a:off x="4413630" y="1960628"/>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30" name="Google Shape;330;p32"/>
          <p:cNvSpPr txBox="1"/>
          <p:nvPr/>
        </p:nvSpPr>
        <p:spPr>
          <a:xfrm>
            <a:off x="3247846" y="1449511"/>
            <a:ext cx="2382212" cy="24622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de-DE" sz="1600">
                <a:solidFill>
                  <a:schemeClr val="dk1"/>
                </a:solidFill>
                <a:latin typeface="Arial"/>
                <a:ea typeface="Arial"/>
                <a:cs typeface="Arial"/>
                <a:sym typeface="Arial"/>
              </a:rPr>
              <a:t>Carriers</a:t>
            </a:r>
            <a:endParaRPr/>
          </a:p>
        </p:txBody>
      </p:sp>
      <p:pic>
        <p:nvPicPr>
          <p:cNvPr id="331" name="Google Shape;331;p32"/>
          <p:cNvPicPr preferRelativeResize="0"/>
          <p:nvPr/>
        </p:nvPicPr>
        <p:blipFill rotWithShape="1">
          <a:blip r:embed="rId6" cstate="hqprint">
            <a:alphaModFix/>
            <a:extLst>
              <a:ext uri="{28A0092B-C50C-407E-A947-70E740481C1C}">
                <a14:useLocalDpi xmlns:a14="http://schemas.microsoft.com/office/drawing/2010/main"/>
              </a:ext>
            </a:extLst>
          </a:blip>
          <a:srcRect l="-4659" t="-6735" r="-6578" b="-3639"/>
          <a:stretch/>
        </p:blipFill>
        <p:spPr>
          <a:xfrm>
            <a:off x="3380156" y="1863095"/>
            <a:ext cx="693292" cy="381160"/>
          </a:xfrm>
          <a:prstGeom prst="rect">
            <a:avLst/>
          </a:prstGeom>
          <a:noFill/>
          <a:ln>
            <a:noFill/>
          </a:ln>
        </p:spPr>
      </p:pic>
      <p:grpSp>
        <p:nvGrpSpPr>
          <p:cNvPr id="332" name="Google Shape;332;p32"/>
          <p:cNvGrpSpPr/>
          <p:nvPr/>
        </p:nvGrpSpPr>
        <p:grpSpPr>
          <a:xfrm rot="-1999055">
            <a:off x="3493851" y="2163216"/>
            <a:ext cx="717006" cy="1037889"/>
            <a:chOff x="9560538" y="3331910"/>
            <a:chExt cx="1004100" cy="1453441"/>
          </a:xfrm>
        </p:grpSpPr>
        <p:cxnSp>
          <p:nvCxnSpPr>
            <p:cNvPr id="333" name="Google Shape;333;p32"/>
            <p:cNvCxnSpPr>
              <a:stCxn id="334" idx="6"/>
              <a:endCxn id="335" idx="6"/>
            </p:cNvCxnSpPr>
            <p:nvPr/>
          </p:nvCxnSpPr>
          <p:spPr>
            <a:xfrm rot="-8800192">
              <a:off x="9883777" y="3324645"/>
              <a:ext cx="357622" cy="1284131"/>
            </a:xfrm>
            <a:prstGeom prst="straightConnector1">
              <a:avLst/>
            </a:prstGeom>
            <a:noFill/>
            <a:ln w="9525" cap="flat" cmpd="sng">
              <a:solidFill>
                <a:schemeClr val="dk1"/>
              </a:solidFill>
              <a:prstDash val="solid"/>
              <a:round/>
              <a:headEnd type="none" w="sm" len="sm"/>
              <a:tailEnd type="none" w="sm" len="sm"/>
            </a:ln>
          </p:spPr>
        </p:cxnSp>
        <p:sp>
          <p:nvSpPr>
            <p:cNvPr id="334" name="Google Shape;334;p32"/>
            <p:cNvSpPr/>
            <p:nvPr/>
          </p:nvSpPr>
          <p:spPr>
            <a:xfrm rot="-5400000">
              <a:off x="9767418" y="4597779"/>
              <a:ext cx="183841" cy="191303"/>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335" name="Google Shape;335;p32"/>
          <p:cNvSpPr/>
          <p:nvPr/>
        </p:nvSpPr>
        <p:spPr>
          <a:xfrm rot="-5400000" flipH="1">
            <a:off x="3658078" y="2106497"/>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336" name="Google Shape;336;p32"/>
          <p:cNvPicPr preferRelativeResize="0"/>
          <p:nvPr/>
        </p:nvPicPr>
        <p:blipFill rotWithShape="1">
          <a:blip r:embed="rId6" cstate="hqprint">
            <a:alphaModFix/>
            <a:extLst>
              <a:ext uri="{28A0092B-C50C-407E-A947-70E740481C1C}">
                <a14:useLocalDpi xmlns:a14="http://schemas.microsoft.com/office/drawing/2010/main"/>
              </a:ext>
            </a:extLst>
          </a:blip>
          <a:srcRect l="-4659" t="-6735" r="-6578" b="-3639"/>
          <a:stretch/>
        </p:blipFill>
        <p:spPr>
          <a:xfrm>
            <a:off x="4865951" y="1955337"/>
            <a:ext cx="693292" cy="381160"/>
          </a:xfrm>
          <a:prstGeom prst="rect">
            <a:avLst/>
          </a:prstGeom>
          <a:noFill/>
          <a:ln>
            <a:noFill/>
          </a:ln>
        </p:spPr>
      </p:pic>
      <p:cxnSp>
        <p:nvCxnSpPr>
          <p:cNvPr id="337" name="Google Shape;337;p32"/>
          <p:cNvCxnSpPr>
            <a:cxnSpLocks/>
            <a:stCxn id="98" idx="5"/>
            <a:endCxn id="339" idx="6"/>
          </p:cNvCxnSpPr>
          <p:nvPr/>
        </p:nvCxnSpPr>
        <p:spPr>
          <a:xfrm flipV="1">
            <a:off x="4830228" y="2271536"/>
            <a:ext cx="329813" cy="782758"/>
          </a:xfrm>
          <a:prstGeom prst="straightConnector1">
            <a:avLst/>
          </a:prstGeom>
          <a:noFill/>
          <a:ln w="9525" cap="flat" cmpd="sng">
            <a:solidFill>
              <a:schemeClr val="dk1"/>
            </a:solidFill>
            <a:prstDash val="solid"/>
            <a:round/>
            <a:headEnd type="none" w="sm" len="sm"/>
            <a:tailEnd type="none" w="sm" len="sm"/>
          </a:ln>
        </p:spPr>
      </p:cxnSp>
      <p:sp>
        <p:nvSpPr>
          <p:cNvPr id="340" name="Google Shape;340;p32"/>
          <p:cNvSpPr txBox="1"/>
          <p:nvPr/>
        </p:nvSpPr>
        <p:spPr>
          <a:xfrm>
            <a:off x="125695" y="5936549"/>
            <a:ext cx="11529897" cy="369332"/>
          </a:xfrm>
          <a:prstGeom prst="rect">
            <a:avLst/>
          </a:prstGeom>
          <a:noFill/>
          <a:ln>
            <a:noFill/>
          </a:ln>
        </p:spPr>
        <p:txBody>
          <a:bodyPr spcFirstLastPara="1" wrap="square" lIns="0" tIns="0" rIns="0" bIns="0" anchor="t" anchorCtr="0">
            <a:noAutofit/>
          </a:bodyPr>
          <a:lstStyle/>
          <a:p>
            <a:pPr algn="ctr" fontAlgn="base">
              <a:spcBef>
                <a:spcPts val="200"/>
              </a:spcBef>
              <a:spcAft>
                <a:spcPct val="0"/>
              </a:spcAft>
              <a:buClr>
                <a:srgbClr val="F0AB00"/>
              </a:buClr>
              <a:buSzPct val="120000"/>
            </a:pPr>
            <a:r>
              <a:rPr lang="en-US" sz="2400" b="1">
                <a:solidFill>
                  <a:schemeClr val="accent1"/>
                </a:solidFill>
                <a:ea typeface="Arial Unicode MS" pitchFamily="34" charset="-128"/>
                <a:cs typeface="Arial Unicode MS" pitchFamily="34" charset="-128"/>
              </a:rPr>
              <a:t>Multi-network</a:t>
            </a:r>
            <a:r>
              <a:rPr lang="en-US" sz="2400" b="1">
                <a:solidFill>
                  <a:schemeClr val="bg1"/>
                </a:solidFill>
                <a:ea typeface="Arial Unicode MS" pitchFamily="34" charset="-128"/>
                <a:cs typeface="Arial Unicode MS" pitchFamily="34" charset="-128"/>
              </a:rPr>
              <a:t> and </a:t>
            </a:r>
            <a:r>
              <a:rPr lang="en-US" sz="2400" b="1">
                <a:solidFill>
                  <a:schemeClr val="accent1"/>
                </a:solidFill>
                <a:ea typeface="Arial Unicode MS" pitchFamily="34" charset="-128"/>
                <a:cs typeface="Arial Unicode MS" pitchFamily="34" charset="-128"/>
              </a:rPr>
              <a:t>partner collaboration </a:t>
            </a:r>
            <a:r>
              <a:rPr lang="en-US" sz="2400" b="1">
                <a:solidFill>
                  <a:schemeClr val="bg1"/>
                </a:solidFill>
                <a:ea typeface="Arial Unicode MS" pitchFamily="34" charset="-128"/>
                <a:cs typeface="Arial Unicode MS" pitchFamily="34" charset="-128"/>
              </a:rPr>
              <a:t>for end-to-end logistics execution</a:t>
            </a:r>
          </a:p>
        </p:txBody>
      </p:sp>
      <p:pic>
        <p:nvPicPr>
          <p:cNvPr id="342" name="Google Shape;342;p32"/>
          <p:cNvPicPr preferRelativeResize="0"/>
          <p:nvPr/>
        </p:nvPicPr>
        <p:blipFill rotWithShape="1">
          <a:blip r:embed="rId7" cstate="hqprint">
            <a:alphaModFix/>
            <a:extLst>
              <a:ext uri="{28A0092B-C50C-407E-A947-70E740481C1C}">
                <a14:useLocalDpi xmlns:a14="http://schemas.microsoft.com/office/drawing/2010/main"/>
              </a:ext>
            </a:extLst>
          </a:blip>
          <a:srcRect/>
          <a:stretch/>
        </p:blipFill>
        <p:spPr>
          <a:xfrm>
            <a:off x="8094690" y="2394851"/>
            <a:ext cx="573069" cy="308317"/>
          </a:xfrm>
          <a:prstGeom prst="rect">
            <a:avLst/>
          </a:prstGeom>
          <a:noFill/>
          <a:ln>
            <a:noFill/>
          </a:ln>
        </p:spPr>
      </p:pic>
      <p:pic>
        <p:nvPicPr>
          <p:cNvPr id="343" name="Google Shape;343;p32"/>
          <p:cNvPicPr preferRelativeResize="0"/>
          <p:nvPr/>
        </p:nvPicPr>
        <p:blipFill rotWithShape="1">
          <a:blip r:embed="rId8" cstate="hqprint">
            <a:alphaModFix/>
            <a:extLst>
              <a:ext uri="{28A0092B-C50C-407E-A947-70E740481C1C}">
                <a14:useLocalDpi xmlns:a14="http://schemas.microsoft.com/office/drawing/2010/main"/>
              </a:ext>
            </a:extLst>
          </a:blip>
          <a:srcRect/>
          <a:stretch/>
        </p:blipFill>
        <p:spPr>
          <a:xfrm>
            <a:off x="6246998" y="1697996"/>
            <a:ext cx="1092044" cy="1036222"/>
          </a:xfrm>
          <a:prstGeom prst="rect">
            <a:avLst/>
          </a:prstGeom>
          <a:noFill/>
          <a:ln>
            <a:noFill/>
          </a:ln>
        </p:spPr>
      </p:pic>
      <p:pic>
        <p:nvPicPr>
          <p:cNvPr id="344" name="Google Shape;344;p32"/>
          <p:cNvPicPr preferRelativeResize="0"/>
          <p:nvPr/>
        </p:nvPicPr>
        <p:blipFill rotWithShape="1">
          <a:blip r:embed="rId9" cstate="hqprint">
            <a:alphaModFix/>
            <a:extLst>
              <a:ext uri="{28A0092B-C50C-407E-A947-70E740481C1C}">
                <a14:useLocalDpi xmlns:a14="http://schemas.microsoft.com/office/drawing/2010/main"/>
              </a:ext>
            </a:extLst>
          </a:blip>
          <a:srcRect/>
          <a:stretch/>
        </p:blipFill>
        <p:spPr>
          <a:xfrm>
            <a:off x="8069019" y="1767268"/>
            <a:ext cx="809743" cy="296466"/>
          </a:xfrm>
          <a:prstGeom prst="rect">
            <a:avLst/>
          </a:prstGeom>
          <a:noFill/>
          <a:ln>
            <a:noFill/>
          </a:ln>
        </p:spPr>
      </p:pic>
      <p:cxnSp>
        <p:nvCxnSpPr>
          <p:cNvPr id="345" name="Google Shape;345;p32"/>
          <p:cNvCxnSpPr/>
          <p:nvPr/>
        </p:nvCxnSpPr>
        <p:spPr>
          <a:xfrm rot="10800000" flipH="1">
            <a:off x="7234494" y="1890050"/>
            <a:ext cx="896996" cy="307112"/>
          </a:xfrm>
          <a:prstGeom prst="straightConnector1">
            <a:avLst/>
          </a:prstGeom>
          <a:noFill/>
          <a:ln w="9525" cap="flat" cmpd="sng">
            <a:solidFill>
              <a:schemeClr val="bg2"/>
            </a:solidFill>
            <a:prstDash val="solid"/>
            <a:round/>
            <a:headEnd type="none" w="sm" len="sm"/>
            <a:tailEnd type="none" w="sm" len="sm"/>
          </a:ln>
        </p:spPr>
      </p:cxnSp>
      <p:cxnSp>
        <p:nvCxnSpPr>
          <p:cNvPr id="346" name="Google Shape;346;p32"/>
          <p:cNvCxnSpPr/>
          <p:nvPr/>
        </p:nvCxnSpPr>
        <p:spPr>
          <a:xfrm>
            <a:off x="7229387" y="2212190"/>
            <a:ext cx="860413" cy="0"/>
          </a:xfrm>
          <a:prstGeom prst="straightConnector1">
            <a:avLst/>
          </a:prstGeom>
          <a:noFill/>
          <a:ln w="9525" cap="flat" cmpd="sng">
            <a:solidFill>
              <a:schemeClr val="dk1"/>
            </a:solidFill>
            <a:prstDash val="solid"/>
            <a:round/>
            <a:headEnd type="none" w="sm" len="sm"/>
            <a:tailEnd type="none" w="sm" len="sm"/>
          </a:ln>
        </p:spPr>
      </p:cxnSp>
      <p:cxnSp>
        <p:nvCxnSpPr>
          <p:cNvPr id="347" name="Google Shape;347;p32"/>
          <p:cNvCxnSpPr>
            <a:endCxn id="348" idx="0"/>
          </p:cNvCxnSpPr>
          <p:nvPr/>
        </p:nvCxnSpPr>
        <p:spPr>
          <a:xfrm>
            <a:off x="7234380" y="2231346"/>
            <a:ext cx="865200" cy="326100"/>
          </a:xfrm>
          <a:prstGeom prst="straightConnector1">
            <a:avLst/>
          </a:prstGeom>
          <a:noFill/>
          <a:ln w="9525" cap="flat" cmpd="sng">
            <a:solidFill>
              <a:schemeClr val="bg2"/>
            </a:solidFill>
            <a:prstDash val="solid"/>
            <a:round/>
            <a:headEnd type="none" w="sm" len="sm"/>
            <a:tailEnd type="none" w="sm" len="sm"/>
          </a:ln>
        </p:spPr>
      </p:cxnSp>
      <p:grpSp>
        <p:nvGrpSpPr>
          <p:cNvPr id="349" name="Google Shape;349;p32"/>
          <p:cNvGrpSpPr/>
          <p:nvPr/>
        </p:nvGrpSpPr>
        <p:grpSpPr>
          <a:xfrm>
            <a:off x="7190855" y="1291789"/>
            <a:ext cx="4605255" cy="354145"/>
            <a:chOff x="7201489" y="1217120"/>
            <a:chExt cx="3372369" cy="354145"/>
          </a:xfrm>
        </p:grpSpPr>
        <p:sp>
          <p:nvSpPr>
            <p:cNvPr id="350" name="Google Shape;350;p32"/>
            <p:cNvSpPr/>
            <p:nvPr/>
          </p:nvSpPr>
          <p:spPr>
            <a:xfrm>
              <a:off x="7201489" y="1217120"/>
              <a:ext cx="3309633" cy="354145"/>
            </a:xfrm>
            <a:prstGeom prst="rect">
              <a:avLst/>
            </a:prstGeom>
            <a:solidFill>
              <a:schemeClr val="tx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1" name="Google Shape;351;p32"/>
            <p:cNvSpPr txBox="1"/>
            <p:nvPr/>
          </p:nvSpPr>
          <p:spPr>
            <a:xfrm>
              <a:off x="7278053" y="1251198"/>
              <a:ext cx="3295805" cy="292709"/>
            </a:xfrm>
            <a:prstGeom prst="rect">
              <a:avLst/>
            </a:prstGeom>
            <a:noFill/>
            <a:ln>
              <a:noFill/>
            </a:ln>
          </p:spPr>
          <p:txBody>
            <a:bodyPr spcFirstLastPara="1" wrap="square" lIns="0" tIns="0" rIns="0" bIns="0" anchor="ctr" anchorCtr="0">
              <a:noAutofit/>
            </a:bodyPr>
            <a:lstStyle/>
            <a:p>
              <a:pPr marL="0" marR="0" lvl="0" indent="0" algn="l" rtl="0">
                <a:lnSpc>
                  <a:spcPct val="138750"/>
                </a:lnSpc>
                <a:spcBef>
                  <a:spcPts val="0"/>
                </a:spcBef>
                <a:spcAft>
                  <a:spcPts val="0"/>
                </a:spcAft>
                <a:buNone/>
              </a:pPr>
              <a:r>
                <a:rPr lang="de-DE" sz="1600">
                  <a:solidFill>
                    <a:schemeClr val="lt1"/>
                  </a:solidFill>
                  <a:latin typeface="Arial"/>
                  <a:ea typeface="Arial"/>
                  <a:cs typeface="Arial"/>
                  <a:sym typeface="Arial"/>
                </a:rPr>
                <a:t> Mode-</a:t>
              </a:r>
              <a:r>
                <a:rPr lang="de-DE" sz="1600" err="1">
                  <a:solidFill>
                    <a:schemeClr val="lt1"/>
                  </a:solidFill>
                  <a:latin typeface="Arial"/>
                  <a:ea typeface="Arial"/>
                  <a:cs typeface="Arial"/>
                  <a:sym typeface="Arial"/>
                </a:rPr>
                <a:t>specific</a:t>
              </a:r>
              <a:r>
                <a:rPr lang="de-DE" sz="1600">
                  <a:solidFill>
                    <a:schemeClr val="lt1"/>
                  </a:solidFill>
                  <a:latin typeface="Arial"/>
                  <a:ea typeface="Arial"/>
                  <a:cs typeface="Arial"/>
                  <a:sym typeface="Arial"/>
                </a:rPr>
                <a:t> / regional </a:t>
              </a:r>
              <a:r>
                <a:rPr lang="de-DE" sz="1600" err="1">
                  <a:solidFill>
                    <a:schemeClr val="lt1"/>
                  </a:solidFill>
                  <a:latin typeface="Arial"/>
                  <a:ea typeface="Arial"/>
                  <a:cs typeface="Arial"/>
                  <a:sym typeface="Arial"/>
                </a:rPr>
                <a:t>networks</a:t>
              </a:r>
              <a:r>
                <a:rPr lang="de-DE" sz="1600">
                  <a:solidFill>
                    <a:schemeClr val="lt1"/>
                  </a:solidFill>
                  <a:latin typeface="Arial"/>
                  <a:ea typeface="Arial"/>
                  <a:cs typeface="Arial"/>
                  <a:sym typeface="Arial"/>
                </a:rPr>
                <a:t> /    </a:t>
              </a:r>
              <a:endParaRPr/>
            </a:p>
          </p:txBody>
        </p:sp>
      </p:grpSp>
      <p:pic>
        <p:nvPicPr>
          <p:cNvPr id="352" name="Google Shape;352;p32"/>
          <p:cNvPicPr preferRelativeResize="0"/>
          <p:nvPr/>
        </p:nvPicPr>
        <p:blipFill rotWithShape="1">
          <a:blip r:embed="rId10" cstate="hqprint">
            <a:alphaModFix/>
            <a:extLst>
              <a:ext uri="{28A0092B-C50C-407E-A947-70E740481C1C}">
                <a14:useLocalDpi xmlns:a14="http://schemas.microsoft.com/office/drawing/2010/main"/>
              </a:ext>
            </a:extLst>
          </a:blip>
          <a:srcRect l="-4659" t="-6735" r="-6578" b="-3639"/>
          <a:stretch/>
        </p:blipFill>
        <p:spPr>
          <a:xfrm>
            <a:off x="8098687" y="2069546"/>
            <a:ext cx="538939" cy="318945"/>
          </a:xfrm>
          <a:prstGeom prst="rect">
            <a:avLst/>
          </a:prstGeom>
          <a:noFill/>
          <a:ln>
            <a:noFill/>
          </a:ln>
        </p:spPr>
      </p:pic>
      <p:sp>
        <p:nvSpPr>
          <p:cNvPr id="354" name="Google Shape;354;p32"/>
          <p:cNvSpPr txBox="1"/>
          <p:nvPr/>
        </p:nvSpPr>
        <p:spPr>
          <a:xfrm>
            <a:off x="10044600" y="4648848"/>
            <a:ext cx="1941880" cy="492443"/>
          </a:xfrm>
          <a:prstGeom prst="rect">
            <a:avLst/>
          </a:prstGeom>
          <a:noFill/>
          <a:ln>
            <a:noFill/>
          </a:ln>
        </p:spPr>
        <p:txBody>
          <a:bodyPr spcFirstLastPara="1" wrap="square" lIns="0" tIns="0" rIns="0" bIns="0" anchor="t" anchorCtr="0">
            <a:noAutofit/>
          </a:bodyPr>
          <a:lstStyle/>
          <a:p>
            <a:pPr lvl="0" defTabSz="1088776" fontAlgn="base">
              <a:spcBef>
                <a:spcPct val="50000"/>
              </a:spcBef>
              <a:spcAft>
                <a:spcPct val="0"/>
              </a:spcAft>
              <a:buClr>
                <a:srgbClr val="F0AB00"/>
              </a:buClr>
              <a:buSzPct val="80000"/>
            </a:pPr>
            <a:r>
              <a:rPr lang="en-US" sz="1400" dirty="0">
                <a:solidFill>
                  <a:srgbClr val="000000"/>
                </a:solidFill>
                <a:ea typeface="Arial Unicode MS" pitchFamily="34" charset="-128"/>
                <a:cs typeface="Arial Unicode MS" pitchFamily="34" charset="-128"/>
                <a:sym typeface="Arial"/>
              </a:rPr>
              <a:t>Expected time of arrival, milestone and geo- tracking in real-time </a:t>
            </a:r>
          </a:p>
        </p:txBody>
      </p:sp>
      <p:sp>
        <p:nvSpPr>
          <p:cNvPr id="355" name="Google Shape;355;p32"/>
          <p:cNvSpPr txBox="1"/>
          <p:nvPr/>
        </p:nvSpPr>
        <p:spPr>
          <a:xfrm>
            <a:off x="223505" y="4302661"/>
            <a:ext cx="2860975"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de-DE" sz="1600">
                <a:solidFill>
                  <a:schemeClr val="lt1"/>
                </a:solidFill>
                <a:latin typeface="Arial"/>
                <a:ea typeface="Arial"/>
                <a:cs typeface="Arial"/>
                <a:sym typeface="Arial"/>
              </a:rPr>
              <a:t> Partner content &amp; applications</a:t>
            </a:r>
            <a:endParaRPr/>
          </a:p>
        </p:txBody>
      </p:sp>
      <p:pic>
        <p:nvPicPr>
          <p:cNvPr id="356" name="Google Shape;356;p32"/>
          <p:cNvPicPr preferRelativeResize="0"/>
          <p:nvPr/>
        </p:nvPicPr>
        <p:blipFill rotWithShape="1">
          <a:blip r:embed="rId11" cstate="hqprint">
            <a:alphaModFix/>
            <a:extLst>
              <a:ext uri="{28A0092B-C50C-407E-A947-70E740481C1C}">
                <a14:useLocalDpi xmlns:a14="http://schemas.microsoft.com/office/drawing/2010/main"/>
              </a:ext>
            </a:extLst>
          </a:blip>
          <a:srcRect/>
          <a:stretch/>
        </p:blipFill>
        <p:spPr>
          <a:xfrm>
            <a:off x="2174354" y="4620596"/>
            <a:ext cx="561405" cy="674349"/>
          </a:xfrm>
          <a:prstGeom prst="rect">
            <a:avLst/>
          </a:prstGeom>
          <a:noFill/>
          <a:ln>
            <a:noFill/>
          </a:ln>
        </p:spPr>
      </p:pic>
      <p:sp>
        <p:nvSpPr>
          <p:cNvPr id="357" name="Google Shape;357;p32"/>
          <p:cNvSpPr/>
          <p:nvPr/>
        </p:nvSpPr>
        <p:spPr>
          <a:xfrm rot="-5400000">
            <a:off x="2537207" y="4814507"/>
            <a:ext cx="131280" cy="136610"/>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58" name="Google Shape;358;p32"/>
          <p:cNvSpPr/>
          <p:nvPr/>
        </p:nvSpPr>
        <p:spPr>
          <a:xfrm rot="-5400000">
            <a:off x="3371564" y="4594907"/>
            <a:ext cx="131280" cy="13661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39" name="Google Shape;339;p32"/>
          <p:cNvSpPr/>
          <p:nvPr/>
        </p:nvSpPr>
        <p:spPr>
          <a:xfrm rot="-5400000" flipH="1">
            <a:off x="5129495" y="2209205"/>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59" name="Google Shape;359;p32"/>
          <p:cNvSpPr txBox="1"/>
          <p:nvPr/>
        </p:nvSpPr>
        <p:spPr>
          <a:xfrm>
            <a:off x="504001" y="6559834"/>
            <a:ext cx="2834425" cy="92333"/>
          </a:xfrm>
          <a:prstGeom prst="rect">
            <a:avLst/>
          </a:prstGeom>
          <a:noFill/>
          <a:ln>
            <a:noFill/>
          </a:ln>
        </p:spPr>
        <p:txBody>
          <a:bodyPr spcFirstLastPara="1" wrap="square" lIns="0" tIns="0" rIns="0" bIns="0" anchor="t" anchorCtr="0">
            <a:noAutofit/>
          </a:bodyPr>
          <a:lstStyle/>
          <a:p>
            <a:pPr marL="84121" marR="0" lvl="0" indent="-84121" algn="l" rtl="0">
              <a:lnSpc>
                <a:spcPct val="100000"/>
              </a:lnSpc>
              <a:spcBef>
                <a:spcPts val="0"/>
              </a:spcBef>
              <a:spcAft>
                <a:spcPts val="0"/>
              </a:spcAft>
              <a:buClr>
                <a:schemeClr val="dk1"/>
              </a:buClr>
              <a:buSzPts val="600"/>
              <a:buFont typeface="Arial"/>
              <a:buChar char="©"/>
            </a:pPr>
            <a:r>
              <a:rPr lang="de-DE" sz="600" dirty="0">
                <a:solidFill>
                  <a:schemeClr val="lt1"/>
                </a:solidFill>
                <a:latin typeface="Arial"/>
                <a:ea typeface="Arial"/>
                <a:cs typeface="Arial"/>
                <a:sym typeface="Arial"/>
              </a:rPr>
              <a:t>2020 SAP SE </a:t>
            </a:r>
            <a:r>
              <a:rPr lang="de-DE" sz="600" dirty="0" err="1">
                <a:solidFill>
                  <a:schemeClr val="lt1"/>
                </a:solidFill>
                <a:latin typeface="Arial"/>
                <a:ea typeface="Arial"/>
                <a:cs typeface="Arial"/>
                <a:sym typeface="Arial"/>
              </a:rPr>
              <a:t>or</a:t>
            </a:r>
            <a:r>
              <a:rPr lang="de-DE" sz="600" dirty="0">
                <a:solidFill>
                  <a:schemeClr val="lt1"/>
                </a:solidFill>
                <a:latin typeface="Arial"/>
                <a:ea typeface="Arial"/>
                <a:cs typeface="Arial"/>
                <a:sym typeface="Arial"/>
              </a:rPr>
              <a:t> an SAP </a:t>
            </a:r>
            <a:r>
              <a:rPr lang="de-DE" sz="600" dirty="0" err="1">
                <a:solidFill>
                  <a:schemeClr val="lt1"/>
                </a:solidFill>
                <a:latin typeface="Arial"/>
                <a:ea typeface="Arial"/>
                <a:cs typeface="Arial"/>
                <a:sym typeface="Arial"/>
              </a:rPr>
              <a:t>affiliate</a:t>
            </a:r>
            <a:r>
              <a:rPr lang="de-DE" sz="600" dirty="0">
                <a:solidFill>
                  <a:schemeClr val="lt1"/>
                </a:solidFill>
                <a:latin typeface="Arial"/>
                <a:ea typeface="Arial"/>
                <a:cs typeface="Arial"/>
                <a:sym typeface="Arial"/>
              </a:rPr>
              <a:t> </a:t>
            </a:r>
            <a:r>
              <a:rPr lang="de-DE" sz="600" dirty="0" err="1">
                <a:solidFill>
                  <a:schemeClr val="lt1"/>
                </a:solidFill>
                <a:latin typeface="Arial"/>
                <a:ea typeface="Arial"/>
                <a:cs typeface="Arial"/>
                <a:sym typeface="Arial"/>
              </a:rPr>
              <a:t>company</a:t>
            </a:r>
            <a:r>
              <a:rPr lang="de-DE" sz="600" dirty="0">
                <a:solidFill>
                  <a:schemeClr val="lt1"/>
                </a:solidFill>
                <a:latin typeface="Arial"/>
                <a:ea typeface="Arial"/>
                <a:cs typeface="Arial"/>
                <a:sym typeface="Arial"/>
              </a:rPr>
              <a:t>. All </a:t>
            </a:r>
            <a:r>
              <a:rPr lang="de-DE" sz="600" dirty="0" err="1">
                <a:solidFill>
                  <a:schemeClr val="lt1"/>
                </a:solidFill>
                <a:latin typeface="Arial"/>
                <a:ea typeface="Arial"/>
                <a:cs typeface="Arial"/>
                <a:sym typeface="Arial"/>
              </a:rPr>
              <a:t>rights</a:t>
            </a:r>
            <a:r>
              <a:rPr lang="de-DE" sz="600" dirty="0">
                <a:solidFill>
                  <a:schemeClr val="lt1"/>
                </a:solidFill>
                <a:latin typeface="Arial"/>
                <a:ea typeface="Arial"/>
                <a:cs typeface="Arial"/>
                <a:sym typeface="Arial"/>
              </a:rPr>
              <a:t> </a:t>
            </a:r>
            <a:r>
              <a:rPr lang="de-DE" sz="600" dirty="0" err="1">
                <a:solidFill>
                  <a:schemeClr val="lt1"/>
                </a:solidFill>
                <a:latin typeface="Arial"/>
                <a:ea typeface="Arial"/>
                <a:cs typeface="Arial"/>
                <a:sym typeface="Arial"/>
              </a:rPr>
              <a:t>reserved</a:t>
            </a:r>
            <a:r>
              <a:rPr lang="de-DE" sz="600" dirty="0">
                <a:solidFill>
                  <a:schemeClr val="lt1"/>
                </a:solidFill>
                <a:latin typeface="Arial"/>
                <a:ea typeface="Arial"/>
                <a:cs typeface="Arial"/>
                <a:sym typeface="Arial"/>
              </a:rPr>
              <a:t>.  |  PUBLIC</a:t>
            </a:r>
            <a:endParaRPr sz="600" b="0" i="0" u="none" dirty="0">
              <a:solidFill>
                <a:schemeClr val="lt1"/>
              </a:solidFill>
              <a:latin typeface="Arial"/>
              <a:ea typeface="Arial"/>
              <a:cs typeface="Arial"/>
              <a:sym typeface="Arial"/>
            </a:endParaRPr>
          </a:p>
        </p:txBody>
      </p:sp>
      <p:sp>
        <p:nvSpPr>
          <p:cNvPr id="360" name="Google Shape;360;p32"/>
          <p:cNvSpPr txBox="1"/>
          <p:nvPr/>
        </p:nvSpPr>
        <p:spPr>
          <a:xfrm>
            <a:off x="11562237" y="6536751"/>
            <a:ext cx="128240" cy="13849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900"/>
              <a:buFont typeface="Arial"/>
              <a:buNone/>
            </a:pPr>
            <a:fld id="{00000000-1234-1234-1234-123412341234}" type="slidenum">
              <a:rPr lang="de-DE" sz="900">
                <a:solidFill>
                  <a:schemeClr val="lt1"/>
                </a:solidFill>
                <a:latin typeface="Arial"/>
                <a:ea typeface="Arial"/>
                <a:cs typeface="Arial"/>
                <a:sym typeface="Arial"/>
              </a:rPr>
              <a:t>4</a:t>
            </a:fld>
            <a:endParaRPr sz="900">
              <a:solidFill>
                <a:schemeClr val="lt1"/>
              </a:solidFill>
              <a:latin typeface="Arial"/>
              <a:ea typeface="Arial"/>
              <a:cs typeface="Arial"/>
              <a:sym typeface="Arial"/>
            </a:endParaRPr>
          </a:p>
        </p:txBody>
      </p:sp>
      <p:sp>
        <p:nvSpPr>
          <p:cNvPr id="363" name="Google Shape;363;p32"/>
          <p:cNvSpPr/>
          <p:nvPr/>
        </p:nvSpPr>
        <p:spPr>
          <a:xfrm rot="-5400000" flipH="1">
            <a:off x="8100820" y="1866635"/>
            <a:ext cx="61090" cy="63571"/>
          </a:xfrm>
          <a:prstGeom prst="ellipse">
            <a:avLst/>
          </a:prstGeom>
          <a:solidFill>
            <a:schemeClr val="lt1"/>
          </a:solidFill>
          <a:ln w="19050" cap="flat" cmpd="sng">
            <a:solidFill>
              <a:schemeClr val="bg2"/>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32"/>
          <p:cNvSpPr/>
          <p:nvPr/>
        </p:nvSpPr>
        <p:spPr>
          <a:xfrm rot="-5400000" flipH="1">
            <a:off x="8095930" y="2180405"/>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48" name="Google Shape;348;p32"/>
          <p:cNvSpPr/>
          <p:nvPr/>
        </p:nvSpPr>
        <p:spPr>
          <a:xfrm rot="-5400000" flipH="1">
            <a:off x="8100820" y="2525660"/>
            <a:ext cx="61090" cy="63571"/>
          </a:xfrm>
          <a:prstGeom prst="ellipse">
            <a:avLst/>
          </a:prstGeom>
          <a:solidFill>
            <a:schemeClr val="lt1"/>
          </a:solidFill>
          <a:ln w="19050" cap="flat" cmpd="sng">
            <a:solidFill>
              <a:schemeClr val="bg2"/>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6" name="Google Shape;376;p32"/>
          <p:cNvSpPr/>
          <p:nvPr/>
        </p:nvSpPr>
        <p:spPr>
          <a:xfrm rot="-8107978">
            <a:off x="6369059" y="4520214"/>
            <a:ext cx="149184" cy="143839"/>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378" name="Google Shape;378;p32"/>
          <p:cNvGrpSpPr/>
          <p:nvPr/>
        </p:nvGrpSpPr>
        <p:grpSpPr>
          <a:xfrm>
            <a:off x="7190856" y="4302030"/>
            <a:ext cx="3213306" cy="354145"/>
            <a:chOff x="7201490" y="1217120"/>
            <a:chExt cx="3213306" cy="354145"/>
          </a:xfrm>
        </p:grpSpPr>
        <p:sp>
          <p:nvSpPr>
            <p:cNvPr id="379" name="Google Shape;379;p32"/>
            <p:cNvSpPr/>
            <p:nvPr/>
          </p:nvSpPr>
          <p:spPr>
            <a:xfrm>
              <a:off x="7201490" y="1217120"/>
              <a:ext cx="1910324" cy="354145"/>
            </a:xfrm>
            <a:prstGeom prst="rect">
              <a:avLst/>
            </a:prstGeom>
            <a:solidFill>
              <a:schemeClr val="tx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0" name="Google Shape;380;p32"/>
            <p:cNvSpPr txBox="1"/>
            <p:nvPr/>
          </p:nvSpPr>
          <p:spPr>
            <a:xfrm>
              <a:off x="7278054" y="1265054"/>
              <a:ext cx="3136742" cy="258276"/>
            </a:xfrm>
            <a:prstGeom prst="rect">
              <a:avLst/>
            </a:prstGeom>
            <a:noFill/>
            <a:ln>
              <a:noFill/>
            </a:ln>
          </p:spPr>
          <p:txBody>
            <a:bodyPr spcFirstLastPara="1" wrap="square" lIns="0" tIns="0" rIns="0" bIns="0" anchor="ctr" anchorCtr="0">
              <a:noAutofit/>
            </a:bodyPr>
            <a:lstStyle/>
            <a:p>
              <a:pPr marL="0" marR="0" lvl="0" indent="0" algn="l" rtl="0">
                <a:lnSpc>
                  <a:spcPct val="138750"/>
                </a:lnSpc>
                <a:spcBef>
                  <a:spcPts val="0"/>
                </a:spcBef>
                <a:spcAft>
                  <a:spcPts val="0"/>
                </a:spcAft>
                <a:buNone/>
              </a:pPr>
              <a:r>
                <a:rPr lang="de-DE" sz="1600">
                  <a:solidFill>
                    <a:schemeClr val="lt1"/>
                  </a:solidFill>
                  <a:latin typeface="Arial"/>
                  <a:ea typeface="Arial"/>
                  <a:cs typeface="Arial"/>
                  <a:sym typeface="Arial"/>
                </a:rPr>
                <a:t> </a:t>
              </a:r>
              <a:r>
                <a:rPr lang="de-DE" sz="1600" err="1">
                  <a:solidFill>
                    <a:schemeClr val="lt1"/>
                  </a:solidFill>
                  <a:latin typeface="Arial"/>
                  <a:ea typeface="Arial"/>
                  <a:cs typeface="Arial"/>
                  <a:sym typeface="Arial"/>
                </a:rPr>
                <a:t>Visibility</a:t>
              </a:r>
              <a:r>
                <a:rPr lang="de-DE" sz="1600">
                  <a:solidFill>
                    <a:schemeClr val="lt1"/>
                  </a:solidFill>
                  <a:latin typeface="Arial"/>
                  <a:ea typeface="Arial"/>
                  <a:cs typeface="Arial"/>
                  <a:sym typeface="Arial"/>
                </a:rPr>
                <a:t> </a:t>
              </a:r>
              <a:r>
                <a:rPr lang="de-DE" sz="1600" err="1">
                  <a:solidFill>
                    <a:schemeClr val="lt1"/>
                  </a:solidFill>
                  <a:latin typeface="Arial"/>
                  <a:ea typeface="Arial"/>
                  <a:cs typeface="Arial"/>
                  <a:sym typeface="Arial"/>
                </a:rPr>
                <a:t>networks</a:t>
              </a:r>
              <a:endParaRPr/>
            </a:p>
          </p:txBody>
        </p:sp>
      </p:grpSp>
      <p:pic>
        <p:nvPicPr>
          <p:cNvPr id="381" name="Google Shape;381;p32"/>
          <p:cNvPicPr preferRelativeResize="0"/>
          <p:nvPr/>
        </p:nvPicPr>
        <p:blipFill rotWithShape="1">
          <a:blip r:embed="rId12" cstate="hqprint">
            <a:alphaModFix/>
            <a:extLst>
              <a:ext uri="{28A0092B-C50C-407E-A947-70E740481C1C}">
                <a14:useLocalDpi xmlns:a14="http://schemas.microsoft.com/office/drawing/2010/main"/>
              </a:ext>
            </a:extLst>
          </a:blip>
          <a:srcRect/>
          <a:stretch/>
        </p:blipFill>
        <p:spPr>
          <a:xfrm flipH="1">
            <a:off x="9101179" y="4945733"/>
            <a:ext cx="382270" cy="272444"/>
          </a:xfrm>
          <a:prstGeom prst="rect">
            <a:avLst/>
          </a:prstGeom>
          <a:noFill/>
          <a:ln>
            <a:noFill/>
          </a:ln>
        </p:spPr>
      </p:pic>
      <p:pic>
        <p:nvPicPr>
          <p:cNvPr id="383" name="Google Shape;383;p32"/>
          <p:cNvPicPr preferRelativeResize="0"/>
          <p:nvPr/>
        </p:nvPicPr>
        <p:blipFill rotWithShape="1">
          <a:blip r:embed="rId13" cstate="hqprint">
            <a:alphaModFix/>
            <a:extLst>
              <a:ext uri="{28A0092B-C50C-407E-A947-70E740481C1C}">
                <a14:useLocalDpi xmlns:a14="http://schemas.microsoft.com/office/drawing/2010/main"/>
              </a:ext>
            </a:extLst>
          </a:blip>
          <a:srcRect l="-4659" t="-6735" r="-6578" b="-3639"/>
          <a:stretch/>
        </p:blipFill>
        <p:spPr>
          <a:xfrm>
            <a:off x="9476652" y="4681917"/>
            <a:ext cx="538940" cy="372970"/>
          </a:xfrm>
          <a:prstGeom prst="rect">
            <a:avLst/>
          </a:prstGeom>
          <a:noFill/>
          <a:ln>
            <a:noFill/>
          </a:ln>
        </p:spPr>
      </p:pic>
      <p:sp>
        <p:nvSpPr>
          <p:cNvPr id="384" name="Google Shape;384;p32"/>
          <p:cNvSpPr/>
          <p:nvPr/>
        </p:nvSpPr>
        <p:spPr>
          <a:xfrm rot="-5400000" flipH="1">
            <a:off x="9465073" y="4760618"/>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18" name="Google Shape;318;p32"/>
          <p:cNvSpPr/>
          <p:nvPr/>
        </p:nvSpPr>
        <p:spPr>
          <a:xfrm rot="-5400000" flipH="1">
            <a:off x="9114685" y="5045445"/>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85" name="Google Shape;385;p32"/>
          <p:cNvSpPr/>
          <p:nvPr/>
        </p:nvSpPr>
        <p:spPr>
          <a:xfrm rot="-5400000" flipH="1">
            <a:off x="9472671" y="5302945"/>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388" name="Google Shape;388;p32"/>
          <p:cNvCxnSpPr/>
          <p:nvPr/>
        </p:nvCxnSpPr>
        <p:spPr>
          <a:xfrm rot="10800000" flipH="1">
            <a:off x="2671152" y="4663213"/>
            <a:ext cx="697747" cy="219599"/>
          </a:xfrm>
          <a:prstGeom prst="straightConnector1">
            <a:avLst/>
          </a:prstGeom>
          <a:noFill/>
          <a:ln w="9525" cap="flat" cmpd="sng">
            <a:solidFill>
              <a:schemeClr val="dk1"/>
            </a:solidFill>
            <a:prstDash val="solid"/>
            <a:round/>
            <a:headEnd type="none" w="sm" len="sm"/>
            <a:tailEnd type="none" w="sm" len="sm"/>
          </a:ln>
        </p:spPr>
      </p:cxnSp>
      <p:sp>
        <p:nvSpPr>
          <p:cNvPr id="98" name="Google Shape;327;p32">
            <a:extLst>
              <a:ext uri="{FF2B5EF4-FFF2-40B4-BE49-F238E27FC236}">
                <a16:creationId xmlns:a16="http://schemas.microsoft.com/office/drawing/2014/main" id="{5D16E13E-6229-E94A-BA05-B1E412DB7676}"/>
              </a:ext>
            </a:extLst>
          </p:cNvPr>
          <p:cNvSpPr/>
          <p:nvPr/>
        </p:nvSpPr>
        <p:spPr>
          <a:xfrm rot="-7399055">
            <a:off x="4749721" y="3051304"/>
            <a:ext cx="131280" cy="13661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377" name="Google Shape;377;p32"/>
          <p:cNvPicPr preferRelativeResize="0"/>
          <p:nvPr/>
        </p:nvPicPr>
        <p:blipFill rotWithShape="1">
          <a:blip r:embed="rId14" cstate="hqprint">
            <a:alphaModFix/>
            <a:extLst>
              <a:ext uri="{28A0092B-C50C-407E-A947-70E740481C1C}">
                <a14:useLocalDpi xmlns:a14="http://schemas.microsoft.com/office/drawing/2010/main"/>
              </a:ext>
            </a:extLst>
          </a:blip>
          <a:srcRect/>
          <a:stretch/>
        </p:blipFill>
        <p:spPr>
          <a:xfrm>
            <a:off x="7790351" y="4659360"/>
            <a:ext cx="889533" cy="897843"/>
          </a:xfrm>
          <a:prstGeom prst="rect">
            <a:avLst/>
          </a:prstGeom>
          <a:noFill/>
          <a:ln>
            <a:noFill/>
          </a:ln>
        </p:spPr>
      </p:pic>
      <p:pic>
        <p:nvPicPr>
          <p:cNvPr id="108" name="Google Shape;297;p32">
            <a:extLst>
              <a:ext uri="{FF2B5EF4-FFF2-40B4-BE49-F238E27FC236}">
                <a16:creationId xmlns:a16="http://schemas.microsoft.com/office/drawing/2014/main" id="{F8F048F0-3292-564A-AE6B-B00265B53906}"/>
              </a:ext>
            </a:extLst>
          </p:cNvPr>
          <p:cNvPicPr preferRelativeResize="0"/>
          <p:nvPr/>
        </p:nvPicPr>
        <p:blipFill rotWithShape="1">
          <a:blip r:embed="rId13" cstate="hqprint">
            <a:alphaModFix/>
            <a:extLst>
              <a:ext uri="{28A0092B-C50C-407E-A947-70E740481C1C}">
                <a14:useLocalDpi xmlns:a14="http://schemas.microsoft.com/office/drawing/2010/main"/>
              </a:ext>
            </a:extLst>
          </a:blip>
          <a:srcRect l="-4659" t="-6735" r="-6578" b="-3639"/>
          <a:stretch/>
        </p:blipFill>
        <p:spPr>
          <a:xfrm>
            <a:off x="9652702" y="3597312"/>
            <a:ext cx="538939" cy="372970"/>
          </a:xfrm>
          <a:prstGeom prst="rect">
            <a:avLst/>
          </a:prstGeom>
          <a:noFill/>
          <a:ln>
            <a:noFill/>
          </a:ln>
        </p:spPr>
      </p:pic>
      <p:pic>
        <p:nvPicPr>
          <p:cNvPr id="109" name="Google Shape;320;p32">
            <a:extLst>
              <a:ext uri="{FF2B5EF4-FFF2-40B4-BE49-F238E27FC236}">
                <a16:creationId xmlns:a16="http://schemas.microsoft.com/office/drawing/2014/main" id="{D72C594B-935A-EA4A-B9FE-5CF28934BDDE}"/>
              </a:ext>
            </a:extLst>
          </p:cNvPr>
          <p:cNvPicPr preferRelativeResize="0"/>
          <p:nvPr/>
        </p:nvPicPr>
        <p:blipFill rotWithShape="1">
          <a:blip r:embed="rId13" cstate="hqprint">
            <a:alphaModFix/>
            <a:extLst>
              <a:ext uri="{28A0092B-C50C-407E-A947-70E740481C1C}">
                <a14:useLocalDpi xmlns:a14="http://schemas.microsoft.com/office/drawing/2010/main"/>
              </a:ext>
            </a:extLst>
          </a:blip>
          <a:srcRect l="-4659" t="-6735" r="-6578" b="-3639"/>
          <a:stretch/>
        </p:blipFill>
        <p:spPr>
          <a:xfrm>
            <a:off x="9133246" y="3296228"/>
            <a:ext cx="538939" cy="372970"/>
          </a:xfrm>
          <a:prstGeom prst="rect">
            <a:avLst/>
          </a:prstGeom>
          <a:noFill/>
          <a:ln>
            <a:noFill/>
          </a:ln>
        </p:spPr>
      </p:pic>
      <p:pic>
        <p:nvPicPr>
          <p:cNvPr id="110" name="Google Shape;321;p32">
            <a:extLst>
              <a:ext uri="{FF2B5EF4-FFF2-40B4-BE49-F238E27FC236}">
                <a16:creationId xmlns:a16="http://schemas.microsoft.com/office/drawing/2014/main" id="{3ECC9428-F6AB-9A4A-8BF6-0F3C4D078AA7}"/>
              </a:ext>
            </a:extLst>
          </p:cNvPr>
          <p:cNvPicPr preferRelativeResize="0"/>
          <p:nvPr/>
        </p:nvPicPr>
        <p:blipFill rotWithShape="1">
          <a:blip r:embed="rId13" cstate="hqprint">
            <a:alphaModFix/>
            <a:extLst>
              <a:ext uri="{28A0092B-C50C-407E-A947-70E740481C1C}">
                <a14:useLocalDpi xmlns:a14="http://schemas.microsoft.com/office/drawing/2010/main"/>
              </a:ext>
            </a:extLst>
          </a:blip>
          <a:srcRect l="-4659" t="-6735" r="-6578" b="-3639"/>
          <a:stretch/>
        </p:blipFill>
        <p:spPr>
          <a:xfrm>
            <a:off x="9133246" y="3798127"/>
            <a:ext cx="538939" cy="372970"/>
          </a:xfrm>
          <a:prstGeom prst="rect">
            <a:avLst/>
          </a:prstGeom>
          <a:noFill/>
          <a:ln>
            <a:noFill/>
          </a:ln>
        </p:spPr>
      </p:pic>
      <p:cxnSp>
        <p:nvCxnSpPr>
          <p:cNvPr id="111" name="Google Shape;322;p32">
            <a:extLst>
              <a:ext uri="{FF2B5EF4-FFF2-40B4-BE49-F238E27FC236}">
                <a16:creationId xmlns:a16="http://schemas.microsoft.com/office/drawing/2014/main" id="{C748528A-80BB-4C49-AD58-6E1AAE382D97}"/>
              </a:ext>
            </a:extLst>
          </p:cNvPr>
          <p:cNvCxnSpPr/>
          <p:nvPr/>
        </p:nvCxnSpPr>
        <p:spPr>
          <a:xfrm>
            <a:off x="8568587" y="3788324"/>
            <a:ext cx="1069656" cy="0"/>
          </a:xfrm>
          <a:prstGeom prst="straightConnector1">
            <a:avLst/>
          </a:prstGeom>
          <a:noFill/>
          <a:ln w="9525" cap="flat" cmpd="sng">
            <a:solidFill>
              <a:schemeClr val="dk1"/>
            </a:solidFill>
            <a:prstDash val="solid"/>
            <a:round/>
            <a:headEnd type="none" w="sm" len="sm"/>
            <a:tailEnd type="none" w="sm" len="sm"/>
          </a:ln>
        </p:spPr>
      </p:cxnSp>
      <p:cxnSp>
        <p:nvCxnSpPr>
          <p:cNvPr id="112" name="Google Shape;323;p32">
            <a:extLst>
              <a:ext uri="{FF2B5EF4-FFF2-40B4-BE49-F238E27FC236}">
                <a16:creationId xmlns:a16="http://schemas.microsoft.com/office/drawing/2014/main" id="{1D32CAC5-3A12-F442-9299-DF0F4C4154F0}"/>
              </a:ext>
            </a:extLst>
          </p:cNvPr>
          <p:cNvCxnSpPr>
            <a:endCxn id="109" idx="1"/>
          </p:cNvCxnSpPr>
          <p:nvPr/>
        </p:nvCxnSpPr>
        <p:spPr>
          <a:xfrm rot="10800000" flipH="1">
            <a:off x="8568946" y="3482713"/>
            <a:ext cx="564300" cy="302100"/>
          </a:xfrm>
          <a:prstGeom prst="straightConnector1">
            <a:avLst/>
          </a:prstGeom>
          <a:noFill/>
          <a:ln w="9525" cap="flat" cmpd="sng">
            <a:solidFill>
              <a:schemeClr val="dk1"/>
            </a:solidFill>
            <a:prstDash val="solid"/>
            <a:round/>
            <a:headEnd type="none" w="sm" len="sm"/>
            <a:tailEnd type="none" w="sm" len="sm"/>
          </a:ln>
        </p:spPr>
      </p:cxnSp>
      <p:cxnSp>
        <p:nvCxnSpPr>
          <p:cNvPr id="113" name="Google Shape;324;p32">
            <a:extLst>
              <a:ext uri="{FF2B5EF4-FFF2-40B4-BE49-F238E27FC236}">
                <a16:creationId xmlns:a16="http://schemas.microsoft.com/office/drawing/2014/main" id="{D2066F61-527B-E341-90E5-EB385159AF0B}"/>
              </a:ext>
            </a:extLst>
          </p:cNvPr>
          <p:cNvCxnSpPr>
            <a:cxnSpLocks/>
          </p:cNvCxnSpPr>
          <p:nvPr/>
        </p:nvCxnSpPr>
        <p:spPr>
          <a:xfrm flipV="1">
            <a:off x="6477567" y="3789363"/>
            <a:ext cx="1385156" cy="386569"/>
          </a:xfrm>
          <a:prstGeom prst="straightConnector1">
            <a:avLst/>
          </a:prstGeom>
          <a:noFill/>
          <a:ln w="9525" cap="flat" cmpd="sng">
            <a:solidFill>
              <a:schemeClr val="dk1"/>
            </a:solidFill>
            <a:prstDash val="solid"/>
            <a:round/>
            <a:headEnd type="none" w="sm" len="sm"/>
            <a:tailEnd type="none" w="sm" len="sm"/>
          </a:ln>
        </p:spPr>
      </p:cxnSp>
      <p:sp>
        <p:nvSpPr>
          <p:cNvPr id="114" name="Google Shape;325;p32">
            <a:extLst>
              <a:ext uri="{FF2B5EF4-FFF2-40B4-BE49-F238E27FC236}">
                <a16:creationId xmlns:a16="http://schemas.microsoft.com/office/drawing/2014/main" id="{D6F37E4A-13A1-8547-A24A-7B1A1F5D8667}"/>
              </a:ext>
            </a:extLst>
          </p:cNvPr>
          <p:cNvSpPr/>
          <p:nvPr/>
        </p:nvSpPr>
        <p:spPr>
          <a:xfrm rot="13492022">
            <a:off x="6370459" y="4102846"/>
            <a:ext cx="149184" cy="143839"/>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115" name="Google Shape;365;p32">
            <a:extLst>
              <a:ext uri="{FF2B5EF4-FFF2-40B4-BE49-F238E27FC236}">
                <a16:creationId xmlns:a16="http://schemas.microsoft.com/office/drawing/2014/main" id="{5983BEA2-2081-DF45-BD8C-AC025D6CFD37}"/>
              </a:ext>
            </a:extLst>
          </p:cNvPr>
          <p:cNvGrpSpPr/>
          <p:nvPr/>
        </p:nvGrpSpPr>
        <p:grpSpPr>
          <a:xfrm>
            <a:off x="7190855" y="2852270"/>
            <a:ext cx="3199452" cy="354145"/>
            <a:chOff x="7201489" y="1217120"/>
            <a:chExt cx="3199452" cy="354145"/>
          </a:xfrm>
        </p:grpSpPr>
        <p:sp>
          <p:nvSpPr>
            <p:cNvPr id="122" name="Google Shape;366;p32">
              <a:extLst>
                <a:ext uri="{FF2B5EF4-FFF2-40B4-BE49-F238E27FC236}">
                  <a16:creationId xmlns:a16="http://schemas.microsoft.com/office/drawing/2014/main" id="{F926D671-55FA-2442-8D5B-88072ECEC9AA}"/>
                </a:ext>
              </a:extLst>
            </p:cNvPr>
            <p:cNvSpPr/>
            <p:nvPr/>
          </p:nvSpPr>
          <p:spPr>
            <a:xfrm>
              <a:off x="7201489" y="1217120"/>
              <a:ext cx="2344147" cy="354145"/>
            </a:xfrm>
            <a:prstGeom prst="rect">
              <a:avLst/>
            </a:prstGeom>
            <a:solidFill>
              <a:schemeClr val="tx1"/>
            </a:solidFill>
            <a:ln>
              <a:noFill/>
            </a:ln>
          </p:spPr>
          <p:txBody>
            <a:bodyPr spcFirstLastPara="1" wrap="square" lIns="90000" tIns="72000" rIns="90000" bIns="72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3" name="Google Shape;367;p32">
              <a:extLst>
                <a:ext uri="{FF2B5EF4-FFF2-40B4-BE49-F238E27FC236}">
                  <a16:creationId xmlns:a16="http://schemas.microsoft.com/office/drawing/2014/main" id="{5E80C79B-AE80-4A4D-BABD-1F983C890786}"/>
                </a:ext>
              </a:extLst>
            </p:cNvPr>
            <p:cNvSpPr txBox="1"/>
            <p:nvPr/>
          </p:nvSpPr>
          <p:spPr>
            <a:xfrm>
              <a:off x="7264199" y="1265054"/>
              <a:ext cx="3136742" cy="258276"/>
            </a:xfrm>
            <a:prstGeom prst="rect">
              <a:avLst/>
            </a:prstGeom>
            <a:noFill/>
            <a:ln>
              <a:noFill/>
            </a:ln>
          </p:spPr>
          <p:txBody>
            <a:bodyPr spcFirstLastPara="1" wrap="square" lIns="0" tIns="0" rIns="0" bIns="0" anchor="ctr" anchorCtr="0">
              <a:noAutofit/>
            </a:bodyPr>
            <a:lstStyle/>
            <a:p>
              <a:pPr marL="0" marR="0" lvl="0" indent="0" algn="l" rtl="0">
                <a:lnSpc>
                  <a:spcPct val="138750"/>
                </a:lnSpc>
                <a:spcBef>
                  <a:spcPts val="0"/>
                </a:spcBef>
                <a:spcAft>
                  <a:spcPts val="0"/>
                </a:spcAft>
                <a:buNone/>
              </a:pPr>
              <a:r>
                <a:rPr lang="de-DE" sz="1600">
                  <a:solidFill>
                    <a:schemeClr val="lt1"/>
                  </a:solidFill>
                  <a:latin typeface="Arial"/>
                  <a:ea typeface="Arial"/>
                  <a:cs typeface="Arial"/>
                  <a:sym typeface="Arial"/>
                </a:rPr>
                <a:t> Digital </a:t>
              </a:r>
              <a:r>
                <a:rPr lang="de-DE" sz="1600" err="1">
                  <a:solidFill>
                    <a:schemeClr val="lt1"/>
                  </a:solidFill>
                  <a:latin typeface="Arial"/>
                  <a:ea typeface="Arial"/>
                  <a:cs typeface="Arial"/>
                  <a:sym typeface="Arial"/>
                </a:rPr>
                <a:t>carrier</a:t>
              </a:r>
              <a:r>
                <a:rPr lang="de-DE" sz="1600">
                  <a:solidFill>
                    <a:schemeClr val="lt1"/>
                  </a:solidFill>
                  <a:latin typeface="Arial"/>
                  <a:ea typeface="Arial"/>
                  <a:cs typeface="Arial"/>
                  <a:sym typeface="Arial"/>
                </a:rPr>
                <a:t> </a:t>
              </a:r>
              <a:r>
                <a:rPr lang="de-DE" sz="1600" err="1">
                  <a:solidFill>
                    <a:schemeClr val="lt1"/>
                  </a:solidFill>
                  <a:latin typeface="Arial"/>
                  <a:ea typeface="Arial"/>
                  <a:cs typeface="Arial"/>
                  <a:sym typeface="Arial"/>
                </a:rPr>
                <a:t>networks</a:t>
              </a:r>
              <a:endParaRPr/>
            </a:p>
          </p:txBody>
        </p:sp>
      </p:grpSp>
      <p:sp>
        <p:nvSpPr>
          <p:cNvPr id="116" name="Google Shape;368;p32">
            <a:extLst>
              <a:ext uri="{FF2B5EF4-FFF2-40B4-BE49-F238E27FC236}">
                <a16:creationId xmlns:a16="http://schemas.microsoft.com/office/drawing/2014/main" id="{178C36C6-03A8-F943-85A5-1F88D20B7939}"/>
              </a:ext>
            </a:extLst>
          </p:cNvPr>
          <p:cNvSpPr/>
          <p:nvPr/>
        </p:nvSpPr>
        <p:spPr>
          <a:xfrm rot="16200000" flipH="1">
            <a:off x="9148892" y="3957815"/>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369;p32">
            <a:extLst>
              <a:ext uri="{FF2B5EF4-FFF2-40B4-BE49-F238E27FC236}">
                <a16:creationId xmlns:a16="http://schemas.microsoft.com/office/drawing/2014/main" id="{C723CAF6-CAB7-6147-B818-DD1628A93FD7}"/>
              </a:ext>
            </a:extLst>
          </p:cNvPr>
          <p:cNvSpPr/>
          <p:nvPr/>
        </p:nvSpPr>
        <p:spPr>
          <a:xfrm rot="16200000" flipH="1">
            <a:off x="9651443" y="3759293"/>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374;p32">
            <a:extLst>
              <a:ext uri="{FF2B5EF4-FFF2-40B4-BE49-F238E27FC236}">
                <a16:creationId xmlns:a16="http://schemas.microsoft.com/office/drawing/2014/main" id="{0D6CB30E-8909-EF48-BE09-B062A1AA0AD6}"/>
              </a:ext>
            </a:extLst>
          </p:cNvPr>
          <p:cNvSpPr/>
          <p:nvPr/>
        </p:nvSpPr>
        <p:spPr>
          <a:xfrm rot="16200000" flipH="1">
            <a:off x="9144511" y="3442389"/>
            <a:ext cx="61090" cy="63571"/>
          </a:xfrm>
          <a:prstGeom prst="ellipse">
            <a:avLst/>
          </a:prstGeom>
          <a:solidFill>
            <a:schemeClr val="lt1"/>
          </a:solidFill>
          <a:ln w="19050" cap="flat" cmpd="sng">
            <a:solidFill>
              <a:schemeClr val="dk1"/>
            </a:solidFill>
            <a:prstDash val="solid"/>
            <a:miter lim="800000"/>
            <a:headEnd type="none" w="sm" len="sm"/>
            <a:tailEnd type="none" w="sm" len="sm"/>
          </a:ln>
        </p:spPr>
        <p:txBody>
          <a:bodyPr spcFirstLastPara="1" wrap="square" lIns="90000" tIns="72000" rIns="90000" bIns="720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9" name="Google Shape;375;p32">
            <a:extLst>
              <a:ext uri="{FF2B5EF4-FFF2-40B4-BE49-F238E27FC236}">
                <a16:creationId xmlns:a16="http://schemas.microsoft.com/office/drawing/2014/main" id="{EE511B17-5B6B-074E-882F-FDB9167DFD69}"/>
              </a:ext>
            </a:extLst>
          </p:cNvPr>
          <p:cNvCxnSpPr>
            <a:cxnSpLocks/>
          </p:cNvCxnSpPr>
          <p:nvPr/>
        </p:nvCxnSpPr>
        <p:spPr>
          <a:xfrm>
            <a:off x="8568587" y="3784813"/>
            <a:ext cx="580534" cy="202974"/>
          </a:xfrm>
          <a:prstGeom prst="straightConnector1">
            <a:avLst/>
          </a:prstGeom>
          <a:noFill/>
          <a:ln w="9525" cap="flat" cmpd="sng">
            <a:solidFill>
              <a:schemeClr val="dk1"/>
            </a:solidFill>
            <a:prstDash val="solid"/>
            <a:round/>
            <a:headEnd type="none" w="sm" len="sm"/>
            <a:tailEnd type="none" w="sm" len="sm"/>
          </a:ln>
        </p:spPr>
      </p:cxnSp>
      <p:sp>
        <p:nvSpPr>
          <p:cNvPr id="120" name="Google Shape;387;p32">
            <a:extLst>
              <a:ext uri="{FF2B5EF4-FFF2-40B4-BE49-F238E27FC236}">
                <a16:creationId xmlns:a16="http://schemas.microsoft.com/office/drawing/2014/main" id="{024A2044-DAF7-7643-8574-684EE472D1F2}"/>
              </a:ext>
            </a:extLst>
          </p:cNvPr>
          <p:cNvSpPr txBox="1"/>
          <p:nvPr/>
        </p:nvSpPr>
        <p:spPr>
          <a:xfrm>
            <a:off x="10243830" y="3564864"/>
            <a:ext cx="1777651" cy="492443"/>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de-DE" sz="1400" dirty="0">
                <a:solidFill>
                  <a:srgbClr val="000000"/>
                </a:solidFill>
                <a:ea typeface="Arial Unicode MS" pitchFamily="34" charset="-128"/>
                <a:cs typeface="Arial Unicode MS" pitchFamily="34" charset="-128"/>
                <a:sym typeface="Arial"/>
              </a:rPr>
              <a:t>Instant </a:t>
            </a:r>
            <a:r>
              <a:rPr lang="de-DE" sz="1400" dirty="0" err="1">
                <a:solidFill>
                  <a:srgbClr val="000000"/>
                </a:solidFill>
                <a:ea typeface="Arial Unicode MS" pitchFamily="34" charset="-128"/>
                <a:cs typeface="Arial Unicode MS" pitchFamily="34" charset="-128"/>
                <a:sym typeface="Arial"/>
              </a:rPr>
              <a:t>pricing</a:t>
            </a:r>
            <a:r>
              <a:rPr lang="de-DE" sz="1400" dirty="0">
                <a:solidFill>
                  <a:srgbClr val="000000"/>
                </a:solidFill>
                <a:ea typeface="Arial Unicode MS" pitchFamily="34" charset="-128"/>
                <a:cs typeface="Arial Unicode MS" pitchFamily="34" charset="-128"/>
                <a:sym typeface="Arial"/>
              </a:rPr>
              <a:t> &amp; </a:t>
            </a:r>
            <a:r>
              <a:rPr lang="de-DE" sz="1400" dirty="0" err="1">
                <a:solidFill>
                  <a:srgbClr val="000000"/>
                </a:solidFill>
                <a:ea typeface="Arial Unicode MS" pitchFamily="34" charset="-128"/>
                <a:cs typeface="Arial Unicode MS" pitchFamily="34" charset="-128"/>
                <a:sym typeface="Arial"/>
              </a:rPr>
              <a:t>subcontracting</a:t>
            </a:r>
            <a:endParaRPr sz="1400" dirty="0">
              <a:solidFill>
                <a:srgbClr val="000000"/>
              </a:solidFill>
              <a:ea typeface="Arial Unicode MS" pitchFamily="34" charset="-128"/>
              <a:cs typeface="Arial Unicode MS" pitchFamily="34" charset="-128"/>
              <a:sym typeface="Arial"/>
            </a:endParaRPr>
          </a:p>
        </p:txBody>
      </p:sp>
      <p:pic>
        <p:nvPicPr>
          <p:cNvPr id="121" name="Google Shape;319;p32">
            <a:extLst>
              <a:ext uri="{FF2B5EF4-FFF2-40B4-BE49-F238E27FC236}">
                <a16:creationId xmlns:a16="http://schemas.microsoft.com/office/drawing/2014/main" id="{B523A3A9-B6DF-1C4F-8029-A30FE795BB17}"/>
              </a:ext>
            </a:extLst>
          </p:cNvPr>
          <p:cNvPicPr preferRelativeResize="0"/>
          <p:nvPr/>
        </p:nvPicPr>
        <p:blipFill rotWithShape="1">
          <a:blip r:embed="rId14" cstate="hqprint">
            <a:alphaModFix/>
            <a:extLst>
              <a:ext uri="{28A0092B-C50C-407E-A947-70E740481C1C}">
                <a14:useLocalDpi xmlns:a14="http://schemas.microsoft.com/office/drawing/2010/main"/>
              </a:ext>
            </a:extLst>
          </a:blip>
          <a:srcRect/>
          <a:stretch/>
        </p:blipFill>
        <p:spPr>
          <a:xfrm>
            <a:off x="7772663" y="3342356"/>
            <a:ext cx="889533" cy="897843"/>
          </a:xfrm>
          <a:prstGeom prst="rect">
            <a:avLst/>
          </a:prstGeom>
          <a:noFill/>
          <a:ln>
            <a:noFill/>
          </a:ln>
        </p:spPr>
      </p:pic>
      <p:pic>
        <p:nvPicPr>
          <p:cNvPr id="3" name="Picture 2">
            <a:extLst>
              <a:ext uri="{FF2B5EF4-FFF2-40B4-BE49-F238E27FC236}">
                <a16:creationId xmlns:a16="http://schemas.microsoft.com/office/drawing/2014/main" id="{0BC01613-F4FA-4769-A000-E2CD15A1F439}"/>
              </a:ext>
            </a:extLst>
          </p:cNvPr>
          <p:cNvPicPr>
            <a:picLocks noChangeAspect="1"/>
          </p:cNvPicPr>
          <p:nvPr/>
        </p:nvPicPr>
        <p:blipFill>
          <a:blip r:embed="rId15" cstate="hqprint">
            <a:extLst>
              <a:ext uri="{28A0092B-C50C-407E-A947-70E740481C1C}">
                <a14:useLocalDpi xmlns:a14="http://schemas.microsoft.com/office/drawing/2010/main"/>
              </a:ext>
            </a:extLst>
          </a:blip>
          <a:stretch>
            <a:fillRect/>
          </a:stretch>
        </p:blipFill>
        <p:spPr>
          <a:xfrm>
            <a:off x="10513809" y="1372597"/>
            <a:ext cx="1195619" cy="233044"/>
          </a:xfrm>
          <a:prstGeom prst="rect">
            <a:avLst/>
          </a:prstGeom>
        </p:spPr>
      </p:pic>
      <p:pic>
        <p:nvPicPr>
          <p:cNvPr id="94" name="Picture 93">
            <a:extLst>
              <a:ext uri="{FF2B5EF4-FFF2-40B4-BE49-F238E27FC236}">
                <a16:creationId xmlns:a16="http://schemas.microsoft.com/office/drawing/2014/main" id="{29520073-1E8C-49CE-BECD-025C9BDD18EB}"/>
              </a:ext>
            </a:extLst>
          </p:cNvPr>
          <p:cNvPicPr>
            <a:picLocks noChangeAspect="1"/>
          </p:cNvPicPr>
          <p:nvPr/>
        </p:nvPicPr>
        <p:blipFill>
          <a:blip r:embed="rId16" cstate="hqprint">
            <a:extLst>
              <a:ext uri="{28A0092B-C50C-407E-A947-70E740481C1C}">
                <a14:useLocalDpi xmlns:a14="http://schemas.microsoft.com/office/drawing/2010/main"/>
              </a:ext>
            </a:extLst>
          </a:blip>
          <a:stretch>
            <a:fillRect/>
          </a:stretch>
        </p:blipFill>
        <p:spPr>
          <a:xfrm>
            <a:off x="9678327" y="3254275"/>
            <a:ext cx="768092" cy="141194"/>
          </a:xfrm>
          <a:prstGeom prst="rect">
            <a:avLst/>
          </a:prstGeom>
        </p:spPr>
      </p:pic>
      <p:pic>
        <p:nvPicPr>
          <p:cNvPr id="95" name="Graphic 94">
            <a:extLst>
              <a:ext uri="{FF2B5EF4-FFF2-40B4-BE49-F238E27FC236}">
                <a16:creationId xmlns:a16="http://schemas.microsoft.com/office/drawing/2014/main" id="{40480771-EF6B-4FD0-A1B6-27215EBE9E3A}"/>
              </a:ext>
            </a:extLst>
          </p:cNvPr>
          <p:cNvPicPr>
            <a:picLocks noChangeAspect="1"/>
          </p:cNvPicPr>
          <p:nvPr/>
        </p:nvPicPr>
        <p:blipFill>
          <a:blip r:embed="rId17" cstate="hqprint">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10479746" y="3178967"/>
            <a:ext cx="1039631" cy="288474"/>
          </a:xfrm>
          <a:prstGeom prst="rect">
            <a:avLst/>
          </a:prstGeom>
        </p:spPr>
      </p:pic>
      <p:pic>
        <p:nvPicPr>
          <p:cNvPr id="96" name="Picture 95">
            <a:extLst>
              <a:ext uri="{FF2B5EF4-FFF2-40B4-BE49-F238E27FC236}">
                <a16:creationId xmlns:a16="http://schemas.microsoft.com/office/drawing/2014/main" id="{833D71F4-1CDF-4351-B41C-5CCC2FB02EB4}"/>
              </a:ext>
            </a:extLst>
          </p:cNvPr>
          <p:cNvPicPr>
            <a:picLocks noChangeAspect="1"/>
          </p:cNvPicPr>
          <p:nvPr/>
        </p:nvPicPr>
        <p:blipFill>
          <a:blip r:embed="rId19" cstate="hqprint">
            <a:extLst>
              <a:ext uri="{28A0092B-C50C-407E-A947-70E740481C1C}">
                <a14:useLocalDpi xmlns:a14="http://schemas.microsoft.com/office/drawing/2010/main"/>
              </a:ext>
            </a:extLst>
          </a:blip>
          <a:stretch>
            <a:fillRect/>
          </a:stretch>
        </p:blipFill>
        <p:spPr>
          <a:xfrm>
            <a:off x="8917907" y="1957178"/>
            <a:ext cx="617096" cy="240769"/>
          </a:xfrm>
          <a:prstGeom prst="rect">
            <a:avLst/>
          </a:prstGeom>
        </p:spPr>
      </p:pic>
      <p:sp>
        <p:nvSpPr>
          <p:cNvPr id="353" name="Google Shape;353;p32"/>
          <p:cNvSpPr txBox="1"/>
          <p:nvPr/>
        </p:nvSpPr>
        <p:spPr>
          <a:xfrm>
            <a:off x="8810123" y="2221521"/>
            <a:ext cx="1449757" cy="246221"/>
          </a:xfrm>
          <a:prstGeom prst="rect">
            <a:avLst/>
          </a:prstGeom>
          <a:noFill/>
          <a:ln>
            <a:noFill/>
          </a:ln>
        </p:spPr>
        <p:txBody>
          <a:bodyPr spcFirstLastPara="1" wrap="square" lIns="0" tIns="0" rIns="0" bIns="0" anchor="t" anchorCtr="0">
            <a:noAutofit/>
          </a:bodyPr>
          <a:lstStyle/>
          <a:p>
            <a:pPr algn="ctr"/>
            <a:r>
              <a:rPr lang="de-DE" sz="1400" dirty="0">
                <a:solidFill>
                  <a:srgbClr val="000000"/>
                </a:solidFill>
                <a:ea typeface="Arial Unicode MS" pitchFamily="34" charset="-128"/>
                <a:cs typeface="Arial Unicode MS" pitchFamily="34" charset="-128"/>
                <a:sym typeface="Arial"/>
              </a:rPr>
              <a:t>B2B </a:t>
            </a:r>
            <a:r>
              <a:rPr lang="de-DE" sz="1400" dirty="0" err="1">
                <a:solidFill>
                  <a:srgbClr val="000000"/>
                </a:solidFill>
                <a:ea typeface="Arial Unicode MS" pitchFamily="34" charset="-128"/>
                <a:cs typeface="Arial Unicode MS" pitchFamily="34" charset="-128"/>
                <a:sym typeface="Arial"/>
              </a:rPr>
              <a:t>integration</a:t>
            </a:r>
            <a:endParaRPr sz="1400" dirty="0">
              <a:solidFill>
                <a:srgbClr val="000000"/>
              </a:solidFill>
              <a:ea typeface="Arial Unicode MS" pitchFamily="34" charset="-128"/>
              <a:cs typeface="Arial Unicode MS" pitchFamily="34" charset="-128"/>
              <a:sym typeface="Arial"/>
            </a:endParaRPr>
          </a:p>
        </p:txBody>
      </p:sp>
      <p:pic>
        <p:nvPicPr>
          <p:cNvPr id="97" name="Picture 96">
            <a:extLst>
              <a:ext uri="{FF2B5EF4-FFF2-40B4-BE49-F238E27FC236}">
                <a16:creationId xmlns:a16="http://schemas.microsoft.com/office/drawing/2014/main" id="{F0DC875A-774E-4EBD-93E2-C4CB79705192}"/>
              </a:ext>
            </a:extLst>
          </p:cNvPr>
          <p:cNvPicPr>
            <a:picLocks noChangeAspect="1"/>
          </p:cNvPicPr>
          <p:nvPr/>
        </p:nvPicPr>
        <p:blipFill>
          <a:blip r:embed="rId19" cstate="hqprint">
            <a:extLst>
              <a:ext uri="{28A0092B-C50C-407E-A947-70E740481C1C}">
                <a14:useLocalDpi xmlns:a14="http://schemas.microsoft.com/office/drawing/2010/main"/>
              </a:ext>
            </a:extLst>
          </a:blip>
          <a:stretch>
            <a:fillRect/>
          </a:stretch>
        </p:blipFill>
        <p:spPr>
          <a:xfrm>
            <a:off x="9478075" y="4364295"/>
            <a:ext cx="617096" cy="240769"/>
          </a:xfrm>
          <a:prstGeom prst="rect">
            <a:avLst/>
          </a:prstGeom>
        </p:spPr>
      </p:pic>
      <p:pic>
        <p:nvPicPr>
          <p:cNvPr id="100" name="Image 8">
            <a:extLst>
              <a:ext uri="{FF2B5EF4-FFF2-40B4-BE49-F238E27FC236}">
                <a16:creationId xmlns:a16="http://schemas.microsoft.com/office/drawing/2014/main" id="{246D944A-BAFD-4E37-870B-AA9B50E7BD7B}"/>
              </a:ext>
            </a:extLst>
          </p:cNvPr>
          <p:cNvPicPr>
            <a:picLocks noChangeAspect="1"/>
          </p:cNvPicPr>
          <p:nvPr/>
        </p:nvPicPr>
        <p:blipFill>
          <a:blip r:embed="rId20"/>
          <a:stretch>
            <a:fillRect/>
          </a:stretch>
        </p:blipFill>
        <p:spPr>
          <a:xfrm>
            <a:off x="10803937" y="4402848"/>
            <a:ext cx="640554" cy="163185"/>
          </a:xfrm>
          <a:prstGeom prst="rect">
            <a:avLst/>
          </a:prstGeom>
        </p:spPr>
      </p:pic>
      <p:pic>
        <p:nvPicPr>
          <p:cNvPr id="101" name="Picture 2" descr="ClearMetal">
            <a:extLst>
              <a:ext uri="{FF2B5EF4-FFF2-40B4-BE49-F238E27FC236}">
                <a16:creationId xmlns:a16="http://schemas.microsoft.com/office/drawing/2014/main" id="{6DAC85BC-B3CD-44EE-B913-E72302265C4F}"/>
              </a:ext>
            </a:extLst>
          </p:cNvPr>
          <p:cNvPicPr>
            <a:picLocks noChangeAspect="1" noChangeArrowheads="1"/>
          </p:cNvPicPr>
          <p:nvPr/>
        </p:nvPicPr>
        <p:blipFill>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15591" y="4242727"/>
            <a:ext cx="826541" cy="51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83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23E0-47DD-7144-AD44-1779267B8600}"/>
              </a:ext>
            </a:extLst>
          </p:cNvPr>
          <p:cNvSpPr>
            <a:spLocks noGrp="1"/>
          </p:cNvSpPr>
          <p:nvPr>
            <p:ph type="ctrTitle"/>
          </p:nvPr>
        </p:nvSpPr>
        <p:spPr/>
        <p:txBody>
          <a:bodyPr/>
          <a:lstStyle/>
          <a:p>
            <a:r>
              <a:rPr lang="en-DE" dirty="0"/>
              <a:t>Which services can you offer through</a:t>
            </a:r>
            <a:br>
              <a:rPr lang="en-DE" dirty="0"/>
            </a:br>
            <a:r>
              <a:rPr lang="en-DE" dirty="0">
                <a:solidFill>
                  <a:schemeClr val="accent1"/>
                </a:solidFill>
              </a:rPr>
              <a:t>SAP Logistics Business Network?</a:t>
            </a:r>
          </a:p>
        </p:txBody>
      </p:sp>
    </p:spTree>
    <p:extLst>
      <p:ext uri="{BB962C8B-B14F-4D97-AF65-F5344CB8AC3E}">
        <p14:creationId xmlns:p14="http://schemas.microsoft.com/office/powerpoint/2010/main" val="308918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1BC90AE-F2FD-4F28-920F-E87CDADB4C38}"/>
              </a:ext>
            </a:extLst>
          </p:cNvPr>
          <p:cNvSpPr/>
          <p:nvPr/>
        </p:nvSpPr>
        <p:spPr bwMode="gray">
          <a:xfrm>
            <a:off x="8390118" y="0"/>
            <a:ext cx="3805057" cy="6858000"/>
          </a:xfrm>
          <a:prstGeom prst="rect">
            <a:avLst/>
          </a:prstGeom>
          <a:solidFill>
            <a:schemeClr val="tx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56F5FED2-7DCC-4322-93BC-96783B05A923}"/>
              </a:ext>
            </a:extLst>
          </p:cNvPr>
          <p:cNvSpPr>
            <a:spLocks noGrp="1"/>
          </p:cNvSpPr>
          <p:nvPr>
            <p:ph type="title"/>
          </p:nvPr>
        </p:nvSpPr>
        <p:spPr>
          <a:xfrm>
            <a:off x="504001" y="504000"/>
            <a:ext cx="7886117" cy="738664"/>
          </a:xfrm>
        </p:spPr>
        <p:txBody>
          <a:bodyPr/>
          <a:lstStyle/>
          <a:p>
            <a:r>
              <a:rPr lang="en-US" dirty="0"/>
              <a:t>What the shippers use </a:t>
            </a:r>
            <a:r>
              <a:rPr lang="en-US" i="1" dirty="0"/>
              <a:t>SAP Logistics Business Network, freight collaboration option </a:t>
            </a:r>
            <a:r>
              <a:rPr lang="en-US" dirty="0"/>
              <a:t>for…</a:t>
            </a:r>
          </a:p>
        </p:txBody>
      </p:sp>
      <p:grpSp>
        <p:nvGrpSpPr>
          <p:cNvPr id="3" name="Group 2">
            <a:extLst>
              <a:ext uri="{FF2B5EF4-FFF2-40B4-BE49-F238E27FC236}">
                <a16:creationId xmlns:a16="http://schemas.microsoft.com/office/drawing/2014/main" id="{099EA249-13C6-490B-836A-A027F2CD0187}"/>
              </a:ext>
            </a:extLst>
          </p:cNvPr>
          <p:cNvGrpSpPr/>
          <p:nvPr/>
        </p:nvGrpSpPr>
        <p:grpSpPr>
          <a:xfrm>
            <a:off x="561016" y="1654014"/>
            <a:ext cx="5959421" cy="4043364"/>
            <a:chOff x="5215461" y="1654014"/>
            <a:chExt cx="5959421" cy="4043364"/>
          </a:xfrm>
        </p:grpSpPr>
        <p:sp>
          <p:nvSpPr>
            <p:cNvPr id="64" name="Arrow: Chevron 63">
              <a:extLst>
                <a:ext uri="{FF2B5EF4-FFF2-40B4-BE49-F238E27FC236}">
                  <a16:creationId xmlns:a16="http://schemas.microsoft.com/office/drawing/2014/main" id="{7DFABD61-971C-447F-ACCA-5F5A2B92B9DE}"/>
                </a:ext>
              </a:extLst>
            </p:cNvPr>
            <p:cNvSpPr/>
            <p:nvPr/>
          </p:nvSpPr>
          <p:spPr bwMode="gray">
            <a:xfrm>
              <a:off x="5347452" y="5171439"/>
              <a:ext cx="2874832" cy="525939"/>
            </a:xfrm>
            <a:prstGeom prst="chevr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Freight order collaboration</a:t>
              </a:r>
            </a:p>
          </p:txBody>
        </p:sp>
        <p:sp>
          <p:nvSpPr>
            <p:cNvPr id="65" name="Arrow: Chevron 64">
              <a:extLst>
                <a:ext uri="{FF2B5EF4-FFF2-40B4-BE49-F238E27FC236}">
                  <a16:creationId xmlns:a16="http://schemas.microsoft.com/office/drawing/2014/main" id="{AFFB2024-9CE9-4E71-ADC6-F7F8CA59F4AD}"/>
                </a:ext>
              </a:extLst>
            </p:cNvPr>
            <p:cNvSpPr/>
            <p:nvPr/>
          </p:nvSpPr>
          <p:spPr bwMode="gray">
            <a:xfrm>
              <a:off x="8300050" y="5171439"/>
              <a:ext cx="2874832" cy="525939"/>
            </a:xfrm>
            <a:prstGeom prst="chevr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Dock appointment scheduling</a:t>
              </a:r>
            </a:p>
          </p:txBody>
        </p:sp>
        <p:grpSp>
          <p:nvGrpSpPr>
            <p:cNvPr id="23" name="Group 22">
              <a:extLst>
                <a:ext uri="{FF2B5EF4-FFF2-40B4-BE49-F238E27FC236}">
                  <a16:creationId xmlns:a16="http://schemas.microsoft.com/office/drawing/2014/main" id="{8002832F-E647-4872-AB1A-9464E9551859}"/>
                </a:ext>
              </a:extLst>
            </p:cNvPr>
            <p:cNvGrpSpPr/>
            <p:nvPr/>
          </p:nvGrpSpPr>
          <p:grpSpPr>
            <a:xfrm>
              <a:off x="5215461" y="1654014"/>
              <a:ext cx="5959421" cy="3106076"/>
              <a:chOff x="1764587" y="1364900"/>
              <a:chExt cx="5959421" cy="3106076"/>
            </a:xfrm>
          </p:grpSpPr>
          <p:sp>
            <p:nvSpPr>
              <p:cNvPr id="24" name="Freeform 5">
                <a:extLst>
                  <a:ext uri="{FF2B5EF4-FFF2-40B4-BE49-F238E27FC236}">
                    <a16:creationId xmlns:a16="http://schemas.microsoft.com/office/drawing/2014/main" id="{577C7C04-DA1A-4EC7-969A-61BE393FC704}"/>
                  </a:ext>
                </a:extLst>
              </p:cNvPr>
              <p:cNvSpPr>
                <a:spLocks/>
              </p:cNvSpPr>
              <p:nvPr/>
            </p:nvSpPr>
            <p:spPr bwMode="auto">
              <a:xfrm>
                <a:off x="1764587" y="1410348"/>
                <a:ext cx="5959421" cy="3060628"/>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28575" algn="ctr">
                <a:solidFill>
                  <a:schemeClr val="tx1"/>
                </a:solidFill>
                <a:prstDash val="solid"/>
                <a:miter lim="800000"/>
                <a:headEnd/>
                <a:tailEnd/>
              </a:ln>
            </p:spPr>
            <p:txBody>
              <a:bodyPr lIns="89935" tIns="71947" rIns="89935" bIns="71947" rtlCol="0" anchor="ctr"/>
              <a:lstStyle/>
              <a:p>
                <a:pPr algn="ctr" defTabSz="913667">
                  <a:spcBef>
                    <a:spcPct val="50000"/>
                  </a:spcBef>
                  <a:buClr>
                    <a:srgbClr val="F0AB00"/>
                  </a:buClr>
                  <a:buSzPct val="80000"/>
                  <a:defRPr/>
                </a:pPr>
                <a:endParaRPr lang="en-US" sz="1500" kern="0">
                  <a:solidFill>
                    <a:srgbClr val="000000"/>
                  </a:solidFill>
                  <a:latin typeface="BentonSans Light" panose="02000503000000020004" pitchFamily="2" charset="0"/>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25D89447-8296-42BD-AD17-0D82096E3CD8}"/>
                  </a:ext>
                </a:extLst>
              </p:cNvPr>
              <p:cNvSpPr/>
              <p:nvPr/>
            </p:nvSpPr>
            <p:spPr>
              <a:xfrm>
                <a:off x="2211689" y="3819955"/>
                <a:ext cx="4956142" cy="51646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172"/>
                <a:endParaRPr lang="en-US" sz="1400" spc="15">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98CAEA8-1A2E-455B-942E-0CE57D219E34}"/>
                  </a:ext>
                </a:extLst>
              </p:cNvPr>
              <p:cNvSpPr txBox="1"/>
              <p:nvPr/>
            </p:nvSpPr>
            <p:spPr>
              <a:xfrm>
                <a:off x="2698718" y="3978721"/>
                <a:ext cx="3463297"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b="1">
                    <a:solidFill>
                      <a:schemeClr val="bg1"/>
                    </a:solidFill>
                    <a:ea typeface="Arial Unicode MS" pitchFamily="34" charset="-128"/>
                    <a:cs typeface="Arial Unicode MS" pitchFamily="34" charset="-128"/>
                  </a:rPr>
                  <a:t>Connectivity &amp; Platform</a:t>
                </a:r>
              </a:p>
            </p:txBody>
          </p:sp>
          <p:sp>
            <p:nvSpPr>
              <p:cNvPr id="27" name="Textfeld 165">
                <a:extLst>
                  <a:ext uri="{FF2B5EF4-FFF2-40B4-BE49-F238E27FC236}">
                    <a16:creationId xmlns:a16="http://schemas.microsoft.com/office/drawing/2014/main" id="{02F77BCD-3CE1-4B58-AFE5-A3AAC91228BA}"/>
                  </a:ext>
                </a:extLst>
              </p:cNvPr>
              <p:cNvSpPr txBox="1"/>
              <p:nvPr/>
            </p:nvSpPr>
            <p:spPr>
              <a:xfrm>
                <a:off x="3943507" y="2445098"/>
                <a:ext cx="2699228" cy="692497"/>
              </a:xfrm>
              <a:prstGeom prst="rect">
                <a:avLst/>
              </a:prstGeom>
              <a:noFill/>
            </p:spPr>
            <p:txBody>
              <a:bodyPr wrap="square" lIns="0" tIns="0" rIns="0" bIns="0" rtlCol="0">
                <a:spAutoFit/>
              </a:bodyPr>
              <a:lstStyle/>
              <a:p>
                <a:pPr fontAlgn="base">
                  <a:lnSpc>
                    <a:spcPts val="2500"/>
                  </a:lnSpc>
                  <a:spcBef>
                    <a:spcPts val="400"/>
                  </a:spcBef>
                  <a:spcAft>
                    <a:spcPct val="0"/>
                  </a:spcAft>
                  <a:buClr>
                    <a:srgbClr val="F0AB00"/>
                  </a:buClr>
                  <a:buSzPct val="80000"/>
                </a:pPr>
                <a:r>
                  <a:rPr lang="en-US" sz="2100" b="1" kern="0">
                    <a:ea typeface="Arial Unicode MS" pitchFamily="34" charset="-128"/>
                    <a:cs typeface="Arial Unicode MS" pitchFamily="34" charset="-128"/>
                  </a:rPr>
                  <a:t>Logistics</a:t>
                </a:r>
              </a:p>
              <a:p>
                <a:pPr fontAlgn="base">
                  <a:lnSpc>
                    <a:spcPts val="2500"/>
                  </a:lnSpc>
                  <a:spcBef>
                    <a:spcPts val="400"/>
                  </a:spcBef>
                  <a:spcAft>
                    <a:spcPct val="0"/>
                  </a:spcAft>
                  <a:buClr>
                    <a:srgbClr val="F0AB00"/>
                  </a:buClr>
                  <a:buSzPct val="80000"/>
                </a:pPr>
                <a:r>
                  <a:rPr lang="en-US" sz="2100" b="1" kern="0">
                    <a:ea typeface="Arial Unicode MS" pitchFamily="34" charset="-128"/>
                    <a:cs typeface="Arial Unicode MS" pitchFamily="34" charset="-128"/>
                  </a:rPr>
                  <a:t>Business Network</a:t>
                </a:r>
              </a:p>
            </p:txBody>
          </p:sp>
          <p:pic>
            <p:nvPicPr>
              <p:cNvPr id="28" name="Picture 20">
                <a:extLst>
                  <a:ext uri="{FF2B5EF4-FFF2-40B4-BE49-F238E27FC236}">
                    <a16:creationId xmlns:a16="http://schemas.microsoft.com/office/drawing/2014/main" id="{1FF88190-B2B1-4DEF-8603-35F7AAEE10A9}"/>
                  </a:ext>
                </a:extLst>
              </p:cNvPr>
              <p:cNvPicPr>
                <a:picLocks noChangeAspect="1"/>
              </p:cNvPicPr>
              <p:nvPr/>
            </p:nvPicPr>
            <p:blipFill rotWithShape="1">
              <a:blip r:embed="rId3" cstate="hqprint">
                <a:extLst>
                  <a:ext uri="{BEBA8EAE-BF5A-486C-A8C5-ECC9F3942E4B}">
                    <a14:imgProps xmlns:a14="http://schemas.microsoft.com/office/drawing/2010/main">
                      <a14:imgLayer r:embed="rId4">
                        <a14:imgEffect>
                          <a14:backgroundRemoval t="0" b="100000" l="0" r="48684"/>
                        </a14:imgEffect>
                      </a14:imgLayer>
                    </a14:imgProps>
                  </a:ext>
                  <a:ext uri="{28A0092B-C50C-407E-A947-70E740481C1C}">
                    <a14:useLocalDpi xmlns:a14="http://schemas.microsoft.com/office/drawing/2010/main"/>
                  </a:ext>
                </a:extLst>
              </a:blip>
              <a:srcRect r="54410"/>
              <a:stretch/>
            </p:blipFill>
            <p:spPr>
              <a:xfrm>
                <a:off x="2906681" y="2487108"/>
                <a:ext cx="989992" cy="480678"/>
              </a:xfrm>
              <a:prstGeom prst="rect">
                <a:avLst/>
              </a:prstGeom>
              <a:noFill/>
            </p:spPr>
          </p:pic>
          <p:pic>
            <p:nvPicPr>
              <p:cNvPr id="29" name="Google Shape;403;p33">
                <a:extLst>
                  <a:ext uri="{FF2B5EF4-FFF2-40B4-BE49-F238E27FC236}">
                    <a16:creationId xmlns:a16="http://schemas.microsoft.com/office/drawing/2014/main" id="{7ECAC341-1415-4045-B95A-D8F0CB3818CE}"/>
                  </a:ext>
                </a:extLst>
              </p:cNvPr>
              <p:cNvPicPr preferRelativeResize="0"/>
              <p:nvPr/>
            </p:nvPicPr>
            <p:blipFill rotWithShape="1">
              <a:blip r:embed="rId5" cstate="hqprint">
                <a:alphaModFix/>
                <a:extLst>
                  <a:ext uri="{28A0092B-C50C-407E-A947-70E740481C1C}">
                    <a14:useLocalDpi xmlns:a14="http://schemas.microsoft.com/office/drawing/2010/main"/>
                  </a:ext>
                </a:extLst>
              </a:blip>
              <a:srcRect/>
              <a:stretch/>
            </p:blipFill>
            <p:spPr>
              <a:xfrm rot="5181834">
                <a:off x="3347470" y="1347699"/>
                <a:ext cx="1134724" cy="1169126"/>
              </a:xfrm>
              <a:prstGeom prst="rect">
                <a:avLst/>
              </a:prstGeom>
              <a:noFill/>
              <a:ln>
                <a:noFill/>
              </a:ln>
            </p:spPr>
          </p:pic>
          <p:sp>
            <p:nvSpPr>
              <p:cNvPr id="30" name="Rectangle 29">
                <a:extLst>
                  <a:ext uri="{FF2B5EF4-FFF2-40B4-BE49-F238E27FC236}">
                    <a16:creationId xmlns:a16="http://schemas.microsoft.com/office/drawing/2014/main" id="{90E00877-B1D3-4B89-A4E9-FAD09F286AD1}"/>
                  </a:ext>
                </a:extLst>
              </p:cNvPr>
              <p:cNvSpPr/>
              <p:nvPr/>
            </p:nvSpPr>
            <p:spPr bwMode="gray">
              <a:xfrm>
                <a:off x="3452159" y="3274087"/>
                <a:ext cx="1184475" cy="529116"/>
              </a:xfrm>
              <a:prstGeom prst="rect">
                <a:avLst/>
              </a:prstGeom>
              <a:solidFill>
                <a:schemeClr val="accent1"/>
              </a:solidFill>
              <a:ln w="2540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a:solidFill>
                      <a:schemeClr val="bg1"/>
                    </a:solidFill>
                    <a:latin typeface="Arial"/>
                    <a:ea typeface="Arial Unicode MS" pitchFamily="34" charset="-128"/>
                    <a:cs typeface="Arial Unicode MS" pitchFamily="34" charset="-128"/>
                  </a:rPr>
                  <a:t>Freight Collaboration</a:t>
                </a:r>
              </a:p>
            </p:txBody>
          </p:sp>
          <p:sp>
            <p:nvSpPr>
              <p:cNvPr id="31" name="Rectangle 30">
                <a:extLst>
                  <a:ext uri="{FF2B5EF4-FFF2-40B4-BE49-F238E27FC236}">
                    <a16:creationId xmlns:a16="http://schemas.microsoft.com/office/drawing/2014/main" id="{3A9BCD19-0E25-4D9B-BC04-02447F90539E}"/>
                  </a:ext>
                </a:extLst>
              </p:cNvPr>
              <p:cNvSpPr/>
              <p:nvPr/>
            </p:nvSpPr>
            <p:spPr bwMode="gray">
              <a:xfrm>
                <a:off x="4714010" y="3274087"/>
                <a:ext cx="1184475" cy="52911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b="1" kern="0" dirty="0">
                    <a:solidFill>
                      <a:schemeClr val="bg1"/>
                    </a:solidFill>
                    <a:ea typeface="Arial Unicode MS" pitchFamily="34" charset="-128"/>
                    <a:cs typeface="Arial Unicode MS" pitchFamily="34" charset="-128"/>
                  </a:rPr>
                  <a:t>Global Track and Trace</a:t>
                </a:r>
              </a:p>
            </p:txBody>
          </p:sp>
          <p:sp>
            <p:nvSpPr>
              <p:cNvPr id="32" name="Rectangle 31">
                <a:extLst>
                  <a:ext uri="{FF2B5EF4-FFF2-40B4-BE49-F238E27FC236}">
                    <a16:creationId xmlns:a16="http://schemas.microsoft.com/office/drawing/2014/main" id="{885C0DDF-5E65-4CCD-A183-FA4EC9984042}"/>
                  </a:ext>
                </a:extLst>
              </p:cNvPr>
              <p:cNvSpPr/>
              <p:nvPr/>
            </p:nvSpPr>
            <p:spPr bwMode="gray">
              <a:xfrm>
                <a:off x="5985192" y="3274087"/>
                <a:ext cx="1184475" cy="52911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b="1" kern="0" dirty="0">
                    <a:solidFill>
                      <a:schemeClr val="bg1"/>
                    </a:solidFill>
                    <a:latin typeface="Arial"/>
                    <a:ea typeface="Arial Unicode MS" pitchFamily="34" charset="-128"/>
                    <a:cs typeface="Arial Unicode MS" pitchFamily="34" charset="-128"/>
                  </a:rPr>
                  <a:t>Material Traceability</a:t>
                </a:r>
              </a:p>
            </p:txBody>
          </p:sp>
          <p:sp>
            <p:nvSpPr>
              <p:cNvPr id="33" name="Arrow: Pentagon 32">
                <a:extLst>
                  <a:ext uri="{FF2B5EF4-FFF2-40B4-BE49-F238E27FC236}">
                    <a16:creationId xmlns:a16="http://schemas.microsoft.com/office/drawing/2014/main" id="{0C856367-A607-4CC5-AB3D-ADBE6BDC4375}"/>
                  </a:ext>
                </a:extLst>
              </p:cNvPr>
              <p:cNvSpPr/>
              <p:nvPr/>
            </p:nvSpPr>
            <p:spPr bwMode="gray">
              <a:xfrm>
                <a:off x="2226679" y="3306366"/>
                <a:ext cx="1178215" cy="482208"/>
              </a:xfrm>
              <a:prstGeom prst="homePlate">
                <a:avLst/>
              </a:prstGeom>
              <a:no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a:ea typeface="Arial Unicode MS" pitchFamily="34" charset="-128"/>
                  </a:rPr>
                  <a:t>Capability</a:t>
                </a:r>
              </a:p>
            </p:txBody>
          </p:sp>
        </p:grpSp>
      </p:grpSp>
      <p:sp>
        <p:nvSpPr>
          <p:cNvPr id="11" name="TextBox 10">
            <a:extLst>
              <a:ext uri="{FF2B5EF4-FFF2-40B4-BE49-F238E27FC236}">
                <a16:creationId xmlns:a16="http://schemas.microsoft.com/office/drawing/2014/main" id="{3E9E06EC-4A59-4924-A27F-AAA7CC8B87EC}"/>
              </a:ext>
            </a:extLst>
          </p:cNvPr>
          <p:cNvSpPr txBox="1"/>
          <p:nvPr/>
        </p:nvSpPr>
        <p:spPr>
          <a:xfrm>
            <a:off x="8687871" y="743904"/>
            <a:ext cx="3349293" cy="56784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Connect with your relevant logistics partners for closed-loop, </a:t>
            </a:r>
            <a:r>
              <a:rPr lang="en-US" sz="1800" b="1" kern="0" dirty="0">
                <a:solidFill>
                  <a:schemeClr val="accent1"/>
                </a:solidFill>
                <a:ea typeface="Arial Unicode MS" pitchFamily="34" charset="-128"/>
                <a:cs typeface="Arial Unicode MS" pitchFamily="34" charset="-128"/>
              </a:rPr>
              <a:t>out-of-the box</a:t>
            </a:r>
            <a:r>
              <a:rPr lang="en-US" sz="1800" kern="0" dirty="0">
                <a:solidFill>
                  <a:schemeClr val="bg1"/>
                </a:solidFill>
                <a:ea typeface="Arial Unicode MS" pitchFamily="34" charset="-128"/>
                <a:cs typeface="Arial Unicode MS" pitchFamily="34" charset="-128"/>
              </a:rPr>
              <a:t> business process collaboration</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solidFill>
                  <a:schemeClr val="bg1"/>
                </a:solidFill>
                <a:ea typeface="Arial Unicode MS" pitchFamily="34" charset="-128"/>
                <a:cs typeface="Arial Unicode MS" pitchFamily="34" charset="-128"/>
              </a:rPr>
              <a:t>Jointly manage logistics transactions in the network</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solidFill>
                  <a:schemeClr val="bg1"/>
                </a:solidFill>
                <a:ea typeface="Arial Unicode MS" pitchFamily="34" charset="-128"/>
                <a:cs typeface="Arial Unicode MS" pitchFamily="34" charset="-128"/>
              </a:rPr>
              <a:t>Exchange documents and provide insights into process steps operated by others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solidFill>
                  <a:schemeClr val="bg1"/>
                </a:solidFill>
                <a:ea typeface="Arial Unicode MS" pitchFamily="34" charset="-128"/>
                <a:cs typeface="Arial Unicode MS" pitchFamily="34" charset="-128"/>
              </a:rPr>
              <a:t>Offer connectivity as per your logistics partner’s technical ability: online integration for small enterprises / API-based for technology-savvy ones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solidFill>
                  <a:schemeClr val="bg1"/>
                </a:solidFill>
                <a:ea typeface="Arial Unicode MS" pitchFamily="34" charset="-128"/>
                <a:cs typeface="Arial Unicode MS" pitchFamily="34" charset="-128"/>
              </a:rPr>
              <a:t>Natively integrate with your business backend systems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solidFill>
                  <a:schemeClr val="bg1"/>
                </a:solidFill>
                <a:ea typeface="Arial Unicode MS" pitchFamily="34" charset="-128"/>
                <a:cs typeface="Arial Unicode MS" pitchFamily="34" charset="-128"/>
              </a:rPr>
              <a:t>Use 3</a:t>
            </a:r>
            <a:r>
              <a:rPr lang="en-US" sz="1800" kern="0" baseline="30000" dirty="0">
                <a:solidFill>
                  <a:schemeClr val="bg1"/>
                </a:solidFill>
                <a:ea typeface="Arial Unicode MS" pitchFamily="34" charset="-128"/>
                <a:cs typeface="Arial Unicode MS" pitchFamily="34" charset="-128"/>
              </a:rPr>
              <a:t>rd</a:t>
            </a:r>
            <a:r>
              <a:rPr lang="en-US" sz="1800" kern="0" dirty="0">
                <a:solidFill>
                  <a:schemeClr val="bg1"/>
                </a:solidFill>
                <a:ea typeface="Arial Unicode MS" pitchFamily="34" charset="-128"/>
                <a:cs typeface="Arial Unicode MS" pitchFamily="34" charset="-128"/>
              </a:rPr>
              <a:t> party logistics networks as a lever</a:t>
            </a:r>
          </a:p>
        </p:txBody>
      </p:sp>
      <p:sp>
        <p:nvSpPr>
          <p:cNvPr id="20" name="Arrow: Chevron 19">
            <a:extLst>
              <a:ext uri="{FF2B5EF4-FFF2-40B4-BE49-F238E27FC236}">
                <a16:creationId xmlns:a16="http://schemas.microsoft.com/office/drawing/2014/main" id="{EDC4B851-970D-4F0B-8AE4-3C0F2F142EFB}"/>
              </a:ext>
            </a:extLst>
          </p:cNvPr>
          <p:cNvSpPr/>
          <p:nvPr/>
        </p:nvSpPr>
        <p:spPr bwMode="gray">
          <a:xfrm>
            <a:off x="2384144" y="5828061"/>
            <a:ext cx="2874832" cy="525939"/>
          </a:xfrm>
          <a:prstGeom prst="chevr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Standardized visibility</a:t>
            </a:r>
          </a:p>
        </p:txBody>
      </p:sp>
      <p:sp>
        <p:nvSpPr>
          <p:cNvPr id="35" name="Google Shape;360;p32">
            <a:extLst>
              <a:ext uri="{FF2B5EF4-FFF2-40B4-BE49-F238E27FC236}">
                <a16:creationId xmlns:a16="http://schemas.microsoft.com/office/drawing/2014/main" id="{002AB683-A6A8-4FCA-9995-304A087D764D}"/>
              </a:ext>
            </a:extLst>
          </p:cNvPr>
          <p:cNvSpPr txBox="1"/>
          <p:nvPr/>
        </p:nvSpPr>
        <p:spPr>
          <a:xfrm>
            <a:off x="11562237" y="6536751"/>
            <a:ext cx="128240" cy="13849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900"/>
              <a:buFont typeface="Arial"/>
              <a:buNone/>
            </a:pPr>
            <a:fld id="{00000000-1234-1234-1234-123412341234}" type="slidenum">
              <a:rPr lang="de-DE" sz="900">
                <a:solidFill>
                  <a:schemeClr val="lt1"/>
                </a:solidFill>
                <a:latin typeface="Arial"/>
                <a:ea typeface="Arial"/>
                <a:cs typeface="Arial"/>
                <a:sym typeface="Arial"/>
              </a:rPr>
              <a:t>6</a:t>
            </a:fld>
            <a:endParaRPr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8450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1BC90AE-F2FD-4F28-920F-E87CDADB4C38}"/>
              </a:ext>
            </a:extLst>
          </p:cNvPr>
          <p:cNvSpPr/>
          <p:nvPr/>
        </p:nvSpPr>
        <p:spPr bwMode="gray">
          <a:xfrm>
            <a:off x="8143180" y="0"/>
            <a:ext cx="4051995" cy="6858000"/>
          </a:xfrm>
          <a:prstGeom prst="rect">
            <a:avLst/>
          </a:prstGeom>
          <a:solidFill>
            <a:schemeClr val="tx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56F5FED2-7DCC-4322-93BC-96783B05A923}"/>
              </a:ext>
            </a:extLst>
          </p:cNvPr>
          <p:cNvSpPr>
            <a:spLocks noGrp="1"/>
          </p:cNvSpPr>
          <p:nvPr>
            <p:ph type="title"/>
          </p:nvPr>
        </p:nvSpPr>
        <p:spPr>
          <a:xfrm>
            <a:off x="504001" y="504000"/>
            <a:ext cx="7639179" cy="738664"/>
          </a:xfrm>
        </p:spPr>
        <p:txBody>
          <a:bodyPr/>
          <a:lstStyle/>
          <a:p>
            <a:r>
              <a:rPr lang="en-US" dirty="0"/>
              <a:t>What the shippers use </a:t>
            </a:r>
            <a:r>
              <a:rPr lang="en-US" i="1" dirty="0"/>
              <a:t>SAP Logistics Business Network, global track and trace option </a:t>
            </a:r>
            <a:r>
              <a:rPr lang="en-US" dirty="0"/>
              <a:t>for…</a:t>
            </a:r>
          </a:p>
        </p:txBody>
      </p:sp>
      <p:grpSp>
        <p:nvGrpSpPr>
          <p:cNvPr id="23" name="Group 22">
            <a:extLst>
              <a:ext uri="{FF2B5EF4-FFF2-40B4-BE49-F238E27FC236}">
                <a16:creationId xmlns:a16="http://schemas.microsoft.com/office/drawing/2014/main" id="{8002832F-E647-4872-AB1A-9464E9551859}"/>
              </a:ext>
            </a:extLst>
          </p:cNvPr>
          <p:cNvGrpSpPr/>
          <p:nvPr/>
        </p:nvGrpSpPr>
        <p:grpSpPr>
          <a:xfrm>
            <a:off x="561016" y="1654014"/>
            <a:ext cx="5959421" cy="3106076"/>
            <a:chOff x="1764587" y="1364900"/>
            <a:chExt cx="5959421" cy="3106076"/>
          </a:xfrm>
        </p:grpSpPr>
        <p:sp>
          <p:nvSpPr>
            <p:cNvPr id="24" name="Freeform 5">
              <a:extLst>
                <a:ext uri="{FF2B5EF4-FFF2-40B4-BE49-F238E27FC236}">
                  <a16:creationId xmlns:a16="http://schemas.microsoft.com/office/drawing/2014/main" id="{577C7C04-DA1A-4EC7-969A-61BE393FC704}"/>
                </a:ext>
              </a:extLst>
            </p:cNvPr>
            <p:cNvSpPr>
              <a:spLocks/>
            </p:cNvSpPr>
            <p:nvPr/>
          </p:nvSpPr>
          <p:spPr bwMode="auto">
            <a:xfrm>
              <a:off x="1764587" y="1410348"/>
              <a:ext cx="5959421" cy="3060628"/>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28575" algn="ctr">
              <a:solidFill>
                <a:schemeClr val="tx1"/>
              </a:solidFill>
              <a:prstDash val="solid"/>
              <a:miter lim="800000"/>
              <a:headEnd/>
              <a:tailEnd/>
            </a:ln>
          </p:spPr>
          <p:txBody>
            <a:bodyPr lIns="89935" tIns="71947" rIns="89935" bIns="71947" rtlCol="0" anchor="ctr"/>
            <a:lstStyle/>
            <a:p>
              <a:pPr algn="ctr" defTabSz="913667">
                <a:spcBef>
                  <a:spcPct val="50000"/>
                </a:spcBef>
                <a:buClr>
                  <a:srgbClr val="F0AB00"/>
                </a:buClr>
                <a:buSzPct val="80000"/>
                <a:defRPr/>
              </a:pPr>
              <a:endParaRPr lang="en-US" sz="1500" kern="0" dirty="0">
                <a:solidFill>
                  <a:srgbClr val="000000"/>
                </a:solidFill>
                <a:latin typeface="BentonSans Light" panose="02000503000000020004" pitchFamily="2" charset="0"/>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25D89447-8296-42BD-AD17-0D82096E3CD8}"/>
                </a:ext>
              </a:extLst>
            </p:cNvPr>
            <p:cNvSpPr/>
            <p:nvPr/>
          </p:nvSpPr>
          <p:spPr>
            <a:xfrm>
              <a:off x="2211689" y="3819955"/>
              <a:ext cx="4956142" cy="51646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172"/>
              <a:endParaRPr lang="en-US" sz="1400" spc="15" dirty="0">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98CAEA8-1A2E-455B-942E-0CE57D219E34}"/>
                </a:ext>
              </a:extLst>
            </p:cNvPr>
            <p:cNvSpPr txBox="1"/>
            <p:nvPr/>
          </p:nvSpPr>
          <p:spPr>
            <a:xfrm>
              <a:off x="2698718" y="3978721"/>
              <a:ext cx="3463297"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b="1" dirty="0">
                  <a:solidFill>
                    <a:schemeClr val="bg1"/>
                  </a:solidFill>
                  <a:ea typeface="Arial Unicode MS" pitchFamily="34" charset="-128"/>
                  <a:cs typeface="Arial Unicode MS" pitchFamily="34" charset="-128"/>
                </a:rPr>
                <a:t>Connectivity &amp; Platform</a:t>
              </a:r>
            </a:p>
          </p:txBody>
        </p:sp>
        <p:sp>
          <p:nvSpPr>
            <p:cNvPr id="27" name="Textfeld 165">
              <a:extLst>
                <a:ext uri="{FF2B5EF4-FFF2-40B4-BE49-F238E27FC236}">
                  <a16:creationId xmlns:a16="http://schemas.microsoft.com/office/drawing/2014/main" id="{02F77BCD-3CE1-4B58-AFE5-A3AAC91228BA}"/>
                </a:ext>
              </a:extLst>
            </p:cNvPr>
            <p:cNvSpPr txBox="1"/>
            <p:nvPr/>
          </p:nvSpPr>
          <p:spPr>
            <a:xfrm>
              <a:off x="3943507" y="2445098"/>
              <a:ext cx="2699228" cy="692497"/>
            </a:xfrm>
            <a:prstGeom prst="rect">
              <a:avLst/>
            </a:prstGeom>
            <a:noFill/>
          </p:spPr>
          <p:txBody>
            <a:bodyPr wrap="square" lIns="0" tIns="0" rIns="0" bIns="0" rtlCol="0">
              <a:spAutoFit/>
            </a:bodyPr>
            <a:lstStyle/>
            <a:p>
              <a:pPr fontAlgn="base">
                <a:lnSpc>
                  <a:spcPts val="2500"/>
                </a:lnSpc>
                <a:spcBef>
                  <a:spcPts val="400"/>
                </a:spcBef>
                <a:spcAft>
                  <a:spcPct val="0"/>
                </a:spcAft>
                <a:buClr>
                  <a:srgbClr val="F0AB00"/>
                </a:buClr>
                <a:buSzPct val="80000"/>
              </a:pPr>
              <a:r>
                <a:rPr lang="en-US" sz="2100" b="1" kern="0" dirty="0">
                  <a:ea typeface="Arial Unicode MS" pitchFamily="34" charset="-128"/>
                  <a:cs typeface="Arial Unicode MS" pitchFamily="34" charset="-128"/>
                </a:rPr>
                <a:t>Logistics</a:t>
              </a:r>
            </a:p>
            <a:p>
              <a:pPr fontAlgn="base">
                <a:lnSpc>
                  <a:spcPts val="2500"/>
                </a:lnSpc>
                <a:spcBef>
                  <a:spcPts val="400"/>
                </a:spcBef>
                <a:spcAft>
                  <a:spcPct val="0"/>
                </a:spcAft>
                <a:buClr>
                  <a:srgbClr val="F0AB00"/>
                </a:buClr>
                <a:buSzPct val="80000"/>
              </a:pPr>
              <a:r>
                <a:rPr lang="en-US" sz="2100" b="1" kern="0" dirty="0">
                  <a:ea typeface="Arial Unicode MS" pitchFamily="34" charset="-128"/>
                  <a:cs typeface="Arial Unicode MS" pitchFamily="34" charset="-128"/>
                </a:rPr>
                <a:t>Business Network</a:t>
              </a:r>
            </a:p>
          </p:txBody>
        </p:sp>
        <p:pic>
          <p:nvPicPr>
            <p:cNvPr id="28" name="Picture 20">
              <a:extLst>
                <a:ext uri="{FF2B5EF4-FFF2-40B4-BE49-F238E27FC236}">
                  <a16:creationId xmlns:a16="http://schemas.microsoft.com/office/drawing/2014/main" id="{1FF88190-B2B1-4DEF-8603-35F7AAEE10A9}"/>
                </a:ext>
              </a:extLst>
            </p:cNvPr>
            <p:cNvPicPr>
              <a:picLocks noChangeAspect="1"/>
            </p:cNvPicPr>
            <p:nvPr/>
          </p:nvPicPr>
          <p:blipFill rotWithShape="1">
            <a:blip r:embed="rId3" cstate="hqprint">
              <a:extLst>
                <a:ext uri="{BEBA8EAE-BF5A-486C-A8C5-ECC9F3942E4B}">
                  <a14:imgProps xmlns:a14="http://schemas.microsoft.com/office/drawing/2010/main">
                    <a14:imgLayer r:embed="rId4">
                      <a14:imgEffect>
                        <a14:backgroundRemoval t="0" b="100000" l="0" r="48684"/>
                      </a14:imgEffect>
                    </a14:imgLayer>
                  </a14:imgProps>
                </a:ext>
                <a:ext uri="{28A0092B-C50C-407E-A947-70E740481C1C}">
                  <a14:useLocalDpi xmlns:a14="http://schemas.microsoft.com/office/drawing/2010/main"/>
                </a:ext>
              </a:extLst>
            </a:blip>
            <a:srcRect r="54410"/>
            <a:stretch/>
          </p:blipFill>
          <p:spPr>
            <a:xfrm>
              <a:off x="2906681" y="2487108"/>
              <a:ext cx="989992" cy="480678"/>
            </a:xfrm>
            <a:prstGeom prst="rect">
              <a:avLst/>
            </a:prstGeom>
            <a:noFill/>
          </p:spPr>
        </p:pic>
        <p:pic>
          <p:nvPicPr>
            <p:cNvPr id="29" name="Google Shape;403;p33">
              <a:extLst>
                <a:ext uri="{FF2B5EF4-FFF2-40B4-BE49-F238E27FC236}">
                  <a16:creationId xmlns:a16="http://schemas.microsoft.com/office/drawing/2014/main" id="{7ECAC341-1415-4045-B95A-D8F0CB3818CE}"/>
                </a:ext>
              </a:extLst>
            </p:cNvPr>
            <p:cNvPicPr preferRelativeResize="0"/>
            <p:nvPr/>
          </p:nvPicPr>
          <p:blipFill rotWithShape="1">
            <a:blip r:embed="rId5" cstate="hqprint">
              <a:alphaModFix/>
              <a:extLst>
                <a:ext uri="{28A0092B-C50C-407E-A947-70E740481C1C}">
                  <a14:useLocalDpi xmlns:a14="http://schemas.microsoft.com/office/drawing/2010/main"/>
                </a:ext>
              </a:extLst>
            </a:blip>
            <a:srcRect/>
            <a:stretch/>
          </p:blipFill>
          <p:spPr>
            <a:xfrm rot="5181834">
              <a:off x="3347470" y="1347699"/>
              <a:ext cx="1134724" cy="1169126"/>
            </a:xfrm>
            <a:prstGeom prst="rect">
              <a:avLst/>
            </a:prstGeom>
            <a:noFill/>
            <a:ln>
              <a:noFill/>
            </a:ln>
          </p:spPr>
        </p:pic>
        <p:sp>
          <p:nvSpPr>
            <p:cNvPr id="30" name="Rectangle 29">
              <a:extLst>
                <a:ext uri="{FF2B5EF4-FFF2-40B4-BE49-F238E27FC236}">
                  <a16:creationId xmlns:a16="http://schemas.microsoft.com/office/drawing/2014/main" id="{90E00877-B1D3-4B89-A4E9-FAD09F286AD1}"/>
                </a:ext>
              </a:extLst>
            </p:cNvPr>
            <p:cNvSpPr/>
            <p:nvPr/>
          </p:nvSpPr>
          <p:spPr bwMode="gray">
            <a:xfrm>
              <a:off x="3452159" y="3274087"/>
              <a:ext cx="1184475" cy="52911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b="1" kern="0" dirty="0">
                  <a:solidFill>
                    <a:schemeClr val="bg1"/>
                  </a:solidFill>
                  <a:latin typeface="Arial"/>
                  <a:ea typeface="Arial Unicode MS" pitchFamily="34" charset="-128"/>
                  <a:cs typeface="Arial Unicode MS" pitchFamily="34" charset="-128"/>
                </a:rPr>
                <a:t>Freight Collaboration</a:t>
              </a:r>
            </a:p>
          </p:txBody>
        </p:sp>
        <p:sp>
          <p:nvSpPr>
            <p:cNvPr id="31" name="Rectangle 30">
              <a:extLst>
                <a:ext uri="{FF2B5EF4-FFF2-40B4-BE49-F238E27FC236}">
                  <a16:creationId xmlns:a16="http://schemas.microsoft.com/office/drawing/2014/main" id="{3A9BCD19-0E25-4D9B-BC04-02447F90539E}"/>
                </a:ext>
              </a:extLst>
            </p:cNvPr>
            <p:cNvSpPr/>
            <p:nvPr/>
          </p:nvSpPr>
          <p:spPr bwMode="gray">
            <a:xfrm>
              <a:off x="4714010" y="3274087"/>
              <a:ext cx="1184475" cy="529116"/>
            </a:xfrm>
            <a:prstGeom prst="rect">
              <a:avLst/>
            </a:pr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Global Track and Trace</a:t>
              </a:r>
            </a:p>
          </p:txBody>
        </p:sp>
        <p:sp>
          <p:nvSpPr>
            <p:cNvPr id="32" name="Rectangle 31">
              <a:extLst>
                <a:ext uri="{FF2B5EF4-FFF2-40B4-BE49-F238E27FC236}">
                  <a16:creationId xmlns:a16="http://schemas.microsoft.com/office/drawing/2014/main" id="{885C0DDF-5E65-4CCD-A183-FA4EC9984042}"/>
                </a:ext>
              </a:extLst>
            </p:cNvPr>
            <p:cNvSpPr/>
            <p:nvPr/>
          </p:nvSpPr>
          <p:spPr bwMode="gray">
            <a:xfrm>
              <a:off x="5985192" y="3274087"/>
              <a:ext cx="1184475" cy="52911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b="1" kern="0" dirty="0">
                  <a:solidFill>
                    <a:schemeClr val="bg1"/>
                  </a:solidFill>
                  <a:latin typeface="Arial"/>
                  <a:ea typeface="Arial Unicode MS" pitchFamily="34" charset="-128"/>
                  <a:cs typeface="Arial Unicode MS" pitchFamily="34" charset="-128"/>
                </a:rPr>
                <a:t>Material Traceability</a:t>
              </a:r>
            </a:p>
          </p:txBody>
        </p:sp>
        <p:sp>
          <p:nvSpPr>
            <p:cNvPr id="33" name="Arrow: Pentagon 32">
              <a:extLst>
                <a:ext uri="{FF2B5EF4-FFF2-40B4-BE49-F238E27FC236}">
                  <a16:creationId xmlns:a16="http://schemas.microsoft.com/office/drawing/2014/main" id="{0C856367-A607-4CC5-AB3D-ADBE6BDC4375}"/>
                </a:ext>
              </a:extLst>
            </p:cNvPr>
            <p:cNvSpPr/>
            <p:nvPr/>
          </p:nvSpPr>
          <p:spPr bwMode="gray">
            <a:xfrm>
              <a:off x="2226679" y="3306366"/>
              <a:ext cx="1178215" cy="482208"/>
            </a:xfrm>
            <a:prstGeom prst="homePlate">
              <a:avLst/>
            </a:prstGeom>
            <a:no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ea typeface="Arial Unicode MS" pitchFamily="34" charset="-128"/>
                </a:rPr>
                <a:t>Capability</a:t>
              </a:r>
            </a:p>
          </p:txBody>
        </p:sp>
      </p:grpSp>
      <p:sp>
        <p:nvSpPr>
          <p:cNvPr id="11" name="TextBox 10">
            <a:extLst>
              <a:ext uri="{FF2B5EF4-FFF2-40B4-BE49-F238E27FC236}">
                <a16:creationId xmlns:a16="http://schemas.microsoft.com/office/drawing/2014/main" id="{3E9E06EC-4A59-4924-A27F-AAA7CC8B87EC}"/>
              </a:ext>
            </a:extLst>
          </p:cNvPr>
          <p:cNvSpPr txBox="1"/>
          <p:nvPr/>
        </p:nvSpPr>
        <p:spPr>
          <a:xfrm>
            <a:off x="8298740" y="97909"/>
            <a:ext cx="3830352" cy="660180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Monitor critical order fulfillment processes by comparing planned versus actual milestones based on a </a:t>
            </a:r>
            <a:r>
              <a:rPr lang="en-US" sz="1800" b="1" kern="0" dirty="0">
                <a:solidFill>
                  <a:schemeClr val="accent1"/>
                </a:solidFill>
                <a:ea typeface="Arial Unicode MS" pitchFamily="34" charset="-128"/>
                <a:cs typeface="Arial Unicode MS" pitchFamily="34" charset="-128"/>
              </a:rPr>
              <a:t>configurable, extensible </a:t>
            </a:r>
            <a:r>
              <a:rPr lang="en-US" sz="1800" kern="0" dirty="0">
                <a:solidFill>
                  <a:schemeClr val="bg1"/>
                </a:solidFill>
                <a:ea typeface="Arial Unicode MS" pitchFamily="34" charset="-128"/>
                <a:cs typeface="Arial Unicode MS" pitchFamily="34" charset="-128"/>
              </a:rPr>
              <a:t>setup</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400" kern="0" dirty="0">
                <a:solidFill>
                  <a:schemeClr val="bg1"/>
                </a:solidFill>
                <a:ea typeface="Arial Unicode MS" pitchFamily="34" charset="-128"/>
                <a:cs typeface="Arial Unicode MS" pitchFamily="34" charset="-128"/>
              </a:rPr>
              <a:t>Receive your own tenant space that allows you to implement available template scenarios, extensions or create your own custom tracking scenarios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400" kern="0" dirty="0">
                <a:solidFill>
                  <a:schemeClr val="bg1"/>
                </a:solidFill>
                <a:ea typeface="Arial Unicode MS" pitchFamily="34" charset="-128"/>
                <a:cs typeface="Arial Unicode MS" pitchFamily="34" charset="-128"/>
              </a:rPr>
              <a:t>Benefit from ready-to-use template scenarios, e.g. sales order fulfillment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400" kern="0" dirty="0">
                <a:solidFill>
                  <a:schemeClr val="bg1"/>
                </a:solidFill>
                <a:ea typeface="Arial Unicode MS" pitchFamily="34" charset="-128"/>
                <a:cs typeface="Arial Unicode MS" pitchFamily="34" charset="-128"/>
              </a:rPr>
              <a:t>Monitor end to end order fulfillment from order placement, delivery and shipment processing in ERP integrated with multi-modal shipment progress visibility captured from your connected carrier and logistics service provider fulfillment network</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400" kern="0" dirty="0">
                <a:solidFill>
                  <a:schemeClr val="bg1"/>
                </a:solidFill>
                <a:ea typeface="Arial Unicode MS" pitchFamily="34" charset="-128"/>
                <a:cs typeface="Arial Unicode MS" pitchFamily="34" charset="-128"/>
              </a:rPr>
              <a:t>Connect to visibility providers and receive milestone and geo location tracking data with predictive time of arrival</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400" kern="0" dirty="0">
                <a:solidFill>
                  <a:schemeClr val="bg1"/>
                </a:solidFill>
                <a:ea typeface="Arial Unicode MS" pitchFamily="34" charset="-128"/>
                <a:cs typeface="Arial Unicode MS" pitchFamily="34" charset="-128"/>
              </a:rPr>
              <a:t>Understand the impact of shipment delays to your orders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400" kern="0" dirty="0">
                <a:solidFill>
                  <a:schemeClr val="bg1"/>
                </a:solidFill>
                <a:ea typeface="Arial Unicode MS" pitchFamily="34" charset="-128"/>
                <a:cs typeface="Arial Unicode MS" pitchFamily="34" charset="-128"/>
              </a:rPr>
              <a:t>Provide E2E order visibility to your Customers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400" kern="0" dirty="0">
                <a:solidFill>
                  <a:schemeClr val="bg1"/>
                </a:solidFill>
                <a:ea typeface="Arial Unicode MS" pitchFamily="34" charset="-128"/>
                <a:cs typeface="Arial Unicode MS" pitchFamily="34" charset="-128"/>
              </a:rPr>
              <a:t>Send email notifications to stakeholders in case of exceptions or trigger follow-up activities leveraging a rules framework</a:t>
            </a:r>
          </a:p>
        </p:txBody>
      </p:sp>
      <p:sp>
        <p:nvSpPr>
          <p:cNvPr id="20" name="Google Shape;360;p32">
            <a:extLst>
              <a:ext uri="{FF2B5EF4-FFF2-40B4-BE49-F238E27FC236}">
                <a16:creationId xmlns:a16="http://schemas.microsoft.com/office/drawing/2014/main" id="{1B045829-28CE-4753-A759-2AC2309FC382}"/>
              </a:ext>
            </a:extLst>
          </p:cNvPr>
          <p:cNvSpPr txBox="1"/>
          <p:nvPr/>
        </p:nvSpPr>
        <p:spPr>
          <a:xfrm>
            <a:off x="11562237" y="6536751"/>
            <a:ext cx="128240" cy="13849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900"/>
              <a:buFont typeface="Arial"/>
              <a:buNone/>
            </a:pPr>
            <a:fld id="{00000000-1234-1234-1234-123412341234}" type="slidenum">
              <a:rPr lang="de-DE" sz="900">
                <a:solidFill>
                  <a:schemeClr val="lt1"/>
                </a:solidFill>
                <a:latin typeface="Arial"/>
                <a:ea typeface="Arial"/>
                <a:cs typeface="Arial"/>
                <a:sym typeface="Arial"/>
              </a:rPr>
              <a:t>7</a:t>
            </a:fld>
            <a:endParaRPr sz="900" dirty="0">
              <a:solidFill>
                <a:schemeClr val="lt1"/>
              </a:solidFill>
              <a:latin typeface="Arial"/>
              <a:ea typeface="Arial"/>
              <a:cs typeface="Arial"/>
              <a:sym typeface="Arial"/>
            </a:endParaRPr>
          </a:p>
        </p:txBody>
      </p:sp>
      <p:sp>
        <p:nvSpPr>
          <p:cNvPr id="22" name="Arrow: Chevron 21">
            <a:extLst>
              <a:ext uri="{FF2B5EF4-FFF2-40B4-BE49-F238E27FC236}">
                <a16:creationId xmlns:a16="http://schemas.microsoft.com/office/drawing/2014/main" id="{7151E338-F4BA-43D0-9025-9252F0245C1B}"/>
              </a:ext>
            </a:extLst>
          </p:cNvPr>
          <p:cNvSpPr/>
          <p:nvPr/>
        </p:nvSpPr>
        <p:spPr bwMode="gray">
          <a:xfrm>
            <a:off x="611357" y="4944486"/>
            <a:ext cx="5959420" cy="533218"/>
          </a:xfrm>
          <a:prstGeom prst="chevr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Extensible sales order fulfillment and related deliveries and shipments scenario tracking template</a:t>
            </a:r>
          </a:p>
        </p:txBody>
      </p:sp>
      <p:sp>
        <p:nvSpPr>
          <p:cNvPr id="34" name="Arrow: Chevron 33">
            <a:extLst>
              <a:ext uri="{FF2B5EF4-FFF2-40B4-BE49-F238E27FC236}">
                <a16:creationId xmlns:a16="http://schemas.microsoft.com/office/drawing/2014/main" id="{E892CF96-24FA-4D21-8D0A-0B54D29C2628}"/>
              </a:ext>
            </a:extLst>
          </p:cNvPr>
          <p:cNvSpPr/>
          <p:nvPr/>
        </p:nvSpPr>
        <p:spPr bwMode="gray">
          <a:xfrm>
            <a:off x="611357" y="5666507"/>
            <a:ext cx="2874832" cy="525939"/>
          </a:xfrm>
          <a:prstGeom prst="chevr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Design your own tracking templates</a:t>
            </a:r>
          </a:p>
        </p:txBody>
      </p:sp>
      <p:sp>
        <p:nvSpPr>
          <p:cNvPr id="35" name="Arrow: Chevron 34">
            <a:extLst>
              <a:ext uri="{FF2B5EF4-FFF2-40B4-BE49-F238E27FC236}">
                <a16:creationId xmlns:a16="http://schemas.microsoft.com/office/drawing/2014/main" id="{508EA7D4-BA1C-49E7-A321-50E59C5C9FF8}"/>
              </a:ext>
            </a:extLst>
          </p:cNvPr>
          <p:cNvSpPr/>
          <p:nvPr/>
        </p:nvSpPr>
        <p:spPr bwMode="gray">
          <a:xfrm>
            <a:off x="3433063" y="5662100"/>
            <a:ext cx="2874832" cy="525939"/>
          </a:xfrm>
          <a:prstGeom prst="chevro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…additional templates planned</a:t>
            </a:r>
          </a:p>
        </p:txBody>
      </p:sp>
    </p:spTree>
    <p:extLst>
      <p:ext uri="{BB962C8B-B14F-4D97-AF65-F5344CB8AC3E}">
        <p14:creationId xmlns:p14="http://schemas.microsoft.com/office/powerpoint/2010/main" val="206405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677108"/>
          </a:xfrm>
        </p:spPr>
        <p:txBody>
          <a:bodyPr/>
          <a:lstStyle/>
          <a:p>
            <a:r>
              <a:rPr lang="en-US" altLang="en-US" dirty="0"/>
              <a:t>SAP Logistics Business Network</a:t>
            </a:r>
            <a:br>
              <a:rPr lang="en-US" altLang="en-US" dirty="0"/>
            </a:br>
            <a:r>
              <a:rPr lang="en-US" altLang="en-US" sz="2000" b="0" dirty="0"/>
              <a:t>Your integration option to support the shippers’ processes with your carrier network </a:t>
            </a:r>
            <a:endParaRPr lang="en-US" sz="2000" b="0" dirty="0"/>
          </a:p>
        </p:txBody>
      </p:sp>
      <p:sp>
        <p:nvSpPr>
          <p:cNvPr id="68" name="Oval 67">
            <a:extLst>
              <a:ext uri="{FF2B5EF4-FFF2-40B4-BE49-F238E27FC236}">
                <a16:creationId xmlns:a16="http://schemas.microsoft.com/office/drawing/2014/main" id="{BD5F0D99-1959-41FF-AA5F-C352C5799029}"/>
              </a:ext>
            </a:extLst>
          </p:cNvPr>
          <p:cNvSpPr/>
          <p:nvPr/>
        </p:nvSpPr>
        <p:spPr bwMode="gray">
          <a:xfrm>
            <a:off x="682882" y="1947500"/>
            <a:ext cx="7474353" cy="2626606"/>
          </a:xfrm>
          <a:prstGeom prst="ellipse">
            <a:avLst/>
          </a:prstGeom>
          <a:no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defRPr/>
            </a:pPr>
            <a:endParaRPr lang="en-US" sz="1799" kern="0" dirty="0">
              <a:solidFill>
                <a:srgbClr val="000000"/>
              </a:solidFill>
              <a:ea typeface="Arial Unicode MS" pitchFamily="34" charset="-128"/>
              <a:cs typeface="Arial Unicode MS" pitchFamily="34" charset="-128"/>
            </a:endParaRPr>
          </a:p>
        </p:txBody>
      </p:sp>
      <p:cxnSp>
        <p:nvCxnSpPr>
          <p:cNvPr id="73" name="Straight Connector 34">
            <a:extLst>
              <a:ext uri="{FF2B5EF4-FFF2-40B4-BE49-F238E27FC236}">
                <a16:creationId xmlns:a16="http://schemas.microsoft.com/office/drawing/2014/main" id="{D6103357-E14B-412F-AD62-9C6712378E5F}"/>
              </a:ext>
            </a:extLst>
          </p:cNvPr>
          <p:cNvCxnSpPr>
            <a:cxnSpLocks/>
          </p:cNvCxnSpPr>
          <p:nvPr/>
        </p:nvCxnSpPr>
        <p:spPr>
          <a:xfrm>
            <a:off x="1862925" y="2087655"/>
            <a:ext cx="636309" cy="280972"/>
          </a:xfrm>
          <a:prstGeom prst="line">
            <a:avLst/>
          </a:prstGeom>
          <a:noFill/>
          <a:ln w="19050" cap="flat" cmpd="sng">
            <a:solidFill>
              <a:srgbClr val="7F7F7F"/>
            </a:solidFill>
            <a:prstDash val="dash"/>
            <a:round/>
            <a:headEnd type="none" w="sm" len="sm"/>
            <a:tailEnd type="none" w="sm" len="sm"/>
          </a:ln>
        </p:spPr>
      </p:cxnSp>
      <p:cxnSp>
        <p:nvCxnSpPr>
          <p:cNvPr id="75" name="Straight Connector 34">
            <a:extLst>
              <a:ext uri="{FF2B5EF4-FFF2-40B4-BE49-F238E27FC236}">
                <a16:creationId xmlns:a16="http://schemas.microsoft.com/office/drawing/2014/main" id="{B3B1EB45-0254-4083-8DC8-2B0A05D9C275}"/>
              </a:ext>
            </a:extLst>
          </p:cNvPr>
          <p:cNvCxnSpPr>
            <a:cxnSpLocks/>
          </p:cNvCxnSpPr>
          <p:nvPr/>
        </p:nvCxnSpPr>
        <p:spPr>
          <a:xfrm flipV="1">
            <a:off x="6607211" y="2605162"/>
            <a:ext cx="432529" cy="380114"/>
          </a:xfrm>
          <a:prstGeom prst="line">
            <a:avLst/>
          </a:prstGeom>
          <a:noFill/>
          <a:ln w="19050" cap="flat" cmpd="sng">
            <a:solidFill>
              <a:srgbClr val="7F7F7F"/>
            </a:solidFill>
            <a:prstDash val="dash"/>
            <a:round/>
            <a:headEnd type="none" w="sm" len="sm"/>
            <a:tailEnd type="none" w="sm" len="sm"/>
          </a:ln>
        </p:spPr>
      </p:cxnSp>
      <p:sp>
        <p:nvSpPr>
          <p:cNvPr id="77" name="Google Shape;189;p30">
            <a:extLst>
              <a:ext uri="{FF2B5EF4-FFF2-40B4-BE49-F238E27FC236}">
                <a16:creationId xmlns:a16="http://schemas.microsoft.com/office/drawing/2014/main" id="{A0648049-3079-4BA9-8465-8B0FA032FA87}"/>
              </a:ext>
            </a:extLst>
          </p:cNvPr>
          <p:cNvSpPr txBox="1"/>
          <p:nvPr/>
        </p:nvSpPr>
        <p:spPr>
          <a:xfrm>
            <a:off x="261327" y="3182568"/>
            <a:ext cx="815954" cy="246782"/>
          </a:xfrm>
          <a:prstGeom prst="rect">
            <a:avLst/>
          </a:prstGeom>
          <a:noFill/>
          <a:ln>
            <a:noFill/>
          </a:ln>
        </p:spPr>
        <p:txBody>
          <a:bodyPr spcFirstLastPara="1" wrap="square" lIns="0" tIns="0" rIns="0" bIns="0" anchor="t" anchorCtr="0">
            <a:noAutofit/>
          </a:bodyPr>
          <a:lstStyle/>
          <a:p>
            <a:pPr marL="0" lvl="0" indent="0" algn="ctr">
              <a:buFont typeface="Arial"/>
              <a:buNone/>
            </a:pPr>
            <a:r>
              <a:rPr lang="en-US" sz="1200" dirty="0">
                <a:ea typeface="Arial Unicode MS" pitchFamily="34" charset="-128"/>
                <a:cs typeface="Arial Unicode MS" pitchFamily="34" charset="-128"/>
              </a:rPr>
              <a:t>Carriers</a:t>
            </a:r>
          </a:p>
        </p:txBody>
      </p:sp>
      <p:cxnSp>
        <p:nvCxnSpPr>
          <p:cNvPr id="78" name="Google Shape;198;p30">
            <a:extLst>
              <a:ext uri="{FF2B5EF4-FFF2-40B4-BE49-F238E27FC236}">
                <a16:creationId xmlns:a16="http://schemas.microsoft.com/office/drawing/2014/main" id="{93978EFF-51F5-433D-B568-9BB3469A9193}"/>
              </a:ext>
            </a:extLst>
          </p:cNvPr>
          <p:cNvCxnSpPr>
            <a:cxnSpLocks/>
          </p:cNvCxnSpPr>
          <p:nvPr/>
        </p:nvCxnSpPr>
        <p:spPr>
          <a:xfrm flipH="1">
            <a:off x="1467608" y="3241822"/>
            <a:ext cx="1" cy="1"/>
          </a:xfrm>
          <a:prstGeom prst="straightConnector1">
            <a:avLst/>
          </a:prstGeom>
          <a:noFill/>
          <a:ln w="19050" cap="flat" cmpd="sng">
            <a:solidFill>
              <a:srgbClr val="7F7F7F"/>
            </a:solidFill>
            <a:prstDash val="dash"/>
            <a:round/>
            <a:headEnd type="none" w="sm" len="sm"/>
            <a:tailEnd type="none" w="sm" len="sm"/>
          </a:ln>
        </p:spPr>
      </p:cxnSp>
      <p:sp>
        <p:nvSpPr>
          <p:cNvPr id="79" name="Google Shape;210;p30">
            <a:extLst>
              <a:ext uri="{FF2B5EF4-FFF2-40B4-BE49-F238E27FC236}">
                <a16:creationId xmlns:a16="http://schemas.microsoft.com/office/drawing/2014/main" id="{04051049-015A-41F0-B3E3-8F8CFDAF4BA7}"/>
              </a:ext>
            </a:extLst>
          </p:cNvPr>
          <p:cNvSpPr txBox="1"/>
          <p:nvPr/>
        </p:nvSpPr>
        <p:spPr>
          <a:xfrm>
            <a:off x="286029" y="2502415"/>
            <a:ext cx="785309" cy="190061"/>
          </a:xfrm>
          <a:prstGeom prst="rect">
            <a:avLst/>
          </a:prstGeom>
          <a:noFill/>
          <a:ln>
            <a:noFill/>
          </a:ln>
        </p:spPr>
        <p:txBody>
          <a:bodyPr spcFirstLastPara="1" wrap="square" lIns="0" tIns="0" rIns="0" bIns="0" anchor="t" anchorCtr="0">
            <a:noAutofit/>
          </a:bodyPr>
          <a:lstStyle/>
          <a:p>
            <a:pPr algn="ctr"/>
            <a:r>
              <a:rPr lang="en-US" sz="1200" dirty="0">
                <a:ea typeface="Arial Unicode MS" pitchFamily="34" charset="-128"/>
                <a:cs typeface="Arial Unicode MS" pitchFamily="34" charset="-128"/>
              </a:rPr>
              <a:t>Shippers</a:t>
            </a:r>
          </a:p>
        </p:txBody>
      </p:sp>
      <p:cxnSp>
        <p:nvCxnSpPr>
          <p:cNvPr id="83" name="Straight Connector 34">
            <a:extLst>
              <a:ext uri="{FF2B5EF4-FFF2-40B4-BE49-F238E27FC236}">
                <a16:creationId xmlns:a16="http://schemas.microsoft.com/office/drawing/2014/main" id="{77282DEC-E49F-4777-B038-4EEC642CE4FA}"/>
              </a:ext>
            </a:extLst>
          </p:cNvPr>
          <p:cNvCxnSpPr>
            <a:cxnSpLocks/>
            <a:endCxn id="69" idx="8"/>
          </p:cNvCxnSpPr>
          <p:nvPr/>
        </p:nvCxnSpPr>
        <p:spPr>
          <a:xfrm flipH="1">
            <a:off x="4988127" y="2106319"/>
            <a:ext cx="512320" cy="394003"/>
          </a:xfrm>
          <a:prstGeom prst="line">
            <a:avLst/>
          </a:prstGeom>
          <a:noFill/>
          <a:ln w="19050" cap="flat" cmpd="sng">
            <a:solidFill>
              <a:srgbClr val="7F7F7F"/>
            </a:solidFill>
            <a:prstDash val="dash"/>
            <a:round/>
            <a:headEnd type="none" w="sm" len="sm"/>
            <a:tailEnd type="none" w="sm" len="sm"/>
          </a:ln>
        </p:spPr>
      </p:cxnSp>
      <p:sp>
        <p:nvSpPr>
          <p:cNvPr id="84" name="Google Shape;210;p30">
            <a:extLst>
              <a:ext uri="{FF2B5EF4-FFF2-40B4-BE49-F238E27FC236}">
                <a16:creationId xmlns:a16="http://schemas.microsoft.com/office/drawing/2014/main" id="{FCC40D7B-44A2-4019-A7EA-DDBA3A080A3D}"/>
              </a:ext>
            </a:extLst>
          </p:cNvPr>
          <p:cNvSpPr txBox="1"/>
          <p:nvPr/>
        </p:nvSpPr>
        <p:spPr>
          <a:xfrm>
            <a:off x="5475151" y="1686501"/>
            <a:ext cx="906050" cy="214580"/>
          </a:xfrm>
          <a:prstGeom prst="rect">
            <a:avLst/>
          </a:prstGeom>
          <a:noFill/>
          <a:ln>
            <a:noFill/>
          </a:ln>
        </p:spPr>
        <p:txBody>
          <a:bodyPr spcFirstLastPara="1" wrap="square" lIns="0" tIns="0" rIns="0" bIns="0" anchor="t" anchorCtr="0">
            <a:no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Global</a:t>
            </a:r>
          </a:p>
        </p:txBody>
      </p:sp>
      <p:sp>
        <p:nvSpPr>
          <p:cNvPr id="85" name="TextBox 84">
            <a:extLst>
              <a:ext uri="{FF2B5EF4-FFF2-40B4-BE49-F238E27FC236}">
                <a16:creationId xmlns:a16="http://schemas.microsoft.com/office/drawing/2014/main" id="{AF6D2AA4-0987-44BE-9B7A-3FC8346D1995}"/>
              </a:ext>
            </a:extLst>
          </p:cNvPr>
          <p:cNvSpPr txBox="1"/>
          <p:nvPr/>
        </p:nvSpPr>
        <p:spPr>
          <a:xfrm>
            <a:off x="652812" y="1800383"/>
            <a:ext cx="1600822"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Multi-party</a:t>
            </a:r>
          </a:p>
        </p:txBody>
      </p:sp>
      <p:sp>
        <p:nvSpPr>
          <p:cNvPr id="87" name="Google Shape;210;p30">
            <a:extLst>
              <a:ext uri="{FF2B5EF4-FFF2-40B4-BE49-F238E27FC236}">
                <a16:creationId xmlns:a16="http://schemas.microsoft.com/office/drawing/2014/main" id="{AF15AC2B-5186-48C0-97BF-89749C530985}"/>
              </a:ext>
            </a:extLst>
          </p:cNvPr>
          <p:cNvSpPr txBox="1"/>
          <p:nvPr/>
        </p:nvSpPr>
        <p:spPr>
          <a:xfrm>
            <a:off x="7039740" y="2141159"/>
            <a:ext cx="1430686" cy="82139"/>
          </a:xfrm>
          <a:prstGeom prst="rect">
            <a:avLst/>
          </a:prstGeom>
          <a:noFill/>
          <a:ln>
            <a:noFill/>
          </a:ln>
        </p:spPr>
        <p:txBody>
          <a:bodyPr spcFirstLastPara="1" wrap="square" lIns="0" tIns="0" rIns="0" bIns="0" anchor="t" anchorCtr="0">
            <a:no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Interoperable </a:t>
            </a:r>
          </a:p>
        </p:txBody>
      </p:sp>
      <p:pic>
        <p:nvPicPr>
          <p:cNvPr id="88" name="Picture 2">
            <a:extLst>
              <a:ext uri="{FF2B5EF4-FFF2-40B4-BE49-F238E27FC236}">
                <a16:creationId xmlns:a16="http://schemas.microsoft.com/office/drawing/2014/main" id="{9A237262-76E0-4C80-B2ED-1F2D8CDEAFE1}"/>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7446094" y="2381212"/>
            <a:ext cx="780680" cy="757708"/>
          </a:xfrm>
          <a:prstGeom prst="rect">
            <a:avLst/>
          </a:prstGeom>
          <a:ln>
            <a:noFill/>
          </a:ln>
        </p:spPr>
      </p:pic>
      <p:sp>
        <p:nvSpPr>
          <p:cNvPr id="89" name="Textfeld 197">
            <a:extLst>
              <a:ext uri="{FF2B5EF4-FFF2-40B4-BE49-F238E27FC236}">
                <a16:creationId xmlns:a16="http://schemas.microsoft.com/office/drawing/2014/main" id="{03DF5F8E-D72F-4622-9398-AEC3087F6D44}"/>
              </a:ext>
            </a:extLst>
          </p:cNvPr>
          <p:cNvSpPr txBox="1"/>
          <p:nvPr/>
        </p:nvSpPr>
        <p:spPr>
          <a:xfrm>
            <a:off x="7500143" y="3131520"/>
            <a:ext cx="704129" cy="307777"/>
          </a:xfrm>
          <a:prstGeom prst="rect">
            <a:avLst/>
          </a:prstGeom>
          <a:solidFill>
            <a:schemeClr val="bg1"/>
          </a:solidFill>
          <a:ln>
            <a:solidFill>
              <a:schemeClr val="bg1"/>
            </a:solidFill>
          </a:ln>
        </p:spPr>
        <p:txBody>
          <a:bodyPr wrap="square" lIns="0" tIns="0" rIns="0" bIns="0" rtlCol="0">
            <a:spAutoFit/>
          </a:bodyPr>
          <a:lstStyle/>
          <a:p>
            <a:pPr algn="ctr" fontAlgn="base">
              <a:lnSpc>
                <a:spcPts val="1200"/>
              </a:lnSpc>
              <a:spcBef>
                <a:spcPct val="50000"/>
              </a:spcBef>
              <a:spcAft>
                <a:spcPct val="0"/>
              </a:spcAft>
              <a:buClr>
                <a:srgbClr val="F0AB00"/>
              </a:buClr>
              <a:buSzPct val="80000"/>
            </a:pPr>
            <a:r>
              <a:rPr lang="en-US" sz="1100" kern="0" dirty="0">
                <a:ea typeface="Arial Unicode MS" pitchFamily="34" charset="-128"/>
                <a:cs typeface="Arial Unicode MS" pitchFamily="34" charset="-128"/>
              </a:rPr>
              <a:t> </a:t>
            </a:r>
            <a:r>
              <a:rPr lang="en-US" sz="1200" kern="0" dirty="0">
                <a:ea typeface="Arial Unicode MS" pitchFamily="34" charset="-128"/>
                <a:cs typeface="Arial Unicode MS" pitchFamily="34" charset="-128"/>
              </a:rPr>
              <a:t>Other Networks</a:t>
            </a:r>
            <a:endParaRPr lang="en-US" sz="1100" kern="0" dirty="0">
              <a:ea typeface="Arial Unicode MS" pitchFamily="34" charset="-128"/>
              <a:cs typeface="Arial Unicode MS" pitchFamily="34" charset="-128"/>
            </a:endParaRPr>
          </a:p>
        </p:txBody>
      </p:sp>
      <p:sp>
        <p:nvSpPr>
          <p:cNvPr id="91" name="Textfeld 197">
            <a:extLst>
              <a:ext uri="{FF2B5EF4-FFF2-40B4-BE49-F238E27FC236}">
                <a16:creationId xmlns:a16="http://schemas.microsoft.com/office/drawing/2014/main" id="{8925AC16-61AA-435A-9505-7B7E37656BA0}"/>
              </a:ext>
            </a:extLst>
          </p:cNvPr>
          <p:cNvSpPr txBox="1"/>
          <p:nvPr/>
        </p:nvSpPr>
        <p:spPr>
          <a:xfrm>
            <a:off x="1031369" y="3515442"/>
            <a:ext cx="661942" cy="153888"/>
          </a:xfrm>
          <a:prstGeom prst="rect">
            <a:avLst/>
          </a:prstGeom>
          <a:noFill/>
          <a:ln>
            <a:noFill/>
          </a:ln>
        </p:spPr>
        <p:txBody>
          <a:bodyPr wrap="square" lIns="0" tIns="0" rIns="0" bIns="0" rtlCol="0">
            <a:spAutoFit/>
          </a:bodyPr>
          <a:lstStyle/>
          <a:p>
            <a:pPr algn="ctr" fontAlgn="base">
              <a:lnSpc>
                <a:spcPts val="1200"/>
              </a:lnSpc>
              <a:spcBef>
                <a:spcPct val="50000"/>
              </a:spcBef>
              <a:spcAft>
                <a:spcPct val="0"/>
              </a:spcAft>
              <a:buClr>
                <a:srgbClr val="F0AB00"/>
              </a:buClr>
              <a:buSzPct val="80000"/>
            </a:pPr>
            <a:r>
              <a:rPr lang="en-US" sz="1200" kern="0" dirty="0">
                <a:ea typeface="Arial Unicode MS" pitchFamily="34" charset="-128"/>
                <a:cs typeface="Arial Unicode MS" pitchFamily="34" charset="-128"/>
              </a:rPr>
              <a:t>Suppliers</a:t>
            </a:r>
          </a:p>
        </p:txBody>
      </p:sp>
      <p:pic>
        <p:nvPicPr>
          <p:cNvPr id="92" name="Grafik 76">
            <a:extLst>
              <a:ext uri="{FF2B5EF4-FFF2-40B4-BE49-F238E27FC236}">
                <a16:creationId xmlns:a16="http://schemas.microsoft.com/office/drawing/2014/main" id="{92BFF240-9E9A-4B6E-9C11-F053C8344DC1}"/>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1176729" y="3116204"/>
            <a:ext cx="373249" cy="364239"/>
          </a:xfrm>
          <a:prstGeom prst="rect">
            <a:avLst/>
          </a:prstGeom>
        </p:spPr>
      </p:pic>
      <p:pic>
        <p:nvPicPr>
          <p:cNvPr id="93" name="Picture 92">
            <a:extLst>
              <a:ext uri="{FF2B5EF4-FFF2-40B4-BE49-F238E27FC236}">
                <a16:creationId xmlns:a16="http://schemas.microsoft.com/office/drawing/2014/main" id="{95EAB39E-9838-4894-BFFC-B52BB7DFA0D2}"/>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1209310" y="2228237"/>
            <a:ext cx="532052" cy="516397"/>
          </a:xfrm>
          <a:prstGeom prst="rect">
            <a:avLst/>
          </a:prstGeom>
          <a:solidFill>
            <a:schemeClr val="bg1"/>
          </a:solidFill>
        </p:spPr>
      </p:pic>
      <p:sp>
        <p:nvSpPr>
          <p:cNvPr id="94" name="Google Shape;202;p30">
            <a:extLst>
              <a:ext uri="{FF2B5EF4-FFF2-40B4-BE49-F238E27FC236}">
                <a16:creationId xmlns:a16="http://schemas.microsoft.com/office/drawing/2014/main" id="{F5141C53-731C-49E4-A787-5E0C97D6BE31}"/>
              </a:ext>
            </a:extLst>
          </p:cNvPr>
          <p:cNvSpPr txBox="1"/>
          <p:nvPr/>
        </p:nvSpPr>
        <p:spPr>
          <a:xfrm>
            <a:off x="1065207" y="2638019"/>
            <a:ext cx="776032" cy="24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dirty="0">
                <a:ea typeface="Arial Unicode MS" pitchFamily="34" charset="-128"/>
                <a:cs typeface="Arial Unicode MS" pitchFamily="34" charset="-128"/>
              </a:rPr>
              <a:t>Freight </a:t>
            </a:r>
            <a:br>
              <a:rPr lang="en-US" sz="1200" dirty="0">
                <a:ea typeface="Arial Unicode MS" pitchFamily="34" charset="-128"/>
                <a:cs typeface="Arial Unicode MS" pitchFamily="34" charset="-128"/>
              </a:rPr>
            </a:br>
            <a:r>
              <a:rPr lang="en-US" sz="1200" dirty="0">
                <a:ea typeface="Arial Unicode MS" pitchFamily="34" charset="-128"/>
                <a:cs typeface="Arial Unicode MS" pitchFamily="34" charset="-128"/>
              </a:rPr>
              <a:t>Forwarders</a:t>
            </a:r>
          </a:p>
        </p:txBody>
      </p:sp>
      <p:pic>
        <p:nvPicPr>
          <p:cNvPr id="95" name="Picture 94">
            <a:extLst>
              <a:ext uri="{FF2B5EF4-FFF2-40B4-BE49-F238E27FC236}">
                <a16:creationId xmlns:a16="http://schemas.microsoft.com/office/drawing/2014/main" id="{DEFBBAF5-D55E-40F5-A060-DBDA3A9F91EF}"/>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465501" y="3445442"/>
            <a:ext cx="562036" cy="545498"/>
          </a:xfrm>
          <a:prstGeom prst="rect">
            <a:avLst/>
          </a:prstGeom>
        </p:spPr>
      </p:pic>
      <p:pic>
        <p:nvPicPr>
          <p:cNvPr id="96" name="Picture 95">
            <a:extLst>
              <a:ext uri="{FF2B5EF4-FFF2-40B4-BE49-F238E27FC236}">
                <a16:creationId xmlns:a16="http://schemas.microsoft.com/office/drawing/2014/main" id="{CA1FA225-7B86-41CF-8F2B-28BC171D860D}"/>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445598" y="2794986"/>
            <a:ext cx="498588" cy="483917"/>
          </a:xfrm>
          <a:prstGeom prst="rect">
            <a:avLst/>
          </a:prstGeom>
        </p:spPr>
      </p:pic>
      <p:pic>
        <p:nvPicPr>
          <p:cNvPr id="97" name="Picture 96">
            <a:extLst>
              <a:ext uri="{FF2B5EF4-FFF2-40B4-BE49-F238E27FC236}">
                <a16:creationId xmlns:a16="http://schemas.microsoft.com/office/drawing/2014/main" id="{61951D65-E3C3-4DA8-8001-1BCB42C633AD}"/>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424894" y="2075143"/>
            <a:ext cx="546088" cy="530019"/>
          </a:xfrm>
          <a:prstGeom prst="rect">
            <a:avLst/>
          </a:prstGeom>
        </p:spPr>
      </p:pic>
      <p:sp>
        <p:nvSpPr>
          <p:cNvPr id="98" name="Textfeld 197">
            <a:extLst>
              <a:ext uri="{FF2B5EF4-FFF2-40B4-BE49-F238E27FC236}">
                <a16:creationId xmlns:a16="http://schemas.microsoft.com/office/drawing/2014/main" id="{FCC924A1-C6A4-48F8-AAC3-F188773A688E}"/>
              </a:ext>
            </a:extLst>
          </p:cNvPr>
          <p:cNvSpPr txBox="1"/>
          <p:nvPr/>
        </p:nvSpPr>
        <p:spPr>
          <a:xfrm>
            <a:off x="976384" y="3741423"/>
            <a:ext cx="661942" cy="153888"/>
          </a:xfrm>
          <a:prstGeom prst="rect">
            <a:avLst/>
          </a:prstGeom>
          <a:noFill/>
          <a:ln>
            <a:noFill/>
          </a:ln>
        </p:spPr>
        <p:txBody>
          <a:bodyPr wrap="square" lIns="0" tIns="0" rIns="0" bIns="0" rtlCol="0">
            <a:spAutoFit/>
          </a:bodyPr>
          <a:lstStyle/>
          <a:p>
            <a:pPr algn="ctr" fontAlgn="base">
              <a:lnSpc>
                <a:spcPts val="1200"/>
              </a:lnSpc>
              <a:spcBef>
                <a:spcPct val="50000"/>
              </a:spcBef>
              <a:spcAft>
                <a:spcPct val="0"/>
              </a:spcAft>
              <a:buClr>
                <a:srgbClr val="F0AB00"/>
              </a:buClr>
              <a:buSzPct val="80000"/>
            </a:pPr>
            <a:r>
              <a:rPr lang="en-US" sz="1200" b="1" kern="0" dirty="0">
                <a:ea typeface="Arial Unicode MS" pitchFamily="34" charset="-128"/>
                <a:cs typeface="Arial Unicode MS" pitchFamily="34" charset="-128"/>
              </a:rPr>
              <a:t>…</a:t>
            </a:r>
          </a:p>
        </p:txBody>
      </p:sp>
      <p:sp>
        <p:nvSpPr>
          <p:cNvPr id="99" name="Rectangle 98">
            <a:extLst>
              <a:ext uri="{FF2B5EF4-FFF2-40B4-BE49-F238E27FC236}">
                <a16:creationId xmlns:a16="http://schemas.microsoft.com/office/drawing/2014/main" id="{D6567F12-AFDC-4968-8366-1B79F12E1A39}"/>
              </a:ext>
            </a:extLst>
          </p:cNvPr>
          <p:cNvSpPr/>
          <p:nvPr/>
        </p:nvSpPr>
        <p:spPr>
          <a:xfrm>
            <a:off x="4524006" y="3488493"/>
            <a:ext cx="943245" cy="461473"/>
          </a:xfrm>
          <a:prstGeom prst="rect">
            <a:avLst/>
          </a:prstGeom>
          <a:noFill/>
        </p:spPr>
        <p:txBody>
          <a:bodyPr wrap="square" lIns="0" tIns="0" rIns="0" bIns="0" rtlCol="0" anchor="ctr">
            <a:spAutoFit/>
          </a:bodyPr>
          <a:lstStyle/>
          <a:p>
            <a:pPr fontAlgn="base">
              <a:lnSpc>
                <a:spcPts val="1920"/>
              </a:lnSpc>
              <a:spcBef>
                <a:spcPts val="600"/>
              </a:spcBef>
              <a:spcAft>
                <a:spcPts val="600"/>
              </a:spcAft>
              <a:buClr>
                <a:srgbClr val="F0AB00"/>
              </a:buClr>
              <a:buSzPct val="80000"/>
            </a:pPr>
            <a:r>
              <a:rPr lang="en-US" sz="1200" b="1" dirty="0">
                <a:solidFill>
                  <a:schemeClr val="bg1"/>
                </a:solidFill>
                <a:ea typeface="Arial Unicode MS" pitchFamily="34" charset="-128"/>
                <a:cs typeface="Arial Unicode MS" pitchFamily="34" charset="-128"/>
              </a:rPr>
              <a:t>Track and Trace</a:t>
            </a:r>
          </a:p>
        </p:txBody>
      </p:sp>
      <p:cxnSp>
        <p:nvCxnSpPr>
          <p:cNvPr id="109" name="Straight Connector 108">
            <a:extLst>
              <a:ext uri="{FF2B5EF4-FFF2-40B4-BE49-F238E27FC236}">
                <a16:creationId xmlns:a16="http://schemas.microsoft.com/office/drawing/2014/main" id="{5FA66A1D-3808-4F9C-8782-D7453206B7C5}"/>
              </a:ext>
            </a:extLst>
          </p:cNvPr>
          <p:cNvCxnSpPr/>
          <p:nvPr/>
        </p:nvCxnSpPr>
        <p:spPr>
          <a:xfrm>
            <a:off x="4301213" y="3445442"/>
            <a:ext cx="0" cy="603113"/>
          </a:xfrm>
          <a:prstGeom prst="line">
            <a:avLst/>
          </a:prstGeom>
          <a:ln w="3175">
            <a:solidFill>
              <a:srgbClr val="FFFFFF">
                <a:alpha val="50196"/>
              </a:srgb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F0FBC83-EAE6-443A-838B-FB1EA43BA9AC}"/>
              </a:ext>
            </a:extLst>
          </p:cNvPr>
          <p:cNvCxnSpPr/>
          <p:nvPr/>
        </p:nvCxnSpPr>
        <p:spPr>
          <a:xfrm>
            <a:off x="5421027" y="3445442"/>
            <a:ext cx="0" cy="603113"/>
          </a:xfrm>
          <a:prstGeom prst="line">
            <a:avLst/>
          </a:prstGeom>
          <a:ln w="3175">
            <a:solidFill>
              <a:srgbClr val="FFFFFF">
                <a:alpha val="50196"/>
              </a:srgb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D60E7B7F-CE47-4EF2-A1D1-5FE94CE6D041}"/>
              </a:ext>
            </a:extLst>
          </p:cNvPr>
          <p:cNvGrpSpPr/>
          <p:nvPr/>
        </p:nvGrpSpPr>
        <p:grpSpPr>
          <a:xfrm>
            <a:off x="1627404" y="1593500"/>
            <a:ext cx="5959421" cy="3106076"/>
            <a:chOff x="1764587" y="1364900"/>
            <a:chExt cx="5959421" cy="3106076"/>
          </a:xfrm>
        </p:grpSpPr>
        <p:sp>
          <p:nvSpPr>
            <p:cNvPr id="69" name="Freeform 5">
              <a:extLst>
                <a:ext uri="{FF2B5EF4-FFF2-40B4-BE49-F238E27FC236}">
                  <a16:creationId xmlns:a16="http://schemas.microsoft.com/office/drawing/2014/main" id="{512E80D4-3E83-49B1-AF60-24B420CBA795}"/>
                </a:ext>
              </a:extLst>
            </p:cNvPr>
            <p:cNvSpPr>
              <a:spLocks/>
            </p:cNvSpPr>
            <p:nvPr/>
          </p:nvSpPr>
          <p:spPr bwMode="auto">
            <a:xfrm>
              <a:off x="1764587" y="1410348"/>
              <a:ext cx="5959421" cy="3060628"/>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28575" algn="ctr">
              <a:solidFill>
                <a:schemeClr val="tx1"/>
              </a:solidFill>
              <a:prstDash val="solid"/>
              <a:miter lim="800000"/>
              <a:headEnd/>
              <a:tailEnd/>
            </a:ln>
          </p:spPr>
          <p:txBody>
            <a:bodyPr lIns="89935" tIns="71947" rIns="89935" bIns="71947" rtlCol="0" anchor="ctr"/>
            <a:lstStyle/>
            <a:p>
              <a:pPr algn="ctr" defTabSz="913667">
                <a:spcBef>
                  <a:spcPct val="50000"/>
                </a:spcBef>
                <a:buClr>
                  <a:srgbClr val="F0AB00"/>
                </a:buClr>
                <a:buSzPct val="80000"/>
                <a:defRPr/>
              </a:pPr>
              <a:endParaRPr lang="en-US" sz="1500" kern="0" dirty="0">
                <a:solidFill>
                  <a:srgbClr val="000000"/>
                </a:solidFill>
                <a:latin typeface="BentonSans Light" panose="02000503000000020004" pitchFamily="2" charset="0"/>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AFF2729D-2EB0-4A97-AAA2-EB42EC9866AE}"/>
                </a:ext>
              </a:extLst>
            </p:cNvPr>
            <p:cNvSpPr/>
            <p:nvPr/>
          </p:nvSpPr>
          <p:spPr>
            <a:xfrm>
              <a:off x="2211689" y="3819955"/>
              <a:ext cx="4956142" cy="51646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172"/>
              <a:endParaRPr lang="en-US" sz="1400" spc="15" dirty="0">
                <a:solidFill>
                  <a:schemeClr val="bg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8EE17529-DCBD-4D84-B939-8C6EF7D3F5BF}"/>
                </a:ext>
              </a:extLst>
            </p:cNvPr>
            <p:cNvSpPr txBox="1"/>
            <p:nvPr/>
          </p:nvSpPr>
          <p:spPr>
            <a:xfrm>
              <a:off x="2698718" y="3978721"/>
              <a:ext cx="3463297"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b="1" dirty="0">
                  <a:solidFill>
                    <a:schemeClr val="bg1"/>
                  </a:solidFill>
                  <a:ea typeface="Arial Unicode MS" pitchFamily="34" charset="-128"/>
                  <a:cs typeface="Arial Unicode MS" pitchFamily="34" charset="-128"/>
                </a:rPr>
                <a:t>Connectivity &amp; Platform</a:t>
              </a:r>
            </a:p>
          </p:txBody>
        </p:sp>
        <p:sp>
          <p:nvSpPr>
            <p:cNvPr id="74" name="Textfeld 165">
              <a:extLst>
                <a:ext uri="{FF2B5EF4-FFF2-40B4-BE49-F238E27FC236}">
                  <a16:creationId xmlns:a16="http://schemas.microsoft.com/office/drawing/2014/main" id="{E27FA680-4D54-42A6-9797-9FC6F38E8D98}"/>
                </a:ext>
              </a:extLst>
            </p:cNvPr>
            <p:cNvSpPr txBox="1"/>
            <p:nvPr/>
          </p:nvSpPr>
          <p:spPr>
            <a:xfrm>
              <a:off x="3943507" y="2445098"/>
              <a:ext cx="2699228" cy="692497"/>
            </a:xfrm>
            <a:prstGeom prst="rect">
              <a:avLst/>
            </a:prstGeom>
            <a:noFill/>
          </p:spPr>
          <p:txBody>
            <a:bodyPr wrap="square" lIns="0" tIns="0" rIns="0" bIns="0" rtlCol="0">
              <a:spAutoFit/>
            </a:bodyPr>
            <a:lstStyle/>
            <a:p>
              <a:pPr fontAlgn="base">
                <a:lnSpc>
                  <a:spcPts val="2500"/>
                </a:lnSpc>
                <a:spcBef>
                  <a:spcPts val="400"/>
                </a:spcBef>
                <a:spcAft>
                  <a:spcPct val="0"/>
                </a:spcAft>
                <a:buClr>
                  <a:srgbClr val="F0AB00"/>
                </a:buClr>
                <a:buSzPct val="80000"/>
              </a:pPr>
              <a:r>
                <a:rPr lang="en-US" sz="2100" b="1" kern="0" dirty="0">
                  <a:ea typeface="Arial Unicode MS" pitchFamily="34" charset="-128"/>
                  <a:cs typeface="Arial Unicode MS" pitchFamily="34" charset="-128"/>
                </a:rPr>
                <a:t>Logistics</a:t>
              </a:r>
            </a:p>
            <a:p>
              <a:pPr fontAlgn="base">
                <a:lnSpc>
                  <a:spcPts val="2500"/>
                </a:lnSpc>
                <a:spcBef>
                  <a:spcPts val="400"/>
                </a:spcBef>
                <a:spcAft>
                  <a:spcPct val="0"/>
                </a:spcAft>
                <a:buClr>
                  <a:srgbClr val="F0AB00"/>
                </a:buClr>
                <a:buSzPct val="80000"/>
              </a:pPr>
              <a:r>
                <a:rPr lang="en-US" sz="2100" b="1" kern="0" dirty="0">
                  <a:ea typeface="Arial Unicode MS" pitchFamily="34" charset="-128"/>
                  <a:cs typeface="Arial Unicode MS" pitchFamily="34" charset="-128"/>
                </a:rPr>
                <a:t>Business Network</a:t>
              </a:r>
            </a:p>
          </p:txBody>
        </p:sp>
        <p:pic>
          <p:nvPicPr>
            <p:cNvPr id="76" name="Picture 20">
              <a:extLst>
                <a:ext uri="{FF2B5EF4-FFF2-40B4-BE49-F238E27FC236}">
                  <a16:creationId xmlns:a16="http://schemas.microsoft.com/office/drawing/2014/main" id="{58E91BB6-6973-4278-BA3C-7C52CFD15931}"/>
                </a:ext>
              </a:extLst>
            </p:cNvPr>
            <p:cNvPicPr>
              <a:picLocks noChangeAspect="1"/>
            </p:cNvPicPr>
            <p:nvPr/>
          </p:nvPicPr>
          <p:blipFill rotWithShape="1">
            <a:blip r:embed="rId9" cstate="hqprint">
              <a:extLst>
                <a:ext uri="{BEBA8EAE-BF5A-486C-A8C5-ECC9F3942E4B}">
                  <a14:imgProps xmlns:a14="http://schemas.microsoft.com/office/drawing/2010/main">
                    <a14:imgLayer r:embed="rId10">
                      <a14:imgEffect>
                        <a14:backgroundRemoval t="0" b="100000" l="0" r="48684"/>
                      </a14:imgEffect>
                    </a14:imgLayer>
                  </a14:imgProps>
                </a:ext>
                <a:ext uri="{28A0092B-C50C-407E-A947-70E740481C1C}">
                  <a14:useLocalDpi xmlns:a14="http://schemas.microsoft.com/office/drawing/2010/main"/>
                </a:ext>
              </a:extLst>
            </a:blip>
            <a:srcRect r="54410"/>
            <a:stretch/>
          </p:blipFill>
          <p:spPr>
            <a:xfrm>
              <a:off x="2906681" y="2487108"/>
              <a:ext cx="989992" cy="480678"/>
            </a:xfrm>
            <a:prstGeom prst="rect">
              <a:avLst/>
            </a:prstGeom>
            <a:noFill/>
          </p:spPr>
        </p:pic>
        <p:pic>
          <p:nvPicPr>
            <p:cNvPr id="80" name="Google Shape;403;p33">
              <a:extLst>
                <a:ext uri="{FF2B5EF4-FFF2-40B4-BE49-F238E27FC236}">
                  <a16:creationId xmlns:a16="http://schemas.microsoft.com/office/drawing/2014/main" id="{FE7CCAAB-91F3-492F-8E6A-36CB0567DE8F}"/>
                </a:ext>
              </a:extLst>
            </p:cNvPr>
            <p:cNvPicPr preferRelativeResize="0"/>
            <p:nvPr/>
          </p:nvPicPr>
          <p:blipFill rotWithShape="1">
            <a:blip r:embed="rId11" cstate="hqprint">
              <a:alphaModFix/>
              <a:extLst>
                <a:ext uri="{28A0092B-C50C-407E-A947-70E740481C1C}">
                  <a14:useLocalDpi xmlns:a14="http://schemas.microsoft.com/office/drawing/2010/main"/>
                </a:ext>
              </a:extLst>
            </a:blip>
            <a:srcRect/>
            <a:stretch/>
          </p:blipFill>
          <p:spPr>
            <a:xfrm rot="5181834">
              <a:off x="3347470" y="1347699"/>
              <a:ext cx="1134724" cy="1169126"/>
            </a:xfrm>
            <a:prstGeom prst="rect">
              <a:avLst/>
            </a:prstGeom>
            <a:noFill/>
            <a:ln>
              <a:noFill/>
            </a:ln>
          </p:spPr>
        </p:pic>
        <p:sp>
          <p:nvSpPr>
            <p:cNvPr id="57" name="Rectangle 56">
              <a:extLst>
                <a:ext uri="{FF2B5EF4-FFF2-40B4-BE49-F238E27FC236}">
                  <a16:creationId xmlns:a16="http://schemas.microsoft.com/office/drawing/2014/main" id="{D0CDDF0E-E011-4F3D-83F3-49DEE9FFFE40}"/>
                </a:ext>
              </a:extLst>
            </p:cNvPr>
            <p:cNvSpPr/>
            <p:nvPr/>
          </p:nvSpPr>
          <p:spPr bwMode="gray">
            <a:xfrm>
              <a:off x="3452159" y="3273963"/>
              <a:ext cx="1184475" cy="529116"/>
            </a:xfrm>
            <a:prstGeom prst="rect">
              <a:avLst/>
            </a:pr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Freight Collaboration</a:t>
              </a:r>
            </a:p>
          </p:txBody>
        </p:sp>
        <p:sp>
          <p:nvSpPr>
            <p:cNvPr id="58" name="Rectangle 57">
              <a:extLst>
                <a:ext uri="{FF2B5EF4-FFF2-40B4-BE49-F238E27FC236}">
                  <a16:creationId xmlns:a16="http://schemas.microsoft.com/office/drawing/2014/main" id="{E5D2403C-833C-4E77-9DE3-41DACD56D3E6}"/>
                </a:ext>
              </a:extLst>
            </p:cNvPr>
            <p:cNvSpPr/>
            <p:nvPr/>
          </p:nvSpPr>
          <p:spPr bwMode="gray">
            <a:xfrm>
              <a:off x="4714010" y="3273963"/>
              <a:ext cx="1184475" cy="529116"/>
            </a:xfrm>
            <a:prstGeom prst="rect">
              <a:avLst/>
            </a:prstGeom>
            <a:solidFill>
              <a:schemeClr val="accent1"/>
            </a:solidFill>
            <a:ln w="2540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solidFill>
                    <a:schemeClr val="bg1"/>
                  </a:solidFill>
                  <a:ea typeface="Arial Unicode MS" pitchFamily="34" charset="-128"/>
                  <a:cs typeface="Arial Unicode MS" pitchFamily="34" charset="-128"/>
                </a:rPr>
                <a:t>Global </a:t>
              </a:r>
              <a:r>
                <a:rPr lang="en-US" sz="1200" b="1" kern="0">
                  <a:solidFill>
                    <a:schemeClr val="bg1"/>
                  </a:solidFill>
                  <a:ea typeface="Arial Unicode MS" pitchFamily="34" charset="-128"/>
                  <a:cs typeface="Arial Unicode MS" pitchFamily="34" charset="-128"/>
                </a:rPr>
                <a:t>Track </a:t>
              </a:r>
              <a:r>
                <a:rPr lang="en-US" sz="1200" b="1" kern="0" dirty="0">
                  <a:solidFill>
                    <a:schemeClr val="bg1"/>
                  </a:solidFill>
                  <a:ea typeface="Arial Unicode MS" pitchFamily="34" charset="-128"/>
                  <a:cs typeface="Arial Unicode MS" pitchFamily="34" charset="-128"/>
                </a:rPr>
                <a:t>and Trace</a:t>
              </a:r>
            </a:p>
          </p:txBody>
        </p:sp>
        <p:sp>
          <p:nvSpPr>
            <p:cNvPr id="60" name="Arrow: Pentagon 59">
              <a:extLst>
                <a:ext uri="{FF2B5EF4-FFF2-40B4-BE49-F238E27FC236}">
                  <a16:creationId xmlns:a16="http://schemas.microsoft.com/office/drawing/2014/main" id="{9CA54C99-CDBF-441D-9FD6-0063D5336C27}"/>
                </a:ext>
              </a:extLst>
            </p:cNvPr>
            <p:cNvSpPr/>
            <p:nvPr/>
          </p:nvSpPr>
          <p:spPr bwMode="gray">
            <a:xfrm>
              <a:off x="2226679" y="3306242"/>
              <a:ext cx="1178215" cy="482208"/>
            </a:xfrm>
            <a:prstGeom prst="homePlate">
              <a:avLst/>
            </a:prstGeom>
            <a:no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ea typeface="Arial Unicode MS" pitchFamily="34" charset="-128"/>
                </a:rPr>
                <a:t>Capability</a:t>
              </a:r>
            </a:p>
          </p:txBody>
        </p:sp>
      </p:grpSp>
      <p:sp>
        <p:nvSpPr>
          <p:cNvPr id="81" name="Rectangle 80">
            <a:extLst>
              <a:ext uri="{FF2B5EF4-FFF2-40B4-BE49-F238E27FC236}">
                <a16:creationId xmlns:a16="http://schemas.microsoft.com/office/drawing/2014/main" id="{C2C3950C-5625-441F-B306-34A49CC27B62}"/>
              </a:ext>
            </a:extLst>
          </p:cNvPr>
          <p:cNvSpPr/>
          <p:nvPr/>
        </p:nvSpPr>
        <p:spPr bwMode="gray">
          <a:xfrm>
            <a:off x="5838678" y="3502563"/>
            <a:ext cx="1184475" cy="529116"/>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68562" rIns="68562" bIns="68562" numCol="1" spcCol="0" rtlCol="0" fromWordArt="0" anchor="t" anchorCtr="0" forceAA="0" compatLnSpc="1">
            <a:prstTxWarp prst="textNoShape">
              <a:avLst/>
            </a:prstTxWarp>
            <a:noAutofit/>
          </a:bodyPr>
          <a:lstStyle/>
          <a:p>
            <a:pPr algn="ctr" defTabSz="914172"/>
            <a:r>
              <a:rPr lang="en-US" sz="1400" spc="15">
                <a:solidFill>
                  <a:schemeClr val="bg1"/>
                </a:solidFill>
                <a:latin typeface="Arial" panose="020B0604020202020204" pitchFamily="34" charset="0"/>
                <a:cs typeface="Arial" panose="020B0604020202020204" pitchFamily="34" charset="0"/>
              </a:rPr>
              <a:t>Material Traceability</a:t>
            </a:r>
            <a:endParaRPr lang="en-US" sz="1400" spc="15" dirty="0">
              <a:solidFill>
                <a:schemeClr val="bg1"/>
              </a:solidFill>
              <a:latin typeface="Arial" panose="020B0604020202020204" pitchFamily="34" charset="0"/>
              <a:cs typeface="Arial" panose="020B0604020202020204" pitchFamily="34" charset="0"/>
            </a:endParaRPr>
          </a:p>
        </p:txBody>
      </p:sp>
      <p:sp>
        <p:nvSpPr>
          <p:cNvPr id="82" name="Textfeld 197">
            <a:extLst>
              <a:ext uri="{FF2B5EF4-FFF2-40B4-BE49-F238E27FC236}">
                <a16:creationId xmlns:a16="http://schemas.microsoft.com/office/drawing/2014/main" id="{ADC15449-D4B1-440F-A600-629BAC662464}"/>
              </a:ext>
            </a:extLst>
          </p:cNvPr>
          <p:cNvSpPr txBox="1"/>
          <p:nvPr/>
        </p:nvSpPr>
        <p:spPr>
          <a:xfrm>
            <a:off x="296416" y="3958334"/>
            <a:ext cx="920632" cy="153888"/>
          </a:xfrm>
          <a:prstGeom prst="rect">
            <a:avLst/>
          </a:prstGeom>
          <a:solidFill>
            <a:schemeClr val="bg1"/>
          </a:solidFill>
          <a:ln>
            <a:solidFill>
              <a:schemeClr val="bg1"/>
            </a:solidFill>
          </a:ln>
        </p:spPr>
        <p:txBody>
          <a:bodyPr wrap="square" lIns="0" tIns="0" rIns="0" bIns="0" rtlCol="0">
            <a:spAutoFit/>
          </a:bodyPr>
          <a:lstStyle/>
          <a:p>
            <a:pPr algn="ctr" fontAlgn="base">
              <a:lnSpc>
                <a:spcPts val="1200"/>
              </a:lnSpc>
              <a:spcBef>
                <a:spcPct val="50000"/>
              </a:spcBef>
              <a:spcAft>
                <a:spcPct val="0"/>
              </a:spcAft>
              <a:buClr>
                <a:srgbClr val="F0AB00"/>
              </a:buClr>
              <a:buSzPct val="80000"/>
            </a:pPr>
            <a:r>
              <a:rPr lang="en-US" sz="1200" kern="0" dirty="0">
                <a:ea typeface="Arial Unicode MS" pitchFamily="34" charset="-128"/>
                <a:cs typeface="Arial Unicode MS" pitchFamily="34" charset="-128"/>
              </a:rPr>
              <a:t>Customers</a:t>
            </a:r>
            <a:r>
              <a:rPr lang="en-US" sz="1100" kern="0" dirty="0">
                <a:ea typeface="Arial Unicode MS" pitchFamily="34" charset="-128"/>
                <a:cs typeface="Arial Unicode MS" pitchFamily="34" charset="-128"/>
              </a:rPr>
              <a:t> </a:t>
            </a:r>
          </a:p>
        </p:txBody>
      </p:sp>
      <p:pic>
        <p:nvPicPr>
          <p:cNvPr id="7" name="Picture 6">
            <a:extLst>
              <a:ext uri="{FF2B5EF4-FFF2-40B4-BE49-F238E27FC236}">
                <a16:creationId xmlns:a16="http://schemas.microsoft.com/office/drawing/2014/main" id="{94287DCA-E96A-CA4F-AEA9-3F9EA86BE582}"/>
              </a:ext>
            </a:extLst>
          </p:cNvPr>
          <p:cNvPicPr>
            <a:picLocks noChangeAspect="1"/>
          </p:cNvPicPr>
          <p:nvPr/>
        </p:nvPicPr>
        <p:blipFill>
          <a:blip r:embed="rId12"/>
          <a:stretch>
            <a:fillRect/>
          </a:stretch>
        </p:blipFill>
        <p:spPr>
          <a:xfrm>
            <a:off x="7792552" y="3796701"/>
            <a:ext cx="4104509" cy="2707506"/>
          </a:xfrm>
          <a:prstGeom prst="rect">
            <a:avLst/>
          </a:prstGeom>
          <a:ln>
            <a:noFill/>
          </a:ln>
          <a:effectLst>
            <a:outerShdw blurRad="292100" dist="139700" dir="2700000" algn="tl" rotWithShape="0">
              <a:srgbClr val="333333">
                <a:alpha val="65000"/>
              </a:srgbClr>
            </a:outerShdw>
          </a:effectLst>
        </p:spPr>
      </p:pic>
      <p:sp>
        <p:nvSpPr>
          <p:cNvPr id="8" name="Curved Up Arrow 7">
            <a:extLst>
              <a:ext uri="{FF2B5EF4-FFF2-40B4-BE49-F238E27FC236}">
                <a16:creationId xmlns:a16="http://schemas.microsoft.com/office/drawing/2014/main" id="{48C96927-9018-394D-BAF4-2D78A776E06B}"/>
              </a:ext>
            </a:extLst>
          </p:cNvPr>
          <p:cNvSpPr/>
          <p:nvPr/>
        </p:nvSpPr>
        <p:spPr bwMode="gray">
          <a:xfrm rot="2378364">
            <a:off x="6025415" y="5341274"/>
            <a:ext cx="1613512" cy="740664"/>
          </a:xfrm>
          <a:prstGeom prst="curvedUpArrow">
            <a:avLst/>
          </a:prstGeom>
          <a:ln>
            <a:headEnd/>
            <a:tailEnd/>
          </a:ln>
        </p:spPr>
        <p:style>
          <a:lnRef idx="0">
            <a:schemeClr val="accent1"/>
          </a:lnRef>
          <a:fillRef idx="3">
            <a:schemeClr val="accent1"/>
          </a:fillRef>
          <a:effectRef idx="3">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5B013D8F-7995-2B4D-B6F5-BC53EDF438ED}"/>
              </a:ext>
            </a:extLst>
          </p:cNvPr>
          <p:cNvSpPr txBox="1"/>
          <p:nvPr/>
        </p:nvSpPr>
        <p:spPr>
          <a:xfrm>
            <a:off x="746519" y="5112930"/>
            <a:ext cx="5338287" cy="1231106"/>
          </a:xfrm>
          <a:prstGeom prst="rect">
            <a:avLst/>
          </a:prstGeom>
          <a:noFill/>
        </p:spPr>
        <p:txBody>
          <a:bodyPr wrap="square" lIns="0" tIns="0" rIns="0" bIns="0" rtlCol="0">
            <a:spAutoFit/>
          </a:bodyPr>
          <a:lstStyle/>
          <a:p>
            <a:pPr algn="just"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SAP publishes easy to consume APIs for you to connect your own services to the SAP LBN services for the various options – you integrate once to SAP LBN, and with that connect your own carrier network with the shipper network on SAP LBN</a:t>
            </a:r>
          </a:p>
        </p:txBody>
      </p:sp>
    </p:spTree>
    <p:extLst>
      <p:ext uri="{BB962C8B-B14F-4D97-AF65-F5344CB8AC3E}">
        <p14:creationId xmlns:p14="http://schemas.microsoft.com/office/powerpoint/2010/main" val="131082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rrow: Right 36">
            <a:hlinkClick r:id="" action="ppaction://noaction"/>
            <a:extLst>
              <a:ext uri="{FF2B5EF4-FFF2-40B4-BE49-F238E27FC236}">
                <a16:creationId xmlns:a16="http://schemas.microsoft.com/office/drawing/2014/main" id="{6D592021-9B31-4BCE-BF18-13E3475D8E1A}"/>
              </a:ext>
            </a:extLst>
          </p:cNvPr>
          <p:cNvSpPr/>
          <p:nvPr/>
        </p:nvSpPr>
        <p:spPr bwMode="gray">
          <a:xfrm>
            <a:off x="11658601" y="379023"/>
            <a:ext cx="340216" cy="284168"/>
          </a:xfrm>
          <a:prstGeom prst="rightArrow">
            <a:avLst/>
          </a:prstGeom>
          <a:noFill/>
          <a:ln w="9525"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sp>
        <p:nvSpPr>
          <p:cNvPr id="54" name="Rectangle 53">
            <a:extLst>
              <a:ext uri="{FF2B5EF4-FFF2-40B4-BE49-F238E27FC236}">
                <a16:creationId xmlns:a16="http://schemas.microsoft.com/office/drawing/2014/main" id="{2968530C-6D5E-4D14-8556-34BD66A55924}"/>
              </a:ext>
            </a:extLst>
          </p:cNvPr>
          <p:cNvSpPr/>
          <p:nvPr/>
        </p:nvSpPr>
        <p:spPr bwMode="gray">
          <a:xfrm>
            <a:off x="-1" y="5048107"/>
            <a:ext cx="12195175" cy="1809893"/>
          </a:xfrm>
          <a:prstGeom prst="rect">
            <a:avLst/>
          </a:prstGeom>
          <a:solidFill>
            <a:schemeClr val="tx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2" name="Titel 1"/>
          <p:cNvSpPr>
            <a:spLocks noGrp="1"/>
          </p:cNvSpPr>
          <p:nvPr>
            <p:ph type="title"/>
          </p:nvPr>
        </p:nvSpPr>
        <p:spPr>
          <a:xfrm>
            <a:off x="634744" y="382107"/>
            <a:ext cx="11186476" cy="677108"/>
          </a:xfrm>
        </p:spPr>
        <p:txBody>
          <a:bodyPr/>
          <a:lstStyle/>
          <a:p>
            <a:r>
              <a:rPr lang="en-US" dirty="0"/>
              <a:t>Freight Order Collaboration </a:t>
            </a:r>
            <a:r>
              <a:rPr lang="en-US" i="1" dirty="0">
                <a:solidFill>
                  <a:schemeClr val="accent1"/>
                </a:solidFill>
              </a:rPr>
              <a:t>(freight collaboration option) </a:t>
            </a:r>
            <a:br>
              <a:rPr lang="en-US" dirty="0"/>
            </a:br>
            <a:r>
              <a:rPr lang="en-US" sz="2000" b="0" dirty="0">
                <a:solidFill>
                  <a:srgbClr val="000000"/>
                </a:solidFill>
              </a:rPr>
              <a:t>Facilitate end-to-end collaboration for LTL + FTL shipments between shippers and your carriers</a:t>
            </a:r>
          </a:p>
        </p:txBody>
      </p:sp>
      <p:sp>
        <p:nvSpPr>
          <p:cNvPr id="65" name="Textfeld 64"/>
          <p:cNvSpPr txBox="1"/>
          <p:nvPr/>
        </p:nvSpPr>
        <p:spPr>
          <a:xfrm>
            <a:off x="3991732" y="5988387"/>
            <a:ext cx="1115690" cy="436017"/>
          </a:xfrm>
          <a:prstGeom prst="rect">
            <a:avLst/>
          </a:prstGeom>
          <a:noFill/>
        </p:spPr>
        <p:txBody>
          <a:bodyPr wrap="none" lIns="0" tIns="0" rIns="0" bIns="0" rtlCol="0">
            <a:spAutoFit/>
          </a:bodyPr>
          <a:lstStyle/>
          <a:p>
            <a:pPr algn="ctr" fontAlgn="base">
              <a:lnSpc>
                <a:spcPts val="1500"/>
              </a:lnSpc>
              <a:spcBef>
                <a:spcPts val="4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Digital freight</a:t>
            </a:r>
          </a:p>
          <a:p>
            <a:pPr algn="ctr" fontAlgn="base">
              <a:lnSpc>
                <a:spcPts val="1500"/>
              </a:lnSpc>
              <a:spcBef>
                <a:spcPts val="400"/>
              </a:spcBef>
              <a:spcAft>
                <a:spcPct val="0"/>
              </a:spcAft>
              <a:buClr>
                <a:srgbClr val="F0AB00"/>
              </a:buClr>
              <a:buSzPct val="80000"/>
            </a:pPr>
            <a:r>
              <a:rPr lang="en-US" sz="1600" b="1" kern="0">
                <a:solidFill>
                  <a:schemeClr val="bg1"/>
                </a:solidFill>
                <a:ea typeface="Arial Unicode MS" pitchFamily="34" charset="-128"/>
                <a:cs typeface="Arial Unicode MS" pitchFamily="34" charset="-128"/>
              </a:rPr>
              <a:t>documents</a:t>
            </a:r>
          </a:p>
        </p:txBody>
      </p:sp>
      <p:sp>
        <p:nvSpPr>
          <p:cNvPr id="73" name="Textfeld 72"/>
          <p:cNvSpPr txBox="1"/>
          <p:nvPr/>
        </p:nvSpPr>
        <p:spPr>
          <a:xfrm>
            <a:off x="7425867" y="5986357"/>
            <a:ext cx="787074" cy="436017"/>
          </a:xfrm>
          <a:prstGeom prst="rect">
            <a:avLst/>
          </a:prstGeom>
          <a:noFill/>
        </p:spPr>
        <p:txBody>
          <a:bodyPr wrap="none" lIns="0" tIns="0" rIns="0" bIns="0" rtlCol="0">
            <a:spAutoFit/>
          </a:bodyPr>
          <a:lstStyle/>
          <a:p>
            <a:pPr algn="ctr" fontAlgn="base">
              <a:lnSpc>
                <a:spcPts val="1500"/>
              </a:lnSpc>
              <a:spcBef>
                <a:spcPts val="4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Real-time</a:t>
            </a:r>
          </a:p>
          <a:p>
            <a:pPr algn="ctr" fontAlgn="base">
              <a:lnSpc>
                <a:spcPts val="1500"/>
              </a:lnSpc>
              <a:spcBef>
                <a:spcPts val="400"/>
              </a:spcBef>
              <a:spcAft>
                <a:spcPct val="0"/>
              </a:spcAft>
              <a:buClr>
                <a:srgbClr val="F0AB00"/>
              </a:buClr>
              <a:buSzPct val="80000"/>
            </a:pPr>
            <a:r>
              <a:rPr lang="en-US" sz="1600" b="1" kern="0">
                <a:solidFill>
                  <a:schemeClr val="bg1"/>
                </a:solidFill>
                <a:ea typeface="Arial Unicode MS" pitchFamily="34" charset="-128"/>
                <a:cs typeface="Arial Unicode MS" pitchFamily="34" charset="-128"/>
              </a:rPr>
              <a:t>insights</a:t>
            </a:r>
          </a:p>
        </p:txBody>
      </p:sp>
      <p:sp>
        <p:nvSpPr>
          <p:cNvPr id="84" name="Textfeld 83"/>
          <p:cNvSpPr txBox="1"/>
          <p:nvPr/>
        </p:nvSpPr>
        <p:spPr>
          <a:xfrm>
            <a:off x="714084" y="5989447"/>
            <a:ext cx="1045158" cy="436017"/>
          </a:xfrm>
          <a:prstGeom prst="rect">
            <a:avLst/>
          </a:prstGeom>
          <a:noFill/>
        </p:spPr>
        <p:txBody>
          <a:bodyPr wrap="none" lIns="0" tIns="0" rIns="0" bIns="0" rtlCol="0">
            <a:spAutoFit/>
          </a:bodyPr>
          <a:lstStyle/>
          <a:p>
            <a:pPr algn="ctr" fontAlgn="base">
              <a:lnSpc>
                <a:spcPts val="1500"/>
              </a:lnSpc>
              <a:spcBef>
                <a:spcPts val="4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Collaborative</a:t>
            </a:r>
            <a:endParaRPr lang="en-US" sz="1400" b="1" kern="0">
              <a:solidFill>
                <a:schemeClr val="bg1"/>
              </a:solidFill>
              <a:ea typeface="Arial Unicode MS" pitchFamily="34" charset="-128"/>
              <a:cs typeface="Arial Unicode MS" pitchFamily="34" charset="-128"/>
            </a:endParaRPr>
          </a:p>
          <a:p>
            <a:pPr algn="ctr" fontAlgn="base">
              <a:lnSpc>
                <a:spcPts val="1500"/>
              </a:lnSpc>
              <a:spcBef>
                <a:spcPts val="400"/>
              </a:spcBef>
              <a:spcAft>
                <a:spcPct val="0"/>
              </a:spcAft>
              <a:buClr>
                <a:srgbClr val="F0AB00"/>
              </a:buClr>
              <a:buSzPct val="80000"/>
            </a:pPr>
            <a:r>
              <a:rPr lang="en-US" sz="1600" b="1" kern="0">
                <a:solidFill>
                  <a:schemeClr val="bg1"/>
                </a:solidFill>
                <a:ea typeface="Arial Unicode MS" pitchFamily="34" charset="-128"/>
                <a:cs typeface="Arial Unicode MS" pitchFamily="34" charset="-128"/>
              </a:rPr>
              <a:t>processes</a:t>
            </a:r>
          </a:p>
        </p:txBody>
      </p:sp>
      <p:sp>
        <p:nvSpPr>
          <p:cNvPr id="63" name="Textfeld 62"/>
          <p:cNvSpPr txBox="1"/>
          <p:nvPr/>
        </p:nvSpPr>
        <p:spPr>
          <a:xfrm>
            <a:off x="10356789" y="5978560"/>
            <a:ext cx="1202252" cy="436017"/>
          </a:xfrm>
          <a:prstGeom prst="rect">
            <a:avLst/>
          </a:prstGeom>
          <a:noFill/>
        </p:spPr>
        <p:txBody>
          <a:bodyPr wrap="none" lIns="0" tIns="0" rIns="0" bIns="0" rtlCol="0">
            <a:spAutoFit/>
          </a:bodyPr>
          <a:lstStyle/>
          <a:p>
            <a:pPr algn="ctr" fontAlgn="base">
              <a:lnSpc>
                <a:spcPts val="1500"/>
              </a:lnSpc>
              <a:spcBef>
                <a:spcPts val="4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Out-of-the-box </a:t>
            </a:r>
          </a:p>
          <a:p>
            <a:pPr algn="ctr" fontAlgn="base">
              <a:lnSpc>
                <a:spcPts val="1500"/>
              </a:lnSpc>
              <a:spcBef>
                <a:spcPts val="400"/>
              </a:spcBef>
              <a:spcAft>
                <a:spcPct val="0"/>
              </a:spcAft>
              <a:buClr>
                <a:srgbClr val="F0AB00"/>
              </a:buClr>
              <a:buSzPct val="80000"/>
            </a:pPr>
            <a:r>
              <a:rPr lang="en-US" sz="1600" b="1" kern="0" dirty="0">
                <a:solidFill>
                  <a:schemeClr val="bg1"/>
                </a:solidFill>
                <a:ea typeface="Arial Unicode MS" pitchFamily="34" charset="-128"/>
                <a:cs typeface="Arial Unicode MS" pitchFamily="34" charset="-128"/>
              </a:rPr>
              <a:t>integration</a:t>
            </a:r>
          </a:p>
        </p:txBody>
      </p:sp>
      <p:grpSp>
        <p:nvGrpSpPr>
          <p:cNvPr id="20" name="Gruppierung 19"/>
          <p:cNvGrpSpPr/>
          <p:nvPr/>
        </p:nvGrpSpPr>
        <p:grpSpPr>
          <a:xfrm>
            <a:off x="10212859" y="1855712"/>
            <a:ext cx="1082600" cy="721766"/>
            <a:chOff x="8625383" y="3557761"/>
            <a:chExt cx="4057895" cy="2705387"/>
          </a:xfrm>
        </p:grpSpPr>
        <p:pic>
          <p:nvPicPr>
            <p:cNvPr id="17" name="Bild 16"/>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8625383" y="3557761"/>
              <a:ext cx="2135039" cy="2705387"/>
            </a:xfrm>
            <a:prstGeom prst="rect">
              <a:avLst/>
            </a:prstGeom>
          </p:spPr>
        </p:pic>
        <p:pic>
          <p:nvPicPr>
            <p:cNvPr id="19" name="Bild 18"/>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10872612" y="4846782"/>
              <a:ext cx="1810666" cy="1329657"/>
            </a:xfrm>
            <a:prstGeom prst="rect">
              <a:avLst/>
            </a:prstGeom>
          </p:spPr>
        </p:pic>
      </p:grpSp>
      <p:sp>
        <p:nvSpPr>
          <p:cNvPr id="22" name="Textfeld 21"/>
          <p:cNvSpPr txBox="1"/>
          <p:nvPr/>
        </p:nvSpPr>
        <p:spPr>
          <a:xfrm>
            <a:off x="707677" y="3008815"/>
            <a:ext cx="1439497"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solidFill>
                  <a:schemeClr val="accent1"/>
                </a:solidFill>
                <a:ea typeface="Arial Unicode MS" pitchFamily="34" charset="-128"/>
                <a:cs typeface="Arial Unicode MS" pitchFamily="34" charset="-128"/>
              </a:rPr>
              <a:t>Contracting</a:t>
            </a:r>
          </a:p>
        </p:txBody>
      </p:sp>
      <p:sp>
        <p:nvSpPr>
          <p:cNvPr id="36" name="Textfeld 35"/>
          <p:cNvSpPr txBox="1"/>
          <p:nvPr/>
        </p:nvSpPr>
        <p:spPr>
          <a:xfrm>
            <a:off x="6446027" y="3035247"/>
            <a:ext cx="122629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a:solidFill>
                  <a:schemeClr val="accent1"/>
                </a:solidFill>
                <a:ea typeface="Arial Unicode MS" pitchFamily="34" charset="-128"/>
                <a:cs typeface="Arial Unicode MS" pitchFamily="34" charset="-128"/>
              </a:rPr>
              <a:t>Execution</a:t>
            </a:r>
          </a:p>
        </p:txBody>
      </p:sp>
      <p:sp>
        <p:nvSpPr>
          <p:cNvPr id="43" name="Textfeld 42"/>
          <p:cNvSpPr txBox="1"/>
          <p:nvPr/>
        </p:nvSpPr>
        <p:spPr>
          <a:xfrm>
            <a:off x="9663426" y="3008815"/>
            <a:ext cx="1309654"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a:solidFill>
                  <a:schemeClr val="accent1"/>
                </a:solidFill>
                <a:ea typeface="Arial Unicode MS" pitchFamily="34" charset="-128"/>
                <a:cs typeface="Arial Unicode MS" pitchFamily="34" charset="-128"/>
              </a:rPr>
              <a:t>Settlement</a:t>
            </a:r>
          </a:p>
        </p:txBody>
      </p:sp>
      <p:grpSp>
        <p:nvGrpSpPr>
          <p:cNvPr id="49" name="Gruppierung 48"/>
          <p:cNvGrpSpPr/>
          <p:nvPr/>
        </p:nvGrpSpPr>
        <p:grpSpPr>
          <a:xfrm>
            <a:off x="809393" y="1921625"/>
            <a:ext cx="1184800" cy="670882"/>
            <a:chOff x="1202582" y="1965956"/>
            <a:chExt cx="1184800" cy="670882"/>
          </a:xfrm>
        </p:grpSpPr>
        <p:pic>
          <p:nvPicPr>
            <p:cNvPr id="39" name="Bild 38"/>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1202582" y="1965956"/>
              <a:ext cx="845660" cy="670882"/>
            </a:xfrm>
            <a:prstGeom prst="rect">
              <a:avLst/>
            </a:prstGeom>
          </p:spPr>
        </p:pic>
        <p:pic>
          <p:nvPicPr>
            <p:cNvPr id="48" name="Bild 47"/>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2068412" y="1984135"/>
              <a:ext cx="318970" cy="545192"/>
            </a:xfrm>
            <a:prstGeom prst="rect">
              <a:avLst/>
            </a:prstGeom>
          </p:spPr>
        </p:pic>
      </p:grpSp>
      <p:sp>
        <p:nvSpPr>
          <p:cNvPr id="26" name="Textfeld 25"/>
          <p:cNvSpPr txBox="1"/>
          <p:nvPr/>
        </p:nvSpPr>
        <p:spPr>
          <a:xfrm>
            <a:off x="713489" y="3392809"/>
            <a:ext cx="2528475" cy="738664"/>
          </a:xfrm>
          <a:prstGeom prst="rect">
            <a:avLst/>
          </a:prstGeom>
          <a:noFill/>
        </p:spPr>
        <p:txBody>
          <a:bodyPr wrap="square" lIns="0" tIns="0" rIns="0" bIns="0" rtlCol="0">
            <a:spAutoFit/>
          </a:bodyPr>
          <a:lstStyle/>
          <a:p>
            <a:pPr fontAlgn="base">
              <a:spcBef>
                <a:spcPts val="400"/>
              </a:spcBef>
              <a:spcAft>
                <a:spcPct val="0"/>
              </a:spcAft>
              <a:buClr>
                <a:schemeClr val="accent1"/>
              </a:buClr>
              <a:buSzPct val="120000"/>
            </a:pPr>
            <a:r>
              <a:rPr lang="en-US" sz="1600" kern="0" dirty="0">
                <a:ea typeface="Arial Unicode MS" pitchFamily="34" charset="-128"/>
                <a:cs typeface="Arial Unicode MS" pitchFamily="34" charset="-128"/>
              </a:rPr>
              <a:t>Quotation processing (tendering) and order confirmation</a:t>
            </a:r>
          </a:p>
        </p:txBody>
      </p:sp>
      <p:sp>
        <p:nvSpPr>
          <p:cNvPr id="90" name="Textfeld 89"/>
          <p:cNvSpPr txBox="1"/>
          <p:nvPr/>
        </p:nvSpPr>
        <p:spPr>
          <a:xfrm>
            <a:off x="9663426" y="3392809"/>
            <a:ext cx="2254937" cy="492443"/>
          </a:xfrm>
          <a:prstGeom prst="rect">
            <a:avLst/>
          </a:prstGeom>
          <a:noFill/>
        </p:spPr>
        <p:txBody>
          <a:bodyPr wrap="square" lIns="0" tIns="0" rIns="0" bIns="0" rtlCol="0">
            <a:spAutoFit/>
          </a:bodyPr>
          <a:lstStyle/>
          <a:p>
            <a:pPr fontAlgn="base">
              <a:spcBef>
                <a:spcPts val="400"/>
              </a:spcBef>
              <a:spcAft>
                <a:spcPct val="0"/>
              </a:spcAft>
              <a:buClr>
                <a:schemeClr val="accent1"/>
              </a:buClr>
              <a:buSzPct val="120000"/>
            </a:pPr>
            <a:r>
              <a:rPr lang="en-US" sz="1600" kern="0" dirty="0">
                <a:ea typeface="Arial Unicode MS" pitchFamily="34" charset="-128"/>
                <a:cs typeface="Arial Unicode MS" pitchFamily="34" charset="-128"/>
              </a:rPr>
              <a:t>Self billing, invoicing and dispute management</a:t>
            </a:r>
          </a:p>
        </p:txBody>
      </p:sp>
      <p:sp>
        <p:nvSpPr>
          <p:cNvPr id="4" name="Oval 3"/>
          <p:cNvSpPr/>
          <p:nvPr/>
        </p:nvSpPr>
        <p:spPr bwMode="gray">
          <a:xfrm>
            <a:off x="1219869" y="2634765"/>
            <a:ext cx="251246" cy="254951"/>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cxnSp>
        <p:nvCxnSpPr>
          <p:cNvPr id="82" name="Straight Arrow Connector 57"/>
          <p:cNvCxnSpPr>
            <a:stCxn id="68" idx="6"/>
            <a:endCxn id="69" idx="2"/>
          </p:cNvCxnSpPr>
          <p:nvPr/>
        </p:nvCxnSpPr>
        <p:spPr>
          <a:xfrm flipV="1">
            <a:off x="7456072" y="2748552"/>
            <a:ext cx="2915966" cy="26432"/>
          </a:xfrm>
          <a:prstGeom prst="straightConnector1">
            <a:avLst/>
          </a:prstGeom>
          <a:ln w="1905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7"/>
          <p:cNvCxnSpPr>
            <a:cxnSpLocks/>
            <a:stCxn id="4" idx="6"/>
            <a:endCxn id="53" idx="2"/>
          </p:cNvCxnSpPr>
          <p:nvPr/>
        </p:nvCxnSpPr>
        <p:spPr>
          <a:xfrm flipV="1">
            <a:off x="1471115" y="2757155"/>
            <a:ext cx="3039852" cy="5086"/>
          </a:xfrm>
          <a:prstGeom prst="straightConnector1">
            <a:avLst/>
          </a:prstGeom>
          <a:ln w="1905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3" name="Bild 92"/>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6705300" y="1966136"/>
            <a:ext cx="1250299" cy="644200"/>
          </a:xfrm>
          <a:prstGeom prst="rect">
            <a:avLst/>
          </a:prstGeom>
        </p:spPr>
      </p:pic>
      <p:sp>
        <p:nvSpPr>
          <p:cNvPr id="68" name="Oval 67"/>
          <p:cNvSpPr/>
          <p:nvPr/>
        </p:nvSpPr>
        <p:spPr bwMode="gray">
          <a:xfrm>
            <a:off x="7204826" y="2647508"/>
            <a:ext cx="251246" cy="254951"/>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69" name="Oval 68"/>
          <p:cNvSpPr/>
          <p:nvPr/>
        </p:nvSpPr>
        <p:spPr bwMode="gray">
          <a:xfrm>
            <a:off x="10372038" y="2621076"/>
            <a:ext cx="251246" cy="254951"/>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pic>
        <p:nvPicPr>
          <p:cNvPr id="75" name="Picture 77"/>
          <p:cNvPicPr>
            <a:picLocks noChangeAspect="1"/>
          </p:cNvPicPr>
          <p:nvPr/>
        </p:nvPicPr>
        <p:blipFill>
          <a:blip r:embed="rId8" cstate="screen">
            <a:clrChange>
              <a:clrFrom>
                <a:srgbClr val="FFFFFF"/>
              </a:clrFrom>
              <a:clrTo>
                <a:srgbClr val="FFFFFF">
                  <a:alpha val="0"/>
                </a:srgbClr>
              </a:clrTo>
            </a:clrChang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rot="10800000" flipV="1">
            <a:off x="7509512" y="1753002"/>
            <a:ext cx="437139" cy="263552"/>
          </a:xfrm>
          <a:prstGeom prst="rect">
            <a:avLst/>
          </a:prstGeom>
        </p:spPr>
      </p:pic>
      <p:pic>
        <p:nvPicPr>
          <p:cNvPr id="5" name="Picture 4">
            <a:extLst>
              <a:ext uri="{FF2B5EF4-FFF2-40B4-BE49-F238E27FC236}">
                <a16:creationId xmlns:a16="http://schemas.microsoft.com/office/drawing/2014/main" id="{4516A239-C039-4DC2-BD02-2AD660FAE0D7}"/>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1187238" y="5249558"/>
            <a:ext cx="789290" cy="789290"/>
          </a:xfrm>
          <a:prstGeom prst="rect">
            <a:avLst/>
          </a:prstGeom>
        </p:spPr>
      </p:pic>
      <p:pic>
        <p:nvPicPr>
          <p:cNvPr id="11" name="Picture 10">
            <a:extLst>
              <a:ext uri="{FF2B5EF4-FFF2-40B4-BE49-F238E27FC236}">
                <a16:creationId xmlns:a16="http://schemas.microsoft.com/office/drawing/2014/main" id="{53BE08F1-3007-403D-8842-27EC3C696E4C}"/>
              </a:ext>
            </a:extLst>
          </p:cNvPr>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10519829" y="5173800"/>
            <a:ext cx="775630" cy="775630"/>
          </a:xfrm>
          <a:prstGeom prst="rect">
            <a:avLst/>
          </a:prstGeom>
        </p:spPr>
      </p:pic>
      <p:pic>
        <p:nvPicPr>
          <p:cNvPr id="14" name="Picture 13">
            <a:extLst>
              <a:ext uri="{FF2B5EF4-FFF2-40B4-BE49-F238E27FC236}">
                <a16:creationId xmlns:a16="http://schemas.microsoft.com/office/drawing/2014/main" id="{40BBE166-2E6F-49BA-8C87-BFE656D96F33}"/>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7226099" y="5014917"/>
            <a:ext cx="1146975" cy="1146975"/>
          </a:xfrm>
          <a:prstGeom prst="rect">
            <a:avLst/>
          </a:prstGeom>
        </p:spPr>
      </p:pic>
      <p:pic>
        <p:nvPicPr>
          <p:cNvPr id="18" name="Picture 17">
            <a:extLst>
              <a:ext uri="{FF2B5EF4-FFF2-40B4-BE49-F238E27FC236}">
                <a16:creationId xmlns:a16="http://schemas.microsoft.com/office/drawing/2014/main" id="{FA5D59F4-C6ED-4E50-A607-3A8ED9C55B16}"/>
              </a:ext>
            </a:extLst>
          </p:cNvPr>
          <p:cNvPicPr>
            <a:picLocks noChangeAspect="1"/>
          </p:cNvPicPr>
          <p:nvPr/>
        </p:nvPicPr>
        <p:blipFill>
          <a:blip r:embed="rId13" cstate="hqprint">
            <a:extLst>
              <a:ext uri="{28A0092B-C50C-407E-A947-70E740481C1C}">
                <a14:useLocalDpi xmlns:a14="http://schemas.microsoft.com/office/drawing/2010/main"/>
              </a:ext>
            </a:extLst>
          </a:blip>
          <a:stretch>
            <a:fillRect/>
          </a:stretch>
        </p:blipFill>
        <p:spPr>
          <a:xfrm>
            <a:off x="513663" y="5044327"/>
            <a:ext cx="829069" cy="829069"/>
          </a:xfrm>
          <a:prstGeom prst="rect">
            <a:avLst/>
          </a:prstGeom>
        </p:spPr>
      </p:pic>
      <p:pic>
        <p:nvPicPr>
          <p:cNvPr id="23" name="Picture 22">
            <a:extLst>
              <a:ext uri="{FF2B5EF4-FFF2-40B4-BE49-F238E27FC236}">
                <a16:creationId xmlns:a16="http://schemas.microsoft.com/office/drawing/2014/main" id="{DBBCAEF0-E219-4AB7-99FE-159498259A71}"/>
              </a:ext>
            </a:extLst>
          </p:cNvPr>
          <p:cNvPicPr>
            <a:picLocks noChangeAspect="1"/>
          </p:cNvPicPr>
          <p:nvPr/>
        </p:nvPicPr>
        <p:blipFill>
          <a:blip r:embed="rId14" cstate="hqprint">
            <a:extLst>
              <a:ext uri="{28A0092B-C50C-407E-A947-70E740481C1C}">
                <a14:useLocalDpi xmlns:a14="http://schemas.microsoft.com/office/drawing/2010/main"/>
              </a:ext>
            </a:extLst>
          </a:blip>
          <a:stretch>
            <a:fillRect/>
          </a:stretch>
        </p:blipFill>
        <p:spPr>
          <a:xfrm>
            <a:off x="4029792" y="5014917"/>
            <a:ext cx="1025148" cy="1025148"/>
          </a:xfrm>
          <a:prstGeom prst="rect">
            <a:avLst/>
          </a:prstGeom>
        </p:spPr>
      </p:pic>
      <p:sp>
        <p:nvSpPr>
          <p:cNvPr id="55" name="Copyright">
            <a:extLst>
              <a:ext uri="{FF2B5EF4-FFF2-40B4-BE49-F238E27FC236}">
                <a16:creationId xmlns:a16="http://schemas.microsoft.com/office/drawing/2014/main" id="{41847E07-8260-48A7-89A9-0C0F1709EC3D}"/>
              </a:ext>
            </a:extLst>
          </p:cNvPr>
          <p:cNvSpPr txBox="1"/>
          <p:nvPr/>
        </p:nvSpPr>
        <p:spPr bwMode="black">
          <a:xfrm>
            <a:off x="504001" y="6559834"/>
            <a:ext cx="3002874" cy="92333"/>
          </a:xfrm>
          <a:prstGeom prst="rect">
            <a:avLst/>
          </a:prstGeom>
          <a:noFill/>
        </p:spPr>
        <p:txBody>
          <a:bodyPr wrap="square" lIns="0" tIns="0" rIns="0" bIns="0" rtlCol="0" anchor="t">
            <a:spAutoFit/>
          </a:bodyPr>
          <a:lstStyle/>
          <a:p>
            <a:pPr marL="83820" indent="-83820" defTabSz="1088558">
              <a:buClr>
                <a:schemeClr val="tx1"/>
              </a:buClr>
              <a:buFont typeface="Arial" pitchFamily="34" charset="0"/>
              <a:buChar char="©"/>
              <a:defRPr/>
            </a:pPr>
            <a:r>
              <a:rPr lang="en-US" sz="600" noProof="0" dirty="0">
                <a:solidFill>
                  <a:schemeClr val="bg1"/>
                </a:solidFill>
              </a:rPr>
              <a:t>2020 SAP SE or an SAP affiliate company. All rights reserved.</a:t>
            </a:r>
            <a:r>
              <a:rPr lang="en-US" sz="600" dirty="0">
                <a:solidFill>
                  <a:schemeClr val="bg1"/>
                </a:solidFill>
              </a:rPr>
              <a:t> </a:t>
            </a:r>
            <a:r>
              <a:rPr lang="en-US" sz="600" noProof="0" dirty="0">
                <a:solidFill>
                  <a:schemeClr val="bg1"/>
                </a:solidFill>
              </a:rPr>
              <a:t> </a:t>
            </a:r>
            <a:r>
              <a:rPr lang="en-US" sz="600" dirty="0">
                <a:solidFill>
                  <a:schemeClr val="bg1"/>
                </a:solidFill>
              </a:rPr>
              <a:t>|  PUBLIC</a:t>
            </a:r>
            <a:endParaRPr lang="en-US" sz="600" b="0" i="0" u="none" kern="0" baseline="0" dirty="0">
              <a:solidFill>
                <a:schemeClr val="bg1"/>
              </a:solidFill>
              <a:ea typeface="Arial Unicode MS"/>
              <a:cs typeface="Arial"/>
            </a:endParaRPr>
          </a:p>
        </p:txBody>
      </p:sp>
      <p:sp>
        <p:nvSpPr>
          <p:cNvPr id="56" name="Slide number">
            <a:extLst>
              <a:ext uri="{FF2B5EF4-FFF2-40B4-BE49-F238E27FC236}">
                <a16:creationId xmlns:a16="http://schemas.microsoft.com/office/drawing/2014/main" id="{7F2B4769-FB0C-457B-80A6-E597EF911A92}"/>
              </a:ext>
            </a:extLst>
          </p:cNvPr>
          <p:cNvSpPr txBox="1"/>
          <p:nvPr/>
        </p:nvSpPr>
        <p:spPr bwMode="black">
          <a:xfrm>
            <a:off x="11562237" y="6536751"/>
            <a:ext cx="128240"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solidFill>
                  <a:schemeClr val="bg1"/>
                </a:solidFill>
              </a:rPr>
              <a:pPr marL="0" lvl="0" indent="0" algn="r">
                <a:buNone/>
              </a:pPr>
              <a:t>9</a:t>
            </a:fld>
            <a:endParaRPr lang="en-US" sz="900" noProof="0">
              <a:solidFill>
                <a:schemeClr val="bg1"/>
              </a:solidFill>
            </a:endParaRPr>
          </a:p>
        </p:txBody>
      </p:sp>
      <p:sp>
        <p:nvSpPr>
          <p:cNvPr id="40" name="Textfeld 88">
            <a:extLst>
              <a:ext uri="{FF2B5EF4-FFF2-40B4-BE49-F238E27FC236}">
                <a16:creationId xmlns:a16="http://schemas.microsoft.com/office/drawing/2014/main" id="{3C28DD3F-2F2E-4AFD-9D53-387EBE656646}"/>
              </a:ext>
            </a:extLst>
          </p:cNvPr>
          <p:cNvSpPr txBox="1"/>
          <p:nvPr/>
        </p:nvSpPr>
        <p:spPr>
          <a:xfrm>
            <a:off x="6427450" y="3392809"/>
            <a:ext cx="2442613" cy="984885"/>
          </a:xfrm>
          <a:prstGeom prst="rect">
            <a:avLst/>
          </a:prstGeom>
          <a:noFill/>
        </p:spPr>
        <p:txBody>
          <a:bodyPr wrap="square" lIns="0" tIns="0" rIns="0" bIns="0" rtlCol="0">
            <a:spAutoFit/>
          </a:bodyPr>
          <a:lstStyle/>
          <a:p>
            <a:pPr fontAlgn="base">
              <a:spcBef>
                <a:spcPts val="400"/>
              </a:spcBef>
              <a:spcAft>
                <a:spcPct val="0"/>
              </a:spcAft>
              <a:buClr>
                <a:schemeClr val="accent1"/>
              </a:buClr>
              <a:buSzPct val="120000"/>
            </a:pPr>
            <a:r>
              <a:rPr lang="en-US" sz="1600" kern="0" dirty="0">
                <a:ea typeface="Arial Unicode MS" pitchFamily="34" charset="-128"/>
                <a:cs typeface="Arial Unicode MS" pitchFamily="34" charset="-128"/>
              </a:rPr>
              <a:t>Milestone and ETA reporting, as well as document exchange, such as proof of delivery</a:t>
            </a:r>
          </a:p>
        </p:txBody>
      </p:sp>
      <p:sp>
        <p:nvSpPr>
          <p:cNvPr id="41" name="TextBox 40">
            <a:extLst>
              <a:ext uri="{FF2B5EF4-FFF2-40B4-BE49-F238E27FC236}">
                <a16:creationId xmlns:a16="http://schemas.microsoft.com/office/drawing/2014/main" id="{57BD15B3-5F0D-4621-A11D-879446D6D701}"/>
              </a:ext>
            </a:extLst>
          </p:cNvPr>
          <p:cNvSpPr txBox="1"/>
          <p:nvPr/>
        </p:nvSpPr>
        <p:spPr>
          <a:xfrm rot="20021681">
            <a:off x="605137" y="1723519"/>
            <a:ext cx="959568" cy="206477"/>
          </a:xfrm>
          <a:prstGeom prst="rect">
            <a:avLst/>
          </a:prstGeom>
          <a:solidFill>
            <a:schemeClr val="bg1"/>
          </a:solidFill>
          <a:ln>
            <a:solidFill>
              <a:schemeClr val="tx1">
                <a:lumMod val="65000"/>
                <a:lumOff val="35000"/>
              </a:schemeClr>
            </a:solidFill>
          </a:ln>
        </p:spPr>
        <p:txBody>
          <a:bodyPr wrap="none" lIns="18000" tIns="18000" rIns="3600" bIns="3600" rtlCol="0">
            <a:spAutoFit/>
          </a:bodyPr>
          <a:lstStyle/>
          <a:p>
            <a:pPr fontAlgn="base">
              <a:spcBef>
                <a:spcPct val="50000"/>
              </a:spcBef>
              <a:spcAft>
                <a:spcPct val="0"/>
              </a:spcAft>
              <a:buClr>
                <a:srgbClr val="F0AB00"/>
              </a:buClr>
              <a:buSzPct val="80000"/>
            </a:pPr>
            <a:r>
              <a:rPr lang="en-US" sz="1200" kern="0" dirty="0">
                <a:solidFill>
                  <a:schemeClr val="tx1">
                    <a:lumMod val="65000"/>
                    <a:lumOff val="35000"/>
                  </a:schemeClr>
                </a:solidFill>
                <a:ea typeface="Arial Unicode MS" pitchFamily="34" charset="-128"/>
                <a:cs typeface="Arial Unicode MS" pitchFamily="34" charset="-128"/>
              </a:rPr>
              <a:t> </a:t>
            </a:r>
            <a:r>
              <a:rPr lang="en-US" sz="1200" kern="0" dirty="0" err="1">
                <a:solidFill>
                  <a:schemeClr val="tx1">
                    <a:lumMod val="65000"/>
                    <a:lumOff val="35000"/>
                  </a:schemeClr>
                </a:solidFill>
                <a:ea typeface="Arial Unicode MS" pitchFamily="34" charset="-128"/>
                <a:cs typeface="Arial Unicode MS" pitchFamily="34" charset="-128"/>
              </a:rPr>
              <a:t>WebUI</a:t>
            </a:r>
            <a:r>
              <a:rPr lang="en-US" sz="1200" kern="0" dirty="0">
                <a:solidFill>
                  <a:schemeClr val="tx1">
                    <a:lumMod val="65000"/>
                    <a:lumOff val="35000"/>
                  </a:schemeClr>
                </a:solidFill>
                <a:ea typeface="Arial Unicode MS" pitchFamily="34" charset="-128"/>
                <a:cs typeface="Arial Unicode MS" pitchFamily="34" charset="-128"/>
              </a:rPr>
              <a:t> + API</a:t>
            </a:r>
          </a:p>
        </p:txBody>
      </p:sp>
      <p:sp>
        <p:nvSpPr>
          <p:cNvPr id="42" name="TextBox 41">
            <a:extLst>
              <a:ext uri="{FF2B5EF4-FFF2-40B4-BE49-F238E27FC236}">
                <a16:creationId xmlns:a16="http://schemas.microsoft.com/office/drawing/2014/main" id="{68D56C9C-ACEB-49DD-A928-2411A5EFEEC3}"/>
              </a:ext>
            </a:extLst>
          </p:cNvPr>
          <p:cNvSpPr txBox="1"/>
          <p:nvPr/>
        </p:nvSpPr>
        <p:spPr>
          <a:xfrm rot="20021681">
            <a:off x="6423517" y="1749951"/>
            <a:ext cx="959568" cy="206477"/>
          </a:xfrm>
          <a:prstGeom prst="rect">
            <a:avLst/>
          </a:prstGeom>
          <a:solidFill>
            <a:schemeClr val="bg1"/>
          </a:solidFill>
          <a:ln>
            <a:solidFill>
              <a:schemeClr val="tx1">
                <a:lumMod val="65000"/>
                <a:lumOff val="35000"/>
              </a:schemeClr>
            </a:solidFill>
          </a:ln>
        </p:spPr>
        <p:txBody>
          <a:bodyPr wrap="none" lIns="18000" tIns="18000" rIns="3600" bIns="3600" rtlCol="0">
            <a:spAutoFit/>
          </a:bodyPr>
          <a:lstStyle/>
          <a:p>
            <a:pPr fontAlgn="base">
              <a:spcBef>
                <a:spcPct val="50000"/>
              </a:spcBef>
              <a:spcAft>
                <a:spcPct val="0"/>
              </a:spcAft>
              <a:buClr>
                <a:srgbClr val="F0AB00"/>
              </a:buClr>
              <a:buSzPct val="80000"/>
            </a:pPr>
            <a:r>
              <a:rPr lang="en-US" sz="1200" kern="0" dirty="0">
                <a:solidFill>
                  <a:schemeClr val="tx1">
                    <a:lumMod val="65000"/>
                    <a:lumOff val="35000"/>
                  </a:schemeClr>
                </a:solidFill>
                <a:ea typeface="Arial Unicode MS" pitchFamily="34" charset="-128"/>
                <a:cs typeface="Arial Unicode MS" pitchFamily="34" charset="-128"/>
              </a:rPr>
              <a:t> </a:t>
            </a:r>
            <a:r>
              <a:rPr lang="en-US" sz="1200" kern="0" dirty="0" err="1">
                <a:solidFill>
                  <a:schemeClr val="tx1">
                    <a:lumMod val="65000"/>
                    <a:lumOff val="35000"/>
                  </a:schemeClr>
                </a:solidFill>
                <a:ea typeface="Arial Unicode MS" pitchFamily="34" charset="-128"/>
                <a:cs typeface="Arial Unicode MS" pitchFamily="34" charset="-128"/>
              </a:rPr>
              <a:t>WebUI</a:t>
            </a:r>
            <a:r>
              <a:rPr lang="en-US" sz="1200" kern="0" dirty="0">
                <a:solidFill>
                  <a:schemeClr val="tx1">
                    <a:lumMod val="65000"/>
                    <a:lumOff val="35000"/>
                  </a:schemeClr>
                </a:solidFill>
                <a:ea typeface="Arial Unicode MS" pitchFamily="34" charset="-128"/>
                <a:cs typeface="Arial Unicode MS" pitchFamily="34" charset="-128"/>
              </a:rPr>
              <a:t> + API</a:t>
            </a:r>
          </a:p>
        </p:txBody>
      </p:sp>
      <p:sp>
        <p:nvSpPr>
          <p:cNvPr id="44" name="TextBox 43">
            <a:extLst>
              <a:ext uri="{FF2B5EF4-FFF2-40B4-BE49-F238E27FC236}">
                <a16:creationId xmlns:a16="http://schemas.microsoft.com/office/drawing/2014/main" id="{D601BB13-9BCD-4512-BE39-8135A3865EE3}"/>
              </a:ext>
            </a:extLst>
          </p:cNvPr>
          <p:cNvSpPr txBox="1"/>
          <p:nvPr/>
        </p:nvSpPr>
        <p:spPr>
          <a:xfrm rot="20021681">
            <a:off x="9680143" y="1723519"/>
            <a:ext cx="680646" cy="206477"/>
          </a:xfrm>
          <a:prstGeom prst="rect">
            <a:avLst/>
          </a:prstGeom>
          <a:solidFill>
            <a:schemeClr val="bg1"/>
          </a:solidFill>
          <a:ln>
            <a:solidFill>
              <a:schemeClr val="tx1">
                <a:lumMod val="65000"/>
                <a:lumOff val="35000"/>
              </a:schemeClr>
            </a:solidFill>
          </a:ln>
        </p:spPr>
        <p:txBody>
          <a:bodyPr wrap="none" lIns="18000" tIns="18000" rIns="3600" bIns="3600" rtlCol="0">
            <a:spAutoFit/>
          </a:bodyPr>
          <a:lstStyle/>
          <a:p>
            <a:pPr fontAlgn="base">
              <a:spcBef>
                <a:spcPct val="50000"/>
              </a:spcBef>
              <a:spcAft>
                <a:spcPct val="0"/>
              </a:spcAft>
              <a:buClr>
                <a:srgbClr val="F0AB00"/>
              </a:buClr>
              <a:buSzPct val="80000"/>
            </a:pPr>
            <a:r>
              <a:rPr lang="en-US" sz="1200" kern="0" dirty="0">
                <a:solidFill>
                  <a:schemeClr val="tx1">
                    <a:lumMod val="65000"/>
                    <a:lumOff val="35000"/>
                  </a:schemeClr>
                </a:solidFill>
                <a:ea typeface="Arial Unicode MS" pitchFamily="34" charset="-128"/>
                <a:cs typeface="Arial Unicode MS" pitchFamily="34" charset="-128"/>
              </a:rPr>
              <a:t> </a:t>
            </a:r>
            <a:r>
              <a:rPr lang="en-US" sz="1200" kern="0" dirty="0" err="1">
                <a:solidFill>
                  <a:schemeClr val="tx1">
                    <a:lumMod val="65000"/>
                    <a:lumOff val="35000"/>
                  </a:schemeClr>
                </a:solidFill>
                <a:ea typeface="Arial Unicode MS" pitchFamily="34" charset="-128"/>
                <a:cs typeface="Arial Unicode MS" pitchFamily="34" charset="-128"/>
              </a:rPr>
              <a:t>WebUI</a:t>
            </a:r>
            <a:r>
              <a:rPr lang="en-US" sz="1200" kern="0" dirty="0">
                <a:solidFill>
                  <a:schemeClr val="tx1">
                    <a:lumMod val="65000"/>
                    <a:lumOff val="35000"/>
                  </a:schemeClr>
                </a:solidFill>
                <a:ea typeface="Arial Unicode MS" pitchFamily="34" charset="-128"/>
                <a:cs typeface="Arial Unicode MS" pitchFamily="34" charset="-128"/>
              </a:rPr>
              <a:t> * </a:t>
            </a:r>
          </a:p>
        </p:txBody>
      </p:sp>
      <p:sp>
        <p:nvSpPr>
          <p:cNvPr id="47" name="TextBox 46">
            <a:extLst>
              <a:ext uri="{FF2B5EF4-FFF2-40B4-BE49-F238E27FC236}">
                <a16:creationId xmlns:a16="http://schemas.microsoft.com/office/drawing/2014/main" id="{626D228C-D285-E946-A48C-3864C18CDF89}"/>
              </a:ext>
            </a:extLst>
          </p:cNvPr>
          <p:cNvSpPr txBox="1"/>
          <p:nvPr/>
        </p:nvSpPr>
        <p:spPr>
          <a:xfrm>
            <a:off x="6252046" y="4816382"/>
            <a:ext cx="5932083" cy="191088"/>
          </a:xfrm>
          <a:prstGeom prst="rect">
            <a:avLst/>
          </a:prstGeom>
          <a:solidFill>
            <a:schemeClr val="bg1"/>
          </a:solidFill>
          <a:ln>
            <a:noFill/>
          </a:ln>
        </p:spPr>
        <p:txBody>
          <a:bodyPr wrap="none" lIns="18000" tIns="18000" rIns="3600" bIns="3600" rtlCol="0">
            <a:spAutoFit/>
          </a:bodyPr>
          <a:lstStyle/>
          <a:p>
            <a:pPr fontAlgn="base">
              <a:spcBef>
                <a:spcPct val="50000"/>
              </a:spcBef>
              <a:spcAft>
                <a:spcPct val="0"/>
              </a:spcAft>
              <a:buClr>
                <a:srgbClr val="F0AB00"/>
              </a:buClr>
              <a:buSzPct val="80000"/>
            </a:pPr>
            <a:r>
              <a:rPr lang="en-US" sz="1100" i="1" kern="0" dirty="0">
                <a:solidFill>
                  <a:schemeClr val="tx1">
                    <a:lumMod val="65000"/>
                    <a:lumOff val="35000"/>
                  </a:schemeClr>
                </a:solidFill>
                <a:ea typeface="Arial Unicode MS" pitchFamily="34" charset="-128"/>
                <a:cs typeface="Arial Unicode MS" pitchFamily="34" charset="-128"/>
              </a:rPr>
              <a:t> * process is supported in SAP LBN only via web application today; API enablement is planned</a:t>
            </a:r>
          </a:p>
        </p:txBody>
      </p:sp>
      <p:sp>
        <p:nvSpPr>
          <p:cNvPr id="50" name="Textfeld 35">
            <a:extLst>
              <a:ext uri="{FF2B5EF4-FFF2-40B4-BE49-F238E27FC236}">
                <a16:creationId xmlns:a16="http://schemas.microsoft.com/office/drawing/2014/main" id="{A473D728-BB17-D442-BF0C-8CF47ABD9FDA}"/>
              </a:ext>
            </a:extLst>
          </p:cNvPr>
          <p:cNvSpPr txBox="1"/>
          <p:nvPr/>
        </p:nvSpPr>
        <p:spPr>
          <a:xfrm>
            <a:off x="3752168" y="3017418"/>
            <a:ext cx="1582164"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solidFill>
                  <a:schemeClr val="accent1"/>
                </a:solidFill>
                <a:ea typeface="Arial Unicode MS" pitchFamily="34" charset="-128"/>
                <a:cs typeface="Arial Unicode MS" pitchFamily="34" charset="-128"/>
              </a:rPr>
              <a:t>Slot Booking</a:t>
            </a:r>
          </a:p>
        </p:txBody>
      </p:sp>
      <p:pic>
        <p:nvPicPr>
          <p:cNvPr id="51" name="Bild 92">
            <a:extLst>
              <a:ext uri="{FF2B5EF4-FFF2-40B4-BE49-F238E27FC236}">
                <a16:creationId xmlns:a16="http://schemas.microsoft.com/office/drawing/2014/main" id="{69C14A44-C785-7E48-BDEF-479CF98AAE31}"/>
              </a:ext>
            </a:extLst>
          </p:cNvPr>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4011441" y="1948307"/>
            <a:ext cx="1250299" cy="644200"/>
          </a:xfrm>
          <a:prstGeom prst="rect">
            <a:avLst/>
          </a:prstGeom>
        </p:spPr>
      </p:pic>
      <p:sp>
        <p:nvSpPr>
          <p:cNvPr id="53" name="Oval 52">
            <a:extLst>
              <a:ext uri="{FF2B5EF4-FFF2-40B4-BE49-F238E27FC236}">
                <a16:creationId xmlns:a16="http://schemas.microsoft.com/office/drawing/2014/main" id="{DACE1714-C4A7-FF4C-AFB8-63753680ED9F}"/>
              </a:ext>
            </a:extLst>
          </p:cNvPr>
          <p:cNvSpPr/>
          <p:nvPr/>
        </p:nvSpPr>
        <p:spPr bwMode="gray">
          <a:xfrm>
            <a:off x="4510967" y="2629679"/>
            <a:ext cx="251246" cy="254951"/>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pic>
        <p:nvPicPr>
          <p:cNvPr id="57" name="Picture 77">
            <a:extLst>
              <a:ext uri="{FF2B5EF4-FFF2-40B4-BE49-F238E27FC236}">
                <a16:creationId xmlns:a16="http://schemas.microsoft.com/office/drawing/2014/main" id="{0B797B90-C766-224D-ABEF-71C284F34339}"/>
              </a:ext>
            </a:extLst>
          </p:cNvPr>
          <p:cNvPicPr>
            <a:picLocks noChangeAspect="1"/>
          </p:cNvPicPr>
          <p:nvPr/>
        </p:nvPicPr>
        <p:blipFill>
          <a:blip r:embed="rId8" cstate="screen">
            <a:clrChange>
              <a:clrFrom>
                <a:srgbClr val="FFFFFF"/>
              </a:clrFrom>
              <a:clrTo>
                <a:srgbClr val="FFFFFF">
                  <a:alpha val="0"/>
                </a:srgbClr>
              </a:clrTo>
            </a:clrChang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rot="10800000" flipV="1">
            <a:off x="4815653" y="1735173"/>
            <a:ext cx="437139" cy="263552"/>
          </a:xfrm>
          <a:prstGeom prst="rect">
            <a:avLst/>
          </a:prstGeom>
        </p:spPr>
      </p:pic>
      <p:sp>
        <p:nvSpPr>
          <p:cNvPr id="58" name="Textfeld 88">
            <a:extLst>
              <a:ext uri="{FF2B5EF4-FFF2-40B4-BE49-F238E27FC236}">
                <a16:creationId xmlns:a16="http://schemas.microsoft.com/office/drawing/2014/main" id="{6ADC8227-74BC-1F42-8EE5-80C806BF767A}"/>
              </a:ext>
            </a:extLst>
          </p:cNvPr>
          <p:cNvSpPr txBox="1"/>
          <p:nvPr/>
        </p:nvSpPr>
        <p:spPr>
          <a:xfrm>
            <a:off x="3745370" y="3401412"/>
            <a:ext cx="1941556" cy="738664"/>
          </a:xfrm>
          <a:prstGeom prst="rect">
            <a:avLst/>
          </a:prstGeom>
          <a:noFill/>
        </p:spPr>
        <p:txBody>
          <a:bodyPr wrap="square" lIns="0" tIns="0" rIns="0" bIns="0" rtlCol="0">
            <a:spAutoFit/>
          </a:bodyPr>
          <a:lstStyle/>
          <a:p>
            <a:pPr fontAlgn="base">
              <a:spcBef>
                <a:spcPts val="400"/>
              </a:spcBef>
              <a:spcAft>
                <a:spcPct val="0"/>
              </a:spcAft>
              <a:buClr>
                <a:schemeClr val="accent1"/>
              </a:buClr>
              <a:buSzPct val="120000"/>
            </a:pPr>
            <a:r>
              <a:rPr lang="en-US" sz="1600" dirty="0">
                <a:solidFill>
                  <a:srgbClr val="000000"/>
                </a:solidFill>
              </a:rPr>
              <a:t>Appointment booking for pick-up or delivery of goods</a:t>
            </a:r>
            <a:endParaRPr lang="en-US" sz="1600" kern="0" dirty="0">
              <a:ea typeface="Arial Unicode MS" pitchFamily="34" charset="-128"/>
              <a:cs typeface="Arial Unicode MS" pitchFamily="34" charset="-128"/>
            </a:endParaRPr>
          </a:p>
        </p:txBody>
      </p:sp>
      <p:sp>
        <p:nvSpPr>
          <p:cNvPr id="59" name="TextBox 58">
            <a:extLst>
              <a:ext uri="{FF2B5EF4-FFF2-40B4-BE49-F238E27FC236}">
                <a16:creationId xmlns:a16="http://schemas.microsoft.com/office/drawing/2014/main" id="{D92D671D-60CD-024C-986D-9079C7E89AF9}"/>
              </a:ext>
            </a:extLst>
          </p:cNvPr>
          <p:cNvSpPr txBox="1"/>
          <p:nvPr/>
        </p:nvSpPr>
        <p:spPr>
          <a:xfrm rot="20021681">
            <a:off x="3666232" y="1721176"/>
            <a:ext cx="746078" cy="206477"/>
          </a:xfrm>
          <a:prstGeom prst="rect">
            <a:avLst/>
          </a:prstGeom>
          <a:solidFill>
            <a:schemeClr val="bg1"/>
          </a:solidFill>
          <a:ln>
            <a:solidFill>
              <a:schemeClr val="tx1">
                <a:lumMod val="65000"/>
                <a:lumOff val="35000"/>
              </a:schemeClr>
            </a:solidFill>
          </a:ln>
        </p:spPr>
        <p:txBody>
          <a:bodyPr wrap="square" lIns="18000" tIns="18000" rIns="3600" bIns="3600" rtlCol="0">
            <a:spAutoFit/>
          </a:bodyPr>
          <a:lstStyle/>
          <a:p>
            <a:pPr fontAlgn="base">
              <a:spcBef>
                <a:spcPct val="50000"/>
              </a:spcBef>
              <a:spcAft>
                <a:spcPct val="0"/>
              </a:spcAft>
              <a:buClr>
                <a:srgbClr val="F0AB00"/>
              </a:buClr>
              <a:buSzPct val="80000"/>
            </a:pPr>
            <a:r>
              <a:rPr lang="en-US" sz="1200" kern="0" dirty="0">
                <a:solidFill>
                  <a:schemeClr val="tx1">
                    <a:lumMod val="65000"/>
                    <a:lumOff val="35000"/>
                  </a:schemeClr>
                </a:solidFill>
                <a:ea typeface="Arial Unicode MS" pitchFamily="34" charset="-128"/>
                <a:cs typeface="Arial Unicode MS" pitchFamily="34" charset="-128"/>
              </a:rPr>
              <a:t> </a:t>
            </a:r>
            <a:r>
              <a:rPr lang="en-US" sz="1200" kern="0" dirty="0" err="1">
                <a:solidFill>
                  <a:schemeClr val="tx1">
                    <a:lumMod val="65000"/>
                    <a:lumOff val="35000"/>
                  </a:schemeClr>
                </a:solidFill>
                <a:ea typeface="Arial Unicode MS" pitchFamily="34" charset="-128"/>
                <a:cs typeface="Arial Unicode MS" pitchFamily="34" charset="-128"/>
              </a:rPr>
              <a:t>WebUI</a:t>
            </a:r>
            <a:r>
              <a:rPr lang="en-US" sz="1200" kern="0" dirty="0">
                <a:solidFill>
                  <a:schemeClr val="tx1">
                    <a:lumMod val="65000"/>
                    <a:lumOff val="35000"/>
                  </a:schemeClr>
                </a:solidFill>
                <a:ea typeface="Arial Unicode MS" pitchFamily="34" charset="-128"/>
                <a:cs typeface="Arial Unicode MS" pitchFamily="34" charset="-128"/>
              </a:rPr>
              <a:t> </a:t>
            </a:r>
            <a:r>
              <a:rPr lang="en-US" sz="1200" i="1" kern="0" dirty="0">
                <a:solidFill>
                  <a:schemeClr val="tx1">
                    <a:lumMod val="65000"/>
                    <a:lumOff val="35000"/>
                  </a:schemeClr>
                </a:solidFill>
                <a:ea typeface="Arial Unicode MS" pitchFamily="34" charset="-128"/>
                <a:cs typeface="Arial Unicode MS" pitchFamily="34" charset="-128"/>
              </a:rPr>
              <a:t>*</a:t>
            </a:r>
            <a:endParaRPr lang="en-US" sz="1200" kern="0" dirty="0">
              <a:solidFill>
                <a:schemeClr val="tx1">
                  <a:lumMod val="65000"/>
                  <a:lumOff val="35000"/>
                </a:schemeClr>
              </a:solidFill>
              <a:ea typeface="Arial Unicode MS" pitchFamily="34" charset="-128"/>
              <a:cs typeface="Arial Unicode MS" pitchFamily="34" charset="-128"/>
            </a:endParaRPr>
          </a:p>
        </p:txBody>
      </p:sp>
      <p:cxnSp>
        <p:nvCxnSpPr>
          <p:cNvPr id="60" name="Straight Arrow Connector 57">
            <a:extLst>
              <a:ext uri="{FF2B5EF4-FFF2-40B4-BE49-F238E27FC236}">
                <a16:creationId xmlns:a16="http://schemas.microsoft.com/office/drawing/2014/main" id="{96C97AB3-A23B-6D4B-AAF8-0088CD42881C}"/>
              </a:ext>
            </a:extLst>
          </p:cNvPr>
          <p:cNvCxnSpPr>
            <a:cxnSpLocks/>
            <a:stCxn id="53" idx="6"/>
            <a:endCxn id="68" idx="2"/>
          </p:cNvCxnSpPr>
          <p:nvPr/>
        </p:nvCxnSpPr>
        <p:spPr>
          <a:xfrm>
            <a:off x="4762213" y="2757155"/>
            <a:ext cx="2442613" cy="17829"/>
          </a:xfrm>
          <a:prstGeom prst="straightConnector1">
            <a:avLst/>
          </a:prstGeom>
          <a:ln w="1905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40DFF71-3090-8840-8081-E74259101283}"/>
              </a:ext>
            </a:extLst>
          </p:cNvPr>
          <p:cNvSpPr txBox="1"/>
          <p:nvPr/>
        </p:nvSpPr>
        <p:spPr>
          <a:xfrm>
            <a:off x="8301790" y="4467366"/>
            <a:ext cx="3817064" cy="191088"/>
          </a:xfrm>
          <a:prstGeom prst="rect">
            <a:avLst/>
          </a:prstGeom>
          <a:solidFill>
            <a:schemeClr val="bg1"/>
          </a:solidFill>
          <a:ln>
            <a:noFill/>
          </a:ln>
        </p:spPr>
        <p:txBody>
          <a:bodyPr wrap="square" lIns="18000" tIns="18000" rIns="3600" bIns="3600" rtlCol="0">
            <a:spAutoFit/>
          </a:bodyPr>
          <a:lstStyle/>
          <a:p>
            <a:pPr algn="r" fontAlgn="base">
              <a:spcBef>
                <a:spcPct val="50000"/>
              </a:spcBef>
              <a:spcAft>
                <a:spcPct val="0"/>
              </a:spcAft>
              <a:buClr>
                <a:srgbClr val="F0AB00"/>
              </a:buClr>
              <a:buSzPct val="80000"/>
            </a:pPr>
            <a:r>
              <a:rPr lang="en-US" sz="1100" i="1" kern="0" dirty="0">
                <a:solidFill>
                  <a:schemeClr val="tx1">
                    <a:lumMod val="65000"/>
                    <a:lumOff val="35000"/>
                  </a:schemeClr>
                </a:solidFill>
                <a:ea typeface="Arial Unicode MS" pitchFamily="34" charset="-128"/>
                <a:cs typeface="Arial Unicode MS" pitchFamily="34" charset="-128"/>
              </a:rPr>
              <a:t> </a:t>
            </a:r>
          </a:p>
        </p:txBody>
      </p:sp>
      <p:sp>
        <p:nvSpPr>
          <p:cNvPr id="12" name="Rectangle 11">
            <a:extLst>
              <a:ext uri="{FF2B5EF4-FFF2-40B4-BE49-F238E27FC236}">
                <a16:creationId xmlns:a16="http://schemas.microsoft.com/office/drawing/2014/main" id="{CD386373-BB8D-EF40-8B1F-B5C65042BADF}"/>
              </a:ext>
            </a:extLst>
          </p:cNvPr>
          <p:cNvSpPr/>
          <p:nvPr/>
        </p:nvSpPr>
        <p:spPr bwMode="gray">
          <a:xfrm>
            <a:off x="3328927" y="1376267"/>
            <a:ext cx="2460313" cy="3109621"/>
          </a:xfrm>
          <a:prstGeom prst="rect">
            <a:avLst/>
          </a:prstGeom>
          <a:solidFill>
            <a:schemeClr val="bg1">
              <a:alpha val="7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2" name="Rectangle 61">
            <a:extLst>
              <a:ext uri="{FF2B5EF4-FFF2-40B4-BE49-F238E27FC236}">
                <a16:creationId xmlns:a16="http://schemas.microsoft.com/office/drawing/2014/main" id="{54C56EEB-3C58-F041-ADCD-EB7A6F74533D}"/>
              </a:ext>
            </a:extLst>
          </p:cNvPr>
          <p:cNvSpPr/>
          <p:nvPr/>
        </p:nvSpPr>
        <p:spPr bwMode="gray">
          <a:xfrm>
            <a:off x="9493903" y="1388300"/>
            <a:ext cx="2460313" cy="3109621"/>
          </a:xfrm>
          <a:prstGeom prst="rect">
            <a:avLst/>
          </a:prstGeom>
          <a:solidFill>
            <a:schemeClr val="bg1">
              <a:alpha val="7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09210605"/>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85E7693D26FF479D8BBF4CAE84D48E" ma:contentTypeVersion="12" ma:contentTypeDescription="Create a new document." ma:contentTypeScope="" ma:versionID="57f1d91cb265bd900a34f5e9c536ff7f">
  <xsd:schema xmlns:xsd="http://www.w3.org/2001/XMLSchema" xmlns:xs="http://www.w3.org/2001/XMLSchema" xmlns:p="http://schemas.microsoft.com/office/2006/metadata/properties" xmlns:ns2="36ffbed7-2469-4baa-b77d-ff7531ef2cb4" xmlns:ns3="92824065-a7da-47f8-95d3-641f555a5741" targetNamespace="http://schemas.microsoft.com/office/2006/metadata/properties" ma:root="true" ma:fieldsID="cabeebbda6869d2a5d3dbab46bfbd4dd" ns2:_="" ns3:_="">
    <xsd:import namespace="36ffbed7-2469-4baa-b77d-ff7531ef2cb4"/>
    <xsd:import namespace="92824065-a7da-47f8-95d3-641f555a57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ffbed7-2469-4baa-b77d-ff7531ef2c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824065-a7da-47f8-95d3-641f555a574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documentManagement/types"/>
    <ds:schemaRef ds:uri="http://purl.org/dc/dcmitype/"/>
    <ds:schemaRef ds:uri="36ffbed7-2469-4baa-b77d-ff7531ef2cb4"/>
    <ds:schemaRef ds:uri="http://purl.org/dc/terms/"/>
    <ds:schemaRef ds:uri="http://schemas.microsoft.com/office/infopath/2007/PartnerControls"/>
    <ds:schemaRef ds:uri="http://schemas.openxmlformats.org/package/2006/metadata/core-properties"/>
    <ds:schemaRef ds:uri="http://purl.org/dc/elements/1.1/"/>
    <ds:schemaRef ds:uri="92824065-a7da-47f8-95d3-641f555a574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40920036-6A4C-4BCA-9AAF-64E5C7A93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ffbed7-2469-4baa-b77d-ff7531ef2cb4"/>
    <ds:schemaRef ds:uri="92824065-a7da-47f8-95d3-641f555a57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496</TotalTime>
  <Words>1269</Words>
  <Application>Microsoft Macintosh PowerPoint</Application>
  <PresentationFormat>Custom</PresentationFormat>
  <Paragraphs>212</Paragraphs>
  <Slides>17</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BentonSans Light</vt:lpstr>
      <vt:lpstr>Courier New</vt:lpstr>
      <vt:lpstr>Symbol</vt:lpstr>
      <vt:lpstr>Times New Roman</vt:lpstr>
      <vt:lpstr>wingdings</vt:lpstr>
      <vt:lpstr>wingdings</vt:lpstr>
      <vt:lpstr>SAP 2020 16x9 white</vt:lpstr>
      <vt:lpstr>SAP 2020 16x9 blue</vt:lpstr>
      <vt:lpstr>SAP Logistics Business Network An Introduction for Carrier Networks</vt:lpstr>
      <vt:lpstr>What is  SAP Logistics Business Network?</vt:lpstr>
      <vt:lpstr>SAP Logistics Business Network Increased business speed through an always on, secure network of networks</vt:lpstr>
      <vt:lpstr>PowerPoint Presentation</vt:lpstr>
      <vt:lpstr>Which services can you offer through SAP Logistics Business Network?</vt:lpstr>
      <vt:lpstr>What the shippers use SAP Logistics Business Network, freight collaboration option for…</vt:lpstr>
      <vt:lpstr>What the shippers use SAP Logistics Business Network, global track and trace option for…</vt:lpstr>
      <vt:lpstr>SAP Logistics Business Network Your integration option to support the shippers’ processes with your carrier network </vt:lpstr>
      <vt:lpstr>Freight Order Collaboration (freight collaboration option)  Facilitate end-to-end collaboration for LTL + FTL shipments between shippers and your carriers</vt:lpstr>
      <vt:lpstr>PowerPoint Presentation</vt:lpstr>
      <vt:lpstr>PowerPoint Presentation</vt:lpstr>
      <vt:lpstr>Road Visibility and Collaboration</vt:lpstr>
      <vt:lpstr>Freight booking and container visibility</vt:lpstr>
      <vt:lpstr>Further Information</vt:lpstr>
      <vt:lpstr>Where to find more information</vt:lpstr>
      <vt:lpstr>Thank you.</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 SAP LBN fc</dc:title>
  <dc:subject/>
  <dc:creator>SAP SE</dc:creator>
  <cp:keywords>2020/16:9/white</cp:keywords>
  <dc:description/>
  <cp:lastModifiedBy>Hamlescher, Sabine</cp:lastModifiedBy>
  <cp:revision>27</cp:revision>
  <dcterms:created xsi:type="dcterms:W3CDTF">2020-01-23T13:03:10Z</dcterms:created>
  <dcterms:modified xsi:type="dcterms:W3CDTF">2020-11-03T13:44:59Z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0x0101002785E7693D26FF479D8BBF4CAE84D48E</vt:lpwstr>
  </property>
</Properties>
</file>