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66" r:id="rId3"/>
    <p:sldId id="260" r:id="rId4"/>
    <p:sldId id="281" r:id="rId5"/>
    <p:sldId id="257" r:id="rId6"/>
    <p:sldId id="278" r:id="rId7"/>
    <p:sldId id="272" r:id="rId8"/>
    <p:sldId id="273" r:id="rId9"/>
    <p:sldId id="280" r:id="rId10"/>
    <p:sldId id="271" r:id="rId11"/>
    <p:sldId id="283" r:id="rId12"/>
    <p:sldId id="27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9A97BF4-DAEC-4C0A-A20D-65BF84B9F1D2}">
          <p14:sldIdLst>
            <p14:sldId id="270"/>
            <p14:sldId id="266"/>
            <p14:sldId id="260"/>
            <p14:sldId id="281"/>
            <p14:sldId id="257"/>
            <p14:sldId id="278"/>
            <p14:sldId id="272"/>
            <p14:sldId id="273"/>
            <p14:sldId id="280"/>
            <p14:sldId id="271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980" autoAdjust="0"/>
  </p:normalViewPr>
  <p:slideViewPr>
    <p:cSldViewPr snapToGrid="0">
      <p:cViewPr varScale="1">
        <p:scale>
          <a:sx n="114" d="100"/>
          <a:sy n="114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A640-2F36-412C-A4D1-DEC7268A0E79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92B2C-5CFA-4787-867D-0624F8FD9221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76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Algoritmo" TargetMode="External"/><Relationship Id="rId7" Type="http://schemas.openxmlformats.org/officeDocument/2006/relationships/hyperlink" Target="https://it.wikipedia.org/wiki/Forma_normale_congiuntiv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Logica_proposizionale" TargetMode="External"/><Relationship Id="rId5" Type="http://schemas.openxmlformats.org/officeDocument/2006/relationships/hyperlink" Target="https://it.wikipedia.org/wiki/Soddisfacibilit%C3%A0_booleana" TargetMode="External"/><Relationship Id="rId4" Type="http://schemas.openxmlformats.org/officeDocument/2006/relationships/hyperlink" Target="https://it.wikipedia.org/wiki/Backtrack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Buongiorno, sono Marco Schouten e nel lavoro di tesi che vi presenterò ho analizzato il problema </a:t>
            </a:r>
            <a:r>
              <a:rPr lang="it-I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 pianificazione chirurgica generale per gli ospedali e ho trovato una soluzione efficiente e robusta al variare dei parametri che caratterizzano il problema.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69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 semplificato e omesso la gestione del tempo in termini di ore perché sono previste due sessioni al giorno di durata costante e statica nell’intero periodo.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348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 semplificato e omesso la gestione del tempo in termini di ore perché sono previste due sessioni al giorno di durata costante e statica nell’intero periodo.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24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fontAlgn="t">
              <a:buAutoNum type="arabicParenBoth"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t">
              <a:buAutoNum type="arabicParenBoth"/>
            </a:pP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Durante la pandemia COVID-19 gli interventi chirurgici elettivi sono stati annullati per ridurre il rischio di esposizione dei pazienti a COVID-19 in ospedale e per supportare la più ampia risposta ospedaliera, ad esempio convertendo le sale operatorie in unità di terapia intensiva. 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/>
          </a:p>
          <a:p>
            <a:r>
              <a:rPr lang="it-IT"/>
              <a:t>Sebbene essenziali, le cancellazioni comportano un pesante onere per i pazienti e la società. Le condizioni dei pazienti possono peggiorare, peggiorando la loro qualità di vita in attesa di un riprogrammamento chirurgico. In alcuni casi, ad esempio il cancro, interventi chirurgici ritardati possono portare a un numero di morti non necessarie. «</a:t>
            </a:r>
          </a:p>
          <a:p>
            <a:endParaRPr lang="it-I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Ogni ulteriore settimana di interruzione dei servizi ospedalieri comporta l'annullamento di ulteriori 43.300 interventi chirurgici, quindi è importante che gli ospedali valutino regolarmente la situazione in modo che la chirurgia elettiva possa essere ripresa al più presto.</a:t>
            </a:r>
            <a:br>
              <a:rPr lang="it-IT"/>
            </a:br>
            <a:br>
              <a:rPr lang="it-IT"/>
            </a:br>
            <a:br>
              <a:rPr lang="it-IT"/>
            </a:br>
            <a:r>
              <a:rPr lang="it-IT"/>
              <a:t>(2) problema</a:t>
            </a:r>
            <a:br>
              <a:rPr lang="it-IT"/>
            </a:br>
            <a:r>
              <a:rPr lang="it-IT"/>
              <a:t>Il problema trattato nella mia tesi consisteva nell’ 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ottimizzare la pianificazione delle risorse ospedaliere per una gestione più efficiente al fine di ridurre i costi e incrementare il grado di soddisfazione dei pazienti. Per fare ciò ho usato linguaggi dichiarativi di intelligenza artificiale per la rappresentazione della conoscenza</a:t>
            </a: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t">
              <a:buNone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26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 problema è di considerevole complessità, perciò il macro-problema si è suddiviso in diversi livelli decisionali con obiettivi ben seprarti.</a:t>
            </a: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questa ricerca viene studiato il problema di pianificazione a livello decisionale tattico.  Però prima di proseguire specificando i dettagli, è necessario risolvere un problema di livello decisionale strategico che determina le capacità </a:t>
            </a: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 il contributo lavorativo target per ogni specialità.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altLang="it-IT" sz="120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1200" b="1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fine di stabilire un coordinamento efficace tra i vari livelli, i risultati ottenuti dalla risoluzione della pianificazione al livello strategico vengono utilizzati come input per la pianificazione a livello tattico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 successivamente i risultati che ho ottenuto a livello tattico, cioè un’ ottimale allocazione delle risorse, saranno utilizzati  come input per il livello </a:t>
            </a:r>
            <a:r>
              <a:rPr lang="it-IT" altLang="it-IT" sz="1200" b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operazionale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cui obiettivo alla fine è pinaificare l’ordine di interventi per i pazienti.</a:t>
            </a: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Adesso proseguirò focalizzandomi esclusivamente sul problema a livello tattico che è l’ oggetto di sviluppo della tesi evidenziato nel riquadro rosso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5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Andando più nello specifico ora </a:t>
            </a:r>
            <a:r>
              <a:rPr lang="it-IT"/>
              <a:t>definirò il </a:t>
            </a:r>
            <a:r>
              <a:rPr lang="it-IT" dirty="0"/>
              <a:t>problema affrontato e commenterò le assunzioni principali </a:t>
            </a:r>
            <a:br>
              <a:rPr lang="it-IT" dirty="0"/>
            </a:br>
            <a:endParaRPr lang="it-IT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it-IT" altLang="it-IT" sz="12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Gli ospedali costruiscono ripetutamente pianificazioni per sale operatorie, che è un compito complesso che richiede tempo. La programmazione sbilanciata del reparto delle sale operatorie spesso causa fluttuazioni della domanda in altri reparti 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le </a:t>
            </a:r>
            <a: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unità di terapia intensiva. Quindi viene proposto un programma ciclico per le  sale operatorie, la cosiddetta pianificazione chirurgica generale (Master Surgical Scheduling - MSS) per far fronte a questo problema.</a:t>
            </a:r>
            <a:b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Lo schema MSS mostra la specialità assegnata a ciascuna sala operatoria (OR) in una determinata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sessione.</a:t>
            </a:r>
            <a:endParaRPr lang="it-IT" altLang="it-IT" sz="12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Utilizzo un approccio di pianificazione a blocchi, cioè suddivido il tempo in sessioni discrete di durata fissa e costate nell’intero periodo di pianificazione considerato</a:t>
            </a:r>
            <a:br>
              <a:rPr lang="it-IT" dirty="0"/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Come criterio di ottimizzazione si è cercato di minimizzare la differenza tra l'allocazione target ed effettiva per ciascuna specialità chirurgica. 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Tale schema fornisce una allocazione delle risorse ottimale rispettando diversi vincoli.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Come ad esempio il limite sull’errore massimo, ma anche permettere solo assegnazioni che rispettano la compatibilità tra specialità e sala operatoria per necessità di ottimizzazione. Inoltre tutti i medici sono intercambiabili, si è voluto astrarre la gestione dei medici considerando la capacità lavorativa target di ciascun </a:t>
            </a:r>
            <a:r>
              <a:rPr lang="it-IT"/>
              <a:t>gruppo chirurigico</a:t>
            </a:r>
          </a:p>
          <a:p>
            <a:endParaRPr lang="it-IT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gestisce la pianificazione di OR riservate per interventi d’urgenza in quanto sono gestiti da un sistema diverso e risorse riservate,</a:t>
            </a:r>
            <a:br>
              <a:rPr lang="it-IT"/>
            </a:b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143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Aleatori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Compatibilità delle sale con le specialità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Contributo Target per Specialità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Deterministici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giorni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sale operatorie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specialità chirurgiche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Errore Massimo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39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In informatica di solito si risolvono i problemi computazionali progettando algoritmi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codificandoli in un linguaggio di programmazione. </a:t>
            </a: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La ricerca in AI ha portato a seguire un approccio alternativo «dichiarativo» che non prevede la codifica di algoritmi.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programma scritto in un linguaggio dichiarativo descrive solo ciò che viene considerato una soluzione. </a:t>
            </a: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tale descrizione, un risolutore trova una soluzione dal processo di ragionamento automatizzato.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(3) 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dirty="0"/>
              <a:t>Il linguaggio utilizzato si chiama Answer Set </a:t>
            </a:r>
            <a:r>
              <a:rPr lang="it-IT" sz="1200"/>
              <a:t>Programming e</a:t>
            </a:r>
            <a:br>
              <a:rPr lang="it-IT" sz="1200"/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Set Programming si è affermato tra i paradigmi popolari per la rappresentazione della conoscenza e il ragionamento, in particolare, quando si tratta di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risolvere problemi di ottimizzazione</a:t>
            </a:r>
            <a:endParaRPr lang="it-IT" sz="1200"/>
          </a:p>
          <a:p>
            <a:r>
              <a:rPr lang="it-IT" sz="1200"/>
              <a:t>Esso </a:t>
            </a:r>
            <a:r>
              <a:rPr lang="it-IT" sz="1200" dirty="0"/>
              <a:t>si basa sulla definizione </a:t>
            </a:r>
            <a:r>
              <a:rPr lang="it-IT" sz="1200"/>
              <a:t>di «</a:t>
            </a:r>
            <a:r>
              <a:rPr lang="it-IT" sz="1200" b="1" dirty="0"/>
              <a:t>regole</a:t>
            </a:r>
            <a:r>
              <a:rPr lang="it-IT" sz="1200" dirty="0"/>
              <a:t>». 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Un sottoinsieme di essere (chiamate «fatti»)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rappresentano l’istanza di input del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modello  (sottoforma di predicati)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Altre contengono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variabili e sono indipendenti dalla particoalare istanza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La soluzione è dedotta partendo dai fatti e sfruttando le attraverso le regole, di vario tipo.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Cos’è CLINGO?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Clingo combina il grounder e il solver in un sistema monolitico offrendo maggiore controllo sul intero processo (grounding + solving) per ottenere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una soluzione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risolutore interpretando le specifiche, genera e verifica tutte le soluzioni possibili (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choose-propagate-learn</a:t>
            </a:r>
            <a:r>
              <a:rPr lang="it-IT" i="1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it-IT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(GROUNDING)</a:t>
            </a:r>
          </a:p>
          <a:p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Grounding? Un programma con variabili è sostituito da un programma equivalente senza variabili.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(MOTORE CLINGO)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Gli algoritmi di ricerca utilizzati nella progettazione di molti risolutori sono miglioramenti dell’ algoritmo di Davis-Putnam-Logemann-Loveland e sono in qualche modo simili agli algoritmi utilizzato in solutori SAT efficienti.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Cos’è DPLL</a:t>
            </a:r>
          </a:p>
          <a:p>
            <a:r>
              <a:rPr lang="it-IT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DPLL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Davis-Putnam-Logemann-Loveland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è un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goritmo"/>
              </a:rPr>
              <a:t>algoritmo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 ricerca esaustiva, basato sul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acktracking"/>
              </a:rPr>
              <a:t>backtracking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utilizzato per decidere la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ddisfacibilità booleana"/>
              </a:rPr>
              <a:t>soddisfacibilità booleana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gica proposizionale"/>
              </a:rPr>
              <a:t>formule di logica proposizionale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Forma normale congiuntiva"/>
              </a:rPr>
              <a:t>forma normale congiuntiva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(CNF).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COS’ E0 UN ANSWER SET</a:t>
            </a:r>
            <a:endParaRPr lang="it-IT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L’output sarà : insoddisfacibile oppure soddisfacibile, in quest’ultimo caso si ottiene un «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Answer Set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» cioè un insieme di fatti che rende vere tutte le regole.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84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Logic program = Input Data 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+ Codifica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«SE DOMANDATO»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chiama variabile qualsiasi ente per cui abbia senso dire che una determinata proprietà vale o meno. 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chiama predicato una qualsiasi proprietà che possa o meno valere per una variabile o per un gruppo di variabili. 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Problem Istance 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 Fatti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entità dei dati in input sono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modellate tramite predicati.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Le variabili dei predicati rappresentano i valori delle istanze.</a:t>
            </a:r>
          </a:p>
          <a:p>
            <a:r>
              <a:rPr lang="it-IT"/>
              <a:t> 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Problem Encoding 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 Regole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E’ applicabile e riutilizzabile per qualsiasi istanza.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guess - genera soluzioni candidate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Define - genera predicati ausiliari, cioè proprietà essenziali della soluzione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check - testa le condizioni e filtra potenziali soluzioni indesiderate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Optimize – testa e filtra se possibile le soluzioni ottimali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Display – filtra l’output mettendo in risalto la parte importante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29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</a:t>
            </a:r>
            <a:r>
              <a:rPr lang="it-IT"/>
              <a:t>: </a:t>
            </a:r>
          </a:p>
          <a:p>
            <a:endParaRPr lang="it-IT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6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 video sono riassunti i risultati e viene mostrato il comportamento del sistema al variare dei parametri dati in input considerando 10 configurazioni divese.</a:t>
            </a:r>
          </a:p>
          <a:p>
            <a:endParaRPr lang="it-IT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18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FB27E-98D3-43C9-8EF2-87752881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01A64-BAE1-4D40-9E7E-E77BAFE9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9EBBC-3236-44FD-8A71-B4E4D9F9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D6471-08F5-41B5-9A47-E7807F1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29031-A91E-4FDD-ACCF-27AEB8B7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8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EE88E-9841-4066-8B0F-8715731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9B518C-41D7-41C8-B9B9-0A37ABCC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38EB9-3F14-447A-81DA-2559F080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D825C2-7958-40C6-8DBC-A9CCEA86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9D401-7FA6-430A-AC55-9BA3B9A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2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0A904E-2FBA-4BAC-A235-947265CE5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E254B3-8FF1-4137-B3B3-936C0E55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9D75E8-1BA6-4823-BBD0-322DC9AD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DBE30-A36B-47E5-BC8A-EFAC5CDF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6666B3-E799-40B2-824C-7980678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87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A0615-3127-4397-B5AF-F6663FA2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C1DC-DF9D-4430-B30A-3E226036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F7530-2F38-4D52-93FC-D23D685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D74F4B-4859-4AB8-9CF0-57888AAA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E16F7-EAED-433E-A3C1-F18FB4D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63C55-A6BD-41B3-806B-5BC3FF0E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6F826A-8AD5-4CAA-97EC-9E33C9B4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19216-C261-4E6E-A2FE-F503DAB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D2F88-445C-4663-98F2-35EC4638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AFC02-1016-4037-B90E-7475685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68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5D6A-0029-4CBF-8245-1A17F3A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83E5F-0227-47D7-851B-E7C7877DC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7FDF93-499E-47A7-ADEA-C87E54BE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BA8C7F-E032-4D07-8F8E-940BE42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C9D91C-1AA2-4C72-A205-1060CE00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DD6D14-F26C-4B9D-823F-C8F949F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82EB4-4CB3-45AF-B044-381AC49C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E569A8-DEF6-4E6D-8A72-03A4A788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F28501-31D4-41E1-9C14-0DA60CD0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E7C8C5-36C5-4B6D-8394-76FED3A8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69E7D9-8827-47B6-BFD9-BF28969CA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EBDB6B-6347-41A8-B1C7-EB6692CF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001C8F-DB85-45B6-8A97-02D0EF74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B54E03-A546-4D05-BF10-73B207D4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8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75E42-34C7-4B62-A4E7-31946670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33096A-964C-4637-8F5B-E65823F0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A8526F-B80F-46F5-B5D5-5D63ED05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C46D03-AD13-40AC-A1CC-343F9C4F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857708-8210-489B-895A-63126EFA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6B03AE-0E4A-4172-A954-511655DB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7A4202-2EE8-432A-95B1-6EAA6E1D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44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81183-74AA-43B8-B5C2-64E80C6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45B77-82FD-40D4-BFF7-47EB5A7A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2AFCE-3B7D-4D96-9D40-DDE2C736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C6F97C-0646-44A3-98AC-67653C62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9FD28-ADA9-4D9E-A902-E8920BB8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F8A610-2E7A-4B57-9475-7E75ADC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81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CB66E-3630-4F3C-9566-9AF6436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67520A-DC7C-4B7E-9E90-0E754611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64CA0-0C48-4C81-885C-B542EFCF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D33DA9-64A0-4F85-BBC1-9A7A0104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8101DC-51B7-4A53-B235-8D3F54B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F43419-D468-4EA6-B00D-4BCE5FEE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98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194B34-55AA-494D-8A9D-CD0F103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CB25D5-7AC7-4350-A343-9AAC4112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C68C8-95F2-4CB2-BC4D-6B4D612CA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950A-CEE3-4E95-A114-3E9281D431C0}" type="datetimeFigureOut">
              <a:rPr lang="it-IT" smtClean="0"/>
              <a:t>29/12/2020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CF3C3-183C-42F9-8913-BF3951BB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81F86-9F77-41B2-BAA0-5EBB98A3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74DF-11CD-4B52-A40B-4569E2A6AEC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530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376DE-DE4E-4C7D-83EE-281FF251730B}"/>
              </a:ext>
            </a:extLst>
          </p:cNvPr>
          <p:cNvSpPr txBox="1">
            <a:spLocks/>
          </p:cNvSpPr>
          <p:nvPr/>
        </p:nvSpPr>
        <p:spPr>
          <a:xfrm>
            <a:off x="681798" y="2820045"/>
            <a:ext cx="10828403" cy="1993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Tecniche di Intelligenza Artificiale per la risoluzione del problema di pianificazione chirurgica generale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5D3D75F-7B4E-4560-A4C8-8874F77CC5E0}"/>
              </a:ext>
            </a:extLst>
          </p:cNvPr>
          <p:cNvSpPr txBox="1">
            <a:spLocks/>
          </p:cNvSpPr>
          <p:nvPr/>
        </p:nvSpPr>
        <p:spPr>
          <a:xfrm>
            <a:off x="2438400" y="488392"/>
            <a:ext cx="8229600" cy="17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UNIVERSITÀ DEGLI STUDI DI GENOVA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SCUOLA POLITECNICA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CH" sz="4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Corso di Laurea Triennale in 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INGEGNERIA INFORMATICA</a:t>
            </a:r>
            <a:endParaRPr lang="it-CH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D94305-4D59-4E5E-B81A-58FD02477CF7}"/>
              </a:ext>
            </a:extLst>
          </p:cNvPr>
          <p:cNvSpPr/>
          <p:nvPr/>
        </p:nvSpPr>
        <p:spPr>
          <a:xfrm>
            <a:off x="7774888" y="4425581"/>
            <a:ext cx="3866956" cy="1881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RELATORE: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Prof. Marco Maratea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CORRELATORE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Dott. Giuseppe Galatà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SurgiQ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 srl)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6234B23-B3EE-49A0-B884-018AF05037F6}"/>
              </a:ext>
            </a:extLst>
          </p:cNvPr>
          <p:cNvSpPr/>
          <p:nvPr/>
        </p:nvSpPr>
        <p:spPr>
          <a:xfrm>
            <a:off x="1185460" y="4425581"/>
            <a:ext cx="2033955" cy="958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CANDIDATO: </a:t>
            </a:r>
          </a:p>
          <a:p>
            <a:pPr>
              <a:lnSpc>
                <a:spcPct val="150000"/>
              </a:lnSpc>
            </a:pPr>
            <a:r>
              <a:rPr lang="it-IT" sz="2000">
                <a:latin typeface="Segoe UI" panose="020B0502040204020203" pitchFamily="34" charset="0"/>
                <a:cs typeface="Segoe UI" panose="020B0502040204020203" pitchFamily="34" charset="0"/>
              </a:rPr>
              <a:t>Marco Schouten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A733B3-0A4D-4A81-A896-7C892AFCD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60" y="386625"/>
            <a:ext cx="1352329" cy="16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4CFEEB-A4F3-421F-996F-B1A072CE849C}"/>
              </a:ext>
            </a:extLst>
          </p:cNvPr>
          <p:cNvSpPr txBox="1">
            <a:spLocks/>
          </p:cNvSpPr>
          <p:nvPr/>
        </p:nvSpPr>
        <p:spPr>
          <a:xfrm>
            <a:off x="1479223" y="1496511"/>
            <a:ext cx="9361602" cy="4480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Aggiungere specifiche e parametri ad hoc per una determinata realtà ospedaliera al fine di ottenere un modello personalizzato.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Implementare la gestione del tempo in termini di ore ammettendo sessioni di durata variabile nel periodo di pianificazione.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Aggiungere al modello anche la gestione di medici. </a:t>
            </a:r>
            <a:endParaRPr lang="it-IT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967B5E2-01F3-4D45-801F-5F3AFB6D648B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6">
            <a:extLst>
              <a:ext uri="{FF2B5EF4-FFF2-40B4-BE49-F238E27FC236}">
                <a16:creationId xmlns:a16="http://schemas.microsoft.com/office/drawing/2014/main" id="{82B70A7D-F199-4392-AC97-C88200BAA24C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9. Sviluppi Futuri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4CFEEB-A4F3-421F-996F-B1A072CE849C}"/>
              </a:ext>
            </a:extLst>
          </p:cNvPr>
          <p:cNvSpPr txBox="1">
            <a:spLocks/>
          </p:cNvSpPr>
          <p:nvPr/>
        </p:nvSpPr>
        <p:spPr>
          <a:xfrm>
            <a:off x="1479223" y="1496511"/>
            <a:ext cx="9361602" cy="4480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967B5E2-01F3-4D45-801F-5F3AFB6D648B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6">
            <a:extLst>
              <a:ext uri="{FF2B5EF4-FFF2-40B4-BE49-F238E27FC236}">
                <a16:creationId xmlns:a16="http://schemas.microsoft.com/office/drawing/2014/main" id="{82B70A7D-F199-4392-AC97-C88200BAA24C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10 references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5A9248-755B-4B81-96D4-C0B82C73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58" y="1154818"/>
            <a:ext cx="7776594" cy="4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B454AB1-4A89-4BF6-9D2E-955F92504427}"/>
              </a:ext>
            </a:extLst>
          </p:cNvPr>
          <p:cNvSpPr/>
          <p:nvPr/>
        </p:nvSpPr>
        <p:spPr>
          <a:xfrm>
            <a:off x="2735241" y="2967335"/>
            <a:ext cx="67215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1409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9E7F0BE-7C4B-473A-80E0-486674C3E047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6">
            <a:extLst>
              <a:ext uri="{FF2B5EF4-FFF2-40B4-BE49-F238E27FC236}">
                <a16:creationId xmlns:a16="http://schemas.microsoft.com/office/drawing/2014/main" id="{3FEC517B-9F83-4F22-825D-51753F94F6D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it-IT" sz="3200" b="1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Introduzione (1)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1EBB34-3050-436E-8049-EE5779C1975E}"/>
              </a:ext>
            </a:extLst>
          </p:cNvPr>
          <p:cNvSpPr/>
          <p:nvPr/>
        </p:nvSpPr>
        <p:spPr>
          <a:xfrm>
            <a:off x="1840583" y="1075667"/>
            <a:ext cx="851083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Ambito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Oltre 28 milioni di interventi chirurgici elettivi in tutto il mondo potrebbero essere annullati a seguito della pandemia di COVID-19.</a:t>
            </a:r>
          </a:p>
          <a:p>
            <a:pPr>
              <a:spcAft>
                <a:spcPts val="600"/>
              </a:spcAft>
            </a:pP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Lunghe liste di attesa e elevati costi delle strutture ospedaliere hanno un impatto economico sulla società e sul grado di soddisfazione dei pazienti.</a:t>
            </a:r>
          </a:p>
          <a:p>
            <a:pPr>
              <a:spcAft>
                <a:spcPts val="600"/>
              </a:spcAft>
            </a:pPr>
            <a:endParaRPr lang="it-IT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ottimizzare la pianificazione delle risorse ospedaliere per una gestione più efficiente al fine di ridurre i costi e incrementare il grado di soddisfazione dei pazienti.</a:t>
            </a:r>
          </a:p>
          <a:p>
            <a:endParaRPr lang="it-IT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Metodologia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utilizzo di linguaggi dichiarativi di intelligenza artificiale per la rappresentazione della conoscenza.</a:t>
            </a:r>
          </a:p>
          <a:p>
            <a:endParaRPr lang="it-IT" sz="2400" u="sn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19589F0-FF27-4184-A95F-E82F66EEDC3F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0C88C8F8-CA91-48C7-9B9B-FE8E5057C4E3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2. Introduzione (2)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CA462F-0868-4B39-AB65-6E213D2D1049}"/>
              </a:ext>
            </a:extLst>
          </p:cNvPr>
          <p:cNvSpPr txBox="1"/>
          <p:nvPr/>
        </p:nvSpPr>
        <p:spPr>
          <a:xfrm>
            <a:off x="864896" y="4467599"/>
            <a:ext cx="288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Determina le capacità e il contributo lavorativo target per ogni specialità.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625D8CA5-C615-46EF-A907-319420C54EE5}"/>
              </a:ext>
            </a:extLst>
          </p:cNvPr>
          <p:cNvSpPr/>
          <p:nvPr/>
        </p:nvSpPr>
        <p:spPr>
          <a:xfrm>
            <a:off x="864896" y="2818588"/>
            <a:ext cx="2787953" cy="1370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lungo termine</a:t>
            </a:r>
            <a:b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«Strategico»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Elaborazione 14">
            <a:extLst>
              <a:ext uri="{FF2B5EF4-FFF2-40B4-BE49-F238E27FC236}">
                <a16:creationId xmlns:a16="http://schemas.microsoft.com/office/drawing/2014/main" id="{97C9CA97-DCBF-4C7C-9459-02F221F920B7}"/>
              </a:ext>
            </a:extLst>
          </p:cNvPr>
          <p:cNvSpPr/>
          <p:nvPr/>
        </p:nvSpPr>
        <p:spPr>
          <a:xfrm>
            <a:off x="4921728" y="2818586"/>
            <a:ext cx="2801858" cy="1370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medio termine</a:t>
            </a:r>
          </a:p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«Tattico»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66977BF7-C237-4B6A-BEA0-115F9CF26769}"/>
              </a:ext>
            </a:extLst>
          </p:cNvPr>
          <p:cNvSpPr/>
          <p:nvPr/>
        </p:nvSpPr>
        <p:spPr>
          <a:xfrm>
            <a:off x="8967640" y="2818559"/>
            <a:ext cx="2723156" cy="13701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breve termine </a:t>
            </a:r>
          </a:p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«Operazionale»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0C775B28-6AE6-4BB6-ACC6-3DBBC202C334}"/>
              </a:ext>
            </a:extLst>
          </p:cNvPr>
          <p:cNvSpPr/>
          <p:nvPr/>
        </p:nvSpPr>
        <p:spPr>
          <a:xfrm>
            <a:off x="7846102" y="3158022"/>
            <a:ext cx="1029100" cy="72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bg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ctr"/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9268F4D-CB1C-48F4-9256-805767B72417}"/>
              </a:ext>
            </a:extLst>
          </p:cNvPr>
          <p:cNvSpPr/>
          <p:nvPr/>
        </p:nvSpPr>
        <p:spPr>
          <a:xfrm>
            <a:off x="3745286" y="3166004"/>
            <a:ext cx="1059179" cy="70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1612529-017D-4445-90E2-90723AF61411}"/>
              </a:ext>
            </a:extLst>
          </p:cNvPr>
          <p:cNvSpPr txBox="1"/>
          <p:nvPr/>
        </p:nvSpPr>
        <p:spPr>
          <a:xfrm>
            <a:off x="8967640" y="4467599"/>
            <a:ext cx="28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 l’ordine di interventi per i pazienti.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2471F-3EBC-494D-BF91-8D67D91228A3}"/>
              </a:ext>
            </a:extLst>
          </p:cNvPr>
          <p:cNvSpPr txBox="1"/>
          <p:nvPr/>
        </p:nvSpPr>
        <p:spPr>
          <a:xfrm>
            <a:off x="4921728" y="4467599"/>
            <a:ext cx="2801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Ottimizza l’allocazione delle </a:t>
            </a:r>
            <a:r>
              <a:rPr lang="it-IT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risorse.</a:t>
            </a:r>
            <a:b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33212D-1246-42C3-83F2-061183B98A37}"/>
              </a:ext>
            </a:extLst>
          </p:cNvPr>
          <p:cNvSpPr txBox="1"/>
          <p:nvPr/>
        </p:nvSpPr>
        <p:spPr>
          <a:xfrm>
            <a:off x="747179" y="1408025"/>
            <a:ext cx="1076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>
                <a:latin typeface="Segoe UI" panose="020B0502040204020203" pitchFamily="34" charset="0"/>
                <a:cs typeface="Segoe UI" panose="020B0502040204020203" pitchFamily="34" charset="0"/>
              </a:rPr>
              <a:t>Il problema è suddiviso in livelli decisionali con obiettivi diversi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C582A31-1C84-4C6E-9569-16905F65AD8C}"/>
              </a:ext>
            </a:extLst>
          </p:cNvPr>
          <p:cNvSpPr/>
          <p:nvPr/>
        </p:nvSpPr>
        <p:spPr>
          <a:xfrm>
            <a:off x="4583410" y="2572036"/>
            <a:ext cx="3478491" cy="3512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2FB375-5CA7-406C-ADC3-37236A28F839}"/>
              </a:ext>
            </a:extLst>
          </p:cNvPr>
          <p:cNvSpPr txBox="1"/>
          <p:nvPr/>
        </p:nvSpPr>
        <p:spPr>
          <a:xfrm>
            <a:off x="932738" y="1247825"/>
            <a:ext cx="6058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L’obiettivo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è determinare uno schema per la pianificazione chirurgica generale (Master Surgical Scheduling – MSS).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Lo schema MSS mostra la specialità assegnata a ciascuna sala operatoria (OR) in una determinata sessione.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5DBD2D-116F-4773-861C-3F884B3E4417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6">
            <a:extLst>
              <a:ext uri="{FF2B5EF4-FFF2-40B4-BE49-F238E27FC236}">
                <a16:creationId xmlns:a16="http://schemas.microsoft.com/office/drawing/2014/main" id="{359DFA90-2253-4AD9-B012-B1AFFBB88136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3. Problema Affrontato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0AB58F-6F92-43BD-A7BC-1B309C1A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10" y="1767758"/>
            <a:ext cx="4652881" cy="35599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17B09B-6A56-4D5D-B198-40C648B60576}"/>
              </a:ext>
            </a:extLst>
          </p:cNvPr>
          <p:cNvSpPr txBox="1"/>
          <p:nvPr/>
        </p:nvSpPr>
        <p:spPr>
          <a:xfrm>
            <a:off x="923040" y="3648076"/>
            <a:ext cx="6291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Assunzioni e vincoli principali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contributo effettivo per ogni specialità non può scostarsi dal target oltre un margine massimo.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Ad ogni sessione viene assegnata una e una sola specialità rispettando la compatibilità tra sala e specialità per necessità di strumentazione.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Tutti i Medici di un particolare gruppo chirurgico sono intercambiabili.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CE4C57B-9F3D-4C48-B397-EF8EE0676BCB}"/>
              </a:ext>
            </a:extLst>
          </p:cNvPr>
          <p:cNvSpPr/>
          <p:nvPr/>
        </p:nvSpPr>
        <p:spPr>
          <a:xfrm>
            <a:off x="7400307" y="1868581"/>
            <a:ext cx="538479" cy="516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5375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17EC3F-738A-4667-95ED-59A9B5AE6E94}"/>
              </a:ext>
            </a:extLst>
          </p:cNvPr>
          <p:cNvSpPr txBox="1"/>
          <p:nvPr/>
        </p:nvSpPr>
        <p:spPr>
          <a:xfrm>
            <a:off x="1920415" y="1304504"/>
            <a:ext cx="43349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Un set di specialità chirurgiche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Contributo Target per ogni specialità come percentuale di risorse disponibili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u="sn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Un set di sale operatorie e la loro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compatibilità con le specialità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chirurgiche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Orizzonte Temporale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Limite entro il quale il contributo effettivo può scostarsi dal contributo target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AEE5533-122E-4C23-903D-956A1EB2388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6">
            <a:extLst>
              <a:ext uri="{FF2B5EF4-FFF2-40B4-BE49-F238E27FC236}">
                <a16:creationId xmlns:a16="http://schemas.microsoft.com/office/drawing/2014/main" id="{B0B10503-C9B6-4748-B762-CE63DF1F9FA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4. </a:t>
            </a:r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 di esempio</a:t>
            </a:r>
            <a:endParaRPr lang="it-IT" sz="40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C87203-B9DF-4232-B52D-D41DAD4D494D}"/>
              </a:ext>
            </a:extLst>
          </p:cNvPr>
          <p:cNvSpPr txBox="1"/>
          <p:nvPr/>
        </p:nvSpPr>
        <p:spPr>
          <a:xfrm>
            <a:off x="6851597" y="5722388"/>
            <a:ext cx="22874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Errore Massimo = 15%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B171070-7FE8-48EA-9B97-470DC8FB02D6}"/>
              </a:ext>
            </a:extLst>
          </p:cNvPr>
          <p:cNvCxnSpPr/>
          <p:nvPr/>
        </p:nvCxnSpPr>
        <p:spPr>
          <a:xfrm>
            <a:off x="6263324" y="1546314"/>
            <a:ext cx="35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2629F01-1589-481C-827F-4D9CBDC18028}"/>
              </a:ext>
            </a:extLst>
          </p:cNvPr>
          <p:cNvCxnSpPr/>
          <p:nvPr/>
        </p:nvCxnSpPr>
        <p:spPr>
          <a:xfrm>
            <a:off x="5995447" y="2470141"/>
            <a:ext cx="62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B1F6674-D4C1-49C9-8872-13FA02C5EF25}"/>
              </a:ext>
            </a:extLst>
          </p:cNvPr>
          <p:cNvCxnSpPr/>
          <p:nvPr/>
        </p:nvCxnSpPr>
        <p:spPr>
          <a:xfrm>
            <a:off x="5941588" y="3803278"/>
            <a:ext cx="62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FAF6FDE-EFD1-4611-BCC5-1821D6F044F4}"/>
              </a:ext>
            </a:extLst>
          </p:cNvPr>
          <p:cNvCxnSpPr/>
          <p:nvPr/>
        </p:nvCxnSpPr>
        <p:spPr>
          <a:xfrm>
            <a:off x="4958498" y="4846594"/>
            <a:ext cx="166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2E255E5-D5B7-46F9-9D21-27B1D8F06069}"/>
              </a:ext>
            </a:extLst>
          </p:cNvPr>
          <p:cNvCxnSpPr>
            <a:cxnSpLocks/>
          </p:cNvCxnSpPr>
          <p:nvPr/>
        </p:nvCxnSpPr>
        <p:spPr>
          <a:xfrm>
            <a:off x="6168852" y="5907054"/>
            <a:ext cx="473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638795C-1615-4828-AB64-0463983E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00" y="3370075"/>
            <a:ext cx="4077053" cy="82303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87B6C2-20BB-49E0-B39D-53CF5164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66" y="4357574"/>
            <a:ext cx="1158340" cy="100592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75BAB79-99E7-49BE-89F3-A12CADB9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736" y="2067600"/>
            <a:ext cx="1607959" cy="116596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36C0643-A8B1-4812-A1DF-4348B7D8CE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1" b="-1"/>
          <a:stretch/>
        </p:blipFill>
        <p:spPr>
          <a:xfrm>
            <a:off x="6773731" y="988652"/>
            <a:ext cx="1836579" cy="10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AE0D097-3145-4B4B-A29C-3A762478233E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F63F00B-E706-43B8-ADBA-636CD98D103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6">
            <a:extLst>
              <a:ext uri="{FF2B5EF4-FFF2-40B4-BE49-F238E27FC236}">
                <a16:creationId xmlns:a16="http://schemas.microsoft.com/office/drawing/2014/main" id="{C9721DB0-0AB8-4623-BB64-A42DC9BEE51D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597273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5. Metodologia di risoluzione 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D04DA77-5312-49EB-8812-2300A2FD0835}"/>
              </a:ext>
            </a:extLst>
          </p:cNvPr>
          <p:cNvSpPr/>
          <p:nvPr/>
        </p:nvSpPr>
        <p:spPr>
          <a:xfrm>
            <a:off x="8530887" y="1637630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Soluzione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8A905F-BC71-4589-8716-9F2206392D9D}"/>
              </a:ext>
            </a:extLst>
          </p:cNvPr>
          <p:cNvSpPr/>
          <p:nvPr/>
        </p:nvSpPr>
        <p:spPr>
          <a:xfrm>
            <a:off x="8530887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AnswerSet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FDDDFAB-C5A5-4940-B1F0-D067847DBF5F}"/>
              </a:ext>
            </a:extLst>
          </p:cNvPr>
          <p:cNvSpPr/>
          <p:nvPr/>
        </p:nvSpPr>
        <p:spPr>
          <a:xfrm>
            <a:off x="1743754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Codifica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613C13-44CF-49BD-8EA4-7F0A3404D0A7}"/>
              </a:ext>
            </a:extLst>
          </p:cNvPr>
          <p:cNvSpPr/>
          <p:nvPr/>
        </p:nvSpPr>
        <p:spPr>
          <a:xfrm>
            <a:off x="1743754" y="1639134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Problema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C7BFACF-57B6-43E0-82C0-1DB42118F32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06902" y="2257062"/>
            <a:ext cx="0" cy="10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B808842-C838-4C2B-8AA3-F90B4BD9BFE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9394035" y="2255558"/>
            <a:ext cx="0" cy="10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A7131C-6DD0-45BD-ABFC-92A245225040}"/>
              </a:ext>
            </a:extLst>
          </p:cNvPr>
          <p:cNvSpPr txBox="1"/>
          <p:nvPr/>
        </p:nvSpPr>
        <p:spPr>
          <a:xfrm>
            <a:off x="9547201" y="2593611"/>
            <a:ext cx="242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Interpretazione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106A91D-8612-4FA3-9175-07BA83322DB4}"/>
              </a:ext>
            </a:extLst>
          </p:cNvPr>
          <p:cNvSpPr txBox="1"/>
          <p:nvPr/>
        </p:nvSpPr>
        <p:spPr>
          <a:xfrm>
            <a:off x="674562" y="2593611"/>
            <a:ext cx="24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Modellazione AI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90A091F-F8E2-4CBA-A498-71DCE64B6041}"/>
              </a:ext>
            </a:extLst>
          </p:cNvPr>
          <p:cNvSpPr/>
          <p:nvPr/>
        </p:nvSpPr>
        <p:spPr>
          <a:xfrm>
            <a:off x="5079332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Risolutore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4AACD08-3A05-4660-A06D-4BAEFCCA279F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3470050" y="3608456"/>
            <a:ext cx="1609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CE0D679-B632-46D5-AFB1-C66EF09E9374}"/>
              </a:ext>
            </a:extLst>
          </p:cNvPr>
          <p:cNvCxnSpPr>
            <a:stCxn id="35" idx="3"/>
            <a:endCxn id="7" idx="1"/>
          </p:cNvCxnSpPr>
          <p:nvPr/>
        </p:nvCxnSpPr>
        <p:spPr>
          <a:xfrm>
            <a:off x="6805628" y="3608456"/>
            <a:ext cx="1725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A5503B8-C05B-4D2D-B69D-230A792C4F40}"/>
              </a:ext>
            </a:extLst>
          </p:cNvPr>
          <p:cNvCxnSpPr/>
          <p:nvPr/>
        </p:nvCxnSpPr>
        <p:spPr>
          <a:xfrm flipH="1">
            <a:off x="1743754" y="3796748"/>
            <a:ext cx="651576" cy="74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84F4793D-2DA4-4985-8A06-AF8C26D993CC}"/>
              </a:ext>
            </a:extLst>
          </p:cNvPr>
          <p:cNvSpPr/>
          <p:nvPr/>
        </p:nvSpPr>
        <p:spPr>
          <a:xfrm>
            <a:off x="755374" y="4542183"/>
            <a:ext cx="3041374" cy="159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La codifica è basata sulla definizione di «regole»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(Answer Set Programming)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145F842-BFE0-4EAF-BADE-9B8E9EEEC7D7}"/>
              </a:ext>
            </a:extLst>
          </p:cNvPr>
          <p:cNvCxnSpPr>
            <a:cxnSpLocks/>
          </p:cNvCxnSpPr>
          <p:nvPr/>
        </p:nvCxnSpPr>
        <p:spPr>
          <a:xfrm>
            <a:off x="9177952" y="3816200"/>
            <a:ext cx="355588" cy="74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84419300-8935-4317-8446-F50E0EC6BE04}"/>
              </a:ext>
            </a:extLst>
          </p:cNvPr>
          <p:cNvSpPr/>
          <p:nvPr/>
        </p:nvSpPr>
        <p:spPr>
          <a:xfrm>
            <a:off x="8458820" y="4542180"/>
            <a:ext cx="3041374" cy="159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L’output del risolutore si chiama AnswerSet</a:t>
            </a:r>
          </a:p>
        </p:txBody>
      </p:sp>
    </p:spTree>
    <p:extLst>
      <p:ext uri="{BB962C8B-B14F-4D97-AF65-F5344CB8AC3E}">
        <p14:creationId xmlns:p14="http://schemas.microsoft.com/office/powerpoint/2010/main" val="6388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46B1163-79F6-48E5-87AE-831BE7B5DEAA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FC266E4C-9CD7-4466-9A21-40F822154A0F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10238296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6. Codifica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573515-1C61-47F3-9D08-07479588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4" y="1075667"/>
            <a:ext cx="10593772" cy="54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20477C6-A2C4-48F0-A141-B0FD2253318D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A811C969-6A19-46DD-895D-D5E1C99BEB59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7. Esempio per una Configurazione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DBCD10-D8AB-4A30-946D-E1E2319D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7" y="1075667"/>
            <a:ext cx="5615326" cy="57408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15B391-18C2-4BE3-98FD-73E6267F5982}"/>
              </a:ext>
            </a:extLst>
          </p:cNvPr>
          <p:cNvSpPr txBox="1"/>
          <p:nvPr/>
        </p:nvSpPr>
        <p:spPr>
          <a:xfrm>
            <a:off x="7964580" y="1234452"/>
            <a:ext cx="3946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Definizione di Errore: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sistema fornisce in output il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Contributo Effettivo per ogni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specialità.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L’errore è stato calcolato come la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somma della distanza tra il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contributo target ed effettivo per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ciascuna specialità.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F442BD-6D13-448C-89C5-469E1B1A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80" y="3946071"/>
            <a:ext cx="3187053" cy="21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8C8B900-E372-4AB0-BAF3-DF2C7415A56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6">
            <a:extLst>
              <a:ext uri="{FF2B5EF4-FFF2-40B4-BE49-F238E27FC236}">
                <a16:creationId xmlns:a16="http://schemas.microsoft.com/office/drawing/2014/main" id="{454DE136-E19B-486F-893E-A266D3C98CA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8. Risultati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042806-A4FE-4BA0-A453-ECFFC1B0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6" y="4648884"/>
            <a:ext cx="9800347" cy="132916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3126E7-B550-46FF-AA16-13BE5AA0A356}"/>
              </a:ext>
            </a:extLst>
          </p:cNvPr>
          <p:cNvSpPr txBox="1"/>
          <p:nvPr/>
        </p:nvSpPr>
        <p:spPr>
          <a:xfrm>
            <a:off x="1149540" y="6083834"/>
            <a:ext cx="99699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Questa modellazione raggiunge gli obiettivi Target per circa il 97%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360024-7BA3-41B9-9316-B3EB3FF7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34" y="1199688"/>
            <a:ext cx="10057357" cy="315874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A2BA71E-ED26-406F-8C2F-9F91DA684432}"/>
              </a:ext>
            </a:extLst>
          </p:cNvPr>
          <p:cNvSpPr/>
          <p:nvPr/>
        </p:nvSpPr>
        <p:spPr>
          <a:xfrm>
            <a:off x="6049712" y="1225045"/>
            <a:ext cx="5069789" cy="31493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20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Widescreen</PresentationFormat>
  <Paragraphs>163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Schouten</dc:creator>
  <cp:lastModifiedBy>Marco Schouten</cp:lastModifiedBy>
  <cp:revision>273</cp:revision>
  <dcterms:created xsi:type="dcterms:W3CDTF">2019-11-27T08:58:43Z</dcterms:created>
  <dcterms:modified xsi:type="dcterms:W3CDTF">2020-12-29T18:28:45Z</dcterms:modified>
</cp:coreProperties>
</file>