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DFA4F8-CCBB-4E2A-84EB-F4FF7BC79E63}" type="datetimeFigureOut">
              <a:rPr lang="es-ES" smtClean="0"/>
              <a:t>14/04/2022</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s-ES" smtClean="0"/>
              <a:t>Profesor Ariel Betancud UTNFRSR 2022</a:t>
            </a:r>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EDBF98-935D-4FEB-8C64-4A5C527F1119}" type="slidenum">
              <a:rPr lang="es-ES" smtClean="0"/>
              <a:t>‹Nº›</a:t>
            </a:fld>
            <a:endParaRPr lang="es-E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830D2D-96BA-4741-9C29-AAC5E936BD8E}" type="datetimeFigureOut">
              <a:rPr lang="es-ES" smtClean="0"/>
              <a:t>14/04/2022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s-ES" smtClean="0"/>
              <a:t>Profesor Ariel Betancud UTNFRSR 2022</a:t>
            </a: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9A8A5D-45E3-46D3-925D-BF913609E5F1}" type="slidenum">
              <a:rPr lang="es-ES" smtClean="0"/>
              <a:t>‹Nº›</a:t>
            </a:fld>
            <a:endParaRPr lang="es-E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F19A8A5D-45E3-46D3-925D-BF913609E5F1}" type="slidenum">
              <a:rPr lang="es-ES" smtClean="0"/>
              <a:t>1</a:t>
            </a:fld>
            <a:endParaRPr lang="es-ES"/>
          </a:p>
        </p:txBody>
      </p:sp>
      <p:sp>
        <p:nvSpPr>
          <p:cNvPr id="5" name="4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2FB2FC94-00C6-44CA-B27C-AB580E17CB79}" type="datetime1">
              <a:rPr lang="es-ES" smtClean="0"/>
              <a:t>14/04/2022</a:t>
            </a:fld>
            <a:endParaRPr lang="es-ES"/>
          </a:p>
        </p:txBody>
      </p:sp>
      <p:sp>
        <p:nvSpPr>
          <p:cNvPr id="5" name="4 Marcador de pie de página"/>
          <p:cNvSpPr>
            <a:spLocks noGrp="1"/>
          </p:cNvSpPr>
          <p:nvPr>
            <p:ph type="ftr" sz="quarter" idx="11"/>
          </p:nvPr>
        </p:nvSpPr>
        <p:spPr/>
        <p:txBody>
          <a:bodyPr/>
          <a:lstStyle/>
          <a:p>
            <a:r>
              <a:rPr lang="es-ES" smtClean="0"/>
              <a:t>Profesor Ariel Betancud UTNFRSR 2022</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AF3F893-0479-4EB5-975F-3CF404542052}" type="datetime1">
              <a:rPr lang="es-ES" smtClean="0"/>
              <a:t>14/04/2022</a:t>
            </a:fld>
            <a:endParaRPr lang="es-ES"/>
          </a:p>
        </p:txBody>
      </p:sp>
      <p:sp>
        <p:nvSpPr>
          <p:cNvPr id="5" name="4 Marcador de pie de página"/>
          <p:cNvSpPr>
            <a:spLocks noGrp="1"/>
          </p:cNvSpPr>
          <p:nvPr>
            <p:ph type="ftr" sz="quarter" idx="11"/>
          </p:nvPr>
        </p:nvSpPr>
        <p:spPr/>
        <p:txBody>
          <a:bodyPr/>
          <a:lstStyle/>
          <a:p>
            <a:r>
              <a:rPr lang="es-ES" smtClean="0"/>
              <a:t>Profesor Ariel Betancud UTNFRSR 2022</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E6A7CC7-952E-4B69-AB02-075FDF3388FE}" type="datetime1">
              <a:rPr lang="es-ES" smtClean="0"/>
              <a:t>14/04/2022</a:t>
            </a:fld>
            <a:endParaRPr lang="es-ES"/>
          </a:p>
        </p:txBody>
      </p:sp>
      <p:sp>
        <p:nvSpPr>
          <p:cNvPr id="5" name="4 Marcador de pie de página"/>
          <p:cNvSpPr>
            <a:spLocks noGrp="1"/>
          </p:cNvSpPr>
          <p:nvPr>
            <p:ph type="ftr" sz="quarter" idx="11"/>
          </p:nvPr>
        </p:nvSpPr>
        <p:spPr/>
        <p:txBody>
          <a:bodyPr/>
          <a:lstStyle/>
          <a:p>
            <a:r>
              <a:rPr lang="es-ES" smtClean="0"/>
              <a:t>Profesor Ariel Betancud UTNFRSR 2022</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9221BFC-3D5E-41F5-AF40-899C26F252A6}" type="datetime1">
              <a:rPr lang="es-ES" smtClean="0"/>
              <a:t>14/04/2022</a:t>
            </a:fld>
            <a:endParaRPr lang="es-ES"/>
          </a:p>
        </p:txBody>
      </p:sp>
      <p:sp>
        <p:nvSpPr>
          <p:cNvPr id="5" name="4 Marcador de pie de página"/>
          <p:cNvSpPr>
            <a:spLocks noGrp="1"/>
          </p:cNvSpPr>
          <p:nvPr>
            <p:ph type="ftr" sz="quarter" idx="11"/>
          </p:nvPr>
        </p:nvSpPr>
        <p:spPr/>
        <p:txBody>
          <a:bodyPr/>
          <a:lstStyle/>
          <a:p>
            <a:r>
              <a:rPr lang="es-ES" smtClean="0"/>
              <a:t>Profesor Ariel Betancud UTNFRSR 2022</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55A91B3-330B-4555-B521-73A82015B395}" type="datetime1">
              <a:rPr lang="es-ES" smtClean="0"/>
              <a:t>14/04/2022</a:t>
            </a:fld>
            <a:endParaRPr lang="es-ES"/>
          </a:p>
        </p:txBody>
      </p:sp>
      <p:sp>
        <p:nvSpPr>
          <p:cNvPr id="5" name="4 Marcador de pie de página"/>
          <p:cNvSpPr>
            <a:spLocks noGrp="1"/>
          </p:cNvSpPr>
          <p:nvPr>
            <p:ph type="ftr" sz="quarter" idx="11"/>
          </p:nvPr>
        </p:nvSpPr>
        <p:spPr/>
        <p:txBody>
          <a:bodyPr/>
          <a:lstStyle/>
          <a:p>
            <a:r>
              <a:rPr lang="es-ES" smtClean="0"/>
              <a:t>Profesor Ariel Betancud UTNFRSR 2022</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8F828803-AF24-4C4C-BCA6-E94382AB26FD}" type="datetime1">
              <a:rPr lang="es-ES" smtClean="0"/>
              <a:t>14/04/2022</a:t>
            </a:fld>
            <a:endParaRPr lang="es-ES"/>
          </a:p>
        </p:txBody>
      </p:sp>
      <p:sp>
        <p:nvSpPr>
          <p:cNvPr id="6" name="5 Marcador de pie de página"/>
          <p:cNvSpPr>
            <a:spLocks noGrp="1"/>
          </p:cNvSpPr>
          <p:nvPr>
            <p:ph type="ftr" sz="quarter" idx="11"/>
          </p:nvPr>
        </p:nvSpPr>
        <p:spPr/>
        <p:txBody>
          <a:bodyPr/>
          <a:lstStyle/>
          <a:p>
            <a:r>
              <a:rPr lang="es-ES" smtClean="0"/>
              <a:t>Profesor Ariel Betancud UTNFRSR 2022</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432BDE08-FBC0-4CEE-B8C9-A37CA987D011}" type="datetime1">
              <a:rPr lang="es-ES" smtClean="0"/>
              <a:t>14/04/2022</a:t>
            </a:fld>
            <a:endParaRPr lang="es-ES"/>
          </a:p>
        </p:txBody>
      </p:sp>
      <p:sp>
        <p:nvSpPr>
          <p:cNvPr id="8" name="7 Marcador de pie de página"/>
          <p:cNvSpPr>
            <a:spLocks noGrp="1"/>
          </p:cNvSpPr>
          <p:nvPr>
            <p:ph type="ftr" sz="quarter" idx="11"/>
          </p:nvPr>
        </p:nvSpPr>
        <p:spPr/>
        <p:txBody>
          <a:bodyPr/>
          <a:lstStyle/>
          <a:p>
            <a:r>
              <a:rPr lang="es-ES" smtClean="0"/>
              <a:t>Profesor Ariel Betancud UTNFRSR 2022</a:t>
            </a:r>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1AEA51D9-889B-4C1D-B56A-AF3E44F31FAC}" type="datetime1">
              <a:rPr lang="es-ES" smtClean="0"/>
              <a:t>14/04/2022</a:t>
            </a:fld>
            <a:endParaRPr lang="es-ES"/>
          </a:p>
        </p:txBody>
      </p:sp>
      <p:sp>
        <p:nvSpPr>
          <p:cNvPr id="4" name="3 Marcador de pie de página"/>
          <p:cNvSpPr>
            <a:spLocks noGrp="1"/>
          </p:cNvSpPr>
          <p:nvPr>
            <p:ph type="ftr" sz="quarter" idx="11"/>
          </p:nvPr>
        </p:nvSpPr>
        <p:spPr/>
        <p:txBody>
          <a:bodyPr/>
          <a:lstStyle/>
          <a:p>
            <a:r>
              <a:rPr lang="es-ES" smtClean="0"/>
              <a:t>Profesor Ariel Betancud UTNFRSR 2022</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8D5F68F-E88B-44A9-BFD0-57D20BA1E155}" type="datetime1">
              <a:rPr lang="es-ES" smtClean="0"/>
              <a:t>14/04/2022</a:t>
            </a:fld>
            <a:endParaRPr lang="es-ES"/>
          </a:p>
        </p:txBody>
      </p:sp>
      <p:sp>
        <p:nvSpPr>
          <p:cNvPr id="3" name="2 Marcador de pie de página"/>
          <p:cNvSpPr>
            <a:spLocks noGrp="1"/>
          </p:cNvSpPr>
          <p:nvPr>
            <p:ph type="ftr" sz="quarter" idx="11"/>
          </p:nvPr>
        </p:nvSpPr>
        <p:spPr/>
        <p:txBody>
          <a:bodyPr/>
          <a:lstStyle/>
          <a:p>
            <a:r>
              <a:rPr lang="es-ES" smtClean="0"/>
              <a:t>Profesor Ariel Betancud UTNFRSR 2022</a:t>
            </a:r>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57E25F3-9386-480B-A9F7-E407CA8FA83F}" type="datetime1">
              <a:rPr lang="es-ES" smtClean="0"/>
              <a:t>14/04/2022</a:t>
            </a:fld>
            <a:endParaRPr lang="es-ES"/>
          </a:p>
        </p:txBody>
      </p:sp>
      <p:sp>
        <p:nvSpPr>
          <p:cNvPr id="6" name="5 Marcador de pie de página"/>
          <p:cNvSpPr>
            <a:spLocks noGrp="1"/>
          </p:cNvSpPr>
          <p:nvPr>
            <p:ph type="ftr" sz="quarter" idx="11"/>
          </p:nvPr>
        </p:nvSpPr>
        <p:spPr/>
        <p:txBody>
          <a:bodyPr/>
          <a:lstStyle/>
          <a:p>
            <a:r>
              <a:rPr lang="es-ES" smtClean="0"/>
              <a:t>Profesor Ariel Betancud UTNFRSR 2022</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33BDEC5-1C16-4E8E-A7B0-DC0C74C5BFC6}" type="datetime1">
              <a:rPr lang="es-ES" smtClean="0"/>
              <a:t>14/04/2022</a:t>
            </a:fld>
            <a:endParaRPr lang="es-ES"/>
          </a:p>
        </p:txBody>
      </p:sp>
      <p:sp>
        <p:nvSpPr>
          <p:cNvPr id="6" name="5 Marcador de pie de página"/>
          <p:cNvSpPr>
            <a:spLocks noGrp="1"/>
          </p:cNvSpPr>
          <p:nvPr>
            <p:ph type="ftr" sz="quarter" idx="11"/>
          </p:nvPr>
        </p:nvSpPr>
        <p:spPr/>
        <p:txBody>
          <a:bodyPr/>
          <a:lstStyle/>
          <a:p>
            <a:r>
              <a:rPr lang="es-ES" smtClean="0"/>
              <a:t>Profesor Ariel Betancud UTNFRSR 2022</a:t>
            </a:r>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E60F-19E1-454D-A483-8662BD4E6301}" type="datetime1">
              <a:rPr lang="es-ES" smtClean="0"/>
              <a:t>14/04/2022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smtClean="0"/>
              <a:t>Profesor Ariel Betancud UTNFRSR 2022</a:t>
            </a: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3571876"/>
            <a:ext cx="7772400" cy="1470025"/>
          </a:xfrm>
        </p:spPr>
        <p:txBody>
          <a:bodyPr/>
          <a:lstStyle/>
          <a:p>
            <a:r>
              <a:rPr lang="es-ES" b="1" dirty="0" smtClean="0"/>
              <a:t>EN PYTHON</a:t>
            </a:r>
            <a:endParaRPr lang="es-ES" b="1" dirty="0"/>
          </a:p>
        </p:txBody>
      </p:sp>
      <p:pic>
        <p:nvPicPr>
          <p:cNvPr id="4" name="3 Imagen" descr="descarga.png"/>
          <p:cNvPicPr>
            <a:picLocks noChangeAspect="1"/>
          </p:cNvPicPr>
          <p:nvPr/>
        </p:nvPicPr>
        <p:blipFill>
          <a:blip r:embed="rId3"/>
          <a:stretch>
            <a:fillRect/>
          </a:stretch>
        </p:blipFill>
        <p:spPr>
          <a:xfrm>
            <a:off x="7858125" y="0"/>
            <a:ext cx="1285875" cy="720090"/>
          </a:xfrm>
          <a:prstGeom prst="rect">
            <a:avLst/>
          </a:prstGeom>
        </p:spPr>
      </p:pic>
      <p:pic>
        <p:nvPicPr>
          <p:cNvPr id="5" name="4 Imagen" descr="MicroPython_genérico_variables.jpg"/>
          <p:cNvPicPr>
            <a:picLocks noChangeAspect="1"/>
          </p:cNvPicPr>
          <p:nvPr/>
        </p:nvPicPr>
        <p:blipFill>
          <a:blip r:embed="rId4"/>
          <a:srcRect l="10937" r="10937" b="22656"/>
          <a:stretch>
            <a:fillRect/>
          </a:stretch>
        </p:blipFill>
        <p:spPr>
          <a:xfrm>
            <a:off x="1857356" y="571480"/>
            <a:ext cx="5143566" cy="2828934"/>
          </a:xfrm>
          <a:prstGeom prst="rect">
            <a:avLst/>
          </a:prstGeom>
        </p:spPr>
      </p:pic>
      <p:sp>
        <p:nvSpPr>
          <p:cNvPr id="6" name="5 Marcador de pie de página"/>
          <p:cNvSpPr>
            <a:spLocks noGrp="1"/>
          </p:cNvSpPr>
          <p:nvPr>
            <p:ph type="ftr" sz="quarter" idx="11"/>
          </p:nvPr>
        </p:nvSpPr>
        <p:spPr/>
        <p:txBody>
          <a:bodyPr/>
          <a:lstStyle/>
          <a:p>
            <a:r>
              <a:rPr lang="es-ES" smtClean="0"/>
              <a:t>Profesor Ariel Betancud UTNFRSR 2022</a:t>
            </a:r>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1</a:t>
            </a:fld>
            <a:endParaRPr lang="es-E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contenido" descr="images.jpg"/>
          <p:cNvPicPr>
            <a:picLocks noGrp="1" noChangeAspect="1"/>
          </p:cNvPicPr>
          <p:nvPr>
            <p:ph idx="1"/>
          </p:nvPr>
        </p:nvPicPr>
        <p:blipFill>
          <a:blip r:embed="rId2"/>
          <a:stretch>
            <a:fillRect/>
          </a:stretch>
        </p:blipFill>
        <p:spPr>
          <a:xfrm>
            <a:off x="2143108" y="500042"/>
            <a:ext cx="4604004" cy="2302002"/>
          </a:xfrm>
        </p:spPr>
      </p:pic>
      <p:pic>
        <p:nvPicPr>
          <p:cNvPr id="4" name="3 Imagen" descr="descarga.png"/>
          <p:cNvPicPr>
            <a:picLocks noChangeAspect="1"/>
          </p:cNvPicPr>
          <p:nvPr/>
        </p:nvPicPr>
        <p:blipFill>
          <a:blip r:embed="rId3"/>
          <a:stretch>
            <a:fillRect/>
          </a:stretch>
        </p:blipFill>
        <p:spPr>
          <a:xfrm>
            <a:off x="7858125" y="0"/>
            <a:ext cx="1285875" cy="720090"/>
          </a:xfrm>
          <a:prstGeom prst="rect">
            <a:avLst/>
          </a:prstGeom>
        </p:spPr>
      </p:pic>
      <p:sp>
        <p:nvSpPr>
          <p:cNvPr id="6" name="5 CuadroTexto"/>
          <p:cNvSpPr txBox="1"/>
          <p:nvPr/>
        </p:nvSpPr>
        <p:spPr>
          <a:xfrm>
            <a:off x="1142976" y="3714752"/>
            <a:ext cx="7000924"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sz="3200" dirty="0" smtClean="0"/>
              <a:t>  DIRECCIÓN DE MEMORIA Y VARIABLES</a:t>
            </a:r>
            <a:endParaRPr lang="es-ES" sz="3200"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10</a:t>
            </a:fld>
            <a:endParaRPr lang="es-ES"/>
          </a:p>
        </p:txBody>
      </p:sp>
      <p:sp>
        <p:nvSpPr>
          <p:cNvPr id="8" name="7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571480"/>
            <a:ext cx="8229600" cy="4525963"/>
          </a:xfrm>
        </p:spPr>
        <p:txBody>
          <a:bodyPr>
            <a:normAutofit fontScale="92500"/>
          </a:bodyPr>
          <a:lstStyle/>
          <a:p>
            <a:r>
              <a:rPr lang="es-ES" dirty="0" smtClean="0"/>
              <a:t>Cada valor es una literal: una literal es un valor que podemos asignar a nuestras variables,  la literal 10 que es un valor numérico, lo asignamos a nuestra variable x, la literal 2 se asigna a y, las dos están en diferentes posiciones de memoria</a:t>
            </a:r>
          </a:p>
          <a:p>
            <a:r>
              <a:rPr lang="es-ES" dirty="0" smtClean="0"/>
              <a:t>Para saber la dirección de memoria donde están estas literales hacemos esto: Tenemos la dirección id</a:t>
            </a:r>
          </a:p>
          <a:p>
            <a:r>
              <a:rPr lang="es-ES" dirty="0" smtClean="0">
                <a:solidFill>
                  <a:srgbClr val="FF0000"/>
                </a:solidFill>
              </a:rPr>
              <a:t>Ir a la practica</a:t>
            </a:r>
            <a:endParaRPr lang="es-ES" dirty="0">
              <a:solidFill>
                <a:srgbClr val="FF0000"/>
              </a:solidFill>
            </a:endParaRPr>
          </a:p>
        </p:txBody>
      </p:sp>
      <p:pic>
        <p:nvPicPr>
          <p:cNvPr id="4" name="3 Imagen" descr="descarga.png"/>
          <p:cNvPicPr>
            <a:picLocks noChangeAspect="1"/>
          </p:cNvPicPr>
          <p:nvPr/>
        </p:nvPicPr>
        <p:blipFill>
          <a:blip r:embed="rId2"/>
          <a:stretch>
            <a:fillRect/>
          </a:stretch>
        </p:blipFill>
        <p:spPr>
          <a:xfrm>
            <a:off x="7858125" y="0"/>
            <a:ext cx="1285875" cy="720090"/>
          </a:xfrm>
          <a:prstGeom prst="rect">
            <a:avLst/>
          </a:prstGeom>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11</a:t>
            </a:fld>
            <a:endParaRPr lang="es-ES"/>
          </a:p>
        </p:txBody>
      </p:sp>
      <p:sp>
        <p:nvSpPr>
          <p:cNvPr id="6" name="5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00042"/>
            <a:ext cx="8229600" cy="5626121"/>
          </a:xfrm>
        </p:spPr>
        <p:txBody>
          <a:bodyPr/>
          <a:lstStyle/>
          <a:p>
            <a:r>
              <a:rPr lang="es-ES" dirty="0" smtClean="0"/>
              <a:t>Para conocer donde esta la dirección de memoria donde esta almacenado el valor que contiene esta variables x, necesitamos la Función:</a:t>
            </a:r>
          </a:p>
          <a:p>
            <a:r>
              <a:rPr lang="es-ES" dirty="0" smtClean="0"/>
              <a:t>Id(x)</a:t>
            </a:r>
          </a:p>
          <a:p>
            <a:endParaRPr lang="es-ES" dirty="0" smtClean="0"/>
          </a:p>
          <a:p>
            <a:r>
              <a:rPr lang="es-ES" dirty="0" smtClean="0"/>
              <a:t>En este caso la usaremos con la función:</a:t>
            </a:r>
          </a:p>
          <a:p>
            <a:r>
              <a:rPr lang="es-ES" dirty="0" err="1" smtClean="0"/>
              <a:t>print</a:t>
            </a:r>
            <a:r>
              <a:rPr lang="es-ES" dirty="0" smtClean="0"/>
              <a:t>(id(x))      una función dentro de otra</a:t>
            </a:r>
            <a:endParaRPr lang="es-ES" dirty="0"/>
          </a:p>
        </p:txBody>
      </p:sp>
      <p:pic>
        <p:nvPicPr>
          <p:cNvPr id="4" name="3 Imagen" descr="descarga.png"/>
          <p:cNvPicPr>
            <a:picLocks noChangeAspect="1"/>
          </p:cNvPicPr>
          <p:nvPr/>
        </p:nvPicPr>
        <p:blipFill>
          <a:blip r:embed="rId2"/>
          <a:stretch>
            <a:fillRect/>
          </a:stretch>
        </p:blipFill>
        <p:spPr>
          <a:xfrm>
            <a:off x="7858125" y="0"/>
            <a:ext cx="1285875" cy="720090"/>
          </a:xfrm>
          <a:prstGeom prst="rect">
            <a:avLst/>
          </a:prstGeom>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
        <p:nvSpPr>
          <p:cNvPr id="6" name="5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contenido" descr="db8b5e98-d339-4f4f-85c5-431c91f971aa.png"/>
          <p:cNvPicPr>
            <a:picLocks noGrp="1" noChangeAspect="1"/>
          </p:cNvPicPr>
          <p:nvPr>
            <p:ph idx="1"/>
          </p:nvPr>
        </p:nvPicPr>
        <p:blipFill>
          <a:blip r:embed="rId2"/>
          <a:stretch>
            <a:fillRect/>
          </a:stretch>
        </p:blipFill>
        <p:spPr>
          <a:xfrm>
            <a:off x="571472" y="857232"/>
            <a:ext cx="8046156" cy="4525963"/>
          </a:xfrm>
        </p:spPr>
      </p:pic>
      <p:pic>
        <p:nvPicPr>
          <p:cNvPr id="4" name="3 Imagen" descr="descarga.png"/>
          <p:cNvPicPr>
            <a:picLocks noChangeAspect="1"/>
          </p:cNvPicPr>
          <p:nvPr/>
        </p:nvPicPr>
        <p:blipFill>
          <a:blip r:embed="rId3"/>
          <a:stretch>
            <a:fillRect/>
          </a:stretch>
        </p:blipFill>
        <p:spPr>
          <a:xfrm>
            <a:off x="7858125" y="0"/>
            <a:ext cx="1285875" cy="720090"/>
          </a:xfrm>
          <a:prstGeom prst="rect">
            <a:avLst/>
          </a:prstGeom>
        </p:spPr>
      </p:pic>
      <p:sp>
        <p:nvSpPr>
          <p:cNvPr id="6" name="5 Marcador de número de diapositiva"/>
          <p:cNvSpPr>
            <a:spLocks noGrp="1"/>
          </p:cNvSpPr>
          <p:nvPr>
            <p:ph type="sldNum" sz="quarter" idx="12"/>
          </p:nvPr>
        </p:nvSpPr>
        <p:spPr/>
        <p:txBody>
          <a:bodyPr/>
          <a:lstStyle/>
          <a:p>
            <a:fld id="{132FADFE-3B8F-471C-ABF0-DBC7717ECBBC}" type="slidenum">
              <a:rPr lang="es-ES" smtClean="0"/>
              <a:pPr/>
              <a:t>13</a:t>
            </a:fld>
            <a:endParaRPr lang="es-ES"/>
          </a:p>
        </p:txBody>
      </p:sp>
      <p:sp>
        <p:nvSpPr>
          <p:cNvPr id="7" name="6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214678" y="2786058"/>
            <a:ext cx="278608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3214678" y="2214554"/>
            <a:ext cx="278608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Rectángulo"/>
          <p:cNvSpPr/>
          <p:nvPr/>
        </p:nvSpPr>
        <p:spPr>
          <a:xfrm>
            <a:off x="3214678" y="1643050"/>
            <a:ext cx="278608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Marcador de contenido"/>
          <p:cNvSpPr>
            <a:spLocks noGrp="1"/>
          </p:cNvSpPr>
          <p:nvPr>
            <p:ph idx="1"/>
          </p:nvPr>
        </p:nvSpPr>
        <p:spPr/>
        <p:txBody>
          <a:bodyPr>
            <a:normAutofit fontScale="92500"/>
          </a:bodyPr>
          <a:lstStyle/>
          <a:p>
            <a:r>
              <a:rPr lang="es-ES" dirty="0" smtClean="0"/>
              <a:t>X apunta a -&gt;                 </a:t>
            </a:r>
            <a:r>
              <a:rPr lang="es-ES" dirty="0" smtClean="0">
                <a:solidFill>
                  <a:schemeClr val="bg1"/>
                </a:solidFill>
              </a:rPr>
              <a:t>10                 </a:t>
            </a:r>
            <a:r>
              <a:rPr lang="es-ES" dirty="0" smtClean="0"/>
              <a:t>una posición</a:t>
            </a:r>
          </a:p>
          <a:p>
            <a:r>
              <a:rPr lang="es-ES" dirty="0" smtClean="0"/>
              <a:t>Y         -&gt;                           </a:t>
            </a:r>
            <a:r>
              <a:rPr lang="es-ES" dirty="0" smtClean="0">
                <a:solidFill>
                  <a:schemeClr val="bg1"/>
                </a:solidFill>
              </a:rPr>
              <a:t>2        </a:t>
            </a:r>
          </a:p>
          <a:p>
            <a:r>
              <a:rPr lang="es-ES" dirty="0" smtClean="0"/>
              <a:t>Z         -&gt;                          </a:t>
            </a:r>
            <a:r>
              <a:rPr lang="es-ES" dirty="0" smtClean="0">
                <a:solidFill>
                  <a:schemeClr val="bg1"/>
                </a:solidFill>
              </a:rPr>
              <a:t>12</a:t>
            </a:r>
          </a:p>
          <a:p>
            <a:endParaRPr lang="es-ES" dirty="0" smtClean="0"/>
          </a:p>
          <a:p>
            <a:r>
              <a:rPr lang="es-ES" dirty="0" smtClean="0"/>
              <a:t>En el espacio de memoria x tenemos 10 que es la literal y tenemos la variable x que apunta a esta dirección de memoria.</a:t>
            </a:r>
          </a:p>
          <a:p>
            <a:r>
              <a:rPr lang="es-ES" dirty="0" smtClean="0"/>
              <a:t>Ejecutamos el comando y veremos la dirección.</a:t>
            </a:r>
          </a:p>
          <a:p>
            <a:endParaRPr lang="es-ES" dirty="0"/>
          </a:p>
        </p:txBody>
      </p:sp>
      <p:pic>
        <p:nvPicPr>
          <p:cNvPr id="7" name="6 Imagen" descr="descarga.png"/>
          <p:cNvPicPr>
            <a:picLocks noChangeAspect="1"/>
          </p:cNvPicPr>
          <p:nvPr/>
        </p:nvPicPr>
        <p:blipFill>
          <a:blip r:embed="rId2"/>
          <a:stretch>
            <a:fillRect/>
          </a:stretch>
        </p:blipFill>
        <p:spPr>
          <a:xfrm>
            <a:off x="7858125" y="0"/>
            <a:ext cx="1285875" cy="720090"/>
          </a:xfrm>
          <a:prstGeom prst="rect">
            <a:avLst/>
          </a:prstGeom>
        </p:spPr>
      </p:pic>
      <p:sp>
        <p:nvSpPr>
          <p:cNvPr id="8" name="7 Marcador de número de diapositiva"/>
          <p:cNvSpPr>
            <a:spLocks noGrp="1"/>
          </p:cNvSpPr>
          <p:nvPr>
            <p:ph type="sldNum" sz="quarter" idx="12"/>
          </p:nvPr>
        </p:nvSpPr>
        <p:spPr/>
        <p:txBody>
          <a:bodyPr/>
          <a:lstStyle/>
          <a:p>
            <a:fld id="{132FADFE-3B8F-471C-ABF0-DBC7717ECBBC}" type="slidenum">
              <a:rPr lang="es-ES" smtClean="0"/>
              <a:pPr/>
              <a:t>14</a:t>
            </a:fld>
            <a:endParaRPr lang="es-ES"/>
          </a:p>
        </p:txBody>
      </p:sp>
      <p:sp>
        <p:nvSpPr>
          <p:cNvPr id="9" name="8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928670"/>
            <a:ext cx="8229600" cy="4525963"/>
          </a:xfrm>
        </p:spPr>
        <p:txBody>
          <a:bodyPr>
            <a:normAutofit lnSpcReduction="10000"/>
          </a:bodyPr>
          <a:lstStyle/>
          <a:p>
            <a:r>
              <a:rPr lang="es-ES" dirty="0" smtClean="0"/>
              <a:t>En numero que vemos en consola, solo tomemos los 3 últimos por ejemplo: x278</a:t>
            </a:r>
          </a:p>
          <a:p>
            <a:r>
              <a:rPr lang="es-ES" dirty="0" smtClean="0"/>
              <a:t>Ya que normalmente las direcciones de memoria son valores hexadecimales y los valores hexadecimales se les antepone una x, en este caso la x que ponemos no tiene nada que ver con la variable, la enseñanza es que una variable apunta a cierta dirección de memoria.</a:t>
            </a:r>
            <a:endParaRPr lang="es-ES" dirty="0"/>
          </a:p>
        </p:txBody>
      </p:sp>
      <p:pic>
        <p:nvPicPr>
          <p:cNvPr id="4" name="3 Imagen" descr="descarga.png"/>
          <p:cNvPicPr>
            <a:picLocks noChangeAspect="1"/>
          </p:cNvPicPr>
          <p:nvPr/>
        </p:nvPicPr>
        <p:blipFill>
          <a:blip r:embed="rId2"/>
          <a:stretch>
            <a:fillRect/>
          </a:stretch>
        </p:blipFill>
        <p:spPr>
          <a:xfrm>
            <a:off x="7858125" y="0"/>
            <a:ext cx="1285875" cy="720090"/>
          </a:xfrm>
          <a:prstGeom prst="rect">
            <a:avLst/>
          </a:prstGeom>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15</a:t>
            </a:fld>
            <a:endParaRPr lang="es-ES"/>
          </a:p>
        </p:txBody>
      </p:sp>
      <p:sp>
        <p:nvSpPr>
          <p:cNvPr id="6" name="5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85794"/>
            <a:ext cx="8229600" cy="5340369"/>
          </a:xfrm>
        </p:spPr>
        <p:txBody>
          <a:bodyPr/>
          <a:lstStyle/>
          <a:p>
            <a:r>
              <a:rPr lang="es-ES" dirty="0" smtClean="0"/>
              <a:t>Sin embargo, si volvemos a ejecutar el código no vamos a obtener la misma posición de memoria, ya que estas variables al almacenar en la memoria Ram, están constantemente moviéndose en diferentes direcciones de memoria en cada ejecución.</a:t>
            </a:r>
          </a:p>
          <a:p>
            <a:r>
              <a:rPr lang="es-ES" dirty="0" smtClean="0"/>
              <a:t>Por esto nunca vamos a obtener los mismos valores. Vamos a imprimir el espacio de memoria de cada variable y ejecutamos, esto en la practica. </a:t>
            </a:r>
            <a:r>
              <a:rPr lang="es-ES" dirty="0" smtClean="0">
                <a:solidFill>
                  <a:srgbClr val="FF0000"/>
                </a:solidFill>
              </a:rPr>
              <a:t>Ir a la practica</a:t>
            </a:r>
            <a:endParaRPr lang="es-ES" dirty="0">
              <a:solidFill>
                <a:srgbClr val="FF0000"/>
              </a:solidFill>
            </a:endParaRPr>
          </a:p>
        </p:txBody>
      </p:sp>
      <p:pic>
        <p:nvPicPr>
          <p:cNvPr id="4" name="3 Imagen" descr="descarga.png"/>
          <p:cNvPicPr>
            <a:picLocks noChangeAspect="1"/>
          </p:cNvPicPr>
          <p:nvPr/>
        </p:nvPicPr>
        <p:blipFill>
          <a:blip r:embed="rId2"/>
          <a:stretch>
            <a:fillRect/>
          </a:stretch>
        </p:blipFill>
        <p:spPr>
          <a:xfrm>
            <a:off x="7858125" y="0"/>
            <a:ext cx="1285875" cy="720090"/>
          </a:xfrm>
          <a:prstGeom prst="rect">
            <a:avLst/>
          </a:prstGeom>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sp>
        <p:nvSpPr>
          <p:cNvPr id="6" name="5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00042"/>
            <a:ext cx="8229600" cy="5857916"/>
          </a:xfrm>
        </p:spPr>
        <p:txBody>
          <a:bodyPr>
            <a:normAutofit lnSpcReduction="10000"/>
          </a:bodyPr>
          <a:lstStyle/>
          <a:p>
            <a:r>
              <a:rPr lang="es-ES" dirty="0" smtClean="0"/>
              <a:t>Ahora observamos tres casillas donde se almacenan las literales.</a:t>
            </a:r>
          </a:p>
          <a:p>
            <a:r>
              <a:rPr lang="es-ES" dirty="0" smtClean="0"/>
              <a:t>A ESTO SE LO CONOCE COMO REFERENCIA DE MEMORIA O SIMPLEMENTE REFERENCIA.</a:t>
            </a:r>
          </a:p>
          <a:p>
            <a:r>
              <a:rPr lang="es-ES" dirty="0" smtClean="0"/>
              <a:t>         x   -&gt;   x626   Guarda 10</a:t>
            </a:r>
          </a:p>
          <a:p>
            <a:r>
              <a:rPr lang="es-ES" dirty="0" smtClean="0"/>
              <a:t>         y   -&gt;   x478   Guarda 2</a:t>
            </a:r>
          </a:p>
          <a:p>
            <a:r>
              <a:rPr lang="es-ES" dirty="0" smtClean="0"/>
              <a:t>         z   -&gt;   x849   Guarda 12</a:t>
            </a:r>
          </a:p>
          <a:p>
            <a:r>
              <a:rPr lang="es-ES" dirty="0" smtClean="0"/>
              <a:t>Así es que cada una de estas casillas contiene una dirección de memoria que se le ha asignado y dentro tenemos el valor de la literal almacenado.</a:t>
            </a:r>
            <a:endParaRPr lang="es-ES" dirty="0"/>
          </a:p>
        </p:txBody>
      </p:sp>
      <p:pic>
        <p:nvPicPr>
          <p:cNvPr id="4" name="3 Imagen" descr="descarga.png"/>
          <p:cNvPicPr>
            <a:picLocks noChangeAspect="1"/>
          </p:cNvPicPr>
          <p:nvPr/>
        </p:nvPicPr>
        <p:blipFill>
          <a:blip r:embed="rId2"/>
          <a:stretch>
            <a:fillRect/>
          </a:stretch>
        </p:blipFill>
        <p:spPr>
          <a:xfrm>
            <a:off x="7858125" y="0"/>
            <a:ext cx="1285875" cy="720090"/>
          </a:xfrm>
          <a:prstGeom prst="rect">
            <a:avLst/>
          </a:prstGeom>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17</a:t>
            </a:fld>
            <a:endParaRPr lang="es-ES"/>
          </a:p>
        </p:txBody>
      </p:sp>
      <p:sp>
        <p:nvSpPr>
          <p:cNvPr id="6" name="5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descarga.png"/>
          <p:cNvPicPr>
            <a:picLocks noChangeAspect="1"/>
          </p:cNvPicPr>
          <p:nvPr/>
        </p:nvPicPr>
        <p:blipFill>
          <a:blip r:embed="rId2"/>
          <a:stretch>
            <a:fillRect/>
          </a:stretch>
        </p:blipFill>
        <p:spPr>
          <a:xfrm>
            <a:off x="7858125" y="0"/>
            <a:ext cx="1285875" cy="720090"/>
          </a:xfrm>
          <a:prstGeom prst="rect">
            <a:avLst/>
          </a:prstGeom>
        </p:spPr>
      </p:pic>
      <p:sp>
        <p:nvSpPr>
          <p:cNvPr id="3" name="2 Marcador de contenido"/>
          <p:cNvSpPr>
            <a:spLocks noGrp="1"/>
          </p:cNvSpPr>
          <p:nvPr>
            <p:ph idx="1"/>
          </p:nvPr>
        </p:nvSpPr>
        <p:spPr>
          <a:xfrm>
            <a:off x="457200" y="500042"/>
            <a:ext cx="8229600" cy="5626121"/>
          </a:xfrm>
        </p:spPr>
        <p:txBody>
          <a:bodyPr>
            <a:normAutofit lnSpcReduction="10000"/>
          </a:bodyPr>
          <a:lstStyle/>
          <a:p>
            <a:r>
              <a:rPr lang="es-ES" dirty="0" smtClean="0"/>
              <a:t>En la practica: Ejecutamos nuevamente y las direcciones van a cambiar.</a:t>
            </a:r>
          </a:p>
          <a:p>
            <a:r>
              <a:rPr lang="es-ES" dirty="0" smtClean="0"/>
              <a:t>¿Por qué pasa esto? Es porque cuando ejecutamos el programa: arranca, reserva memoria, termina y volvemos a ejecutar (recordemos que la memoria es volátil) esto quiere decir que el terminar de ejecutar nuestro programa se eliminan todas la variables y se vuelven a crear cada vez que ejecutamos.</a:t>
            </a:r>
          </a:p>
          <a:p>
            <a:r>
              <a:rPr lang="es-ES" b="1" dirty="0" smtClean="0">
                <a:solidFill>
                  <a:srgbClr val="FF0000"/>
                </a:solidFill>
              </a:rPr>
              <a:t>ESTO ES IMPORTANTE PARA ENTENDER NUESTRAS VARIABLES EN PYTHON!!!</a:t>
            </a:r>
            <a:endParaRPr lang="es-ES" b="1" dirty="0">
              <a:solidFill>
                <a:srgbClr val="FF0000"/>
              </a:solidFill>
            </a:endParaRPr>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18</a:t>
            </a:fld>
            <a:endParaRPr lang="es-ES"/>
          </a:p>
        </p:txBody>
      </p:sp>
      <p:sp>
        <p:nvSpPr>
          <p:cNvPr id="6" name="5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571481"/>
            <a:ext cx="8229600" cy="2357454"/>
          </a:xfrm>
        </p:spPr>
        <p:txBody>
          <a:bodyPr/>
          <a:lstStyle/>
          <a:p>
            <a:r>
              <a:rPr lang="es-ES" dirty="0" smtClean="0"/>
              <a:t>Básicamente una variable nos va a permitir guardar información de manera temporal.</a:t>
            </a:r>
          </a:p>
          <a:p>
            <a:r>
              <a:rPr lang="es-ES" dirty="0" smtClean="0"/>
              <a:t>Esta información puede se un valor numérico, tipo cadena una fecha, etc.</a:t>
            </a:r>
            <a:endParaRPr lang="es-ES" dirty="0"/>
          </a:p>
        </p:txBody>
      </p:sp>
      <p:pic>
        <p:nvPicPr>
          <p:cNvPr id="4" name="3 Imagen" descr="descarga.png"/>
          <p:cNvPicPr>
            <a:picLocks noChangeAspect="1"/>
          </p:cNvPicPr>
          <p:nvPr/>
        </p:nvPicPr>
        <p:blipFill>
          <a:blip r:embed="rId2"/>
          <a:stretch>
            <a:fillRect/>
          </a:stretch>
        </p:blipFill>
        <p:spPr>
          <a:xfrm>
            <a:off x="7858125" y="0"/>
            <a:ext cx="1285875" cy="720090"/>
          </a:xfrm>
          <a:prstGeom prst="rect">
            <a:avLst/>
          </a:prstGeom>
        </p:spPr>
      </p:pic>
      <p:pic>
        <p:nvPicPr>
          <p:cNvPr id="5" name="4 Imagen" descr="1_UuPGrDDTGBMQqjEJZeO9Pw.png"/>
          <p:cNvPicPr>
            <a:picLocks noChangeAspect="1"/>
          </p:cNvPicPr>
          <p:nvPr/>
        </p:nvPicPr>
        <p:blipFill>
          <a:blip r:embed="rId3"/>
          <a:stretch>
            <a:fillRect/>
          </a:stretch>
        </p:blipFill>
        <p:spPr>
          <a:xfrm>
            <a:off x="500034" y="3286124"/>
            <a:ext cx="8218551" cy="2382393"/>
          </a:xfrm>
          <a:prstGeom prst="rect">
            <a:avLst/>
          </a:prstGeom>
        </p:spPr>
      </p:pic>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sp>
        <p:nvSpPr>
          <p:cNvPr id="7" name="6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42918"/>
            <a:ext cx="8229600" cy="5483245"/>
          </a:xfrm>
        </p:spPr>
        <p:txBody>
          <a:bodyPr/>
          <a:lstStyle/>
          <a:p>
            <a:r>
              <a:rPr lang="es-ES" dirty="0" smtClean="0"/>
              <a:t>Vamos a poder usarla tantas veces como lo necesitemos, antes de que termine nuestro programa o que sea destruida esta variable.</a:t>
            </a:r>
          </a:p>
          <a:p>
            <a:r>
              <a:rPr lang="es-ES" dirty="0" smtClean="0"/>
              <a:t>Ahora veamos como declarar y utilizar una variable en Python </a:t>
            </a:r>
          </a:p>
          <a:p>
            <a:r>
              <a:rPr lang="es-ES" dirty="0" err="1" smtClean="0"/>
              <a:t>miVariable</a:t>
            </a:r>
            <a:r>
              <a:rPr lang="es-ES" dirty="0" smtClean="0"/>
              <a:t>            =              3;</a:t>
            </a:r>
          </a:p>
          <a:p>
            <a:r>
              <a:rPr lang="es-ES" dirty="0" smtClean="0"/>
              <a:t>Identificador                 Dato, valor</a:t>
            </a:r>
          </a:p>
          <a:p>
            <a:endParaRPr lang="es-ES" dirty="0" smtClean="0"/>
          </a:p>
          <a:p>
            <a:r>
              <a:rPr lang="es-ES" dirty="0" smtClean="0"/>
              <a:t>             Operador de asignación</a:t>
            </a:r>
            <a:endParaRPr lang="es-ES" dirty="0"/>
          </a:p>
        </p:txBody>
      </p:sp>
      <p:sp>
        <p:nvSpPr>
          <p:cNvPr id="4" name="3 Flecha abajo"/>
          <p:cNvSpPr/>
          <p:nvPr/>
        </p:nvSpPr>
        <p:spPr>
          <a:xfrm>
            <a:off x="3714744" y="4000504"/>
            <a:ext cx="357190"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4 Imagen" descr="descarga.png"/>
          <p:cNvPicPr>
            <a:picLocks noChangeAspect="1"/>
          </p:cNvPicPr>
          <p:nvPr/>
        </p:nvPicPr>
        <p:blipFill>
          <a:blip r:embed="rId2"/>
          <a:stretch>
            <a:fillRect/>
          </a:stretch>
        </p:blipFill>
        <p:spPr>
          <a:xfrm>
            <a:off x="7858125" y="0"/>
            <a:ext cx="1285875" cy="720090"/>
          </a:xfrm>
          <a:prstGeom prst="rect">
            <a:avLst/>
          </a:prstGeom>
        </p:spPr>
      </p:pic>
      <p:sp>
        <p:nvSpPr>
          <p:cNvPr id="6" name="5 Marcador de número de diapositiva"/>
          <p:cNvSpPr>
            <a:spLocks noGrp="1"/>
          </p:cNvSpPr>
          <p:nvPr>
            <p:ph type="sldNum" sz="quarter" idx="12"/>
          </p:nvPr>
        </p:nvSpPr>
        <p:spPr/>
        <p:txBody>
          <a:bodyPr/>
          <a:lstStyle/>
          <a:p>
            <a:fld id="{132FADFE-3B8F-471C-ABF0-DBC7717ECBBC}" type="slidenum">
              <a:rPr lang="es-ES" smtClean="0"/>
              <a:pPr/>
              <a:t>3</a:t>
            </a:fld>
            <a:endParaRPr lang="es-ES"/>
          </a:p>
        </p:txBody>
      </p:sp>
      <p:sp>
        <p:nvSpPr>
          <p:cNvPr id="7" name="6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571480"/>
            <a:ext cx="8229600" cy="2328866"/>
          </a:xfrm>
        </p:spPr>
        <p:txBody>
          <a:bodyPr/>
          <a:lstStyle/>
          <a:p>
            <a:r>
              <a:rPr lang="es-ES" dirty="0" smtClean="0"/>
              <a:t>Hacer la practica en Python</a:t>
            </a:r>
          </a:p>
          <a:p>
            <a:r>
              <a:rPr lang="es-ES" dirty="0" smtClean="0"/>
              <a:t>Para la ejecución siempre se debe tener en cuenta los atajos por teclado: </a:t>
            </a:r>
          </a:p>
          <a:p>
            <a:r>
              <a:rPr lang="es-ES" dirty="0" err="1" smtClean="0"/>
              <a:t>Ctrl</a:t>
            </a:r>
            <a:r>
              <a:rPr lang="es-ES" dirty="0" smtClean="0"/>
              <a:t> + </a:t>
            </a:r>
            <a:r>
              <a:rPr lang="es-ES" dirty="0" err="1" smtClean="0"/>
              <a:t>Mayús</a:t>
            </a:r>
            <a:r>
              <a:rPr lang="es-ES" dirty="0" smtClean="0"/>
              <a:t> + F10</a:t>
            </a:r>
            <a:endParaRPr lang="es-ES" dirty="0"/>
          </a:p>
        </p:txBody>
      </p:sp>
      <p:pic>
        <p:nvPicPr>
          <p:cNvPr id="4" name="3 Imagen" descr="ArrowsBlueYellowSmall.jpg"/>
          <p:cNvPicPr>
            <a:picLocks noChangeAspect="1"/>
          </p:cNvPicPr>
          <p:nvPr/>
        </p:nvPicPr>
        <p:blipFill>
          <a:blip r:embed="rId2"/>
          <a:stretch>
            <a:fillRect/>
          </a:stretch>
        </p:blipFill>
        <p:spPr>
          <a:xfrm>
            <a:off x="2357422" y="3071810"/>
            <a:ext cx="4437126" cy="3086100"/>
          </a:xfrm>
          <a:prstGeom prst="rect">
            <a:avLst/>
          </a:prstGeom>
        </p:spPr>
      </p:pic>
      <p:pic>
        <p:nvPicPr>
          <p:cNvPr id="5" name="4 Imagen" descr="descarga.png"/>
          <p:cNvPicPr>
            <a:picLocks noChangeAspect="1"/>
          </p:cNvPicPr>
          <p:nvPr/>
        </p:nvPicPr>
        <p:blipFill>
          <a:blip r:embed="rId3"/>
          <a:stretch>
            <a:fillRect/>
          </a:stretch>
        </p:blipFill>
        <p:spPr>
          <a:xfrm>
            <a:off x="7858125" y="0"/>
            <a:ext cx="1285875" cy="720090"/>
          </a:xfrm>
          <a:prstGeom prst="rect">
            <a:avLst/>
          </a:prstGeom>
        </p:spPr>
      </p:pic>
      <p:sp>
        <p:nvSpPr>
          <p:cNvPr id="6" name="5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sp>
        <p:nvSpPr>
          <p:cNvPr id="7" name="6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785794"/>
            <a:ext cx="8229600" cy="5214974"/>
          </a:xfrm>
        </p:spPr>
        <p:txBody>
          <a:bodyPr>
            <a:normAutofit/>
          </a:bodyPr>
          <a:lstStyle/>
          <a:p>
            <a:r>
              <a:rPr lang="es-ES" dirty="0" smtClean="0"/>
              <a:t>Una ventaja al utilizar variables es que en un solo lugar podemos hacer un cambio del valor que almacena, el cambio se verá reflejado en todos los lugares donde estemos utilizando esta variable.</a:t>
            </a:r>
          </a:p>
          <a:p>
            <a:r>
              <a:rPr lang="es-ES" dirty="0" smtClean="0"/>
              <a:t>Una ventaja en Python, es que no tenemos que indicar el tipo de la variable, por esto podemos cambiar el valor.</a:t>
            </a:r>
          </a:p>
          <a:p>
            <a:r>
              <a:rPr lang="es-ES" dirty="0" smtClean="0">
                <a:solidFill>
                  <a:srgbClr val="FF0000"/>
                </a:solidFill>
              </a:rPr>
              <a:t>Ir a la practica en el IDE y explicar</a:t>
            </a:r>
            <a:r>
              <a:rPr lang="es-ES" dirty="0" smtClean="0"/>
              <a:t>…</a:t>
            </a:r>
            <a:endParaRPr lang="es-ES" dirty="0"/>
          </a:p>
        </p:txBody>
      </p:sp>
      <p:pic>
        <p:nvPicPr>
          <p:cNvPr id="5" name="4 Imagen" descr="descarga.png"/>
          <p:cNvPicPr>
            <a:picLocks noChangeAspect="1"/>
          </p:cNvPicPr>
          <p:nvPr/>
        </p:nvPicPr>
        <p:blipFill>
          <a:blip r:embed="rId2"/>
          <a:stretch>
            <a:fillRect/>
          </a:stretch>
        </p:blipFill>
        <p:spPr>
          <a:xfrm>
            <a:off x="7858125" y="0"/>
            <a:ext cx="1285875" cy="720090"/>
          </a:xfrm>
          <a:prstGeom prst="rect">
            <a:avLst/>
          </a:prstGeom>
        </p:spPr>
      </p:pic>
      <p:sp>
        <p:nvSpPr>
          <p:cNvPr id="4" name="3 Marcador de número de diapositiva"/>
          <p:cNvSpPr>
            <a:spLocks noGrp="1"/>
          </p:cNvSpPr>
          <p:nvPr>
            <p:ph type="sldNum" sz="quarter" idx="12"/>
          </p:nvPr>
        </p:nvSpPr>
        <p:spPr/>
        <p:txBody>
          <a:bodyPr/>
          <a:lstStyle/>
          <a:p>
            <a:fld id="{132FADFE-3B8F-471C-ABF0-DBC7717ECBBC}" type="slidenum">
              <a:rPr lang="es-ES" smtClean="0"/>
              <a:pPr/>
              <a:t>5</a:t>
            </a:fld>
            <a:endParaRPr lang="es-ES"/>
          </a:p>
        </p:txBody>
      </p:sp>
      <p:sp>
        <p:nvSpPr>
          <p:cNvPr id="6" name="5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14356"/>
            <a:ext cx="8229600" cy="5411807"/>
          </a:xfrm>
        </p:spPr>
        <p:txBody>
          <a:bodyPr>
            <a:normAutofit lnSpcReduction="10000"/>
          </a:bodyPr>
          <a:lstStyle/>
          <a:p>
            <a:r>
              <a:rPr lang="es-ES" dirty="0" smtClean="0"/>
              <a:t>Vamos a avanzar mostrando como podemos modificar el valor de una cadena a número.</a:t>
            </a:r>
          </a:p>
          <a:p>
            <a:r>
              <a:rPr lang="es-ES" dirty="0" smtClean="0">
                <a:solidFill>
                  <a:srgbClr val="FF0000"/>
                </a:solidFill>
              </a:rPr>
              <a:t>Seguir en la practica</a:t>
            </a:r>
            <a:r>
              <a:rPr lang="es-ES" dirty="0" smtClean="0"/>
              <a:t>:</a:t>
            </a:r>
          </a:p>
          <a:p>
            <a:r>
              <a:rPr lang="es-ES" dirty="0" smtClean="0"/>
              <a:t>La ejecución en Python siempre es de arriba hacia abajo</a:t>
            </a:r>
          </a:p>
          <a:p>
            <a:r>
              <a:rPr lang="es-ES" dirty="0" smtClean="0"/>
              <a:t>Vamos a reutilizar variables</a:t>
            </a:r>
          </a:p>
          <a:p>
            <a:r>
              <a:rPr lang="es-ES" dirty="0" smtClean="0"/>
              <a:t>Poner mouse sobre la línea y leer recomendaciones, foquito = </a:t>
            </a:r>
            <a:r>
              <a:rPr lang="es-ES" dirty="0" err="1" smtClean="0"/>
              <a:t>Reformat</a:t>
            </a:r>
            <a:r>
              <a:rPr lang="es-ES" dirty="0" smtClean="0"/>
              <a:t> </a:t>
            </a:r>
            <a:r>
              <a:rPr lang="es-ES" dirty="0" err="1" smtClean="0"/>
              <a:t>File</a:t>
            </a:r>
            <a:endParaRPr lang="es-ES" dirty="0" smtClean="0"/>
          </a:p>
          <a:p>
            <a:r>
              <a:rPr lang="es-ES" dirty="0" smtClean="0"/>
              <a:t>En </a:t>
            </a:r>
            <a:r>
              <a:rPr lang="es-ES" dirty="0" err="1" smtClean="0"/>
              <a:t>print</a:t>
            </a:r>
            <a:r>
              <a:rPr lang="es-ES" dirty="0" smtClean="0"/>
              <a:t>() lo que esta entre paréntesis es la información que va a imprimir una función.</a:t>
            </a:r>
            <a:endParaRPr lang="es-ES" dirty="0"/>
          </a:p>
        </p:txBody>
      </p:sp>
      <p:pic>
        <p:nvPicPr>
          <p:cNvPr id="4" name="3 Imagen" descr="descarga.png"/>
          <p:cNvPicPr>
            <a:picLocks noChangeAspect="1"/>
          </p:cNvPicPr>
          <p:nvPr/>
        </p:nvPicPr>
        <p:blipFill>
          <a:blip r:embed="rId2"/>
          <a:stretch>
            <a:fillRect/>
          </a:stretch>
        </p:blipFill>
        <p:spPr>
          <a:xfrm>
            <a:off x="7858125" y="0"/>
            <a:ext cx="1285875" cy="720090"/>
          </a:xfrm>
          <a:prstGeom prst="rect">
            <a:avLst/>
          </a:prstGeom>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6</a:t>
            </a:fld>
            <a:endParaRPr lang="es-ES"/>
          </a:p>
        </p:txBody>
      </p:sp>
      <p:sp>
        <p:nvSpPr>
          <p:cNvPr id="6" name="5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71481"/>
            <a:ext cx="8229600" cy="3429024"/>
          </a:xfrm>
        </p:spPr>
        <p:txBody>
          <a:bodyPr/>
          <a:lstStyle/>
          <a:p>
            <a:r>
              <a:rPr lang="es-ES" dirty="0" smtClean="0"/>
              <a:t>Básicamente una función nos permite ejecutar cierto código: en el caso </a:t>
            </a:r>
            <a:r>
              <a:rPr lang="es-ES" dirty="0" err="1" smtClean="0"/>
              <a:t>print</a:t>
            </a:r>
            <a:r>
              <a:rPr lang="es-ES" dirty="0" smtClean="0"/>
              <a:t> nos permite imprimir el valor de una variable hacia la consola (Esto lo veremos en funciones)</a:t>
            </a:r>
          </a:p>
          <a:p>
            <a:r>
              <a:rPr lang="es-ES" dirty="0" smtClean="0"/>
              <a:t>Ahora, declaramos variables para realizar una suma:     Ir a la practica</a:t>
            </a:r>
            <a:endParaRPr lang="es-ES" dirty="0"/>
          </a:p>
        </p:txBody>
      </p:sp>
      <p:pic>
        <p:nvPicPr>
          <p:cNvPr id="4" name="3 Imagen" descr="descarga.png"/>
          <p:cNvPicPr>
            <a:picLocks noChangeAspect="1"/>
          </p:cNvPicPr>
          <p:nvPr/>
        </p:nvPicPr>
        <p:blipFill>
          <a:blip r:embed="rId2"/>
          <a:stretch>
            <a:fillRect/>
          </a:stretch>
        </p:blipFill>
        <p:spPr>
          <a:xfrm>
            <a:off x="7858125" y="0"/>
            <a:ext cx="1285875" cy="720090"/>
          </a:xfrm>
          <a:prstGeom prst="rect">
            <a:avLst/>
          </a:prstGeom>
        </p:spPr>
      </p:pic>
      <p:sp>
        <p:nvSpPr>
          <p:cNvPr id="5" name="4 Marcador de número de diapositiva"/>
          <p:cNvSpPr>
            <a:spLocks noGrp="1"/>
          </p:cNvSpPr>
          <p:nvPr>
            <p:ph type="sldNum" sz="quarter" idx="12"/>
          </p:nvPr>
        </p:nvSpPr>
        <p:spPr/>
        <p:txBody>
          <a:bodyPr/>
          <a:lstStyle/>
          <a:p>
            <a:fld id="{132FADFE-3B8F-471C-ABF0-DBC7717ECBBC}" type="slidenum">
              <a:rPr lang="es-ES" smtClean="0"/>
              <a:pPr/>
              <a:t>7</a:t>
            </a:fld>
            <a:endParaRPr lang="es-ES"/>
          </a:p>
        </p:txBody>
      </p:sp>
      <p:sp>
        <p:nvSpPr>
          <p:cNvPr id="6" name="5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286116" y="5000636"/>
            <a:ext cx="285752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3286116" y="4429132"/>
            <a:ext cx="285752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Rectángulo"/>
          <p:cNvSpPr/>
          <p:nvPr/>
        </p:nvSpPr>
        <p:spPr>
          <a:xfrm>
            <a:off x="3286116" y="3857628"/>
            <a:ext cx="2857520"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Marcador de contenido"/>
          <p:cNvSpPr>
            <a:spLocks noGrp="1"/>
          </p:cNvSpPr>
          <p:nvPr>
            <p:ph idx="1"/>
          </p:nvPr>
        </p:nvSpPr>
        <p:spPr>
          <a:xfrm>
            <a:off x="500034" y="714356"/>
            <a:ext cx="8229600" cy="5500726"/>
          </a:xfrm>
        </p:spPr>
        <p:txBody>
          <a:bodyPr/>
          <a:lstStyle/>
          <a:p>
            <a:r>
              <a:rPr lang="es-ES" dirty="0" smtClean="0"/>
              <a:t>¿Qué sucede en la memoria Ram?</a:t>
            </a:r>
          </a:p>
          <a:p>
            <a:r>
              <a:rPr lang="es-ES" dirty="0" smtClean="0"/>
              <a:t>En nuestro espacio de memoria Ram hay casillas, cada una va a almacenar la información de nuestros programas (seria la información que estamos asignando a las variables)</a:t>
            </a:r>
          </a:p>
          <a:p>
            <a:r>
              <a:rPr lang="es-ES" dirty="0" smtClean="0"/>
              <a:t>X apunta a -&gt;                </a:t>
            </a:r>
            <a:r>
              <a:rPr lang="es-ES" dirty="0" smtClean="0">
                <a:solidFill>
                  <a:schemeClr val="bg1"/>
                </a:solidFill>
              </a:rPr>
              <a:t>10              </a:t>
            </a:r>
            <a:r>
              <a:rPr lang="es-ES" dirty="0" smtClean="0"/>
              <a:t>una posición</a:t>
            </a:r>
          </a:p>
          <a:p>
            <a:r>
              <a:rPr lang="es-ES" dirty="0" smtClean="0"/>
              <a:t>Y         -&gt;                          </a:t>
            </a:r>
            <a:r>
              <a:rPr lang="es-ES" dirty="0" smtClean="0">
                <a:solidFill>
                  <a:schemeClr val="bg1"/>
                </a:solidFill>
              </a:rPr>
              <a:t>2        </a:t>
            </a:r>
          </a:p>
          <a:p>
            <a:r>
              <a:rPr lang="es-ES" dirty="0" smtClean="0"/>
              <a:t>Z         -&gt;                         </a:t>
            </a:r>
            <a:r>
              <a:rPr lang="es-ES" dirty="0" smtClean="0">
                <a:solidFill>
                  <a:schemeClr val="bg1"/>
                </a:solidFill>
              </a:rPr>
              <a:t>12</a:t>
            </a:r>
            <a:endParaRPr lang="es-ES" dirty="0"/>
          </a:p>
        </p:txBody>
      </p:sp>
      <p:pic>
        <p:nvPicPr>
          <p:cNvPr id="7" name="6 Imagen" descr="descarga.png"/>
          <p:cNvPicPr>
            <a:picLocks noChangeAspect="1"/>
          </p:cNvPicPr>
          <p:nvPr/>
        </p:nvPicPr>
        <p:blipFill>
          <a:blip r:embed="rId2"/>
          <a:stretch>
            <a:fillRect/>
          </a:stretch>
        </p:blipFill>
        <p:spPr>
          <a:xfrm>
            <a:off x="7858125" y="0"/>
            <a:ext cx="1285875" cy="720090"/>
          </a:xfrm>
          <a:prstGeom prst="rect">
            <a:avLst/>
          </a:prstGeom>
        </p:spPr>
      </p:pic>
      <p:sp>
        <p:nvSpPr>
          <p:cNvPr id="8" name="7 Marcador de número de diapositiva"/>
          <p:cNvSpPr>
            <a:spLocks noGrp="1"/>
          </p:cNvSpPr>
          <p:nvPr>
            <p:ph type="sldNum" sz="quarter" idx="12"/>
          </p:nvPr>
        </p:nvSpPr>
        <p:spPr/>
        <p:txBody>
          <a:bodyPr/>
          <a:lstStyle/>
          <a:p>
            <a:fld id="{132FADFE-3B8F-471C-ABF0-DBC7717ECBBC}" type="slidenum">
              <a:rPr lang="es-ES" smtClean="0"/>
              <a:pPr/>
              <a:t>8</a:t>
            </a:fld>
            <a:endParaRPr lang="es-ES"/>
          </a:p>
        </p:txBody>
      </p:sp>
      <p:sp>
        <p:nvSpPr>
          <p:cNvPr id="9" name="8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642918"/>
            <a:ext cx="8229600" cy="2900370"/>
          </a:xfrm>
        </p:spPr>
        <p:txBody>
          <a:bodyPr/>
          <a:lstStyle/>
          <a:p>
            <a:r>
              <a:rPr lang="es-ES" dirty="0" smtClean="0"/>
              <a:t>Cada una de estas casillas es una posición única.</a:t>
            </a:r>
          </a:p>
          <a:p>
            <a:r>
              <a:rPr lang="es-ES" dirty="0" smtClean="0"/>
              <a:t>Esto es importantes para saber como funciona Python, estas son las bases cuando estamos trabajando en él.</a:t>
            </a:r>
            <a:endParaRPr lang="es-ES" dirty="0"/>
          </a:p>
        </p:txBody>
      </p:sp>
      <p:pic>
        <p:nvPicPr>
          <p:cNvPr id="4" name="3 Imagen" descr="descarga.png"/>
          <p:cNvPicPr>
            <a:picLocks noChangeAspect="1"/>
          </p:cNvPicPr>
          <p:nvPr/>
        </p:nvPicPr>
        <p:blipFill>
          <a:blip r:embed="rId2"/>
          <a:stretch>
            <a:fillRect/>
          </a:stretch>
        </p:blipFill>
        <p:spPr>
          <a:xfrm>
            <a:off x="7858125" y="0"/>
            <a:ext cx="1285875" cy="720090"/>
          </a:xfrm>
          <a:prstGeom prst="rect">
            <a:avLst/>
          </a:prstGeom>
        </p:spPr>
      </p:pic>
      <p:pic>
        <p:nvPicPr>
          <p:cNvPr id="5" name="4 Imagen" descr="Python.jpg"/>
          <p:cNvPicPr>
            <a:picLocks noChangeAspect="1"/>
          </p:cNvPicPr>
          <p:nvPr/>
        </p:nvPicPr>
        <p:blipFill>
          <a:blip r:embed="rId3"/>
          <a:stretch>
            <a:fillRect/>
          </a:stretch>
        </p:blipFill>
        <p:spPr>
          <a:xfrm>
            <a:off x="2500298" y="3429000"/>
            <a:ext cx="4210050" cy="2724150"/>
          </a:xfrm>
          <a:prstGeom prst="rect">
            <a:avLst/>
          </a:prstGeom>
        </p:spPr>
      </p:pic>
      <p:sp>
        <p:nvSpPr>
          <p:cNvPr id="6" name="5 Marcador de número de diapositiva"/>
          <p:cNvSpPr>
            <a:spLocks noGrp="1"/>
          </p:cNvSpPr>
          <p:nvPr>
            <p:ph type="sldNum" sz="quarter" idx="12"/>
          </p:nvPr>
        </p:nvSpPr>
        <p:spPr/>
        <p:txBody>
          <a:bodyPr/>
          <a:lstStyle/>
          <a:p>
            <a:fld id="{132FADFE-3B8F-471C-ABF0-DBC7717ECBBC}" type="slidenum">
              <a:rPr lang="es-ES" smtClean="0"/>
              <a:pPr/>
              <a:t>9</a:t>
            </a:fld>
            <a:endParaRPr lang="es-ES"/>
          </a:p>
        </p:txBody>
      </p:sp>
      <p:sp>
        <p:nvSpPr>
          <p:cNvPr id="7" name="6 Marcador de pie de página"/>
          <p:cNvSpPr>
            <a:spLocks noGrp="1"/>
          </p:cNvSpPr>
          <p:nvPr>
            <p:ph type="ftr" sz="quarter" idx="11"/>
          </p:nvPr>
        </p:nvSpPr>
        <p:spPr/>
        <p:txBody>
          <a:bodyPr/>
          <a:lstStyle/>
          <a:p>
            <a:r>
              <a:rPr lang="es-ES" smtClean="0"/>
              <a:t>Profesor Ariel Betancud UTNFRSR 2022</a:t>
            </a:r>
            <a:endParaRPr lang="es-E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TotalTime>
  <Words>922</Words>
  <PresentationFormat>Presentación en pantalla (4:3)</PresentationFormat>
  <Paragraphs>96</Paragraphs>
  <Slides>18</Slides>
  <Notes>1</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EN PYTHON</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 PYTHON</dc:title>
  <dc:creator>ProgAriel</dc:creator>
  <cp:lastModifiedBy>i5Wtrial</cp:lastModifiedBy>
  <cp:revision>22</cp:revision>
  <dcterms:created xsi:type="dcterms:W3CDTF">2022-04-11T20:24:49Z</dcterms:created>
  <dcterms:modified xsi:type="dcterms:W3CDTF">2022-04-14T18:43:04Z</dcterms:modified>
</cp:coreProperties>
</file>