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2262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9F3F-3E84-487A-AFD3-E6472C0E63DF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2A10-13DA-4CA5-A834-D3937F762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5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9F3F-3E84-487A-AFD3-E6472C0E63DF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2A10-13DA-4CA5-A834-D3937F762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9F3F-3E84-487A-AFD3-E6472C0E63DF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2A10-13DA-4CA5-A834-D3937F762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8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9F3F-3E84-487A-AFD3-E6472C0E63DF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2A10-13DA-4CA5-A834-D3937F762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7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9F3F-3E84-487A-AFD3-E6472C0E63DF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2A10-13DA-4CA5-A834-D3937F762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1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9F3F-3E84-487A-AFD3-E6472C0E63DF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2A10-13DA-4CA5-A834-D3937F762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0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9F3F-3E84-487A-AFD3-E6472C0E63DF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2A10-13DA-4CA5-A834-D3937F762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1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9F3F-3E84-487A-AFD3-E6472C0E63DF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2A10-13DA-4CA5-A834-D3937F762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3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9F3F-3E84-487A-AFD3-E6472C0E63DF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2A10-13DA-4CA5-A834-D3937F762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0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9F3F-3E84-487A-AFD3-E6472C0E63DF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2A10-13DA-4CA5-A834-D3937F762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8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9F3F-3E84-487A-AFD3-E6472C0E63DF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2A10-13DA-4CA5-A834-D3937F762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9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29F3F-3E84-487A-AFD3-E6472C0E63DF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12A10-13DA-4CA5-A834-D3937F762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9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392421"/>
              </p:ext>
            </p:extLst>
          </p:nvPr>
        </p:nvGraphicFramePr>
        <p:xfrm>
          <a:off x="804869" y="4971086"/>
          <a:ext cx="1895799" cy="3328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799">
                  <a:extLst>
                    <a:ext uri="{9D8B030D-6E8A-4147-A177-3AD203B41FA5}">
                      <a16:colId xmlns:a16="http://schemas.microsoft.com/office/drawing/2014/main" val="1670824812"/>
                    </a:ext>
                  </a:extLst>
                </a:gridCol>
              </a:tblGrid>
              <a:tr h="345193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title_basics</a:t>
                      </a:r>
                      <a:endParaRPr lang="en-US" sz="18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22122889"/>
                  </a:ext>
                </a:extLst>
              </a:tr>
              <a:tr h="326291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tconst</a:t>
                      </a:r>
                      <a:endParaRPr lang="en-US" sz="1800" dirty="0" smtClean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339044367"/>
                  </a:ext>
                </a:extLst>
              </a:tr>
              <a:tr h="326291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titleType</a:t>
                      </a:r>
                      <a:endParaRPr lang="en-US" sz="18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69551000"/>
                  </a:ext>
                </a:extLst>
              </a:tr>
              <a:tr h="356738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primaryTitle</a:t>
                      </a:r>
                      <a:endParaRPr lang="en-US" sz="18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995829121"/>
                  </a:ext>
                </a:extLst>
              </a:tr>
              <a:tr h="32975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originalTitle</a:t>
                      </a:r>
                      <a:endParaRPr lang="en-US" sz="18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880397440"/>
                  </a:ext>
                </a:extLst>
              </a:tr>
              <a:tr h="326291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isAdult</a:t>
                      </a:r>
                      <a:endParaRPr lang="en-US" sz="18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540927169"/>
                  </a:ext>
                </a:extLst>
              </a:tr>
              <a:tr h="326291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startYear</a:t>
                      </a:r>
                      <a:endParaRPr lang="en-US" sz="18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471773369"/>
                  </a:ext>
                </a:extLst>
              </a:tr>
              <a:tr h="326291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endYear</a:t>
                      </a:r>
                      <a:endParaRPr lang="en-US" sz="18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138710157"/>
                  </a:ext>
                </a:extLst>
              </a:tr>
              <a:tr h="339564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runtimeMinutes</a:t>
                      </a:r>
                      <a:endParaRPr lang="en-US" sz="18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283206302"/>
                  </a:ext>
                </a:extLst>
              </a:tr>
              <a:tr h="32629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genres</a:t>
                      </a:r>
                      <a:endParaRPr lang="en-US" sz="18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37158835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610909"/>
              </p:ext>
            </p:extLst>
          </p:nvPr>
        </p:nvGraphicFramePr>
        <p:xfrm>
          <a:off x="804868" y="1636237"/>
          <a:ext cx="1895801" cy="23662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95801">
                  <a:extLst>
                    <a:ext uri="{9D8B030D-6E8A-4147-A177-3AD203B41FA5}">
                      <a16:colId xmlns:a16="http://schemas.microsoft.com/office/drawing/2014/main" val="1670824812"/>
                    </a:ext>
                  </a:extLst>
                </a:gridCol>
              </a:tblGrid>
              <a:tr h="352052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name_basics</a:t>
                      </a:r>
                      <a:endParaRPr lang="en-US" sz="18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22122889"/>
                  </a:ext>
                </a:extLst>
              </a:tr>
              <a:tr h="326291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nconst</a:t>
                      </a:r>
                      <a:endParaRPr lang="en-US" sz="1800" dirty="0" smtClean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339044367"/>
                  </a:ext>
                </a:extLst>
              </a:tr>
              <a:tr h="339019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primaryName</a:t>
                      </a:r>
                      <a:endParaRPr lang="en-US" sz="18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69551000"/>
                  </a:ext>
                </a:extLst>
              </a:tr>
              <a:tr h="326291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birthYear</a:t>
                      </a:r>
                      <a:endParaRPr lang="en-US" sz="18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995829121"/>
                  </a:ext>
                </a:extLst>
              </a:tr>
              <a:tr h="326291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deathYear</a:t>
                      </a:r>
                      <a:endParaRPr lang="en-US" sz="18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880397440"/>
                  </a:ext>
                </a:extLst>
              </a:tr>
              <a:tr h="340787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primaryProfession</a:t>
                      </a:r>
                      <a:endParaRPr lang="en-US" sz="18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540927169"/>
                  </a:ext>
                </a:extLst>
              </a:tr>
              <a:tr h="355473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knownForTitles</a:t>
                      </a:r>
                      <a:endParaRPr lang="en-US" sz="1800" dirty="0" smtClean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47177336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125862"/>
              </p:ext>
            </p:extLst>
          </p:nvPr>
        </p:nvGraphicFramePr>
        <p:xfrm>
          <a:off x="3697165" y="5636225"/>
          <a:ext cx="1746391" cy="1304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391">
                  <a:extLst>
                    <a:ext uri="{9D8B030D-6E8A-4147-A177-3AD203B41FA5}">
                      <a16:colId xmlns:a16="http://schemas.microsoft.com/office/drawing/2014/main" val="1670824812"/>
                    </a:ext>
                  </a:extLst>
                </a:gridCol>
              </a:tblGrid>
              <a:tr h="308646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title_ratings</a:t>
                      </a:r>
                      <a:endParaRPr lang="en-US" sz="18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22122889"/>
                  </a:ext>
                </a:extLst>
              </a:tr>
              <a:tr h="326291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tconst</a:t>
                      </a:r>
                      <a:endParaRPr lang="en-US" sz="1800" dirty="0" smtClean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339044367"/>
                  </a:ext>
                </a:extLst>
              </a:tr>
              <a:tr h="315818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averageRating</a:t>
                      </a:r>
                      <a:endParaRPr lang="en-US" sz="18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69551000"/>
                  </a:ext>
                </a:extLst>
              </a:tr>
              <a:tr h="326291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numVotes</a:t>
                      </a:r>
                      <a:endParaRPr lang="en-US" sz="1800" dirty="0" smtClean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99582912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098502"/>
              </p:ext>
            </p:extLst>
          </p:nvPr>
        </p:nvGraphicFramePr>
        <p:xfrm>
          <a:off x="3720178" y="1199345"/>
          <a:ext cx="1723378" cy="2283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378">
                  <a:extLst>
                    <a:ext uri="{9D8B030D-6E8A-4147-A177-3AD203B41FA5}">
                      <a16:colId xmlns:a16="http://schemas.microsoft.com/office/drawing/2014/main" val="1670824812"/>
                    </a:ext>
                  </a:extLst>
                </a:gridCol>
              </a:tblGrid>
              <a:tr h="320954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title_principals</a:t>
                      </a:r>
                      <a:endParaRPr lang="en-US" sz="18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22122889"/>
                  </a:ext>
                </a:extLst>
              </a:tr>
              <a:tr h="326291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tconst</a:t>
                      </a:r>
                      <a:endParaRPr lang="en-US" sz="1800" dirty="0" smtClean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339044367"/>
                  </a:ext>
                </a:extLst>
              </a:tr>
              <a:tr h="32629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ordering</a:t>
                      </a:r>
                      <a:endParaRPr lang="en-US" sz="18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69551000"/>
                  </a:ext>
                </a:extLst>
              </a:tr>
              <a:tr h="326291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nconst</a:t>
                      </a:r>
                      <a:endParaRPr lang="en-US" sz="18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995829121"/>
                  </a:ext>
                </a:extLst>
              </a:tr>
              <a:tr h="32629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category</a:t>
                      </a:r>
                      <a:endParaRPr lang="en-US" sz="18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880397440"/>
                  </a:ext>
                </a:extLst>
              </a:tr>
              <a:tr h="32629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job</a:t>
                      </a:r>
                      <a:endParaRPr lang="en-US" sz="18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540927169"/>
                  </a:ext>
                </a:extLst>
              </a:tr>
              <a:tr h="32629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characters</a:t>
                      </a:r>
                      <a:endParaRPr lang="en-US" sz="18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47177336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558744"/>
              </p:ext>
            </p:extLst>
          </p:nvPr>
        </p:nvGraphicFramePr>
        <p:xfrm>
          <a:off x="3697166" y="3686329"/>
          <a:ext cx="1746390" cy="165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390">
                  <a:extLst>
                    <a:ext uri="{9D8B030D-6E8A-4147-A177-3AD203B41FA5}">
                      <a16:colId xmlns:a16="http://schemas.microsoft.com/office/drawing/2014/main" val="1670824812"/>
                    </a:ext>
                  </a:extLst>
                </a:gridCol>
              </a:tblGrid>
              <a:tr h="33405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title_episode</a:t>
                      </a:r>
                      <a:endParaRPr lang="en-US" sz="18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22122889"/>
                  </a:ext>
                </a:extLst>
              </a:tr>
              <a:tr h="326291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tconst</a:t>
                      </a:r>
                      <a:endParaRPr lang="en-US" sz="1800" dirty="0" smtClean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339044367"/>
                  </a:ext>
                </a:extLst>
              </a:tr>
              <a:tr h="311663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parentTconst</a:t>
                      </a:r>
                      <a:endParaRPr lang="en-US" sz="18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69551000"/>
                  </a:ext>
                </a:extLst>
              </a:tr>
              <a:tr h="326149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seasonNumber</a:t>
                      </a:r>
                      <a:endParaRPr lang="en-US" sz="18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995829121"/>
                  </a:ext>
                </a:extLst>
              </a:tr>
              <a:tr h="340241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episodeNumber</a:t>
                      </a:r>
                      <a:endParaRPr lang="en-US" sz="18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88039744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13844"/>
              </p:ext>
            </p:extLst>
          </p:nvPr>
        </p:nvGraphicFramePr>
        <p:xfrm>
          <a:off x="3708672" y="7177949"/>
          <a:ext cx="1734884" cy="1305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884">
                  <a:extLst>
                    <a:ext uri="{9D8B030D-6E8A-4147-A177-3AD203B41FA5}">
                      <a16:colId xmlns:a16="http://schemas.microsoft.com/office/drawing/2014/main" val="1670824812"/>
                    </a:ext>
                  </a:extLst>
                </a:gridCol>
              </a:tblGrid>
              <a:tr h="326291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title_crew</a:t>
                      </a:r>
                      <a:endParaRPr lang="en-US" sz="18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22122889"/>
                  </a:ext>
                </a:extLst>
              </a:tr>
              <a:tr h="326291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tconst</a:t>
                      </a:r>
                      <a:endParaRPr lang="en-US" sz="1800" dirty="0" smtClean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339044367"/>
                  </a:ext>
                </a:extLst>
              </a:tr>
              <a:tr h="32629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directors</a:t>
                      </a:r>
                      <a:endParaRPr lang="en-US" sz="18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69551000"/>
                  </a:ext>
                </a:extLst>
              </a:tr>
              <a:tr h="32629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writers</a:t>
                      </a:r>
                      <a:endParaRPr lang="en-US" sz="18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995829121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flipH="1" flipV="1">
            <a:off x="2680245" y="3791457"/>
            <a:ext cx="909116" cy="2346606"/>
          </a:xfrm>
          <a:prstGeom prst="line">
            <a:avLst/>
          </a:prstGeom>
          <a:ln w="38100" cap="rnd"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1092" y="-993822"/>
            <a:ext cx="1343946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b="1" dirty="0"/>
              <a:t>Names of people</a:t>
            </a:r>
            <a:endParaRPr lang="en-US" sz="1013" b="1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680244" y="1719677"/>
            <a:ext cx="909117" cy="2062576"/>
          </a:xfrm>
          <a:prstGeom prst="line">
            <a:avLst/>
          </a:prstGeom>
          <a:ln w="38100" cap="rnd"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680244" y="3789009"/>
            <a:ext cx="909117" cy="347601"/>
          </a:xfrm>
          <a:prstGeom prst="line">
            <a:avLst/>
          </a:prstGeom>
          <a:ln w="38100" cap="rnd"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2680245" y="3802598"/>
            <a:ext cx="909116" cy="3862752"/>
          </a:xfrm>
          <a:prstGeom prst="line">
            <a:avLst/>
          </a:prstGeom>
          <a:ln w="38100" cap="rnd"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2729450" y="5468198"/>
            <a:ext cx="859911" cy="694084"/>
          </a:xfrm>
          <a:prstGeom prst="line">
            <a:avLst/>
          </a:prstGeom>
          <a:ln w="76200" cap="rnd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729449" y="1733266"/>
            <a:ext cx="859912" cy="3725727"/>
          </a:xfrm>
          <a:prstGeom prst="line">
            <a:avLst/>
          </a:prstGeom>
          <a:ln w="76200" cap="rnd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729449" y="4143366"/>
            <a:ext cx="859912" cy="1322383"/>
          </a:xfrm>
          <a:prstGeom prst="line">
            <a:avLst/>
          </a:prstGeom>
          <a:ln w="76200" cap="rnd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2729451" y="5479338"/>
            <a:ext cx="859910" cy="2186012"/>
          </a:xfrm>
          <a:prstGeom prst="line">
            <a:avLst/>
          </a:prstGeom>
          <a:ln w="76200" cap="rnd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eft Bracket 55"/>
          <p:cNvSpPr/>
          <p:nvPr/>
        </p:nvSpPr>
        <p:spPr>
          <a:xfrm>
            <a:off x="478465" y="3806450"/>
            <a:ext cx="264485" cy="1652544"/>
          </a:xfrm>
          <a:prstGeom prst="leftBracket">
            <a:avLst/>
          </a:prstGeom>
          <a:ln w="76200">
            <a:solidFill>
              <a:srgbClr val="5B9BD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040377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406</TotalTime>
  <Words>40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Michele M. Tobias</dc:creator>
  <cp:lastModifiedBy>Michele M. Tobias</cp:lastModifiedBy>
  <cp:revision>22</cp:revision>
  <dcterms:created xsi:type="dcterms:W3CDTF">2019-10-18T22:19:53Z</dcterms:created>
  <dcterms:modified xsi:type="dcterms:W3CDTF">2019-10-21T23:53:02Z</dcterms:modified>
</cp:coreProperties>
</file>