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8" r:id="rId2"/>
    <p:sldId id="263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D1D"/>
    <a:srgbClr val="1A1918"/>
    <a:srgbClr val="E6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/>
    <p:restoredTop sz="94598"/>
  </p:normalViewPr>
  <p:slideViewPr>
    <p:cSldViewPr snapToGrid="0" snapToObjects="1">
      <p:cViewPr varScale="1">
        <p:scale>
          <a:sx n="59" d="100"/>
          <a:sy n="59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3/20/18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B8FAA-F9D7-8540-9DF2-2E234F330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374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3/20/18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DFF07-56EF-D448-8B5E-415FE28D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526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">
    <p:bg>
      <p:bgPr>
        <a:solidFill>
          <a:srgbClr val="E6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de-DE" dirty="0"/>
              <a:t>© </a:t>
            </a:r>
            <a:r>
              <a:rPr lang="en-US" dirty="0"/>
              <a:t>2018 </a:t>
            </a:r>
            <a:r>
              <a:rPr lang="en-US" dirty="0" err="1"/>
              <a:t>EuroGeographics</a:t>
            </a:r>
            <a:r>
              <a:rPr lang="en-US" dirty="0"/>
              <a:t>              </a:t>
            </a:r>
            <a:r>
              <a:rPr lang="en-US" dirty="0" err="1"/>
              <a:t>www.eurogeographics.org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5583-3BE1-624A-8315-C9D40B2597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6774" y="1331325"/>
            <a:ext cx="10827026" cy="647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527050" y="2190750"/>
            <a:ext cx="10826750" cy="3814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53287" y="345298"/>
            <a:ext cx="0" cy="4684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134" y="400022"/>
            <a:ext cx="3794760" cy="38185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742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39579"/>
            <a:ext cx="11964211" cy="563142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2198775"/>
            <a:ext cx="5675586" cy="2222938"/>
          </a:xfrm>
          <a:prstGeom prst="rect">
            <a:avLst/>
          </a:prstGeom>
          <a:solidFill>
            <a:srgbClr val="1A191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6774" y="2986705"/>
            <a:ext cx="4644316" cy="6470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81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35666"/>
            <a:ext cx="11965451" cy="5638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de-DE" dirty="0"/>
              <a:t>© </a:t>
            </a:r>
            <a:r>
              <a:rPr lang="en-US" dirty="0"/>
              <a:t>2018 </a:t>
            </a:r>
            <a:r>
              <a:rPr lang="en-US" dirty="0" err="1"/>
              <a:t>EuroGeographics</a:t>
            </a:r>
            <a:r>
              <a:rPr lang="en-US" dirty="0"/>
              <a:t>              </a:t>
            </a:r>
            <a:r>
              <a:rPr lang="en-US" dirty="0" err="1"/>
              <a:t>www.eurogeographics.org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35583-3BE1-624A-8315-C9D40B2597B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35665"/>
            <a:ext cx="1199924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26774" y="2165668"/>
            <a:ext cx="10827026" cy="1239894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7733" y="3319976"/>
            <a:ext cx="6887078" cy="328213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053287" y="345298"/>
            <a:ext cx="0" cy="4684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134" y="400022"/>
            <a:ext cx="3794760" cy="38185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9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28600"/>
            <a:ext cx="11966713" cy="6345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6774" y="1331325"/>
            <a:ext cx="10827026" cy="647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957" y="6208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A1918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de-DE" dirty="0"/>
              <a:t>© </a:t>
            </a:r>
            <a:r>
              <a:rPr lang="en-US" dirty="0"/>
              <a:t>2018 </a:t>
            </a:r>
            <a:r>
              <a:rPr lang="en-US" dirty="0" err="1"/>
              <a:t>EuroGeographics</a:t>
            </a:r>
            <a:r>
              <a:rPr lang="en-US" dirty="0"/>
              <a:t>              </a:t>
            </a:r>
            <a:r>
              <a:rPr lang="en-US" dirty="0" err="1"/>
              <a:t>www.eurogeographics.org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11966713" cy="715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6774" y="403845"/>
            <a:ext cx="481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2"/>
                </a:solidFill>
              </a:defRPr>
            </a:lvl1pPr>
          </a:lstStyle>
          <a:p>
            <a:fld id="{00635583-3BE1-624A-8315-C9D40B2597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3229" y="121966"/>
            <a:ext cx="1583484" cy="894034"/>
          </a:xfrm>
          <a:prstGeom prst="rect">
            <a:avLst/>
          </a:prstGeom>
        </p:spPr>
      </p:pic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526774" y="2207004"/>
            <a:ext cx="10827026" cy="382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67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000" kern="1200">
          <a:solidFill>
            <a:srgbClr val="1A1918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rgbClr val="1A1918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rgbClr val="1A1918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rgbClr val="1A1918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rgbClr val="1A191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urogeographics.org/calendar-event/use-of-inspire-data-past-experiences-and-scenarios-for-the-futur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3" y="2986705"/>
            <a:ext cx="5125881" cy="647079"/>
          </a:xfrm>
        </p:spPr>
        <p:txBody>
          <a:bodyPr>
            <a:noAutofit/>
          </a:bodyPr>
          <a:lstStyle/>
          <a:p>
            <a:r>
              <a:rPr lang="en-US" altLang="fr-FR" sz="3200" dirty="0">
                <a:latin typeface="Calibri" pitchFamily="34" charset="0"/>
              </a:rPr>
              <a:t>Experiences in implementing pan-European services using national INSPIRE services</a:t>
            </a:r>
            <a:br>
              <a:rPr lang="en-US" altLang="fr-FR" sz="3200" dirty="0">
                <a:latin typeface="Calibri" pitchFamily="34" charset="0"/>
              </a:rPr>
            </a:br>
            <a:r>
              <a:rPr lang="en-US" altLang="fr-FR" sz="3200" dirty="0">
                <a:latin typeface="Calibri" pitchFamily="34" charset="0"/>
              </a:rPr>
              <a:t>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4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</a:t>
            </a:r>
            <a:r>
              <a:rPr lang="de-DE"/>
              <a:t>© </a:t>
            </a:r>
            <a:r>
              <a:rPr lang="en-US"/>
              <a:t>2018 EuroGeographics              www.eurogeographics.org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5583-3BE1-624A-8315-C9D40B2597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INSPIRE 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7050" y="2190750"/>
            <a:ext cx="8104332" cy="381476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Arial" charset="0"/>
                <a:cs typeface="Calibri" pitchFamily="34" charset="0"/>
              </a:rPr>
              <a:t>Knowledge Exchange Network (</a:t>
            </a:r>
            <a:r>
              <a:rPr lang="en-GB" dirty="0" err="1">
                <a:latin typeface="Arial" charset="0"/>
                <a:cs typeface="Calibri" pitchFamily="34" charset="0"/>
              </a:rPr>
              <a:t>EuroGeographics</a:t>
            </a:r>
            <a:r>
              <a:rPr lang="en-GB" dirty="0">
                <a:latin typeface="Arial" charset="0"/>
                <a:cs typeface="Calibri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Arial" charset="0"/>
                <a:cs typeface="Calibri" pitchFamily="34" charset="0"/>
              </a:rPr>
              <a:t> Objectives: </a:t>
            </a:r>
          </a:p>
          <a:p>
            <a:pPr marL="74295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GB" dirty="0">
                <a:latin typeface="Arial" charset="0"/>
                <a:cs typeface="Calibri" pitchFamily="34" charset="0"/>
              </a:rPr>
              <a:t>Sharing news and information about INSPIRE</a:t>
            </a:r>
          </a:p>
          <a:p>
            <a:pPr marL="74295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GB" dirty="0">
                <a:solidFill>
                  <a:srgbClr val="00B050"/>
                </a:solidFill>
                <a:latin typeface="Arial" charset="0"/>
                <a:cs typeface="Calibri" pitchFamily="34" charset="0"/>
              </a:rPr>
              <a:t>Sharing experiences about INSPIRE implementation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Arial" charset="0"/>
                <a:cs typeface="Calibri" pitchFamily="34" charset="0"/>
              </a:rPr>
              <a:t>Through workshops and webinars</a:t>
            </a:r>
          </a:p>
          <a:p>
            <a:pPr marL="74295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altLang="fr-FR" dirty="0">
                <a:latin typeface="Arial" charset="0"/>
                <a:cs typeface="Arial" charset="0"/>
              </a:rPr>
              <a:t>Some devoted only to NMCA</a:t>
            </a:r>
          </a:p>
          <a:p>
            <a:pPr marL="74295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altLang="fr-FR" dirty="0">
                <a:latin typeface="Arial" charset="0"/>
                <a:cs typeface="Arial" charset="0"/>
              </a:rPr>
              <a:t>But most of them open to every one</a:t>
            </a:r>
            <a:endParaRPr lang="en-US" dirty="0">
              <a:latin typeface="Arial" charset="0"/>
              <a:cs typeface="Calibri" pitchFamily="34" charset="0"/>
            </a:endParaRPr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501" y="1201737"/>
            <a:ext cx="1079500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076" y="1063625"/>
            <a:ext cx="23907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08619" y="4844610"/>
            <a:ext cx="5135850" cy="13642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7030A0"/>
                </a:solidFill>
                <a:latin typeface="Arial" charset="0"/>
                <a:hlinkClick r:id="rId4"/>
              </a:rPr>
              <a:t>https://eurogeographics.org/calendar-event/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9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</a:t>
            </a:r>
            <a:r>
              <a:rPr lang="de-DE"/>
              <a:t>© </a:t>
            </a:r>
            <a:r>
              <a:rPr lang="en-US"/>
              <a:t>2018 EuroGeographics              www.eurogeographics.org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5583-3BE1-624A-8315-C9D40B2597B1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3964" y="1192780"/>
            <a:ext cx="11734800" cy="6470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EuroGeographics</a:t>
            </a:r>
            <a:r>
              <a:rPr lang="en-US" dirty="0"/>
              <a:t> and INSPIRE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7050" y="2190750"/>
            <a:ext cx="8104332" cy="38147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Arial" charset="0"/>
                <a:cs typeface="Calibri" pitchFamily="34" charset="0"/>
              </a:rPr>
              <a:t>Sharing national experiences (INSPIRE KEN)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endParaRPr lang="en-GB" dirty="0">
              <a:latin typeface="Arial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7BD1D"/>
                </a:solidFill>
                <a:latin typeface="Arial" charset="0"/>
                <a:cs typeface="Calibri" pitchFamily="34" charset="0"/>
              </a:rPr>
              <a:t>Implementing a coordinated approach in Europe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438" y="4267201"/>
            <a:ext cx="10809398" cy="13161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fr-FR" sz="2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Topic of today workshop</a:t>
            </a:r>
          </a:p>
          <a:p>
            <a:pPr algn="ctr"/>
            <a:endParaRPr lang="en-US" altLang="fr-FR" sz="24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US" altLang="fr-FR" sz="2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Experiences in implementing pan-European services using national INSPIRE services</a:t>
            </a:r>
            <a:r>
              <a:rPr lang="en-US" altLang="fr-FR" sz="2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 </a:t>
            </a:r>
          </a:p>
          <a:p>
            <a:pPr algn="ctr"/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8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G Colour Palette">
      <a:dk1>
        <a:srgbClr val="173866"/>
      </a:dk1>
      <a:lt1>
        <a:srgbClr val="F1EB3E"/>
      </a:lt1>
      <a:dk2>
        <a:srgbClr val="FEFFFE"/>
      </a:dk2>
      <a:lt2>
        <a:srgbClr val="EDE642"/>
      </a:lt2>
      <a:accent1>
        <a:srgbClr val="D3CE53"/>
      </a:accent1>
      <a:accent2>
        <a:srgbClr val="BBB65E"/>
      </a:accent2>
      <a:accent3>
        <a:srgbClr val="AAA664"/>
      </a:accent3>
      <a:accent4>
        <a:srgbClr val="7D8E8E"/>
      </a:accent4>
      <a:accent5>
        <a:srgbClr val="5B82A2"/>
      </a:accent5>
      <a:accent6>
        <a:srgbClr val="34699F"/>
      </a:accent6>
      <a:hlink>
        <a:srgbClr val="0059A7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Experiences in implementing pan-European services using national INSPIRE services Introduction</vt:lpstr>
      <vt:lpstr>INSPIRE KEN</vt:lpstr>
      <vt:lpstr>EuroGeographics and INSPIRE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Hamer</dc:creator>
  <cp:lastModifiedBy>Mick Cory</cp:lastModifiedBy>
  <cp:revision>31</cp:revision>
  <dcterms:created xsi:type="dcterms:W3CDTF">2018-03-20T09:36:47Z</dcterms:created>
  <dcterms:modified xsi:type="dcterms:W3CDTF">2019-10-23T06:04:59Z</dcterms:modified>
</cp:coreProperties>
</file>