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7361587" r:id="rId3"/>
    <p:sldId id="7361588" r:id="rId4"/>
    <p:sldId id="7361589" r:id="rId5"/>
    <p:sldId id="7361590" r:id="rId6"/>
    <p:sldId id="7361592" r:id="rId7"/>
    <p:sldId id="7361593" r:id="rId8"/>
    <p:sldId id="7361591" r:id="rId9"/>
    <p:sldId id="7361594" r:id="rId10"/>
    <p:sldId id="7361595" r:id="rId11"/>
    <p:sldId id="736159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8"/>
  </p:normalViewPr>
  <p:slideViewPr>
    <p:cSldViewPr snapToGrid="0">
      <p:cViewPr varScale="1">
        <p:scale>
          <a:sx n="68" d="100"/>
          <a:sy n="68" d="100"/>
        </p:scale>
        <p:origin x="24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87B14-4678-3E49-A245-B63CC44E1B2D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B8-5A97-2347-AC44-671B6C9077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47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Farsi mandare logo con dimensione decente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7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5CA81D-7BC0-4431-8CE8-EA2B3DEF6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53754E-912C-78E5-2377-6A629145D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C694B2-4680-E4DC-2082-444F1977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E2AD8A-B921-814A-2E0E-A60D9C0D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BD9EDD-D5EB-B615-3009-975E526A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56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22E3C-EEB8-5C7C-631A-06A38D9C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771FFD-F2DF-4E44-DB75-C9C53C5E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7D0EDE-9C1F-DE39-5691-A66FB0E7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FE114-A938-2AEE-1CAF-EA94EE72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6820DB-B61A-C939-66A7-85511818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09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861359-27FC-536E-E2C2-55157F949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F09230-292D-6479-5422-7ED5AD6FC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10CB23-1244-EDCD-A7D8-09158E58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48F21E-64B0-2392-3606-6FBE0C30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31C495-E08E-B75C-0F84-EBB813AD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32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65550"/>
          </a:xfrm>
          <a:custGeom>
            <a:avLst/>
            <a:gdLst>
              <a:gd name="connsiteX0" fmla="*/ 0 w 12192000"/>
              <a:gd name="connsiteY0" fmla="*/ 0 h 3765550"/>
              <a:gd name="connsiteX1" fmla="*/ 12192000 w 12192000"/>
              <a:gd name="connsiteY1" fmla="*/ 0 h 3765550"/>
              <a:gd name="connsiteX2" fmla="*/ 12192000 w 12192000"/>
              <a:gd name="connsiteY2" fmla="*/ 2571750 h 3765550"/>
              <a:gd name="connsiteX3" fmla="*/ 0 w 12192000"/>
              <a:gd name="connsiteY3" fmla="*/ 2571750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65550">
                <a:moveTo>
                  <a:pt x="0" y="0"/>
                </a:moveTo>
                <a:lnTo>
                  <a:pt x="12192000" y="0"/>
                </a:lnTo>
                <a:lnTo>
                  <a:pt x="12192000" y="2571750"/>
                </a:lnTo>
                <a:cubicBezTo>
                  <a:pt x="9175750" y="5257800"/>
                  <a:pt x="4064000" y="2571750"/>
                  <a:pt x="0" y="2571750"/>
                </a:cubicBezTo>
                <a:close/>
              </a:path>
            </a:pathLst>
          </a:custGeom>
          <a:pattFill prst="solidDmnd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4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0CA2E-1F9D-3012-0C33-5F2E2532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AD8888-AECC-1091-563A-41A590A7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B458A-F7F9-3DB9-8DF1-A5234945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716CDF-4733-FC2D-7683-E4CF0CCA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B89873-90E6-6AF2-C214-BD135C2D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90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E7DFF-D19A-93FB-FB7C-D38563C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8C4F-1660-56F2-FA58-F6038CED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9B972-0D09-0EF6-10A7-77D5FACF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CE8647-A039-58C3-C3FB-26484B9E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0B4CD0-A105-EF15-E467-1B1E582F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6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F1DBD-9E27-0B02-520B-204B734B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57C30-362C-CA8A-D802-748008661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778279-FEBD-DE93-97C8-F676F1F4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DB9BDC-8372-50A6-E1ED-EA9B7D75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BC65AF-32C2-BB0D-D214-14DE8650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6E9EDF-CB89-192B-4932-6B09A7FD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5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D9A99-EE43-5F94-94A5-DBEBB7D6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C56411-54D3-5BC4-DF15-319EA76D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C999DC-E426-7CC0-4644-7145F9AB5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BE93A0-D81F-3314-2990-7E2BEB00C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B03BE4-A760-983B-468E-296A50898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BFB3CFE-2332-47A0-9535-F78434A4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412740-32EE-22D2-0D00-064779D6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4ADC522-03F1-B3F9-C356-61A16AC7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03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0AE07-5C5D-9687-64CD-B8E5A92A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9EBE58-5054-1B44-D8C2-496C23DB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19420D-2A4B-5EB8-5EC3-10D400E9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074BD3-F089-DA39-F4A8-7E3B3955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5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30E9A23-063B-143F-6739-28F13D84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9855AC-23E6-4FEC-14B9-A4688E37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BD6572-9B2E-0547-17B6-E059F4E7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2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E6F0C-7B28-D035-CAB7-DACD40BE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107693-EFBB-79DF-9529-2B9D8E4A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6CDEC3-D539-1D76-7245-EC4471EB8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26AD6D-CF66-CC03-02D2-2F799F80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FAF6F8-692F-34D7-BB31-6FA017D9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94B641-7C8F-3A01-C293-1044A419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04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A5EA6-EEBE-B864-E0A2-6F16A1E5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566E4BE-F46B-B354-4828-B8C7A4384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6CC1FE-83DF-0037-31E0-55387512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293320-5700-D949-0079-94AF5E30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632E5-0600-DE08-8BEF-E2CEE027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66A346-A505-0E37-19AA-736676BE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96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8695A3-0749-2214-7807-4E4E2108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7F976C-19A0-0248-ED89-D38149BE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62B28F-AE9B-C6B5-7FB0-750F13AB1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45651-1153-874A-B2D0-CA6FDDF60BDB}" type="datetimeFigureOut">
              <a:rPr lang="it-IT" smtClean="0"/>
              <a:t>24/04/24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866282-7F4B-0B9A-2CBE-56F67B42A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9A7BE2-07FA-CD3D-DFA0-54ED53EFF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23DC5-A754-9F47-848A-D6B37F213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31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9F7259ED-CB9C-7DB4-BCA0-E19415E8F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47" y="1815383"/>
            <a:ext cx="8106505" cy="32272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73699" y="2497807"/>
            <a:ext cx="46755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>
                <a:solidFill>
                  <a:prstClr val="black"/>
                </a:solidFill>
                <a:latin typeface="Calibri Light" panose="020F0302020204030204"/>
              </a:rPr>
              <a:t>People beyond Innovation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Dyflowing Srl - 2022 - All rights Reserved.">
            <a:extLst>
              <a:ext uri="{FF2B5EF4-FFF2-40B4-BE49-F238E27FC236}">
                <a16:creationId xmlns:a16="http://schemas.microsoft.com/office/drawing/2014/main" id="{53F2F6C5-9AB9-3BA8-0EAF-0C96409A08D0}"/>
              </a:ext>
            </a:extLst>
          </p:cNvPr>
          <p:cNvSpPr txBox="1">
            <a:spLocks/>
          </p:cNvSpPr>
          <p:nvPr/>
        </p:nvSpPr>
        <p:spPr>
          <a:xfrm>
            <a:off x="3113269" y="5470198"/>
            <a:ext cx="5965460" cy="50968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40" tIns="45720" rIns="91440" bIns="45720" anchor="t">
            <a:normAutofit/>
          </a:bodyPr>
          <a:lstStyle>
            <a:lvl1pPr marL="228600" indent="-228600" algn="l" defTabSz="75945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12" kern="1200">
                <a:solidFill>
                  <a:schemeClr val="tx1"/>
                </a:solidFill>
                <a:latin typeface="Graphik"/>
                <a:ea typeface="Graphik"/>
                <a:cs typeface="Graphik"/>
                <a:sym typeface="Graphi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it-IT" sz="1600" dirty="0">
                <a:latin typeface="+mj-lt"/>
              </a:rPr>
              <a:t>ai4Sign @2024</a:t>
            </a:r>
          </a:p>
        </p:txBody>
      </p:sp>
    </p:spTree>
    <p:extLst>
      <p:ext uri="{BB962C8B-B14F-4D97-AF65-F5344CB8AC3E}">
        <p14:creationId xmlns:p14="http://schemas.microsoft.com/office/powerpoint/2010/main" val="168109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55DC83-C3E3-F286-B010-EA0AE995D64B}"/>
              </a:ext>
            </a:extLst>
          </p:cNvPr>
          <p:cNvSpPr txBox="1"/>
          <p:nvPr/>
        </p:nvSpPr>
        <p:spPr>
          <a:xfrm>
            <a:off x="382386" y="365125"/>
            <a:ext cx="8944494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Montserrat" pitchFamily="2" charset="77"/>
              </a:rPr>
              <a:t>ai4Sign: </a:t>
            </a:r>
            <a:r>
              <a:rPr lang="en-US" sz="4000" b="1" dirty="0" err="1">
                <a:latin typeface="Montserrat" pitchFamily="2" charset="77"/>
              </a:rPr>
              <a:t>Raccolta</a:t>
            </a:r>
            <a:r>
              <a:rPr lang="en-US" sz="4000" b="1" dirty="0">
                <a:latin typeface="Montserrat" pitchFamily="2" charset="77"/>
              </a:rPr>
              <a:t> </a:t>
            </a:r>
            <a:r>
              <a:rPr lang="en-US" sz="4000" b="1" dirty="0" err="1">
                <a:latin typeface="Montserrat" pitchFamily="2" charset="77"/>
              </a:rPr>
              <a:t>dati</a:t>
            </a:r>
            <a:endParaRPr lang="en-US" sz="4000" b="1" dirty="0">
              <a:latin typeface="Montserrat" pitchFamily="2" charset="77"/>
            </a:endParaRPr>
          </a:p>
        </p:txBody>
      </p:sp>
      <p:pic>
        <p:nvPicPr>
          <p:cNvPr id="19" name="Immagine 18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5EC417C-19EB-6743-3353-79E0B2C1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6" y="266768"/>
            <a:ext cx="1615279" cy="6420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8845C32-9F88-5DDB-6326-32B15FC2AA64}"/>
              </a:ext>
            </a:extLst>
          </p:cNvPr>
          <p:cNvSpPr txBox="1"/>
          <p:nvPr/>
        </p:nvSpPr>
        <p:spPr>
          <a:xfrm>
            <a:off x="382386" y="2576408"/>
            <a:ext cx="51140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Uno degli scopi del progetto sarebbe raccogliere dati mentre si utilizza l’applicazione, su aspetti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Linguistici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geografici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semantici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e altro per metterli a disposizione di enti e Università per agevolare studi o approfondimenti sull’argomento.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791E66-B931-814C-5097-43AFDD0A813D}"/>
              </a:ext>
            </a:extLst>
          </p:cNvPr>
          <p:cNvSpPr txBox="1"/>
          <p:nvPr/>
        </p:nvSpPr>
        <p:spPr>
          <a:xfrm>
            <a:off x="382386" y="1692433"/>
            <a:ext cx="5114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Riteniamo che, in generale, la ricerca e lo studio siano sempre ambiti fondamentali.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73AB4BD-9224-9947-A87A-9A7C288DD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36" y="1586974"/>
            <a:ext cx="614448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23-10-02 at 12.11.36">
            <a:hlinkClick r:id="" action="ppaction://media"/>
            <a:extLst>
              <a:ext uri="{FF2B5EF4-FFF2-40B4-BE49-F238E27FC236}">
                <a16:creationId xmlns:a16="http://schemas.microsoft.com/office/drawing/2014/main" id="{FA5C2446-C135-5410-5DD2-6555A892C9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21192" y="115191"/>
            <a:ext cx="3744600" cy="6627614"/>
          </a:xfrm>
          <a:prstGeom prst="rect">
            <a:avLst/>
          </a:prstGeom>
        </p:spPr>
      </p:pic>
      <p:pic>
        <p:nvPicPr>
          <p:cNvPr id="19" name="Immagine 18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5EC417C-19EB-6743-3353-79E0B2C17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6" y="266768"/>
            <a:ext cx="1615279" cy="6420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F7BB65-0645-FC37-F573-7D12EBC6C23D}"/>
              </a:ext>
            </a:extLst>
          </p:cNvPr>
          <p:cNvSpPr txBox="1"/>
          <p:nvPr/>
        </p:nvSpPr>
        <p:spPr>
          <a:xfrm>
            <a:off x="2652740" y="702093"/>
            <a:ext cx="366712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Sign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93603F-009B-829D-B10B-538BE613A01B}"/>
              </a:ext>
            </a:extLst>
          </p:cNvPr>
          <p:cNvSpPr txBox="1"/>
          <p:nvPr/>
        </p:nvSpPr>
        <p:spPr>
          <a:xfrm>
            <a:off x="595312" y="3706003"/>
            <a:ext cx="62817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4400" b="1" dirty="0">
                <a:latin typeface="Calibri" panose="020F0502020204030204" pitchFamily="34" charset="0"/>
                <a:cs typeface="Calibri" panose="020F0502020204030204" pitchFamily="34" charset="0"/>
              </a:rPr>
              <a:t>Grazie per l’attenzione! </a:t>
            </a: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BB438BDD-A3A0-5708-D1AE-DCF212D2D12A}"/>
              </a:ext>
            </a:extLst>
          </p:cNvPr>
          <p:cNvCxnSpPr>
            <a:cxnSpLocks/>
          </p:cNvCxnSpPr>
          <p:nvPr/>
        </p:nvCxnSpPr>
        <p:spPr>
          <a:xfrm>
            <a:off x="429783" y="3462857"/>
            <a:ext cx="7647417" cy="0"/>
          </a:xfrm>
          <a:prstGeom prst="line">
            <a:avLst/>
          </a:prstGeom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Immagine che contiene Elementi grafici, grafica, silhouette, creatività&#10;&#10;Descrizione generata automaticamente">
            <a:extLst>
              <a:ext uri="{FF2B5EF4-FFF2-40B4-BE49-F238E27FC236}">
                <a16:creationId xmlns:a16="http://schemas.microsoft.com/office/drawing/2014/main" id="{36FEFF46-0617-4742-E852-9208E5B72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3" y="1163500"/>
            <a:ext cx="2129336" cy="22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0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55DC83-C3E3-F286-B010-EA0AE995D64B}"/>
              </a:ext>
            </a:extLst>
          </p:cNvPr>
          <p:cNvSpPr txBox="1"/>
          <p:nvPr/>
        </p:nvSpPr>
        <p:spPr>
          <a:xfrm>
            <a:off x="5735962" y="365125"/>
            <a:ext cx="4175548" cy="90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Montserrat" pitchFamily="2" charset="77"/>
              </a:rPr>
              <a:t>ai4Sign: Idea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153116-B809-56B6-9E81-89C395936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01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19" name="Immagine 18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5EC417C-19EB-6743-3353-79E0B2C17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6" y="266768"/>
            <a:ext cx="1615279" cy="6420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C4298B-2894-B0AA-DDA8-450F24AF267D}"/>
              </a:ext>
            </a:extLst>
          </p:cNvPr>
          <p:cNvSpPr txBox="1"/>
          <p:nvPr/>
        </p:nvSpPr>
        <p:spPr>
          <a:xfrm>
            <a:off x="5733288" y="1179725"/>
            <a:ext cx="607632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L’idea nasce dalla presa coscienza delle difficoltà di comunicare con e per una persona sorda.</a:t>
            </a:r>
          </a:p>
          <a:p>
            <a:b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Ritenendo che oggi il livello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tecnologico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consenta di cercare delle soluzioni a questo problema, grazie all’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intelligenza artificiale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alla presenza molto consistente di dispositivi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mobili connessi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abbiamo provato a dare una risposta.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Inizialmente soffermandoci sull’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ambito aziendale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agevolare le persone che usano la lingua dei segni nelle comunicazioni, in un contesto lavorativo nel quale il lavoro flessibile e smart è sempre più importante. La prima bozza infatti prevedeva un sistema di integrazione per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Teams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integrare la funzione di sottotitoli già presente con una funziona di analoga per la lingua dei segni.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passo successivo è stato pensare ad un estensione più generale.</a:t>
            </a:r>
          </a:p>
          <a:p>
            <a:endParaRPr lang="it-IT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94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55DC83-C3E3-F286-B010-EA0AE995D64B}"/>
              </a:ext>
            </a:extLst>
          </p:cNvPr>
          <p:cNvSpPr txBox="1"/>
          <p:nvPr/>
        </p:nvSpPr>
        <p:spPr>
          <a:xfrm>
            <a:off x="946086" y="374726"/>
            <a:ext cx="6067362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Montserrat" pitchFamily="2" charset="77"/>
              </a:rPr>
              <a:t>ai4Sign: </a:t>
            </a:r>
            <a:r>
              <a:rPr lang="en-US" sz="4000" b="1" dirty="0" err="1">
                <a:latin typeface="Montserrat" pitchFamily="2" charset="77"/>
              </a:rPr>
              <a:t>Aspetti</a:t>
            </a:r>
            <a:r>
              <a:rPr lang="en-US" sz="4000" b="1" dirty="0">
                <a:latin typeface="Montserrat" pitchFamily="2" charset="77"/>
              </a:rPr>
              <a:t> </a:t>
            </a:r>
            <a:r>
              <a:rPr lang="en-US" sz="4000" b="1" dirty="0" err="1">
                <a:latin typeface="Montserrat" pitchFamily="2" charset="77"/>
              </a:rPr>
              <a:t>essenziali</a:t>
            </a:r>
            <a:endParaRPr lang="en-US" sz="4000" b="1" dirty="0">
              <a:latin typeface="Montserrat" pitchFamily="2" charset="77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4B3B057-3F8B-1D20-54EA-E73738B9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0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9" name="Immagine 18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5EC417C-19EB-6743-3353-79E0B2C17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6" y="266768"/>
            <a:ext cx="1615279" cy="6420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F7497C-2A5A-3E38-B741-01BBEBA617D3}"/>
              </a:ext>
            </a:extLst>
          </p:cNvPr>
          <p:cNvSpPr txBox="1"/>
          <p:nvPr/>
        </p:nvSpPr>
        <p:spPr>
          <a:xfrm>
            <a:off x="1366026" y="2182031"/>
            <a:ext cx="51752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endParaRPr lang="it-IT" b="0" i="0" dirty="0">
              <a:effectLst/>
            </a:endParaRPr>
          </a:p>
          <a:p>
            <a:pPr algn="just" fontAlgn="base"/>
            <a:r>
              <a:rPr lang="it-IT" b="0" i="0" dirty="0">
                <a:effectLst/>
              </a:rPr>
              <a:t>Riconoscimento delle espressioni per intonazione della comunicazione. </a:t>
            </a:r>
          </a:p>
          <a:p>
            <a:pPr algn="just" fontAlgn="base"/>
            <a:endParaRPr lang="it-IT" b="0" i="0" dirty="0">
              <a:effectLst/>
            </a:endParaRPr>
          </a:p>
          <a:p>
            <a:pPr algn="just" fontAlgn="base"/>
            <a:r>
              <a:rPr lang="it-IT" dirty="0"/>
              <a:t>Riconoscimento dei segni. </a:t>
            </a:r>
            <a:endParaRPr lang="it-IT" b="0" i="0" dirty="0">
              <a:effectLst/>
            </a:endParaRPr>
          </a:p>
          <a:p>
            <a:pPr algn="just" fontAlgn="base"/>
            <a:endParaRPr lang="it-IT" b="0" i="0" dirty="0">
              <a:effectLst/>
            </a:endParaRPr>
          </a:p>
          <a:p>
            <a:pPr algn="just" fontAlgn="base"/>
            <a:r>
              <a:rPr lang="it-IT" dirty="0"/>
              <a:t>Rielaborazione dei testi per le lingue con una sintassi differente dalla lingua dei segni. </a:t>
            </a:r>
            <a:endParaRPr lang="it-IT" b="0" i="0" dirty="0">
              <a:effectLst/>
            </a:endParaRPr>
          </a:p>
          <a:p>
            <a:pPr algn="just" fontAlgn="base"/>
            <a:endParaRPr lang="it-IT" b="0" i="0" dirty="0">
              <a:effectLst/>
            </a:endParaRPr>
          </a:p>
          <a:p>
            <a:pPr algn="just" fontAlgn="base"/>
            <a:r>
              <a:rPr lang="it-IT" dirty="0"/>
              <a:t>Generazione di testo dal parlato per utilizzi in ambito dove questa funzionalità non sia presente.</a:t>
            </a:r>
          </a:p>
          <a:p>
            <a:pPr algn="just" fontAlgn="base"/>
            <a:endParaRPr lang="it-IT" b="0" i="0" dirty="0">
              <a:effectLst/>
            </a:endParaRPr>
          </a:p>
          <a:p>
            <a:pPr algn="just" fontAlgn="base"/>
            <a:r>
              <a:rPr lang="it-IT" dirty="0"/>
              <a:t>Facilità di fruizione e utilizzo.</a:t>
            </a:r>
            <a:endParaRPr lang="it-IT" b="0" i="0" dirty="0">
              <a:effectLst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AC3F5B7-268A-E8D0-079F-ECA8CFD33A5D}"/>
              </a:ext>
            </a:extLst>
          </p:cNvPr>
          <p:cNvSpPr/>
          <p:nvPr/>
        </p:nvSpPr>
        <p:spPr>
          <a:xfrm>
            <a:off x="946086" y="2474981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331F6C6-AB72-9E66-FACA-F36952105B89}"/>
              </a:ext>
            </a:extLst>
          </p:cNvPr>
          <p:cNvSpPr/>
          <p:nvPr/>
        </p:nvSpPr>
        <p:spPr>
          <a:xfrm>
            <a:off x="946086" y="3316229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447E9B9-AEF1-6335-B809-016AD0F87DCD}"/>
              </a:ext>
            </a:extLst>
          </p:cNvPr>
          <p:cNvSpPr/>
          <p:nvPr/>
        </p:nvSpPr>
        <p:spPr>
          <a:xfrm>
            <a:off x="946086" y="3874498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67A8C6F-983E-31BE-54DA-03C4CF24A65C}"/>
              </a:ext>
            </a:extLst>
          </p:cNvPr>
          <p:cNvSpPr/>
          <p:nvPr/>
        </p:nvSpPr>
        <p:spPr>
          <a:xfrm>
            <a:off x="946086" y="4660397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845FB8D7-3621-698C-55E1-2D13FDEA7DE8}"/>
              </a:ext>
            </a:extLst>
          </p:cNvPr>
          <p:cNvSpPr/>
          <p:nvPr/>
        </p:nvSpPr>
        <p:spPr>
          <a:xfrm>
            <a:off x="946086" y="5446296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06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55DC83-C3E3-F286-B010-EA0AE995D64B}"/>
              </a:ext>
            </a:extLst>
          </p:cNvPr>
          <p:cNvSpPr txBox="1"/>
          <p:nvPr/>
        </p:nvSpPr>
        <p:spPr>
          <a:xfrm>
            <a:off x="838200" y="365125"/>
            <a:ext cx="557174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Montserrat" pitchFamily="2" charset="77"/>
              </a:rPr>
              <a:t>ai4Sign: </a:t>
            </a:r>
            <a:r>
              <a:rPr lang="en-US" sz="4000" b="1" dirty="0" err="1">
                <a:latin typeface="Montserrat" pitchFamily="2" charset="77"/>
              </a:rPr>
              <a:t>Espressioni</a:t>
            </a:r>
            <a:endParaRPr lang="en-US" sz="4000" b="1" dirty="0">
              <a:latin typeface="Montserrat" pitchFamily="2" charset="77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C04639-52A9-9C28-C936-23C5ED66A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0" r="870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9" name="Immagine 18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5EC417C-19EB-6743-3353-79E0B2C17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6" y="266768"/>
            <a:ext cx="1615279" cy="6420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8845C32-9F88-5DDB-6326-32B15FC2AA64}"/>
              </a:ext>
            </a:extLst>
          </p:cNvPr>
          <p:cNvSpPr txBox="1"/>
          <p:nvPr/>
        </p:nvSpPr>
        <p:spPr>
          <a:xfrm>
            <a:off x="333616" y="2172430"/>
            <a:ext cx="60763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questo aspetto possiamo già contare su molte soluzioni tecnologiche.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Microsoft mette già a disposizione questa possibilità grazie a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AI Face Service.</a:t>
            </a:r>
          </a:p>
          <a:p>
            <a:endParaRPr lang="it-IT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Dividendo un video in fotogrammi e sottoponendoli al servizio possiamo ottenere le informazioni relative alle espressioni e quindi utilizzare questi dati per integrare il riconoscimento dei gesti. </a:t>
            </a:r>
          </a:p>
          <a:p>
            <a:endParaRPr lang="it-IT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673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55DC83-C3E3-F286-B010-EA0AE995D64B}"/>
              </a:ext>
            </a:extLst>
          </p:cNvPr>
          <p:cNvSpPr txBox="1"/>
          <p:nvPr/>
        </p:nvSpPr>
        <p:spPr>
          <a:xfrm>
            <a:off x="382386" y="365125"/>
            <a:ext cx="7271142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Montserrat" pitchFamily="2" charset="77"/>
              </a:rPr>
              <a:t>ai4Sign: </a:t>
            </a:r>
            <a:r>
              <a:rPr lang="en-US" sz="4000" b="1" dirty="0" err="1">
                <a:latin typeface="Montserrat" pitchFamily="2" charset="77"/>
              </a:rPr>
              <a:t>Riconoscimento</a:t>
            </a:r>
            <a:r>
              <a:rPr lang="en-US" sz="4000" b="1" dirty="0">
                <a:latin typeface="Montserrat" pitchFamily="2" charset="77"/>
              </a:rPr>
              <a:t> </a:t>
            </a:r>
            <a:r>
              <a:rPr lang="en-US" sz="4000" b="1" dirty="0" err="1">
                <a:latin typeface="Montserrat" pitchFamily="2" charset="77"/>
              </a:rPr>
              <a:t>dei</a:t>
            </a:r>
            <a:r>
              <a:rPr lang="en-US" sz="4000" b="1" dirty="0">
                <a:latin typeface="Montserrat" pitchFamily="2" charset="77"/>
              </a:rPr>
              <a:t> </a:t>
            </a:r>
            <a:r>
              <a:rPr lang="en-US" sz="4000" b="1" dirty="0" err="1">
                <a:latin typeface="Montserrat" pitchFamily="2" charset="77"/>
              </a:rPr>
              <a:t>segni</a:t>
            </a:r>
            <a:endParaRPr lang="en-US" sz="4000" b="1" dirty="0">
              <a:latin typeface="Montserrat" pitchFamily="2" charset="77"/>
            </a:endParaRPr>
          </a:p>
        </p:txBody>
      </p:sp>
      <p:pic>
        <p:nvPicPr>
          <p:cNvPr id="19" name="Immagine 18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5EC417C-19EB-6743-3353-79E0B2C17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6" y="266768"/>
            <a:ext cx="1615279" cy="6420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8845C32-9F88-5DDB-6326-32B15FC2AA64}"/>
              </a:ext>
            </a:extLst>
          </p:cNvPr>
          <p:cNvSpPr txBox="1"/>
          <p:nvPr/>
        </p:nvSpPr>
        <p:spPr>
          <a:xfrm>
            <a:off x="374903" y="3025037"/>
            <a:ext cx="60763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L’approccio che stiamo seguendo prevede: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raccolta video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divisione video in fotogrammi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sottoporre i fotogrammi ad un modello di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	Learning,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su Azure, tramite approccio supervisionato</a:t>
            </a:r>
          </a:p>
          <a:p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" name="WhatsApp Video 2023-10-02 at 12.33.00">
            <a:hlinkClick r:id="" action="ppaction://media"/>
            <a:extLst>
              <a:ext uri="{FF2B5EF4-FFF2-40B4-BE49-F238E27FC236}">
                <a16:creationId xmlns:a16="http://schemas.microsoft.com/office/drawing/2014/main" id="{B1BAF2B4-EE06-9D3A-5E38-6F8B087542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01804" y="933043"/>
            <a:ext cx="3122890" cy="55165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CAE713-36AC-AC1E-47A1-4576F6EBA821}"/>
              </a:ext>
            </a:extLst>
          </p:cNvPr>
          <p:cNvSpPr txBox="1"/>
          <p:nvPr/>
        </p:nvSpPr>
        <p:spPr>
          <a:xfrm>
            <a:off x="382386" y="227612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Il core dell’intera faccenda.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EF86AF6-BBA1-2A07-E59E-50E0C8B2054C}"/>
              </a:ext>
            </a:extLst>
          </p:cNvPr>
          <p:cNvSpPr/>
          <p:nvPr/>
        </p:nvSpPr>
        <p:spPr>
          <a:xfrm>
            <a:off x="774011" y="3566988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81D6805F-D6EA-31C2-91B8-15B5FDEDDBEC}"/>
              </a:ext>
            </a:extLst>
          </p:cNvPr>
          <p:cNvSpPr/>
          <p:nvPr/>
        </p:nvSpPr>
        <p:spPr>
          <a:xfrm>
            <a:off x="774011" y="4163506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3EE1457-891A-6640-8491-0FCE6AC98870}"/>
              </a:ext>
            </a:extLst>
          </p:cNvPr>
          <p:cNvSpPr/>
          <p:nvPr/>
        </p:nvSpPr>
        <p:spPr>
          <a:xfrm>
            <a:off x="770885" y="4712762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7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4B3B057-3F8B-1D20-54EA-E73738B9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0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9" name="Immagine 18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5EC417C-19EB-6743-3353-79E0B2C17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6" y="266768"/>
            <a:ext cx="1615279" cy="64205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9EF586-EB47-A912-18A2-6A4E2E92C2F8}"/>
              </a:ext>
            </a:extLst>
          </p:cNvPr>
          <p:cNvSpPr txBox="1"/>
          <p:nvPr/>
        </p:nvSpPr>
        <p:spPr>
          <a:xfrm>
            <a:off x="382386" y="365125"/>
            <a:ext cx="7271142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Montserrat" pitchFamily="2" charset="77"/>
              </a:rPr>
              <a:t>ai4Sign: </a:t>
            </a:r>
            <a:r>
              <a:rPr lang="en-US" sz="4000" b="1" dirty="0" err="1">
                <a:latin typeface="Montserrat" pitchFamily="2" charset="77"/>
              </a:rPr>
              <a:t>Riconoscimento</a:t>
            </a:r>
            <a:r>
              <a:rPr lang="en-US" sz="4000" b="1" dirty="0">
                <a:latin typeface="Montserrat" pitchFamily="2" charset="77"/>
              </a:rPr>
              <a:t> </a:t>
            </a:r>
            <a:r>
              <a:rPr lang="en-US" sz="4000" b="1" dirty="0" err="1">
                <a:latin typeface="Montserrat" pitchFamily="2" charset="77"/>
              </a:rPr>
              <a:t>dei</a:t>
            </a:r>
            <a:r>
              <a:rPr lang="en-US" sz="4000" b="1" dirty="0">
                <a:latin typeface="Montserrat" pitchFamily="2" charset="77"/>
              </a:rPr>
              <a:t> </a:t>
            </a:r>
            <a:r>
              <a:rPr lang="en-US" sz="4000" b="1" dirty="0" err="1">
                <a:latin typeface="Montserrat" pitchFamily="2" charset="77"/>
              </a:rPr>
              <a:t>segni</a:t>
            </a:r>
            <a:endParaRPr lang="en-US" sz="4000" b="1" dirty="0">
              <a:latin typeface="Montserrat" pitchFamily="2" charset="77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B1582-F528-BACA-80A2-AA548540C082}"/>
              </a:ext>
            </a:extLst>
          </p:cNvPr>
          <p:cNvSpPr txBox="1"/>
          <p:nvPr/>
        </p:nvSpPr>
        <p:spPr>
          <a:xfrm>
            <a:off x="379338" y="1937380"/>
            <a:ext cx="6076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In questa fase lo scopo è dimostrare che l’approccio produce un risultato, quindi ci siamo soffermati su una frase semplice: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«grazie per l’attenzione»</a:t>
            </a:r>
          </a:p>
          <a:p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5FA847F-9084-D275-368E-061F6C62E8D0}"/>
              </a:ext>
            </a:extLst>
          </p:cNvPr>
          <p:cNvSpPr txBox="1"/>
          <p:nvPr/>
        </p:nvSpPr>
        <p:spPr>
          <a:xfrm>
            <a:off x="379338" y="320798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Purtroppo, ad oggi i dati raccolti non sono sufficienti ad addestrare il modello.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73E2DE-18E7-D0B3-4FFA-B609ED712669}"/>
              </a:ext>
            </a:extLst>
          </p:cNvPr>
          <p:cNvSpPr txBox="1"/>
          <p:nvPr/>
        </p:nvSpPr>
        <p:spPr>
          <a:xfrm>
            <a:off x="388412" y="4709964"/>
            <a:ext cx="60763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nostra intenzione è di creare un portale per consentire ad utilizzatori di LIS di fornirci più dati.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Grazie al supporto di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Natalia e Camilla Colombo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(che ringraziamo per l’immenso supporto)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stiamo lavorando per strutturare questo portale la raccolta, 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targhetizzazione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automatica 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dei dati raccolti.</a:t>
            </a:r>
            <a:endParaRPr lang="it-IT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F420003-A24D-0C51-CABD-772F7169E0EA}"/>
              </a:ext>
            </a:extLst>
          </p:cNvPr>
          <p:cNvSpPr txBox="1"/>
          <p:nvPr/>
        </p:nvSpPr>
        <p:spPr>
          <a:xfrm>
            <a:off x="361189" y="392389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	NEXT STEP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B4E45D1-1A87-7294-19A0-AECCB07E1519}"/>
              </a:ext>
            </a:extLst>
          </p:cNvPr>
          <p:cNvSpPr/>
          <p:nvPr/>
        </p:nvSpPr>
        <p:spPr>
          <a:xfrm>
            <a:off x="673427" y="3954367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22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55DC83-C3E3-F286-B010-EA0AE995D64B}"/>
              </a:ext>
            </a:extLst>
          </p:cNvPr>
          <p:cNvSpPr txBox="1"/>
          <p:nvPr/>
        </p:nvSpPr>
        <p:spPr>
          <a:xfrm>
            <a:off x="382386" y="365125"/>
            <a:ext cx="7271142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Montserrat" pitchFamily="2" charset="77"/>
              </a:rPr>
              <a:t>ai4Sign: </a:t>
            </a:r>
            <a:r>
              <a:rPr lang="en-US" sz="4000" b="1" dirty="0" err="1">
                <a:latin typeface="Montserrat" pitchFamily="2" charset="77"/>
              </a:rPr>
              <a:t>Riconoscimento</a:t>
            </a:r>
            <a:r>
              <a:rPr lang="en-US" sz="4000" b="1" dirty="0">
                <a:latin typeface="Montserrat" pitchFamily="2" charset="77"/>
              </a:rPr>
              <a:t> </a:t>
            </a:r>
            <a:r>
              <a:rPr lang="en-US" sz="4000" b="1" dirty="0" err="1">
                <a:latin typeface="Montserrat" pitchFamily="2" charset="77"/>
              </a:rPr>
              <a:t>dei</a:t>
            </a:r>
            <a:r>
              <a:rPr lang="en-US" sz="4000" b="1" dirty="0">
                <a:latin typeface="Montserrat" pitchFamily="2" charset="77"/>
              </a:rPr>
              <a:t> </a:t>
            </a:r>
            <a:r>
              <a:rPr lang="en-US" sz="4000" b="1" dirty="0" err="1">
                <a:latin typeface="Montserrat" pitchFamily="2" charset="77"/>
              </a:rPr>
              <a:t>segni</a:t>
            </a:r>
            <a:endParaRPr lang="en-US" sz="4000" b="1" dirty="0">
              <a:latin typeface="Montserrat" pitchFamily="2" charset="77"/>
            </a:endParaRPr>
          </a:p>
        </p:txBody>
      </p:sp>
      <p:pic>
        <p:nvPicPr>
          <p:cNvPr id="19" name="Immagine 18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5EC417C-19EB-6743-3353-79E0B2C1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6" y="266768"/>
            <a:ext cx="1615279" cy="6420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8845C32-9F88-5DDB-6326-32B15FC2AA64}"/>
              </a:ext>
            </a:extLst>
          </p:cNvPr>
          <p:cNvSpPr txBox="1"/>
          <p:nvPr/>
        </p:nvSpPr>
        <p:spPr>
          <a:xfrm>
            <a:off x="374903" y="3025037"/>
            <a:ext cx="60763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Analizzare l’immagine, individuando dei punti 	specifici e ottenere i vettori fra questi punti.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Utilizzare processi di Machine Learning per associare 	questi vettori a dei segni. </a:t>
            </a:r>
          </a:p>
          <a:p>
            <a:endParaRPr lang="it-IT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Anche l’adozione di questo approccio necessiterebbe di una intensa raccolta dati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CAE713-36AC-AC1E-47A1-4576F6EBA821}"/>
              </a:ext>
            </a:extLst>
          </p:cNvPr>
          <p:cNvSpPr txBox="1"/>
          <p:nvPr/>
        </p:nvSpPr>
        <p:spPr>
          <a:xfrm>
            <a:off x="382386" y="227612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Possibile approccio alternativo.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EF86AF6-BBA1-2A07-E59E-50E0C8B2054C}"/>
              </a:ext>
            </a:extLst>
          </p:cNvPr>
          <p:cNvSpPr/>
          <p:nvPr/>
        </p:nvSpPr>
        <p:spPr>
          <a:xfrm>
            <a:off x="719389" y="3057557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81D6805F-D6EA-31C2-91B8-15B5FDEDDBEC}"/>
              </a:ext>
            </a:extLst>
          </p:cNvPr>
          <p:cNvSpPr/>
          <p:nvPr/>
        </p:nvSpPr>
        <p:spPr>
          <a:xfrm>
            <a:off x="719389" y="3860155"/>
            <a:ext cx="312054" cy="308383"/>
          </a:xfrm>
          <a:prstGeom prst="ellipse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C1D50A-BA89-D1A6-E7BB-3BF5ADCE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018" y="1390650"/>
            <a:ext cx="3724970" cy="49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9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55DC83-C3E3-F286-B010-EA0AE995D64B}"/>
              </a:ext>
            </a:extLst>
          </p:cNvPr>
          <p:cNvSpPr txBox="1"/>
          <p:nvPr/>
        </p:nvSpPr>
        <p:spPr>
          <a:xfrm>
            <a:off x="382386" y="365125"/>
            <a:ext cx="8944494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Montserrat" pitchFamily="2" charset="77"/>
              </a:rPr>
              <a:t>ai4Sign: </a:t>
            </a:r>
            <a:r>
              <a:rPr lang="en-US" sz="4000" b="1" dirty="0" err="1">
                <a:latin typeface="Montserrat" pitchFamily="2" charset="77"/>
              </a:rPr>
              <a:t>Rielaborazione</a:t>
            </a:r>
            <a:r>
              <a:rPr lang="en-US" sz="4000" b="1" dirty="0">
                <a:latin typeface="Montserrat" pitchFamily="2" charset="77"/>
              </a:rPr>
              <a:t> </a:t>
            </a:r>
            <a:r>
              <a:rPr lang="en-US" sz="4000" b="1" dirty="0" err="1">
                <a:latin typeface="Montserrat" pitchFamily="2" charset="77"/>
              </a:rPr>
              <a:t>dei</a:t>
            </a:r>
            <a:r>
              <a:rPr lang="en-US" sz="4000" b="1" dirty="0">
                <a:latin typeface="Montserrat" pitchFamily="2" charset="77"/>
              </a:rPr>
              <a:t> </a:t>
            </a:r>
            <a:r>
              <a:rPr lang="en-US" sz="4000" b="1" dirty="0" err="1">
                <a:latin typeface="Montserrat" pitchFamily="2" charset="77"/>
              </a:rPr>
              <a:t>testi</a:t>
            </a:r>
            <a:r>
              <a:rPr lang="en-US" sz="4000" b="1" dirty="0">
                <a:latin typeface="Montserrat" pitchFamily="2" charset="77"/>
              </a:rPr>
              <a:t> e </a:t>
            </a:r>
            <a:r>
              <a:rPr lang="en-US" sz="4000" b="1" dirty="0" err="1">
                <a:latin typeface="Montserrat" pitchFamily="2" charset="77"/>
              </a:rPr>
              <a:t>generazione</a:t>
            </a:r>
            <a:r>
              <a:rPr lang="en-US" sz="4000" b="1" dirty="0">
                <a:latin typeface="Montserrat" pitchFamily="2" charset="77"/>
              </a:rPr>
              <a:t> testo da </a:t>
            </a:r>
            <a:r>
              <a:rPr lang="en-US" sz="4000" b="1" dirty="0" err="1">
                <a:latin typeface="Montserrat" pitchFamily="2" charset="77"/>
              </a:rPr>
              <a:t>parlato</a:t>
            </a:r>
            <a:endParaRPr lang="en-US" sz="4000" b="1" dirty="0">
              <a:latin typeface="Montserrat" pitchFamily="2" charset="77"/>
            </a:endParaRPr>
          </a:p>
        </p:txBody>
      </p:sp>
      <p:pic>
        <p:nvPicPr>
          <p:cNvPr id="19" name="Immagine 18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5EC417C-19EB-6743-3353-79E0B2C1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6" y="266768"/>
            <a:ext cx="1615279" cy="6420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8845C32-9F88-5DDB-6326-32B15FC2AA64}"/>
              </a:ext>
            </a:extLst>
          </p:cNvPr>
          <p:cNvSpPr txBox="1"/>
          <p:nvPr/>
        </p:nvSpPr>
        <p:spPr>
          <a:xfrm>
            <a:off x="6337138" y="3429000"/>
            <a:ext cx="5169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Anche per la rielaborazione dei testi, per eventuali differenze di sintassi, e per ottenere testo dal parlato possiamo già utilizzare servizi esistenti e in particolare di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OpenAI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già integrati dentro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EA3462E-0CD7-E96A-838D-021EFCCC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6" y="2298161"/>
            <a:ext cx="5811151" cy="35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55DC83-C3E3-F286-B010-EA0AE995D64B}"/>
              </a:ext>
            </a:extLst>
          </p:cNvPr>
          <p:cNvSpPr txBox="1"/>
          <p:nvPr/>
        </p:nvSpPr>
        <p:spPr>
          <a:xfrm>
            <a:off x="382386" y="60325"/>
            <a:ext cx="8944494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Montserrat" pitchFamily="2" charset="77"/>
              </a:rPr>
              <a:t>ai4Sign: </a:t>
            </a:r>
            <a:r>
              <a:rPr lang="en-US" sz="4000" b="1" dirty="0" err="1">
                <a:latin typeface="Montserrat" pitchFamily="2" charset="77"/>
              </a:rPr>
              <a:t>Facilità</a:t>
            </a:r>
            <a:r>
              <a:rPr lang="en-US" sz="4000" b="1" dirty="0">
                <a:latin typeface="Montserrat" pitchFamily="2" charset="77"/>
              </a:rPr>
              <a:t> di </a:t>
            </a:r>
            <a:r>
              <a:rPr lang="en-US" sz="4000" b="1" dirty="0" err="1">
                <a:latin typeface="Montserrat" pitchFamily="2" charset="77"/>
              </a:rPr>
              <a:t>fruizione</a:t>
            </a:r>
            <a:endParaRPr lang="en-US" sz="4000" b="1" dirty="0">
              <a:latin typeface="Montserrat" pitchFamily="2" charset="77"/>
            </a:endParaRPr>
          </a:p>
        </p:txBody>
      </p:sp>
      <p:pic>
        <p:nvPicPr>
          <p:cNvPr id="19" name="Immagine 18" descr="Immagine che contiene schermata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5EC417C-19EB-6743-3353-79E0B2C1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6" y="266768"/>
            <a:ext cx="1615279" cy="6420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8845C32-9F88-5DDB-6326-32B15FC2AA64}"/>
              </a:ext>
            </a:extLst>
          </p:cNvPr>
          <p:cNvSpPr txBox="1"/>
          <p:nvPr/>
        </p:nvSpPr>
        <p:spPr>
          <a:xfrm>
            <a:off x="5778574" y="2135854"/>
            <a:ext cx="57082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Ci siamo concentrati sul pensare tutto il servizio per essere accessibile da più fonti: utilizzabile sia dai normali dispositivi mobili tramite app, siamo come integrazione a altri servizi di comunicazione come </a:t>
            </a:r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Teams</a:t>
            </a:r>
          </a:p>
          <a:p>
            <a:r>
              <a:rPr lang="it-IT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" name="Immagine 1" descr="Immagine che contiene diagramma, Piano, Parallelo, Disegno tecnico&#10;&#10;Descrizione generata automaticamente">
            <a:extLst>
              <a:ext uri="{FF2B5EF4-FFF2-40B4-BE49-F238E27FC236}">
                <a16:creationId xmlns:a16="http://schemas.microsoft.com/office/drawing/2014/main" id="{08265CEB-FA5F-7410-0F55-6B27C696B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56" y="1495552"/>
            <a:ext cx="3511494" cy="507909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791E66-B931-814C-5097-43AFDD0A813D}"/>
              </a:ext>
            </a:extLst>
          </p:cNvPr>
          <p:cNvSpPr txBox="1"/>
          <p:nvPr/>
        </p:nvSpPr>
        <p:spPr>
          <a:xfrm>
            <a:off x="5778574" y="3613182"/>
            <a:ext cx="6031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In base al dispositivo e dall’ambito di utilizzo utilizzare solo i servizi necessari.</a:t>
            </a:r>
          </a:p>
        </p:txBody>
      </p:sp>
    </p:spTree>
    <p:extLst>
      <p:ext uri="{BB962C8B-B14F-4D97-AF65-F5344CB8AC3E}">
        <p14:creationId xmlns:p14="http://schemas.microsoft.com/office/powerpoint/2010/main" val="3412521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614</Words>
  <Application>Microsoft Macintosh PowerPoint</Application>
  <PresentationFormat>Widescreen</PresentationFormat>
  <Paragraphs>67</Paragraphs>
  <Slides>11</Slides>
  <Notes>1</Notes>
  <HiddenSlides>0</HiddenSlides>
  <MMClips>2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Light</vt:lpstr>
      <vt:lpstr>Montserrat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Alice Pastore</dc:creator>
  <cp:lastModifiedBy>Alice Pastore</cp:lastModifiedBy>
  <cp:revision>2</cp:revision>
  <dcterms:created xsi:type="dcterms:W3CDTF">2024-04-24T10:05:28Z</dcterms:created>
  <dcterms:modified xsi:type="dcterms:W3CDTF">2024-04-24T10:12:00Z</dcterms:modified>
</cp:coreProperties>
</file>