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68" r:id="rId5"/>
    <p:sldId id="258" r:id="rId6"/>
    <p:sldId id="259" r:id="rId7"/>
    <p:sldId id="261" r:id="rId8"/>
    <p:sldId id="269" r:id="rId9"/>
    <p:sldId id="262" r:id="rId10"/>
    <p:sldId id="263" r:id="rId11"/>
    <p:sldId id="264" r:id="rId12"/>
    <p:sldId id="265" r:id="rId13"/>
    <p:sldId id="271" r:id="rId14"/>
    <p:sldId id="267" r:id="rId15"/>
    <p:sldId id="266" r:id="rId16"/>
  </p:sldIdLst>
  <p:sldSz cx="10801350" cy="6840538"/>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80" y="-108"/>
      </p:cViewPr>
      <p:guideLst>
        <p:guide orient="horz" pos="2155"/>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810101" y="2125001"/>
            <a:ext cx="9181148" cy="1466282"/>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620203" y="3876305"/>
            <a:ext cx="7560945" cy="174813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48B5FAAB-4F80-43FD-85D2-047B4502FCF4}" type="datetimeFigureOut">
              <a:rPr lang="es-MX" smtClean="0"/>
              <a:t>13/09/2014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C72DFE3-402C-46E7-AFAA-6776008D3CFB}" type="slidenum">
              <a:rPr lang="es-MX" smtClean="0"/>
              <a:t>‹Nº›</a:t>
            </a:fld>
            <a:endParaRPr lang="es-MX"/>
          </a:p>
        </p:txBody>
      </p:sp>
    </p:spTree>
    <p:extLst>
      <p:ext uri="{BB962C8B-B14F-4D97-AF65-F5344CB8AC3E}">
        <p14:creationId xmlns:p14="http://schemas.microsoft.com/office/powerpoint/2010/main" val="400159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48B5FAAB-4F80-43FD-85D2-047B4502FCF4}" type="datetimeFigureOut">
              <a:rPr lang="es-MX" smtClean="0"/>
              <a:t>13/09/2014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C72DFE3-402C-46E7-AFAA-6776008D3CFB}" type="slidenum">
              <a:rPr lang="es-MX" smtClean="0"/>
              <a:t>‹Nº›</a:t>
            </a:fld>
            <a:endParaRPr lang="es-MX"/>
          </a:p>
        </p:txBody>
      </p:sp>
    </p:spTree>
    <p:extLst>
      <p:ext uri="{BB962C8B-B14F-4D97-AF65-F5344CB8AC3E}">
        <p14:creationId xmlns:p14="http://schemas.microsoft.com/office/powerpoint/2010/main" val="1901198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9250532" y="273939"/>
            <a:ext cx="2870983" cy="5820791"/>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37579" y="273939"/>
            <a:ext cx="8432930" cy="582079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48B5FAAB-4F80-43FD-85D2-047B4502FCF4}" type="datetimeFigureOut">
              <a:rPr lang="es-MX" smtClean="0"/>
              <a:t>13/09/2014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C72DFE3-402C-46E7-AFAA-6776008D3CFB}" type="slidenum">
              <a:rPr lang="es-MX" smtClean="0"/>
              <a:t>‹Nº›</a:t>
            </a:fld>
            <a:endParaRPr lang="es-MX"/>
          </a:p>
        </p:txBody>
      </p:sp>
    </p:spTree>
    <p:extLst>
      <p:ext uri="{BB962C8B-B14F-4D97-AF65-F5344CB8AC3E}">
        <p14:creationId xmlns:p14="http://schemas.microsoft.com/office/powerpoint/2010/main" val="2277184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48B5FAAB-4F80-43FD-85D2-047B4502FCF4}" type="datetimeFigureOut">
              <a:rPr lang="es-MX" smtClean="0"/>
              <a:t>13/09/2014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C72DFE3-402C-46E7-AFAA-6776008D3CFB}" type="slidenum">
              <a:rPr lang="es-MX" smtClean="0"/>
              <a:t>‹Nº›</a:t>
            </a:fld>
            <a:endParaRPr lang="es-MX"/>
          </a:p>
        </p:txBody>
      </p:sp>
    </p:spTree>
    <p:extLst>
      <p:ext uri="{BB962C8B-B14F-4D97-AF65-F5344CB8AC3E}">
        <p14:creationId xmlns:p14="http://schemas.microsoft.com/office/powerpoint/2010/main" val="402009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53232" y="4395679"/>
            <a:ext cx="9181148" cy="1358607"/>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853232" y="2899312"/>
            <a:ext cx="9181148" cy="149636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8B5FAAB-4F80-43FD-85D2-047B4502FCF4}" type="datetimeFigureOut">
              <a:rPr lang="es-MX" smtClean="0"/>
              <a:t>13/09/2014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C72DFE3-402C-46E7-AFAA-6776008D3CFB}" type="slidenum">
              <a:rPr lang="es-MX" smtClean="0"/>
              <a:t>‹Nº›</a:t>
            </a:fld>
            <a:endParaRPr lang="es-MX"/>
          </a:p>
        </p:txBody>
      </p:sp>
    </p:spTree>
    <p:extLst>
      <p:ext uri="{BB962C8B-B14F-4D97-AF65-F5344CB8AC3E}">
        <p14:creationId xmlns:p14="http://schemas.microsoft.com/office/powerpoint/2010/main" val="411931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37580" y="1591376"/>
            <a:ext cx="5651956" cy="450335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6469559" y="1591376"/>
            <a:ext cx="5651956" cy="450335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48B5FAAB-4F80-43FD-85D2-047B4502FCF4}" type="datetimeFigureOut">
              <a:rPr lang="es-MX" smtClean="0"/>
              <a:t>13/09/2014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EC72DFE3-402C-46E7-AFAA-6776008D3CFB}" type="slidenum">
              <a:rPr lang="es-MX" smtClean="0"/>
              <a:t>‹Nº›</a:t>
            </a:fld>
            <a:endParaRPr lang="es-MX"/>
          </a:p>
        </p:txBody>
      </p:sp>
    </p:spTree>
    <p:extLst>
      <p:ext uri="{BB962C8B-B14F-4D97-AF65-F5344CB8AC3E}">
        <p14:creationId xmlns:p14="http://schemas.microsoft.com/office/powerpoint/2010/main" val="398603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40068" y="273939"/>
            <a:ext cx="9721215" cy="114009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540068" y="1531204"/>
            <a:ext cx="4772472" cy="6381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540068" y="2169337"/>
            <a:ext cx="4772472" cy="39412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5486936" y="1531204"/>
            <a:ext cx="4774347" cy="6381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5486936" y="2169337"/>
            <a:ext cx="4774347" cy="39412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48B5FAAB-4F80-43FD-85D2-047B4502FCF4}" type="datetimeFigureOut">
              <a:rPr lang="es-MX" smtClean="0"/>
              <a:t>13/09/2014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EC72DFE3-402C-46E7-AFAA-6776008D3CFB}" type="slidenum">
              <a:rPr lang="es-MX" smtClean="0"/>
              <a:t>‹Nº›</a:t>
            </a:fld>
            <a:endParaRPr lang="es-MX"/>
          </a:p>
        </p:txBody>
      </p:sp>
    </p:spTree>
    <p:extLst>
      <p:ext uri="{BB962C8B-B14F-4D97-AF65-F5344CB8AC3E}">
        <p14:creationId xmlns:p14="http://schemas.microsoft.com/office/powerpoint/2010/main" val="3783109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48B5FAAB-4F80-43FD-85D2-047B4502FCF4}" type="datetimeFigureOut">
              <a:rPr lang="es-MX" smtClean="0"/>
              <a:t>13/09/2014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EC72DFE3-402C-46E7-AFAA-6776008D3CFB}" type="slidenum">
              <a:rPr lang="es-MX" smtClean="0"/>
              <a:t>‹Nº›</a:t>
            </a:fld>
            <a:endParaRPr lang="es-MX"/>
          </a:p>
        </p:txBody>
      </p:sp>
    </p:spTree>
    <p:extLst>
      <p:ext uri="{BB962C8B-B14F-4D97-AF65-F5344CB8AC3E}">
        <p14:creationId xmlns:p14="http://schemas.microsoft.com/office/powerpoint/2010/main" val="2097549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8B5FAAB-4F80-43FD-85D2-047B4502FCF4}" type="datetimeFigureOut">
              <a:rPr lang="es-MX" smtClean="0"/>
              <a:t>13/09/2014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EC72DFE3-402C-46E7-AFAA-6776008D3CFB}" type="slidenum">
              <a:rPr lang="es-MX" smtClean="0"/>
              <a:t>‹Nº›</a:t>
            </a:fld>
            <a:endParaRPr lang="es-MX"/>
          </a:p>
        </p:txBody>
      </p:sp>
    </p:spTree>
    <p:extLst>
      <p:ext uri="{BB962C8B-B14F-4D97-AF65-F5344CB8AC3E}">
        <p14:creationId xmlns:p14="http://schemas.microsoft.com/office/powerpoint/2010/main" val="119450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0068" y="272355"/>
            <a:ext cx="3553570" cy="1159091"/>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4223028" y="272355"/>
            <a:ext cx="6038255" cy="583821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540068" y="1431446"/>
            <a:ext cx="3553570" cy="46791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8B5FAAB-4F80-43FD-85D2-047B4502FCF4}" type="datetimeFigureOut">
              <a:rPr lang="es-MX" smtClean="0"/>
              <a:t>13/09/2014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EC72DFE3-402C-46E7-AFAA-6776008D3CFB}" type="slidenum">
              <a:rPr lang="es-MX" smtClean="0"/>
              <a:t>‹Nº›</a:t>
            </a:fld>
            <a:endParaRPr lang="es-MX"/>
          </a:p>
        </p:txBody>
      </p:sp>
    </p:spTree>
    <p:extLst>
      <p:ext uri="{BB962C8B-B14F-4D97-AF65-F5344CB8AC3E}">
        <p14:creationId xmlns:p14="http://schemas.microsoft.com/office/powerpoint/2010/main" val="2877554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117140" y="4788377"/>
            <a:ext cx="6480810" cy="565295"/>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2117140" y="611215"/>
            <a:ext cx="6480810" cy="410432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2117140" y="5353671"/>
            <a:ext cx="6480810" cy="8028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8B5FAAB-4F80-43FD-85D2-047B4502FCF4}" type="datetimeFigureOut">
              <a:rPr lang="es-MX" smtClean="0"/>
              <a:t>13/09/2014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EC72DFE3-402C-46E7-AFAA-6776008D3CFB}" type="slidenum">
              <a:rPr lang="es-MX" smtClean="0"/>
              <a:t>‹Nº›</a:t>
            </a:fld>
            <a:endParaRPr lang="es-MX"/>
          </a:p>
        </p:txBody>
      </p:sp>
    </p:spTree>
    <p:extLst>
      <p:ext uri="{BB962C8B-B14F-4D97-AF65-F5344CB8AC3E}">
        <p14:creationId xmlns:p14="http://schemas.microsoft.com/office/powerpoint/2010/main" val="1302652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540068" y="273939"/>
            <a:ext cx="9721215" cy="114009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540068" y="1596126"/>
            <a:ext cx="9721215" cy="4514439"/>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540068" y="6340166"/>
            <a:ext cx="2520315" cy="364195"/>
          </a:xfrm>
          <a:prstGeom prst="rect">
            <a:avLst/>
          </a:prstGeom>
        </p:spPr>
        <p:txBody>
          <a:bodyPr vert="horz" lIns="91440" tIns="45720" rIns="91440" bIns="45720" rtlCol="0" anchor="ctr"/>
          <a:lstStyle>
            <a:lvl1pPr algn="l">
              <a:defRPr sz="1200">
                <a:solidFill>
                  <a:schemeClr val="tx1">
                    <a:tint val="75000"/>
                  </a:schemeClr>
                </a:solidFill>
              </a:defRPr>
            </a:lvl1pPr>
          </a:lstStyle>
          <a:p>
            <a:fld id="{48B5FAAB-4F80-43FD-85D2-047B4502FCF4}" type="datetimeFigureOut">
              <a:rPr lang="es-MX" smtClean="0"/>
              <a:t>13/09/2014</a:t>
            </a:fld>
            <a:endParaRPr lang="es-MX"/>
          </a:p>
        </p:txBody>
      </p:sp>
      <p:sp>
        <p:nvSpPr>
          <p:cNvPr id="5" name="4 Marcador de pie de página"/>
          <p:cNvSpPr>
            <a:spLocks noGrp="1"/>
          </p:cNvSpPr>
          <p:nvPr>
            <p:ph type="ftr" sz="quarter" idx="3"/>
          </p:nvPr>
        </p:nvSpPr>
        <p:spPr>
          <a:xfrm>
            <a:off x="3690461" y="6340166"/>
            <a:ext cx="3420428" cy="36419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7740968" y="6340166"/>
            <a:ext cx="2520315" cy="364195"/>
          </a:xfrm>
          <a:prstGeom prst="rect">
            <a:avLst/>
          </a:prstGeom>
        </p:spPr>
        <p:txBody>
          <a:bodyPr vert="horz" lIns="91440" tIns="45720" rIns="91440" bIns="45720" rtlCol="0" anchor="ctr"/>
          <a:lstStyle>
            <a:lvl1pPr algn="r">
              <a:defRPr sz="1200">
                <a:solidFill>
                  <a:schemeClr val="tx1">
                    <a:tint val="75000"/>
                  </a:schemeClr>
                </a:solidFill>
              </a:defRPr>
            </a:lvl1pPr>
          </a:lstStyle>
          <a:p>
            <a:fld id="{EC72DFE3-402C-46E7-AFAA-6776008D3CFB}" type="slidenum">
              <a:rPr lang="es-MX" smtClean="0"/>
              <a:t>‹Nº›</a:t>
            </a:fld>
            <a:endParaRPr lang="es-MX"/>
          </a:p>
        </p:txBody>
      </p:sp>
    </p:spTree>
    <p:extLst>
      <p:ext uri="{BB962C8B-B14F-4D97-AF65-F5344CB8AC3E}">
        <p14:creationId xmlns:p14="http://schemas.microsoft.com/office/powerpoint/2010/main" val="2843486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288107" y="179909"/>
            <a:ext cx="10225136" cy="6336704"/>
          </a:xfrm>
          <a:prstGeom prst="roundRect">
            <a:avLst>
              <a:gd name="adj" fmla="val 669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n w="28575">
                <a:solidFill>
                  <a:schemeClr val="tx1"/>
                </a:solidFill>
              </a:ln>
            </a:endParaRPr>
          </a:p>
        </p:txBody>
      </p:sp>
      <p:sp>
        <p:nvSpPr>
          <p:cNvPr id="6" name="5 Rectángulo redondeado"/>
          <p:cNvSpPr/>
          <p:nvPr/>
        </p:nvSpPr>
        <p:spPr>
          <a:xfrm>
            <a:off x="2952403" y="1692077"/>
            <a:ext cx="5616624" cy="3888432"/>
          </a:xfrm>
          <a:prstGeom prst="roundRect">
            <a:avLst/>
          </a:prstGeom>
          <a:solidFill>
            <a:schemeClr val="bg1"/>
          </a:solidFill>
          <a:ln w="952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8" name="7 Grupo"/>
          <p:cNvGrpSpPr/>
          <p:nvPr/>
        </p:nvGrpSpPr>
        <p:grpSpPr>
          <a:xfrm>
            <a:off x="288107" y="6002972"/>
            <a:ext cx="4244977" cy="81886"/>
            <a:chOff x="11236" y="6002972"/>
            <a:chExt cx="4244977" cy="81886"/>
          </a:xfrm>
        </p:grpSpPr>
        <p:sp>
          <p:nvSpPr>
            <p:cNvPr id="10" name="9 Elipse"/>
            <p:cNvSpPr/>
            <p:nvPr/>
          </p:nvSpPr>
          <p:spPr>
            <a:xfrm rot="7982940">
              <a:off x="1843000"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10 Elipse"/>
            <p:cNvSpPr/>
            <p:nvPr/>
          </p:nvSpPr>
          <p:spPr>
            <a:xfrm rot="7982940">
              <a:off x="2009524"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11 Elipse"/>
            <p:cNvSpPr/>
            <p:nvPr/>
          </p:nvSpPr>
          <p:spPr>
            <a:xfrm rot="7982940">
              <a:off x="2176048"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12 Elipse"/>
            <p:cNvSpPr/>
            <p:nvPr/>
          </p:nvSpPr>
          <p:spPr>
            <a:xfrm rot="7982940">
              <a:off x="2342572"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13 Elipse"/>
            <p:cNvSpPr/>
            <p:nvPr/>
          </p:nvSpPr>
          <p:spPr>
            <a:xfrm rot="7982940">
              <a:off x="2509096" y="6002972"/>
              <a:ext cx="81886" cy="81886"/>
            </a:xfrm>
            <a:prstGeom prst="ellipse">
              <a:avLst/>
            </a:prstGeom>
            <a:solidFill>
              <a:srgbClr val="99CC00"/>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14 Elipse"/>
            <p:cNvSpPr/>
            <p:nvPr/>
          </p:nvSpPr>
          <p:spPr>
            <a:xfrm rot="6917876">
              <a:off x="2675620" y="6002972"/>
              <a:ext cx="81886" cy="81886"/>
            </a:xfrm>
            <a:prstGeom prst="ellipse">
              <a:avLst/>
            </a:prstGeom>
            <a:solidFill>
              <a:srgbClr val="66990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15 Elipse"/>
            <p:cNvSpPr/>
            <p:nvPr/>
          </p:nvSpPr>
          <p:spPr>
            <a:xfrm rot="4100816">
              <a:off x="2842144" y="6002972"/>
              <a:ext cx="81886" cy="81886"/>
            </a:xfrm>
            <a:prstGeom prst="ellipse">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16 Elipse"/>
            <p:cNvSpPr/>
            <p:nvPr/>
          </p:nvSpPr>
          <p:spPr>
            <a:xfrm rot="4100816">
              <a:off x="3008668" y="6002972"/>
              <a:ext cx="81886" cy="81886"/>
            </a:xfrm>
            <a:prstGeom prst="ellipse">
              <a:avLst/>
            </a:prstGeom>
            <a:solidFill>
              <a:srgbClr val="0066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17 Elipse"/>
            <p:cNvSpPr/>
            <p:nvPr/>
          </p:nvSpPr>
          <p:spPr>
            <a:xfrm rot="4100816">
              <a:off x="3175192" y="6002972"/>
              <a:ext cx="81886" cy="81886"/>
            </a:xfrm>
            <a:prstGeom prst="ellipse">
              <a:avLst/>
            </a:prstGeom>
            <a:solidFill>
              <a:srgbClr val="00CC66"/>
            </a:solidFill>
            <a:ln>
              <a:solidFill>
                <a:srgbClr val="00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18 Elipse"/>
            <p:cNvSpPr/>
            <p:nvPr/>
          </p:nvSpPr>
          <p:spPr>
            <a:xfrm rot="13533764">
              <a:off x="3341716" y="6002972"/>
              <a:ext cx="81886" cy="81886"/>
            </a:xfrm>
            <a:prstGeom prst="ellipse">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19 Elipse"/>
            <p:cNvSpPr/>
            <p:nvPr/>
          </p:nvSpPr>
          <p:spPr>
            <a:xfrm rot="9651640">
              <a:off x="3508240" y="6002972"/>
              <a:ext cx="81886" cy="81886"/>
            </a:xfrm>
            <a:prstGeom prst="ellipse">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20 Elipse"/>
            <p:cNvSpPr/>
            <p:nvPr/>
          </p:nvSpPr>
          <p:spPr>
            <a:xfrm rot="9651640">
              <a:off x="3674764" y="6002972"/>
              <a:ext cx="81886" cy="81886"/>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21 Elipse"/>
            <p:cNvSpPr/>
            <p:nvPr/>
          </p:nvSpPr>
          <p:spPr>
            <a:xfrm rot="9651640">
              <a:off x="3841288" y="6002972"/>
              <a:ext cx="81886" cy="81886"/>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22 Elipse"/>
            <p:cNvSpPr/>
            <p:nvPr/>
          </p:nvSpPr>
          <p:spPr>
            <a:xfrm rot="9651640">
              <a:off x="4007812"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23 Elipse"/>
            <p:cNvSpPr/>
            <p:nvPr/>
          </p:nvSpPr>
          <p:spPr>
            <a:xfrm rot="9651640">
              <a:off x="4174327"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24 Elipse"/>
            <p:cNvSpPr/>
            <p:nvPr/>
          </p:nvSpPr>
          <p:spPr>
            <a:xfrm>
              <a:off x="1343428" y="6002972"/>
              <a:ext cx="81886" cy="81886"/>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25 Elipse"/>
            <p:cNvSpPr/>
            <p:nvPr/>
          </p:nvSpPr>
          <p:spPr>
            <a:xfrm>
              <a:off x="1509952" y="6002972"/>
              <a:ext cx="81886" cy="81886"/>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26 Elipse"/>
            <p:cNvSpPr/>
            <p:nvPr/>
          </p:nvSpPr>
          <p:spPr>
            <a:xfrm rot="18782940">
              <a:off x="1676476"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27 Elipse"/>
            <p:cNvSpPr/>
            <p:nvPr/>
          </p:nvSpPr>
          <p:spPr>
            <a:xfrm rot="9651640">
              <a:off x="1010380" y="6002972"/>
              <a:ext cx="81886" cy="8188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28 Elipse"/>
            <p:cNvSpPr/>
            <p:nvPr/>
          </p:nvSpPr>
          <p:spPr>
            <a:xfrm rot="9651640">
              <a:off x="1176904" y="6002972"/>
              <a:ext cx="81886" cy="81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29 Elipse"/>
            <p:cNvSpPr/>
            <p:nvPr/>
          </p:nvSpPr>
          <p:spPr>
            <a:xfrm rot="9651640">
              <a:off x="11236" y="6002972"/>
              <a:ext cx="81886" cy="8188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30 Elipse"/>
            <p:cNvSpPr/>
            <p:nvPr/>
          </p:nvSpPr>
          <p:spPr>
            <a:xfrm rot="9651640">
              <a:off x="177760"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31 Elipse"/>
            <p:cNvSpPr/>
            <p:nvPr/>
          </p:nvSpPr>
          <p:spPr>
            <a:xfrm rot="9651640">
              <a:off x="344284"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32 Elipse"/>
            <p:cNvSpPr/>
            <p:nvPr/>
          </p:nvSpPr>
          <p:spPr>
            <a:xfrm rot="9651640">
              <a:off x="510808"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33 Elipse"/>
            <p:cNvSpPr/>
            <p:nvPr/>
          </p:nvSpPr>
          <p:spPr>
            <a:xfrm rot="9651640">
              <a:off x="677332"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34 Elipse"/>
            <p:cNvSpPr/>
            <p:nvPr/>
          </p:nvSpPr>
          <p:spPr>
            <a:xfrm rot="9651640">
              <a:off x="843856"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6" name="35 CuadroTexto"/>
          <p:cNvSpPr txBox="1"/>
          <p:nvPr/>
        </p:nvSpPr>
        <p:spPr>
          <a:xfrm>
            <a:off x="4608157" y="5859249"/>
            <a:ext cx="4968982" cy="369332"/>
          </a:xfrm>
          <a:prstGeom prst="rect">
            <a:avLst/>
          </a:prstGeom>
          <a:noFill/>
        </p:spPr>
        <p:txBody>
          <a:bodyPr wrap="square" rtlCol="0">
            <a:spAutoFit/>
          </a:bodyPr>
          <a:lstStyle/>
          <a:p>
            <a:pPr algn="just"/>
            <a:r>
              <a:rPr lang="es-MX" dirty="0" smtClean="0">
                <a:solidFill>
                  <a:schemeClr val="tx1">
                    <a:lumMod val="75000"/>
                    <a:lumOff val="25000"/>
                  </a:schemeClr>
                </a:solidFill>
              </a:rPr>
              <a:t>Javier Ariza – Marco Vargas – Rafael Martinez</a:t>
            </a:r>
            <a:endParaRPr lang="es-MX" dirty="0">
              <a:solidFill>
                <a:schemeClr val="tx1">
                  <a:lumMod val="75000"/>
                  <a:lumOff val="25000"/>
                </a:schemeClr>
              </a:solidFill>
            </a:endParaRPr>
          </a:p>
        </p:txBody>
      </p:sp>
      <p:pic>
        <p:nvPicPr>
          <p:cNvPr id="6146" name="Picture 2" descr="http://upload.wikimedia.org/wikipedia/commons/thumb/c/c5/Nginx_logo.svg/250px-Nginx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137" y="3132237"/>
            <a:ext cx="3378762" cy="702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245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288107" y="179909"/>
            <a:ext cx="10225136" cy="6336704"/>
          </a:xfrm>
          <a:prstGeom prst="roundRect">
            <a:avLst>
              <a:gd name="adj" fmla="val 669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n w="28575">
                <a:solidFill>
                  <a:schemeClr val="tx1"/>
                </a:solidFill>
              </a:ln>
            </a:endParaRPr>
          </a:p>
        </p:txBody>
      </p:sp>
      <p:grpSp>
        <p:nvGrpSpPr>
          <p:cNvPr id="36" name="35 Grupo"/>
          <p:cNvGrpSpPr/>
          <p:nvPr/>
        </p:nvGrpSpPr>
        <p:grpSpPr>
          <a:xfrm>
            <a:off x="288107" y="6002972"/>
            <a:ext cx="4244977" cy="81886"/>
            <a:chOff x="11236" y="6002972"/>
            <a:chExt cx="4244977" cy="81886"/>
          </a:xfrm>
        </p:grpSpPr>
        <p:sp>
          <p:nvSpPr>
            <p:cNvPr id="37" name="36 Elipse"/>
            <p:cNvSpPr/>
            <p:nvPr/>
          </p:nvSpPr>
          <p:spPr>
            <a:xfrm rot="7982940">
              <a:off x="1843000"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37 Elipse"/>
            <p:cNvSpPr/>
            <p:nvPr/>
          </p:nvSpPr>
          <p:spPr>
            <a:xfrm rot="7982940">
              <a:off x="2009524"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38 Elipse"/>
            <p:cNvSpPr/>
            <p:nvPr/>
          </p:nvSpPr>
          <p:spPr>
            <a:xfrm rot="7982940">
              <a:off x="2176048"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39 Elipse"/>
            <p:cNvSpPr/>
            <p:nvPr/>
          </p:nvSpPr>
          <p:spPr>
            <a:xfrm rot="7982940">
              <a:off x="2342572"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40 Elipse"/>
            <p:cNvSpPr/>
            <p:nvPr/>
          </p:nvSpPr>
          <p:spPr>
            <a:xfrm rot="7982940">
              <a:off x="2509096" y="6002972"/>
              <a:ext cx="81886" cy="81886"/>
            </a:xfrm>
            <a:prstGeom prst="ellipse">
              <a:avLst/>
            </a:prstGeom>
            <a:solidFill>
              <a:srgbClr val="99CC00"/>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41 Elipse"/>
            <p:cNvSpPr/>
            <p:nvPr/>
          </p:nvSpPr>
          <p:spPr>
            <a:xfrm rot="6917876">
              <a:off x="2675620" y="6002972"/>
              <a:ext cx="81886" cy="81886"/>
            </a:xfrm>
            <a:prstGeom prst="ellipse">
              <a:avLst/>
            </a:prstGeom>
            <a:solidFill>
              <a:srgbClr val="66990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42 Elipse"/>
            <p:cNvSpPr/>
            <p:nvPr/>
          </p:nvSpPr>
          <p:spPr>
            <a:xfrm rot="4100816">
              <a:off x="2842144" y="6002972"/>
              <a:ext cx="81886" cy="81886"/>
            </a:xfrm>
            <a:prstGeom prst="ellipse">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43 Elipse"/>
            <p:cNvSpPr/>
            <p:nvPr/>
          </p:nvSpPr>
          <p:spPr>
            <a:xfrm rot="4100816">
              <a:off x="3008668" y="6002972"/>
              <a:ext cx="81886" cy="81886"/>
            </a:xfrm>
            <a:prstGeom prst="ellipse">
              <a:avLst/>
            </a:prstGeom>
            <a:solidFill>
              <a:srgbClr val="0066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44 Elipse"/>
            <p:cNvSpPr/>
            <p:nvPr/>
          </p:nvSpPr>
          <p:spPr>
            <a:xfrm rot="4100816">
              <a:off x="3175192" y="6002972"/>
              <a:ext cx="81886" cy="81886"/>
            </a:xfrm>
            <a:prstGeom prst="ellipse">
              <a:avLst/>
            </a:prstGeom>
            <a:solidFill>
              <a:srgbClr val="00CC66"/>
            </a:solidFill>
            <a:ln>
              <a:solidFill>
                <a:srgbClr val="00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45 Elipse"/>
            <p:cNvSpPr/>
            <p:nvPr/>
          </p:nvSpPr>
          <p:spPr>
            <a:xfrm rot="13533764">
              <a:off x="3341716" y="6002972"/>
              <a:ext cx="81886" cy="81886"/>
            </a:xfrm>
            <a:prstGeom prst="ellipse">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46 Elipse"/>
            <p:cNvSpPr/>
            <p:nvPr/>
          </p:nvSpPr>
          <p:spPr>
            <a:xfrm rot="9651640">
              <a:off x="3508240" y="6002972"/>
              <a:ext cx="81886" cy="81886"/>
            </a:xfrm>
            <a:prstGeom prst="ellipse">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47 Elipse"/>
            <p:cNvSpPr/>
            <p:nvPr/>
          </p:nvSpPr>
          <p:spPr>
            <a:xfrm rot="9651640">
              <a:off x="3674764" y="6002972"/>
              <a:ext cx="81886" cy="81886"/>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48 Elipse"/>
            <p:cNvSpPr/>
            <p:nvPr/>
          </p:nvSpPr>
          <p:spPr>
            <a:xfrm rot="9651640">
              <a:off x="3841288" y="6002972"/>
              <a:ext cx="81886" cy="81886"/>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49 Elipse"/>
            <p:cNvSpPr/>
            <p:nvPr/>
          </p:nvSpPr>
          <p:spPr>
            <a:xfrm rot="9651640">
              <a:off x="4007812"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50 Elipse"/>
            <p:cNvSpPr/>
            <p:nvPr/>
          </p:nvSpPr>
          <p:spPr>
            <a:xfrm rot="9651640">
              <a:off x="4174327"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51 Elipse"/>
            <p:cNvSpPr/>
            <p:nvPr/>
          </p:nvSpPr>
          <p:spPr>
            <a:xfrm>
              <a:off x="1343428" y="6002972"/>
              <a:ext cx="81886" cy="81886"/>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52 Elipse"/>
            <p:cNvSpPr/>
            <p:nvPr/>
          </p:nvSpPr>
          <p:spPr>
            <a:xfrm>
              <a:off x="1509952" y="6002972"/>
              <a:ext cx="81886" cy="81886"/>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53 Elipse"/>
            <p:cNvSpPr/>
            <p:nvPr/>
          </p:nvSpPr>
          <p:spPr>
            <a:xfrm rot="18782940">
              <a:off x="1676476"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54 Elipse"/>
            <p:cNvSpPr/>
            <p:nvPr/>
          </p:nvSpPr>
          <p:spPr>
            <a:xfrm rot="9651640">
              <a:off x="1010380" y="6002972"/>
              <a:ext cx="81886" cy="8188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55 Elipse"/>
            <p:cNvSpPr/>
            <p:nvPr/>
          </p:nvSpPr>
          <p:spPr>
            <a:xfrm rot="9651640">
              <a:off x="1176904" y="6002972"/>
              <a:ext cx="81886" cy="81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56 Elipse"/>
            <p:cNvSpPr/>
            <p:nvPr/>
          </p:nvSpPr>
          <p:spPr>
            <a:xfrm rot="9651640">
              <a:off x="11236" y="6002972"/>
              <a:ext cx="81886" cy="8188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57 Elipse"/>
            <p:cNvSpPr/>
            <p:nvPr/>
          </p:nvSpPr>
          <p:spPr>
            <a:xfrm rot="9651640">
              <a:off x="177760"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58 Elipse"/>
            <p:cNvSpPr/>
            <p:nvPr/>
          </p:nvSpPr>
          <p:spPr>
            <a:xfrm rot="9651640">
              <a:off x="344284"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59 Elipse"/>
            <p:cNvSpPr/>
            <p:nvPr/>
          </p:nvSpPr>
          <p:spPr>
            <a:xfrm rot="9651640">
              <a:off x="510808"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60 Elipse"/>
            <p:cNvSpPr/>
            <p:nvPr/>
          </p:nvSpPr>
          <p:spPr>
            <a:xfrm rot="9651640">
              <a:off x="677332"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61 Elipse"/>
            <p:cNvSpPr/>
            <p:nvPr/>
          </p:nvSpPr>
          <p:spPr>
            <a:xfrm rot="9651640">
              <a:off x="843856"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4" name="3 Rectángulo"/>
          <p:cNvSpPr/>
          <p:nvPr/>
        </p:nvSpPr>
        <p:spPr>
          <a:xfrm>
            <a:off x="1161670" y="1652007"/>
            <a:ext cx="8343461" cy="2031325"/>
          </a:xfrm>
          <a:prstGeom prst="rect">
            <a:avLst/>
          </a:prstGeom>
        </p:spPr>
        <p:txBody>
          <a:bodyPr wrap="square">
            <a:spAutoFit/>
          </a:bodyPr>
          <a:lstStyle/>
          <a:p>
            <a:pPr algn="just"/>
            <a:r>
              <a:rPr lang="es-MX" dirty="0" smtClean="0">
                <a:solidFill>
                  <a:schemeClr val="tx1">
                    <a:lumMod val="75000"/>
                    <a:lumOff val="25000"/>
                  </a:schemeClr>
                </a:solidFill>
              </a:rPr>
              <a:t>En el fichero, baja hasta la sección en la cual se especifican los privilegios. Debe ser algo similar a: </a:t>
            </a:r>
          </a:p>
          <a:p>
            <a:pPr algn="just"/>
            <a:endParaRPr lang="es-MX" dirty="0">
              <a:solidFill>
                <a:schemeClr val="tx1">
                  <a:lumMod val="75000"/>
                  <a:lumOff val="25000"/>
                </a:schemeClr>
              </a:solidFill>
            </a:endParaRPr>
          </a:p>
          <a:p>
            <a:pPr algn="just"/>
            <a:endParaRPr lang="es-MX" dirty="0" smtClean="0">
              <a:solidFill>
                <a:schemeClr val="tx1">
                  <a:lumMod val="75000"/>
                  <a:lumOff val="25000"/>
                </a:schemeClr>
              </a:solidFill>
            </a:endParaRPr>
          </a:p>
          <a:p>
            <a:pPr algn="just"/>
            <a:endParaRPr lang="es-MX" dirty="0">
              <a:solidFill>
                <a:schemeClr val="tx1">
                  <a:lumMod val="75000"/>
                  <a:lumOff val="25000"/>
                </a:schemeClr>
              </a:solidFill>
            </a:endParaRPr>
          </a:p>
          <a:p>
            <a:pPr algn="just"/>
            <a:r>
              <a:rPr lang="es-MX" dirty="0" smtClean="0">
                <a:solidFill>
                  <a:schemeClr val="tx1">
                    <a:lumMod val="75000"/>
                    <a:lumOff val="25000"/>
                  </a:schemeClr>
                </a:solidFill>
              </a:rPr>
              <a:t>Parece complicado, pero no tienes que preocuparte. Solo tenemos que añadir una línea más debajo de la anterior: </a:t>
            </a:r>
            <a:endParaRPr lang="es-MX" dirty="0">
              <a:solidFill>
                <a:schemeClr val="tx1">
                  <a:lumMod val="75000"/>
                  <a:lumOff val="25000"/>
                </a:schemeClr>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489" t="55896" r="32641" b="35286"/>
          <a:stretch/>
        </p:blipFill>
        <p:spPr bwMode="auto">
          <a:xfrm>
            <a:off x="1109566" y="2340149"/>
            <a:ext cx="8049970" cy="645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489" t="72874" r="32641" b="16588"/>
          <a:stretch/>
        </p:blipFill>
        <p:spPr bwMode="auto">
          <a:xfrm>
            <a:off x="1109566" y="3708301"/>
            <a:ext cx="8049970" cy="770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Rectángulo"/>
          <p:cNvSpPr/>
          <p:nvPr/>
        </p:nvSpPr>
        <p:spPr>
          <a:xfrm>
            <a:off x="1177820" y="4572397"/>
            <a:ext cx="8327311" cy="923330"/>
          </a:xfrm>
          <a:prstGeom prst="rect">
            <a:avLst/>
          </a:prstGeom>
        </p:spPr>
        <p:txBody>
          <a:bodyPr wrap="square">
            <a:spAutoFit/>
          </a:bodyPr>
          <a:lstStyle/>
          <a:p>
            <a:r>
              <a:rPr lang="es-MX" dirty="0">
                <a:solidFill>
                  <a:schemeClr val="tx1">
                    <a:lumMod val="75000"/>
                    <a:lumOff val="25000"/>
                  </a:schemeClr>
                </a:solidFill>
              </a:rPr>
              <a:t>Ahora solo debes presionar CTRL-X para salir. Responde "Y" para guardar los cambios y presiona "ENTER" para confirmar la sobrescritura del fichero. Cuando tengas tu nueva cuenta de usuario disponible, entra con ella para comenzar. </a:t>
            </a:r>
          </a:p>
        </p:txBody>
      </p:sp>
      <p:sp>
        <p:nvSpPr>
          <p:cNvPr id="35" name="34 CuadroTexto"/>
          <p:cNvSpPr txBox="1"/>
          <p:nvPr/>
        </p:nvSpPr>
        <p:spPr>
          <a:xfrm>
            <a:off x="1127228" y="789072"/>
            <a:ext cx="7873847" cy="830997"/>
          </a:xfrm>
          <a:prstGeom prst="rect">
            <a:avLst/>
          </a:prstGeom>
          <a:noFill/>
        </p:spPr>
        <p:txBody>
          <a:bodyPr wrap="square" rtlCol="0">
            <a:spAutoFit/>
          </a:bodyPr>
          <a:lstStyle/>
          <a:p>
            <a:r>
              <a:rPr lang="es-MX" sz="4800" dirty="0" smtClean="0">
                <a:effectLst>
                  <a:outerShdw blurRad="38100" dist="38100" dir="2700000" algn="tl">
                    <a:srgbClr val="000000">
                      <a:alpha val="43137"/>
                    </a:srgbClr>
                  </a:outerShdw>
                </a:effectLst>
                <a:latin typeface="cafeta" panose="020B0608020202050204" pitchFamily="34" charset="0"/>
              </a:rPr>
              <a:t>Instalación - </a:t>
            </a:r>
            <a:r>
              <a:rPr lang="es-MX" sz="4800" i="1" dirty="0" smtClean="0">
                <a:solidFill>
                  <a:schemeClr val="tx1">
                    <a:lumMod val="75000"/>
                    <a:lumOff val="25000"/>
                  </a:schemeClr>
                </a:solidFill>
                <a:effectLst>
                  <a:outerShdw blurRad="38100" dist="38100" dir="2700000" algn="tl">
                    <a:srgbClr val="000000">
                      <a:alpha val="43137"/>
                    </a:srgbClr>
                  </a:outerShdw>
                </a:effectLst>
                <a:latin typeface="cafeta" panose="020B0608020202050204" pitchFamily="34" charset="0"/>
              </a:rPr>
              <a:t>Pre-requisitos:</a:t>
            </a:r>
          </a:p>
        </p:txBody>
      </p:sp>
    </p:spTree>
    <p:extLst>
      <p:ext uri="{BB962C8B-B14F-4D97-AF65-F5344CB8AC3E}">
        <p14:creationId xmlns:p14="http://schemas.microsoft.com/office/powerpoint/2010/main" val="3101260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288107" y="179909"/>
            <a:ext cx="10225136" cy="6336704"/>
          </a:xfrm>
          <a:prstGeom prst="roundRect">
            <a:avLst>
              <a:gd name="adj" fmla="val 669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n w="28575">
                <a:solidFill>
                  <a:schemeClr val="tx1"/>
                </a:solidFill>
              </a:ln>
            </a:endParaRPr>
          </a:p>
        </p:txBody>
      </p:sp>
      <p:sp>
        <p:nvSpPr>
          <p:cNvPr id="7" name="6 CuadroTexto"/>
          <p:cNvSpPr txBox="1"/>
          <p:nvPr/>
        </p:nvSpPr>
        <p:spPr>
          <a:xfrm>
            <a:off x="1080195" y="789072"/>
            <a:ext cx="7873847" cy="830997"/>
          </a:xfrm>
          <a:prstGeom prst="rect">
            <a:avLst/>
          </a:prstGeom>
          <a:noFill/>
        </p:spPr>
        <p:txBody>
          <a:bodyPr wrap="square" rtlCol="0">
            <a:spAutoFit/>
          </a:bodyPr>
          <a:lstStyle/>
          <a:p>
            <a:r>
              <a:rPr lang="es-MX" sz="4800" dirty="0" smtClean="0">
                <a:effectLst>
                  <a:outerShdw blurRad="38100" dist="38100" dir="2700000" algn="tl">
                    <a:srgbClr val="000000">
                      <a:alpha val="43137"/>
                    </a:srgbClr>
                  </a:outerShdw>
                </a:effectLst>
                <a:latin typeface="cafeta" panose="020B0608020202050204" pitchFamily="34" charset="0"/>
              </a:rPr>
              <a:t>Instalación</a:t>
            </a:r>
            <a:endParaRPr lang="es-MX" sz="4800" dirty="0">
              <a:effectLst>
                <a:outerShdw blurRad="38100" dist="38100" dir="2700000" algn="tl">
                  <a:srgbClr val="000000">
                    <a:alpha val="43137"/>
                  </a:srgbClr>
                </a:outerShdw>
              </a:effectLst>
              <a:latin typeface="cafeta" panose="020B0608020202050204" pitchFamily="34" charset="0"/>
            </a:endParaRPr>
          </a:p>
        </p:txBody>
      </p:sp>
      <p:grpSp>
        <p:nvGrpSpPr>
          <p:cNvPr id="36" name="35 Grupo"/>
          <p:cNvGrpSpPr/>
          <p:nvPr/>
        </p:nvGrpSpPr>
        <p:grpSpPr>
          <a:xfrm>
            <a:off x="288107" y="6002972"/>
            <a:ext cx="4244977" cy="81886"/>
            <a:chOff x="11236" y="6002972"/>
            <a:chExt cx="4244977" cy="81886"/>
          </a:xfrm>
        </p:grpSpPr>
        <p:sp>
          <p:nvSpPr>
            <p:cNvPr id="37" name="36 Elipse"/>
            <p:cNvSpPr/>
            <p:nvPr/>
          </p:nvSpPr>
          <p:spPr>
            <a:xfrm rot="7982940">
              <a:off x="1843000"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37 Elipse"/>
            <p:cNvSpPr/>
            <p:nvPr/>
          </p:nvSpPr>
          <p:spPr>
            <a:xfrm rot="7982940">
              <a:off x="2009524"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38 Elipse"/>
            <p:cNvSpPr/>
            <p:nvPr/>
          </p:nvSpPr>
          <p:spPr>
            <a:xfrm rot="7982940">
              <a:off x="2176048"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39 Elipse"/>
            <p:cNvSpPr/>
            <p:nvPr/>
          </p:nvSpPr>
          <p:spPr>
            <a:xfrm rot="7982940">
              <a:off x="2342572"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40 Elipse"/>
            <p:cNvSpPr/>
            <p:nvPr/>
          </p:nvSpPr>
          <p:spPr>
            <a:xfrm rot="7982940">
              <a:off x="2509096" y="6002972"/>
              <a:ext cx="81886" cy="81886"/>
            </a:xfrm>
            <a:prstGeom prst="ellipse">
              <a:avLst/>
            </a:prstGeom>
            <a:solidFill>
              <a:srgbClr val="99CC00"/>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41 Elipse"/>
            <p:cNvSpPr/>
            <p:nvPr/>
          </p:nvSpPr>
          <p:spPr>
            <a:xfrm rot="6917876">
              <a:off x="2675620" y="6002972"/>
              <a:ext cx="81886" cy="81886"/>
            </a:xfrm>
            <a:prstGeom prst="ellipse">
              <a:avLst/>
            </a:prstGeom>
            <a:solidFill>
              <a:srgbClr val="66990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42 Elipse"/>
            <p:cNvSpPr/>
            <p:nvPr/>
          </p:nvSpPr>
          <p:spPr>
            <a:xfrm rot="4100816">
              <a:off x="2842144" y="6002972"/>
              <a:ext cx="81886" cy="81886"/>
            </a:xfrm>
            <a:prstGeom prst="ellipse">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43 Elipse"/>
            <p:cNvSpPr/>
            <p:nvPr/>
          </p:nvSpPr>
          <p:spPr>
            <a:xfrm rot="4100816">
              <a:off x="3008668" y="6002972"/>
              <a:ext cx="81886" cy="81886"/>
            </a:xfrm>
            <a:prstGeom prst="ellipse">
              <a:avLst/>
            </a:prstGeom>
            <a:solidFill>
              <a:srgbClr val="0066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44 Elipse"/>
            <p:cNvSpPr/>
            <p:nvPr/>
          </p:nvSpPr>
          <p:spPr>
            <a:xfrm rot="4100816">
              <a:off x="3175192" y="6002972"/>
              <a:ext cx="81886" cy="81886"/>
            </a:xfrm>
            <a:prstGeom prst="ellipse">
              <a:avLst/>
            </a:prstGeom>
            <a:solidFill>
              <a:srgbClr val="00CC66"/>
            </a:solidFill>
            <a:ln>
              <a:solidFill>
                <a:srgbClr val="00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45 Elipse"/>
            <p:cNvSpPr/>
            <p:nvPr/>
          </p:nvSpPr>
          <p:spPr>
            <a:xfrm rot="13533764">
              <a:off x="3341716" y="6002972"/>
              <a:ext cx="81886" cy="81886"/>
            </a:xfrm>
            <a:prstGeom prst="ellipse">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46 Elipse"/>
            <p:cNvSpPr/>
            <p:nvPr/>
          </p:nvSpPr>
          <p:spPr>
            <a:xfrm rot="9651640">
              <a:off x="3508240" y="6002972"/>
              <a:ext cx="81886" cy="81886"/>
            </a:xfrm>
            <a:prstGeom prst="ellipse">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47 Elipse"/>
            <p:cNvSpPr/>
            <p:nvPr/>
          </p:nvSpPr>
          <p:spPr>
            <a:xfrm rot="9651640">
              <a:off x="3674764" y="6002972"/>
              <a:ext cx="81886" cy="81886"/>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48 Elipse"/>
            <p:cNvSpPr/>
            <p:nvPr/>
          </p:nvSpPr>
          <p:spPr>
            <a:xfrm rot="9651640">
              <a:off x="3841288" y="6002972"/>
              <a:ext cx="81886" cy="81886"/>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49 Elipse"/>
            <p:cNvSpPr/>
            <p:nvPr/>
          </p:nvSpPr>
          <p:spPr>
            <a:xfrm rot="9651640">
              <a:off x="4007812"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50 Elipse"/>
            <p:cNvSpPr/>
            <p:nvPr/>
          </p:nvSpPr>
          <p:spPr>
            <a:xfrm rot="9651640">
              <a:off x="4174327"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51 Elipse"/>
            <p:cNvSpPr/>
            <p:nvPr/>
          </p:nvSpPr>
          <p:spPr>
            <a:xfrm>
              <a:off x="1343428" y="6002972"/>
              <a:ext cx="81886" cy="81886"/>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52 Elipse"/>
            <p:cNvSpPr/>
            <p:nvPr/>
          </p:nvSpPr>
          <p:spPr>
            <a:xfrm>
              <a:off x="1509952" y="6002972"/>
              <a:ext cx="81886" cy="81886"/>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53 Elipse"/>
            <p:cNvSpPr/>
            <p:nvPr/>
          </p:nvSpPr>
          <p:spPr>
            <a:xfrm rot="18782940">
              <a:off x="1676476"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54 Elipse"/>
            <p:cNvSpPr/>
            <p:nvPr/>
          </p:nvSpPr>
          <p:spPr>
            <a:xfrm rot="9651640">
              <a:off x="1010380" y="6002972"/>
              <a:ext cx="81886" cy="8188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55 Elipse"/>
            <p:cNvSpPr/>
            <p:nvPr/>
          </p:nvSpPr>
          <p:spPr>
            <a:xfrm rot="9651640">
              <a:off x="1176904" y="6002972"/>
              <a:ext cx="81886" cy="81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56 Elipse"/>
            <p:cNvSpPr/>
            <p:nvPr/>
          </p:nvSpPr>
          <p:spPr>
            <a:xfrm rot="9651640">
              <a:off x="11236" y="6002972"/>
              <a:ext cx="81886" cy="8188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57 Elipse"/>
            <p:cNvSpPr/>
            <p:nvPr/>
          </p:nvSpPr>
          <p:spPr>
            <a:xfrm rot="9651640">
              <a:off x="177760"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58 Elipse"/>
            <p:cNvSpPr/>
            <p:nvPr/>
          </p:nvSpPr>
          <p:spPr>
            <a:xfrm rot="9651640">
              <a:off x="344284"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59 Elipse"/>
            <p:cNvSpPr/>
            <p:nvPr/>
          </p:nvSpPr>
          <p:spPr>
            <a:xfrm rot="9651640">
              <a:off x="510808"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60 Elipse"/>
            <p:cNvSpPr/>
            <p:nvPr/>
          </p:nvSpPr>
          <p:spPr>
            <a:xfrm rot="9651640">
              <a:off x="677332"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61 Elipse"/>
            <p:cNvSpPr/>
            <p:nvPr/>
          </p:nvSpPr>
          <p:spPr>
            <a:xfrm rot="9651640">
              <a:off x="843856"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4" name="3 Rectángulo"/>
          <p:cNvSpPr/>
          <p:nvPr/>
        </p:nvSpPr>
        <p:spPr>
          <a:xfrm>
            <a:off x="1161670" y="1652007"/>
            <a:ext cx="8343461" cy="3693319"/>
          </a:xfrm>
          <a:prstGeom prst="rect">
            <a:avLst/>
          </a:prstGeom>
        </p:spPr>
        <p:txBody>
          <a:bodyPr wrap="square">
            <a:spAutoFit/>
          </a:bodyPr>
          <a:lstStyle/>
          <a:p>
            <a:pPr algn="just"/>
            <a:r>
              <a:rPr lang="es-MX" dirty="0" smtClean="0">
                <a:solidFill>
                  <a:schemeClr val="tx1">
                    <a:lumMod val="75000"/>
                    <a:lumOff val="25000"/>
                  </a:schemeClr>
                </a:solidFill>
              </a:rPr>
              <a:t>Debe tener en tu Ubuntu 14.04 un </a:t>
            </a:r>
            <a:r>
              <a:rPr lang="es-MX" b="1" dirty="0" smtClean="0">
                <a:solidFill>
                  <a:schemeClr val="tx1">
                    <a:lumMod val="75000"/>
                    <a:lumOff val="25000"/>
                  </a:schemeClr>
                </a:solidFill>
              </a:rPr>
              <a:t>usuario normal</a:t>
            </a:r>
            <a:r>
              <a:rPr lang="es-MX" dirty="0" smtClean="0">
                <a:solidFill>
                  <a:schemeClr val="tx1">
                    <a:lumMod val="75000"/>
                    <a:lumOff val="25000"/>
                  </a:schemeClr>
                </a:solidFill>
              </a:rPr>
              <a:t>, un usuario que no sea </a:t>
            </a:r>
            <a:r>
              <a:rPr lang="es-MX" dirty="0" err="1" smtClean="0">
                <a:solidFill>
                  <a:schemeClr val="tx1">
                    <a:lumMod val="75000"/>
                    <a:lumOff val="25000"/>
                  </a:schemeClr>
                </a:solidFill>
              </a:rPr>
              <a:t>root</a:t>
            </a:r>
            <a:r>
              <a:rPr lang="es-MX" dirty="0" smtClean="0">
                <a:solidFill>
                  <a:schemeClr val="tx1">
                    <a:lumMod val="75000"/>
                    <a:lumOff val="25000"/>
                  </a:schemeClr>
                </a:solidFill>
              </a:rPr>
              <a:t> y que tenga configurado privilegios de </a:t>
            </a:r>
            <a:r>
              <a:rPr lang="es-MX" b="1" dirty="0" smtClean="0">
                <a:solidFill>
                  <a:schemeClr val="tx1">
                    <a:lumMod val="75000"/>
                    <a:lumOff val="25000"/>
                  </a:schemeClr>
                </a:solidFill>
              </a:rPr>
              <a:t>sudo</a:t>
            </a:r>
            <a:r>
              <a:rPr lang="es-MX" dirty="0" smtClean="0">
                <a:solidFill>
                  <a:schemeClr val="tx1">
                    <a:lumMod val="75000"/>
                    <a:lumOff val="25000"/>
                  </a:schemeClr>
                </a:solidFill>
              </a:rPr>
              <a:t>.</a:t>
            </a:r>
          </a:p>
          <a:p>
            <a:pPr algn="just"/>
            <a:endParaRPr lang="es-MX" dirty="0" smtClean="0">
              <a:solidFill>
                <a:schemeClr val="tx1">
                  <a:lumMod val="75000"/>
                  <a:lumOff val="25000"/>
                </a:schemeClr>
              </a:solidFill>
            </a:endParaRPr>
          </a:p>
          <a:p>
            <a:pPr algn="just"/>
            <a:r>
              <a:rPr lang="es-MX" dirty="0" smtClean="0">
                <a:solidFill>
                  <a:schemeClr val="tx1">
                    <a:lumMod val="75000"/>
                    <a:lumOff val="25000"/>
                  </a:schemeClr>
                </a:solidFill>
              </a:rPr>
              <a:t>Podemos instalar Nginx de forma fácil ya que el paquete  se encuentra disponible en los repositorios oficiales de Ubuntu. Como esta es la primera vez que vamos usar el sistema de paquetes</a:t>
            </a:r>
            <a:r>
              <a:rPr lang="es-MX" b="1" dirty="0" smtClean="0">
                <a:solidFill>
                  <a:schemeClr val="tx1">
                    <a:lumMod val="75000"/>
                    <a:lumOff val="25000"/>
                  </a:schemeClr>
                </a:solidFill>
              </a:rPr>
              <a:t> </a:t>
            </a:r>
            <a:r>
              <a:rPr lang="es-MX" b="1" dirty="0" err="1" smtClean="0">
                <a:solidFill>
                  <a:schemeClr val="tx1">
                    <a:lumMod val="75000"/>
                    <a:lumOff val="25000"/>
                  </a:schemeClr>
                </a:solidFill>
              </a:rPr>
              <a:t>apt</a:t>
            </a:r>
            <a:r>
              <a:rPr lang="es-MX" b="1" dirty="0" smtClean="0">
                <a:solidFill>
                  <a:schemeClr val="tx1">
                    <a:lumMod val="75000"/>
                    <a:lumOff val="25000"/>
                  </a:schemeClr>
                </a:solidFill>
              </a:rPr>
              <a:t> </a:t>
            </a:r>
            <a:r>
              <a:rPr lang="es-MX" dirty="0" smtClean="0">
                <a:solidFill>
                  <a:schemeClr val="tx1">
                    <a:lumMod val="75000"/>
                    <a:lumOff val="25000"/>
                  </a:schemeClr>
                </a:solidFill>
              </a:rPr>
              <a:t>en esta sesión, debemos actualizar el </a:t>
            </a:r>
            <a:r>
              <a:rPr lang="es-MX" b="1" dirty="0" smtClean="0">
                <a:solidFill>
                  <a:schemeClr val="tx1">
                    <a:lumMod val="75000"/>
                    <a:lumOff val="25000"/>
                  </a:schemeClr>
                </a:solidFill>
              </a:rPr>
              <a:t>índice</a:t>
            </a:r>
            <a:r>
              <a:rPr lang="es-MX" dirty="0" smtClean="0">
                <a:solidFill>
                  <a:schemeClr val="tx1">
                    <a:lumMod val="75000"/>
                    <a:lumOff val="25000"/>
                  </a:schemeClr>
                </a:solidFill>
              </a:rPr>
              <a:t> local </a:t>
            </a:r>
            <a:r>
              <a:rPr lang="es-MX" b="1" dirty="0" smtClean="0">
                <a:solidFill>
                  <a:schemeClr val="tx1">
                    <a:lumMod val="75000"/>
                    <a:lumOff val="25000"/>
                  </a:schemeClr>
                </a:solidFill>
              </a:rPr>
              <a:t>de paquetes </a:t>
            </a:r>
            <a:r>
              <a:rPr lang="es-MX" dirty="0" smtClean="0">
                <a:solidFill>
                  <a:schemeClr val="tx1">
                    <a:lumMod val="75000"/>
                    <a:lumOff val="25000"/>
                  </a:schemeClr>
                </a:solidFill>
              </a:rPr>
              <a:t>para tener la información más actualizada posible. </a:t>
            </a:r>
            <a:r>
              <a:rPr lang="es-MX" dirty="0" err="1" smtClean="0">
                <a:solidFill>
                  <a:schemeClr val="tx1">
                    <a:lumMod val="75000"/>
                    <a:lumOff val="25000"/>
                  </a:schemeClr>
                </a:solidFill>
              </a:rPr>
              <a:t>Despues</a:t>
            </a:r>
            <a:r>
              <a:rPr lang="es-MX" dirty="0" smtClean="0">
                <a:solidFill>
                  <a:schemeClr val="tx1">
                    <a:lumMod val="75000"/>
                    <a:lumOff val="25000"/>
                  </a:schemeClr>
                </a:solidFill>
              </a:rPr>
              <a:t>, </a:t>
            </a:r>
            <a:r>
              <a:rPr lang="es-MX" b="1" dirty="0" smtClean="0">
                <a:solidFill>
                  <a:schemeClr val="tx1">
                    <a:lumMod val="75000"/>
                    <a:lumOff val="25000"/>
                  </a:schemeClr>
                </a:solidFill>
              </a:rPr>
              <a:t>Instalamos </a:t>
            </a:r>
            <a:r>
              <a:rPr lang="es-MX" dirty="0" smtClean="0">
                <a:solidFill>
                  <a:schemeClr val="tx1">
                    <a:lumMod val="75000"/>
                    <a:lumOff val="25000"/>
                  </a:schemeClr>
                </a:solidFill>
              </a:rPr>
              <a:t>Nginx: </a:t>
            </a:r>
          </a:p>
          <a:p>
            <a:pPr algn="just"/>
            <a:endParaRPr lang="es-MX" dirty="0">
              <a:solidFill>
                <a:schemeClr val="tx1">
                  <a:lumMod val="75000"/>
                  <a:lumOff val="25000"/>
                </a:schemeClr>
              </a:solidFill>
            </a:endParaRPr>
          </a:p>
          <a:p>
            <a:pPr algn="just"/>
            <a:endParaRPr lang="es-MX" dirty="0" smtClean="0">
              <a:solidFill>
                <a:schemeClr val="tx1">
                  <a:lumMod val="75000"/>
                  <a:lumOff val="25000"/>
                </a:schemeClr>
              </a:solidFill>
            </a:endParaRPr>
          </a:p>
          <a:p>
            <a:pPr algn="just"/>
            <a:endParaRPr lang="es-MX" dirty="0">
              <a:solidFill>
                <a:schemeClr val="tx1">
                  <a:lumMod val="75000"/>
                  <a:lumOff val="25000"/>
                </a:schemeClr>
              </a:solidFill>
            </a:endParaRPr>
          </a:p>
          <a:p>
            <a:pPr algn="just"/>
            <a:r>
              <a:rPr lang="es-MX" dirty="0">
                <a:solidFill>
                  <a:schemeClr val="tx1">
                    <a:lumMod val="75000"/>
                    <a:lumOff val="25000"/>
                  </a:schemeClr>
                </a:solidFill>
              </a:rPr>
              <a:t>Seguramente te pregunte por tu contraseña. Indícala y confirma si deseas completar la instalación. Todo el software y sus dependencias </a:t>
            </a:r>
            <a:r>
              <a:rPr lang="es-MX" dirty="0" err="1">
                <a:solidFill>
                  <a:schemeClr val="tx1">
                    <a:lumMod val="75000"/>
                    <a:lumOff val="25000"/>
                  </a:schemeClr>
                </a:solidFill>
              </a:rPr>
              <a:t>sera</a:t>
            </a:r>
            <a:r>
              <a:rPr lang="es-MX" dirty="0">
                <a:solidFill>
                  <a:schemeClr val="tx1">
                    <a:lumMod val="75000"/>
                    <a:lumOff val="25000"/>
                  </a:schemeClr>
                </a:solidFill>
              </a:rPr>
              <a:t> descargado a tu servidor y instalado automáticamente</a:t>
            </a:r>
            <a:r>
              <a:rPr lang="es-MX" dirty="0" smtClean="0">
                <a:solidFill>
                  <a:schemeClr val="tx1">
                    <a:lumMod val="75000"/>
                    <a:lumOff val="25000"/>
                  </a:schemeClr>
                </a:solidFill>
              </a:rPr>
              <a:t>.</a:t>
            </a:r>
            <a:endParaRPr lang="es-MX" dirty="0">
              <a:solidFill>
                <a:schemeClr val="tx1">
                  <a:lumMod val="75000"/>
                  <a:lumOff val="25000"/>
                </a:schemeClr>
              </a:solidFill>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68" t="48654" r="32317" b="42495"/>
          <a:stretch/>
        </p:blipFill>
        <p:spPr bwMode="auto">
          <a:xfrm>
            <a:off x="1187242" y="3636293"/>
            <a:ext cx="8029857" cy="647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0422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288107" y="179909"/>
            <a:ext cx="10225136" cy="6336704"/>
          </a:xfrm>
          <a:prstGeom prst="roundRect">
            <a:avLst>
              <a:gd name="adj" fmla="val 669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n w="28575">
                <a:solidFill>
                  <a:schemeClr val="tx1"/>
                </a:solidFill>
              </a:ln>
            </a:endParaRPr>
          </a:p>
        </p:txBody>
      </p:sp>
      <p:sp>
        <p:nvSpPr>
          <p:cNvPr id="7" name="6 CuadroTexto"/>
          <p:cNvSpPr txBox="1"/>
          <p:nvPr/>
        </p:nvSpPr>
        <p:spPr>
          <a:xfrm>
            <a:off x="1080195" y="789072"/>
            <a:ext cx="7873847" cy="830997"/>
          </a:xfrm>
          <a:prstGeom prst="rect">
            <a:avLst/>
          </a:prstGeom>
          <a:noFill/>
        </p:spPr>
        <p:txBody>
          <a:bodyPr wrap="square" rtlCol="0">
            <a:spAutoFit/>
          </a:bodyPr>
          <a:lstStyle/>
          <a:p>
            <a:r>
              <a:rPr lang="es-MX" sz="4800" dirty="0" smtClean="0">
                <a:effectLst>
                  <a:outerShdw blurRad="38100" dist="38100" dir="2700000" algn="tl">
                    <a:srgbClr val="000000">
                      <a:alpha val="43137"/>
                    </a:srgbClr>
                  </a:outerShdw>
                </a:effectLst>
                <a:latin typeface="cafeta" panose="020B0608020202050204" pitchFamily="34" charset="0"/>
              </a:rPr>
              <a:t>Instalación</a:t>
            </a:r>
            <a:endParaRPr lang="es-MX" sz="4800" dirty="0">
              <a:effectLst>
                <a:outerShdw blurRad="38100" dist="38100" dir="2700000" algn="tl">
                  <a:srgbClr val="000000">
                    <a:alpha val="43137"/>
                  </a:srgbClr>
                </a:outerShdw>
              </a:effectLst>
              <a:latin typeface="cafeta" panose="020B0608020202050204" pitchFamily="34" charset="0"/>
            </a:endParaRPr>
          </a:p>
        </p:txBody>
      </p:sp>
      <p:grpSp>
        <p:nvGrpSpPr>
          <p:cNvPr id="36" name="35 Grupo"/>
          <p:cNvGrpSpPr/>
          <p:nvPr/>
        </p:nvGrpSpPr>
        <p:grpSpPr>
          <a:xfrm>
            <a:off x="288107" y="6002972"/>
            <a:ext cx="4244977" cy="81886"/>
            <a:chOff x="11236" y="6002972"/>
            <a:chExt cx="4244977" cy="81886"/>
          </a:xfrm>
        </p:grpSpPr>
        <p:sp>
          <p:nvSpPr>
            <p:cNvPr id="37" name="36 Elipse"/>
            <p:cNvSpPr/>
            <p:nvPr/>
          </p:nvSpPr>
          <p:spPr>
            <a:xfrm rot="7982940">
              <a:off x="1843000"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37 Elipse"/>
            <p:cNvSpPr/>
            <p:nvPr/>
          </p:nvSpPr>
          <p:spPr>
            <a:xfrm rot="7982940">
              <a:off x="2009524"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38 Elipse"/>
            <p:cNvSpPr/>
            <p:nvPr/>
          </p:nvSpPr>
          <p:spPr>
            <a:xfrm rot="7982940">
              <a:off x="2176048"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39 Elipse"/>
            <p:cNvSpPr/>
            <p:nvPr/>
          </p:nvSpPr>
          <p:spPr>
            <a:xfrm rot="7982940">
              <a:off x="2342572"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40 Elipse"/>
            <p:cNvSpPr/>
            <p:nvPr/>
          </p:nvSpPr>
          <p:spPr>
            <a:xfrm rot="7982940">
              <a:off x="2509096" y="6002972"/>
              <a:ext cx="81886" cy="81886"/>
            </a:xfrm>
            <a:prstGeom prst="ellipse">
              <a:avLst/>
            </a:prstGeom>
            <a:solidFill>
              <a:srgbClr val="99CC00"/>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41 Elipse"/>
            <p:cNvSpPr/>
            <p:nvPr/>
          </p:nvSpPr>
          <p:spPr>
            <a:xfrm rot="6917876">
              <a:off x="2675620" y="6002972"/>
              <a:ext cx="81886" cy="81886"/>
            </a:xfrm>
            <a:prstGeom prst="ellipse">
              <a:avLst/>
            </a:prstGeom>
            <a:solidFill>
              <a:srgbClr val="66990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42 Elipse"/>
            <p:cNvSpPr/>
            <p:nvPr/>
          </p:nvSpPr>
          <p:spPr>
            <a:xfrm rot="4100816">
              <a:off x="2842144" y="6002972"/>
              <a:ext cx="81886" cy="81886"/>
            </a:xfrm>
            <a:prstGeom prst="ellipse">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43 Elipse"/>
            <p:cNvSpPr/>
            <p:nvPr/>
          </p:nvSpPr>
          <p:spPr>
            <a:xfrm rot="4100816">
              <a:off x="3008668" y="6002972"/>
              <a:ext cx="81886" cy="81886"/>
            </a:xfrm>
            <a:prstGeom prst="ellipse">
              <a:avLst/>
            </a:prstGeom>
            <a:solidFill>
              <a:srgbClr val="0066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44 Elipse"/>
            <p:cNvSpPr/>
            <p:nvPr/>
          </p:nvSpPr>
          <p:spPr>
            <a:xfrm rot="4100816">
              <a:off x="3175192" y="6002972"/>
              <a:ext cx="81886" cy="81886"/>
            </a:xfrm>
            <a:prstGeom prst="ellipse">
              <a:avLst/>
            </a:prstGeom>
            <a:solidFill>
              <a:srgbClr val="00CC66"/>
            </a:solidFill>
            <a:ln>
              <a:solidFill>
                <a:srgbClr val="00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45 Elipse"/>
            <p:cNvSpPr/>
            <p:nvPr/>
          </p:nvSpPr>
          <p:spPr>
            <a:xfrm rot="13533764">
              <a:off x="3341716" y="6002972"/>
              <a:ext cx="81886" cy="81886"/>
            </a:xfrm>
            <a:prstGeom prst="ellipse">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46 Elipse"/>
            <p:cNvSpPr/>
            <p:nvPr/>
          </p:nvSpPr>
          <p:spPr>
            <a:xfrm rot="9651640">
              <a:off x="3508240" y="6002972"/>
              <a:ext cx="81886" cy="81886"/>
            </a:xfrm>
            <a:prstGeom prst="ellipse">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47 Elipse"/>
            <p:cNvSpPr/>
            <p:nvPr/>
          </p:nvSpPr>
          <p:spPr>
            <a:xfrm rot="9651640">
              <a:off x="3674764" y="6002972"/>
              <a:ext cx="81886" cy="81886"/>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48 Elipse"/>
            <p:cNvSpPr/>
            <p:nvPr/>
          </p:nvSpPr>
          <p:spPr>
            <a:xfrm rot="9651640">
              <a:off x="3841288" y="6002972"/>
              <a:ext cx="81886" cy="81886"/>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49 Elipse"/>
            <p:cNvSpPr/>
            <p:nvPr/>
          </p:nvSpPr>
          <p:spPr>
            <a:xfrm rot="9651640">
              <a:off x="4007812"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50 Elipse"/>
            <p:cNvSpPr/>
            <p:nvPr/>
          </p:nvSpPr>
          <p:spPr>
            <a:xfrm rot="9651640">
              <a:off x="4174327"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51 Elipse"/>
            <p:cNvSpPr/>
            <p:nvPr/>
          </p:nvSpPr>
          <p:spPr>
            <a:xfrm>
              <a:off x="1343428" y="6002972"/>
              <a:ext cx="81886" cy="81886"/>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52 Elipse"/>
            <p:cNvSpPr/>
            <p:nvPr/>
          </p:nvSpPr>
          <p:spPr>
            <a:xfrm>
              <a:off x="1509952" y="6002972"/>
              <a:ext cx="81886" cy="81886"/>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53 Elipse"/>
            <p:cNvSpPr/>
            <p:nvPr/>
          </p:nvSpPr>
          <p:spPr>
            <a:xfrm rot="18782940">
              <a:off x="1676476"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54 Elipse"/>
            <p:cNvSpPr/>
            <p:nvPr/>
          </p:nvSpPr>
          <p:spPr>
            <a:xfrm rot="9651640">
              <a:off x="1010380" y="6002972"/>
              <a:ext cx="81886" cy="8188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55 Elipse"/>
            <p:cNvSpPr/>
            <p:nvPr/>
          </p:nvSpPr>
          <p:spPr>
            <a:xfrm rot="9651640">
              <a:off x="1176904" y="6002972"/>
              <a:ext cx="81886" cy="81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56 Elipse"/>
            <p:cNvSpPr/>
            <p:nvPr/>
          </p:nvSpPr>
          <p:spPr>
            <a:xfrm rot="9651640">
              <a:off x="11236" y="6002972"/>
              <a:ext cx="81886" cy="8188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57 Elipse"/>
            <p:cNvSpPr/>
            <p:nvPr/>
          </p:nvSpPr>
          <p:spPr>
            <a:xfrm rot="9651640">
              <a:off x="177760"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58 Elipse"/>
            <p:cNvSpPr/>
            <p:nvPr/>
          </p:nvSpPr>
          <p:spPr>
            <a:xfrm rot="9651640">
              <a:off x="344284"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59 Elipse"/>
            <p:cNvSpPr/>
            <p:nvPr/>
          </p:nvSpPr>
          <p:spPr>
            <a:xfrm rot="9651640">
              <a:off x="510808"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60 Elipse"/>
            <p:cNvSpPr/>
            <p:nvPr/>
          </p:nvSpPr>
          <p:spPr>
            <a:xfrm rot="9651640">
              <a:off x="677332"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61 Elipse"/>
            <p:cNvSpPr/>
            <p:nvPr/>
          </p:nvSpPr>
          <p:spPr>
            <a:xfrm rot="9651640">
              <a:off x="843856"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1026" name="Picture 2" descr="C:\Users\Rafael Martinez\Download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924" y="1605265"/>
            <a:ext cx="7270159" cy="4087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594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288107" y="179909"/>
            <a:ext cx="10225136" cy="6336704"/>
          </a:xfrm>
          <a:prstGeom prst="roundRect">
            <a:avLst>
              <a:gd name="adj" fmla="val 669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n w="28575">
                <a:solidFill>
                  <a:schemeClr val="tx1"/>
                </a:solidFill>
              </a:ln>
            </a:endParaRPr>
          </a:p>
        </p:txBody>
      </p:sp>
      <p:sp>
        <p:nvSpPr>
          <p:cNvPr id="7" name="6 CuadroTexto"/>
          <p:cNvSpPr txBox="1"/>
          <p:nvPr/>
        </p:nvSpPr>
        <p:spPr>
          <a:xfrm>
            <a:off x="1080195" y="789072"/>
            <a:ext cx="7873847" cy="830997"/>
          </a:xfrm>
          <a:prstGeom prst="rect">
            <a:avLst/>
          </a:prstGeom>
          <a:noFill/>
        </p:spPr>
        <p:txBody>
          <a:bodyPr wrap="square" rtlCol="0">
            <a:spAutoFit/>
          </a:bodyPr>
          <a:lstStyle/>
          <a:p>
            <a:r>
              <a:rPr lang="es-MX" sz="4800" dirty="0">
                <a:effectLst>
                  <a:outerShdw blurRad="38100" dist="38100" dir="2700000" algn="tl">
                    <a:srgbClr val="000000">
                      <a:alpha val="43137"/>
                    </a:srgbClr>
                  </a:outerShdw>
                </a:effectLst>
                <a:latin typeface="cafeta" panose="020B0608020202050204" pitchFamily="34" charset="0"/>
              </a:rPr>
              <a:t>Instalación </a:t>
            </a:r>
            <a:r>
              <a:rPr lang="es-MX" sz="4800" dirty="0" smtClean="0">
                <a:effectLst>
                  <a:outerShdw blurRad="38100" dist="38100" dir="2700000" algn="tl">
                    <a:srgbClr val="000000">
                      <a:alpha val="43137"/>
                    </a:srgbClr>
                  </a:outerShdw>
                </a:effectLst>
                <a:latin typeface="cafeta" panose="020B0608020202050204" pitchFamily="34" charset="0"/>
              </a:rPr>
              <a:t>Windows</a:t>
            </a:r>
            <a:endParaRPr lang="es-MX" sz="4800" dirty="0">
              <a:effectLst>
                <a:outerShdw blurRad="38100" dist="38100" dir="2700000" algn="tl">
                  <a:srgbClr val="000000">
                    <a:alpha val="43137"/>
                  </a:srgbClr>
                </a:outerShdw>
              </a:effectLst>
              <a:latin typeface="cafeta" panose="020B0608020202050204" pitchFamily="34" charset="0"/>
            </a:endParaRPr>
          </a:p>
        </p:txBody>
      </p:sp>
      <p:grpSp>
        <p:nvGrpSpPr>
          <p:cNvPr id="36" name="35 Grupo"/>
          <p:cNvGrpSpPr/>
          <p:nvPr/>
        </p:nvGrpSpPr>
        <p:grpSpPr>
          <a:xfrm>
            <a:off x="288107" y="6002972"/>
            <a:ext cx="4244977" cy="81886"/>
            <a:chOff x="11236" y="6002972"/>
            <a:chExt cx="4244977" cy="81886"/>
          </a:xfrm>
        </p:grpSpPr>
        <p:sp>
          <p:nvSpPr>
            <p:cNvPr id="37" name="36 Elipse"/>
            <p:cNvSpPr/>
            <p:nvPr/>
          </p:nvSpPr>
          <p:spPr>
            <a:xfrm rot="7982940">
              <a:off x="1843000"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37 Elipse"/>
            <p:cNvSpPr/>
            <p:nvPr/>
          </p:nvSpPr>
          <p:spPr>
            <a:xfrm rot="7982940">
              <a:off x="2009524"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38 Elipse"/>
            <p:cNvSpPr/>
            <p:nvPr/>
          </p:nvSpPr>
          <p:spPr>
            <a:xfrm rot="7982940">
              <a:off x="2176048"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39 Elipse"/>
            <p:cNvSpPr/>
            <p:nvPr/>
          </p:nvSpPr>
          <p:spPr>
            <a:xfrm rot="7982940">
              <a:off x="2342572"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40 Elipse"/>
            <p:cNvSpPr/>
            <p:nvPr/>
          </p:nvSpPr>
          <p:spPr>
            <a:xfrm rot="7982940">
              <a:off x="2509096" y="6002972"/>
              <a:ext cx="81886" cy="81886"/>
            </a:xfrm>
            <a:prstGeom prst="ellipse">
              <a:avLst/>
            </a:prstGeom>
            <a:solidFill>
              <a:srgbClr val="99CC00"/>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41 Elipse"/>
            <p:cNvSpPr/>
            <p:nvPr/>
          </p:nvSpPr>
          <p:spPr>
            <a:xfrm rot="6917876">
              <a:off x="2675620" y="6002972"/>
              <a:ext cx="81886" cy="81886"/>
            </a:xfrm>
            <a:prstGeom prst="ellipse">
              <a:avLst/>
            </a:prstGeom>
            <a:solidFill>
              <a:srgbClr val="66990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42 Elipse"/>
            <p:cNvSpPr/>
            <p:nvPr/>
          </p:nvSpPr>
          <p:spPr>
            <a:xfrm rot="4100816">
              <a:off x="2842144" y="6002972"/>
              <a:ext cx="81886" cy="81886"/>
            </a:xfrm>
            <a:prstGeom prst="ellipse">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43 Elipse"/>
            <p:cNvSpPr/>
            <p:nvPr/>
          </p:nvSpPr>
          <p:spPr>
            <a:xfrm rot="4100816">
              <a:off x="3008668" y="6002972"/>
              <a:ext cx="81886" cy="81886"/>
            </a:xfrm>
            <a:prstGeom prst="ellipse">
              <a:avLst/>
            </a:prstGeom>
            <a:solidFill>
              <a:srgbClr val="0066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44 Elipse"/>
            <p:cNvSpPr/>
            <p:nvPr/>
          </p:nvSpPr>
          <p:spPr>
            <a:xfrm rot="4100816">
              <a:off x="3175192" y="6002972"/>
              <a:ext cx="81886" cy="81886"/>
            </a:xfrm>
            <a:prstGeom prst="ellipse">
              <a:avLst/>
            </a:prstGeom>
            <a:solidFill>
              <a:srgbClr val="00CC66"/>
            </a:solidFill>
            <a:ln>
              <a:solidFill>
                <a:srgbClr val="00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45 Elipse"/>
            <p:cNvSpPr/>
            <p:nvPr/>
          </p:nvSpPr>
          <p:spPr>
            <a:xfrm rot="13533764">
              <a:off x="3341716" y="6002972"/>
              <a:ext cx="81886" cy="81886"/>
            </a:xfrm>
            <a:prstGeom prst="ellipse">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46 Elipse"/>
            <p:cNvSpPr/>
            <p:nvPr/>
          </p:nvSpPr>
          <p:spPr>
            <a:xfrm rot="9651640">
              <a:off x="3508240" y="6002972"/>
              <a:ext cx="81886" cy="81886"/>
            </a:xfrm>
            <a:prstGeom prst="ellipse">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47 Elipse"/>
            <p:cNvSpPr/>
            <p:nvPr/>
          </p:nvSpPr>
          <p:spPr>
            <a:xfrm rot="9651640">
              <a:off x="3674764" y="6002972"/>
              <a:ext cx="81886" cy="81886"/>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48 Elipse"/>
            <p:cNvSpPr/>
            <p:nvPr/>
          </p:nvSpPr>
          <p:spPr>
            <a:xfrm rot="9651640">
              <a:off x="3841288" y="6002972"/>
              <a:ext cx="81886" cy="81886"/>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49 Elipse"/>
            <p:cNvSpPr/>
            <p:nvPr/>
          </p:nvSpPr>
          <p:spPr>
            <a:xfrm rot="9651640">
              <a:off x="4007812"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50 Elipse"/>
            <p:cNvSpPr/>
            <p:nvPr/>
          </p:nvSpPr>
          <p:spPr>
            <a:xfrm rot="9651640">
              <a:off x="4174327"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51 Elipse"/>
            <p:cNvSpPr/>
            <p:nvPr/>
          </p:nvSpPr>
          <p:spPr>
            <a:xfrm>
              <a:off x="1343428" y="6002972"/>
              <a:ext cx="81886" cy="81886"/>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52 Elipse"/>
            <p:cNvSpPr/>
            <p:nvPr/>
          </p:nvSpPr>
          <p:spPr>
            <a:xfrm>
              <a:off x="1509952" y="6002972"/>
              <a:ext cx="81886" cy="81886"/>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53 Elipse"/>
            <p:cNvSpPr/>
            <p:nvPr/>
          </p:nvSpPr>
          <p:spPr>
            <a:xfrm rot="18782940">
              <a:off x="1676476"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54 Elipse"/>
            <p:cNvSpPr/>
            <p:nvPr/>
          </p:nvSpPr>
          <p:spPr>
            <a:xfrm rot="9651640">
              <a:off x="1010380" y="6002972"/>
              <a:ext cx="81886" cy="8188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55 Elipse"/>
            <p:cNvSpPr/>
            <p:nvPr/>
          </p:nvSpPr>
          <p:spPr>
            <a:xfrm rot="9651640">
              <a:off x="1176904" y="6002972"/>
              <a:ext cx="81886" cy="81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56 Elipse"/>
            <p:cNvSpPr/>
            <p:nvPr/>
          </p:nvSpPr>
          <p:spPr>
            <a:xfrm rot="9651640">
              <a:off x="11236" y="6002972"/>
              <a:ext cx="81886" cy="8188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57 Elipse"/>
            <p:cNvSpPr/>
            <p:nvPr/>
          </p:nvSpPr>
          <p:spPr>
            <a:xfrm rot="9651640">
              <a:off x="177760"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58 Elipse"/>
            <p:cNvSpPr/>
            <p:nvPr/>
          </p:nvSpPr>
          <p:spPr>
            <a:xfrm rot="9651640">
              <a:off x="344284"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59 Elipse"/>
            <p:cNvSpPr/>
            <p:nvPr/>
          </p:nvSpPr>
          <p:spPr>
            <a:xfrm rot="9651640">
              <a:off x="510808"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60 Elipse"/>
            <p:cNvSpPr/>
            <p:nvPr/>
          </p:nvSpPr>
          <p:spPr>
            <a:xfrm rot="9651640">
              <a:off x="677332"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61 Elipse"/>
            <p:cNvSpPr/>
            <p:nvPr/>
          </p:nvSpPr>
          <p:spPr>
            <a:xfrm rot="9651640">
              <a:off x="843856"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3" name="32 Rectángulo"/>
          <p:cNvSpPr/>
          <p:nvPr/>
        </p:nvSpPr>
        <p:spPr>
          <a:xfrm>
            <a:off x="1161670" y="1652007"/>
            <a:ext cx="8343461" cy="2862322"/>
          </a:xfrm>
          <a:prstGeom prst="rect">
            <a:avLst/>
          </a:prstGeom>
        </p:spPr>
        <p:txBody>
          <a:bodyPr wrap="square">
            <a:spAutoFit/>
          </a:bodyPr>
          <a:lstStyle/>
          <a:p>
            <a:pPr algn="just"/>
            <a:endParaRPr lang="es-MX" dirty="0">
              <a:solidFill>
                <a:schemeClr val="tx1">
                  <a:lumMod val="75000"/>
                  <a:lumOff val="25000"/>
                </a:schemeClr>
              </a:solidFill>
            </a:endParaRPr>
          </a:p>
          <a:p>
            <a:pPr algn="just"/>
            <a:r>
              <a:rPr lang="es-MX" dirty="0">
                <a:solidFill>
                  <a:schemeClr val="tx1">
                    <a:lumMod val="75000"/>
                    <a:lumOff val="25000"/>
                  </a:schemeClr>
                </a:solidFill>
              </a:rPr>
              <a:t>Para este caso particular debemos descargar manualmente la última versión del comprimido en la página oficial de </a:t>
            </a:r>
            <a:r>
              <a:rPr lang="es-MX" dirty="0" err="1">
                <a:solidFill>
                  <a:schemeClr val="tx1">
                    <a:lumMod val="75000"/>
                    <a:lumOff val="25000"/>
                  </a:schemeClr>
                </a:solidFill>
              </a:rPr>
              <a:t>Nginx</a:t>
            </a:r>
            <a:r>
              <a:rPr lang="es-MX" dirty="0" smtClean="0">
                <a:solidFill>
                  <a:schemeClr val="tx1">
                    <a:lumMod val="75000"/>
                    <a:lumOff val="25000"/>
                  </a:schemeClr>
                </a:solidFill>
              </a:rPr>
              <a:t>.</a:t>
            </a:r>
          </a:p>
          <a:p>
            <a:pPr algn="just"/>
            <a:endParaRPr lang="es-MX" dirty="0">
              <a:solidFill>
                <a:schemeClr val="tx1">
                  <a:lumMod val="75000"/>
                  <a:lumOff val="25000"/>
                </a:schemeClr>
              </a:solidFill>
            </a:endParaRPr>
          </a:p>
          <a:p>
            <a:pPr algn="just"/>
            <a:r>
              <a:rPr lang="es-MX" dirty="0">
                <a:solidFill>
                  <a:schemeClr val="tx1">
                    <a:lumMod val="75000"/>
                    <a:lumOff val="25000"/>
                  </a:schemeClr>
                </a:solidFill>
              </a:rPr>
              <a:t>Para este sistema operativo no se debe esperar altos niveles rendimiento ni altos niveles de concurrencia debido a que existen varios problemas y conflictos conocidos, el funcionamiento de </a:t>
            </a:r>
            <a:r>
              <a:rPr lang="es-MX" dirty="0" err="1">
                <a:solidFill>
                  <a:schemeClr val="tx1">
                    <a:lumMod val="75000"/>
                    <a:lumOff val="25000"/>
                  </a:schemeClr>
                </a:solidFill>
              </a:rPr>
              <a:t>Nginx</a:t>
            </a:r>
            <a:r>
              <a:rPr lang="es-MX" dirty="0">
                <a:solidFill>
                  <a:schemeClr val="tx1">
                    <a:lumMod val="75000"/>
                    <a:lumOff val="25000"/>
                  </a:schemeClr>
                </a:solidFill>
              </a:rPr>
              <a:t> en Windows se considera en estado beta</a:t>
            </a:r>
            <a:r>
              <a:rPr lang="es-MX" dirty="0" smtClean="0">
                <a:solidFill>
                  <a:schemeClr val="tx1">
                    <a:lumMod val="75000"/>
                    <a:lumOff val="25000"/>
                  </a:schemeClr>
                </a:solidFill>
              </a:rPr>
              <a:t>.</a:t>
            </a:r>
          </a:p>
          <a:p>
            <a:pPr algn="just"/>
            <a:endParaRPr lang="es-MX" dirty="0">
              <a:solidFill>
                <a:schemeClr val="tx1">
                  <a:lumMod val="75000"/>
                  <a:lumOff val="25000"/>
                </a:schemeClr>
              </a:solidFill>
            </a:endParaRPr>
          </a:p>
          <a:p>
            <a:pPr algn="just"/>
            <a:r>
              <a:rPr lang="es-MX" dirty="0">
                <a:solidFill>
                  <a:schemeClr val="tx1">
                    <a:lumMod val="75000"/>
                    <a:lumOff val="25000"/>
                  </a:schemeClr>
                </a:solidFill>
              </a:rPr>
              <a:t>Luego descomprimiremos el archivo que descargamos y usando la consola navegaremos al nuevo directorio para iniciar el proceso:</a:t>
            </a:r>
            <a:endParaRPr lang="es-MX" dirty="0" smtClean="0">
              <a:solidFill>
                <a:schemeClr val="tx1">
                  <a:lumMod val="75000"/>
                  <a:lumOff val="25000"/>
                </a:schemeClr>
              </a:solidFill>
            </a:endParaRPr>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6369" t="33846" r="43885" b="57853"/>
          <a:stretch/>
        </p:blipFill>
        <p:spPr bwMode="auto">
          <a:xfrm>
            <a:off x="1232421" y="4788421"/>
            <a:ext cx="6472510" cy="607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785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288107" y="179909"/>
            <a:ext cx="10225136" cy="6336704"/>
          </a:xfrm>
          <a:prstGeom prst="roundRect">
            <a:avLst>
              <a:gd name="adj" fmla="val 669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n w="28575">
                <a:solidFill>
                  <a:schemeClr val="tx1"/>
                </a:solidFill>
              </a:ln>
            </a:endParaRPr>
          </a:p>
        </p:txBody>
      </p:sp>
      <p:sp>
        <p:nvSpPr>
          <p:cNvPr id="7" name="6 CuadroTexto"/>
          <p:cNvSpPr txBox="1"/>
          <p:nvPr/>
        </p:nvSpPr>
        <p:spPr>
          <a:xfrm>
            <a:off x="1080195" y="789072"/>
            <a:ext cx="7873847" cy="830997"/>
          </a:xfrm>
          <a:prstGeom prst="rect">
            <a:avLst/>
          </a:prstGeom>
          <a:noFill/>
        </p:spPr>
        <p:txBody>
          <a:bodyPr wrap="square" rtlCol="0">
            <a:spAutoFit/>
          </a:bodyPr>
          <a:lstStyle/>
          <a:p>
            <a:r>
              <a:rPr lang="es-MX" sz="4800" dirty="0" smtClean="0">
                <a:effectLst>
                  <a:outerShdw blurRad="38100" dist="38100" dir="2700000" algn="tl">
                    <a:srgbClr val="000000">
                      <a:alpha val="43137"/>
                    </a:srgbClr>
                  </a:outerShdw>
                </a:effectLst>
                <a:latin typeface="cafeta" panose="020B0608020202050204" pitchFamily="34" charset="0"/>
              </a:rPr>
              <a:t>Conclusiones</a:t>
            </a:r>
            <a:endParaRPr lang="es-MX" sz="4800" dirty="0">
              <a:effectLst>
                <a:outerShdw blurRad="38100" dist="38100" dir="2700000" algn="tl">
                  <a:srgbClr val="000000">
                    <a:alpha val="43137"/>
                  </a:srgbClr>
                </a:outerShdw>
              </a:effectLst>
              <a:latin typeface="cafeta" panose="020B0608020202050204" pitchFamily="34" charset="0"/>
            </a:endParaRPr>
          </a:p>
        </p:txBody>
      </p:sp>
      <p:grpSp>
        <p:nvGrpSpPr>
          <p:cNvPr id="36" name="35 Grupo"/>
          <p:cNvGrpSpPr/>
          <p:nvPr/>
        </p:nvGrpSpPr>
        <p:grpSpPr>
          <a:xfrm>
            <a:off x="288107" y="6002972"/>
            <a:ext cx="4244977" cy="81886"/>
            <a:chOff x="11236" y="6002972"/>
            <a:chExt cx="4244977" cy="81886"/>
          </a:xfrm>
        </p:grpSpPr>
        <p:sp>
          <p:nvSpPr>
            <p:cNvPr id="37" name="36 Elipse"/>
            <p:cNvSpPr/>
            <p:nvPr/>
          </p:nvSpPr>
          <p:spPr>
            <a:xfrm rot="7982940">
              <a:off x="1843000"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37 Elipse"/>
            <p:cNvSpPr/>
            <p:nvPr/>
          </p:nvSpPr>
          <p:spPr>
            <a:xfrm rot="7982940">
              <a:off x="2009524"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38 Elipse"/>
            <p:cNvSpPr/>
            <p:nvPr/>
          </p:nvSpPr>
          <p:spPr>
            <a:xfrm rot="7982940">
              <a:off x="2176048"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39 Elipse"/>
            <p:cNvSpPr/>
            <p:nvPr/>
          </p:nvSpPr>
          <p:spPr>
            <a:xfrm rot="7982940">
              <a:off x="2342572"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40 Elipse"/>
            <p:cNvSpPr/>
            <p:nvPr/>
          </p:nvSpPr>
          <p:spPr>
            <a:xfrm rot="7982940">
              <a:off x="2509096" y="6002972"/>
              <a:ext cx="81886" cy="81886"/>
            </a:xfrm>
            <a:prstGeom prst="ellipse">
              <a:avLst/>
            </a:prstGeom>
            <a:solidFill>
              <a:srgbClr val="99CC00"/>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41 Elipse"/>
            <p:cNvSpPr/>
            <p:nvPr/>
          </p:nvSpPr>
          <p:spPr>
            <a:xfrm rot="6917876">
              <a:off x="2675620" y="6002972"/>
              <a:ext cx="81886" cy="81886"/>
            </a:xfrm>
            <a:prstGeom prst="ellipse">
              <a:avLst/>
            </a:prstGeom>
            <a:solidFill>
              <a:srgbClr val="66990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42 Elipse"/>
            <p:cNvSpPr/>
            <p:nvPr/>
          </p:nvSpPr>
          <p:spPr>
            <a:xfrm rot="4100816">
              <a:off x="2842144" y="6002972"/>
              <a:ext cx="81886" cy="81886"/>
            </a:xfrm>
            <a:prstGeom prst="ellipse">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43 Elipse"/>
            <p:cNvSpPr/>
            <p:nvPr/>
          </p:nvSpPr>
          <p:spPr>
            <a:xfrm rot="4100816">
              <a:off x="3008668" y="6002972"/>
              <a:ext cx="81886" cy="81886"/>
            </a:xfrm>
            <a:prstGeom prst="ellipse">
              <a:avLst/>
            </a:prstGeom>
            <a:solidFill>
              <a:srgbClr val="0066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44 Elipse"/>
            <p:cNvSpPr/>
            <p:nvPr/>
          </p:nvSpPr>
          <p:spPr>
            <a:xfrm rot="4100816">
              <a:off x="3175192" y="6002972"/>
              <a:ext cx="81886" cy="81886"/>
            </a:xfrm>
            <a:prstGeom prst="ellipse">
              <a:avLst/>
            </a:prstGeom>
            <a:solidFill>
              <a:srgbClr val="00CC66"/>
            </a:solidFill>
            <a:ln>
              <a:solidFill>
                <a:srgbClr val="00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45 Elipse"/>
            <p:cNvSpPr/>
            <p:nvPr/>
          </p:nvSpPr>
          <p:spPr>
            <a:xfrm rot="13533764">
              <a:off x="3341716" y="6002972"/>
              <a:ext cx="81886" cy="81886"/>
            </a:xfrm>
            <a:prstGeom prst="ellipse">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46 Elipse"/>
            <p:cNvSpPr/>
            <p:nvPr/>
          </p:nvSpPr>
          <p:spPr>
            <a:xfrm rot="9651640">
              <a:off x="3508240" y="6002972"/>
              <a:ext cx="81886" cy="81886"/>
            </a:xfrm>
            <a:prstGeom prst="ellipse">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47 Elipse"/>
            <p:cNvSpPr/>
            <p:nvPr/>
          </p:nvSpPr>
          <p:spPr>
            <a:xfrm rot="9651640">
              <a:off x="3674764" y="6002972"/>
              <a:ext cx="81886" cy="81886"/>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48 Elipse"/>
            <p:cNvSpPr/>
            <p:nvPr/>
          </p:nvSpPr>
          <p:spPr>
            <a:xfrm rot="9651640">
              <a:off x="3841288" y="6002972"/>
              <a:ext cx="81886" cy="81886"/>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49 Elipse"/>
            <p:cNvSpPr/>
            <p:nvPr/>
          </p:nvSpPr>
          <p:spPr>
            <a:xfrm rot="9651640">
              <a:off x="4007812"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50 Elipse"/>
            <p:cNvSpPr/>
            <p:nvPr/>
          </p:nvSpPr>
          <p:spPr>
            <a:xfrm rot="9651640">
              <a:off x="4174327"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51 Elipse"/>
            <p:cNvSpPr/>
            <p:nvPr/>
          </p:nvSpPr>
          <p:spPr>
            <a:xfrm>
              <a:off x="1343428" y="6002972"/>
              <a:ext cx="81886" cy="81886"/>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52 Elipse"/>
            <p:cNvSpPr/>
            <p:nvPr/>
          </p:nvSpPr>
          <p:spPr>
            <a:xfrm>
              <a:off x="1509952" y="6002972"/>
              <a:ext cx="81886" cy="81886"/>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53 Elipse"/>
            <p:cNvSpPr/>
            <p:nvPr/>
          </p:nvSpPr>
          <p:spPr>
            <a:xfrm rot="18782940">
              <a:off x="1676476"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54 Elipse"/>
            <p:cNvSpPr/>
            <p:nvPr/>
          </p:nvSpPr>
          <p:spPr>
            <a:xfrm rot="9651640">
              <a:off x="1010380" y="6002972"/>
              <a:ext cx="81886" cy="8188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55 Elipse"/>
            <p:cNvSpPr/>
            <p:nvPr/>
          </p:nvSpPr>
          <p:spPr>
            <a:xfrm rot="9651640">
              <a:off x="1176904" y="6002972"/>
              <a:ext cx="81886" cy="81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56 Elipse"/>
            <p:cNvSpPr/>
            <p:nvPr/>
          </p:nvSpPr>
          <p:spPr>
            <a:xfrm rot="9651640">
              <a:off x="11236" y="6002972"/>
              <a:ext cx="81886" cy="8188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57 Elipse"/>
            <p:cNvSpPr/>
            <p:nvPr/>
          </p:nvSpPr>
          <p:spPr>
            <a:xfrm rot="9651640">
              <a:off x="177760"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58 Elipse"/>
            <p:cNvSpPr/>
            <p:nvPr/>
          </p:nvSpPr>
          <p:spPr>
            <a:xfrm rot="9651640">
              <a:off x="344284"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59 Elipse"/>
            <p:cNvSpPr/>
            <p:nvPr/>
          </p:nvSpPr>
          <p:spPr>
            <a:xfrm rot="9651640">
              <a:off x="510808"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60 Elipse"/>
            <p:cNvSpPr/>
            <p:nvPr/>
          </p:nvSpPr>
          <p:spPr>
            <a:xfrm rot="9651640">
              <a:off x="677332"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61 Elipse"/>
            <p:cNvSpPr/>
            <p:nvPr/>
          </p:nvSpPr>
          <p:spPr>
            <a:xfrm rot="9651640">
              <a:off x="843856"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1" name="30 Rectángulo"/>
          <p:cNvSpPr/>
          <p:nvPr/>
        </p:nvSpPr>
        <p:spPr>
          <a:xfrm>
            <a:off x="1161670" y="2723996"/>
            <a:ext cx="8343461" cy="1200329"/>
          </a:xfrm>
          <a:prstGeom prst="rect">
            <a:avLst/>
          </a:prstGeom>
        </p:spPr>
        <p:txBody>
          <a:bodyPr wrap="square">
            <a:spAutoFit/>
          </a:bodyPr>
          <a:lstStyle/>
          <a:p>
            <a:pPr marL="285750" indent="-285750" algn="just">
              <a:buFont typeface="Arial" panose="020B0604020202020204" pitchFamily="34" charset="0"/>
              <a:buChar char="•"/>
            </a:pPr>
            <a:r>
              <a:rPr lang="es-MX" dirty="0" smtClean="0">
                <a:solidFill>
                  <a:schemeClr val="tx1">
                    <a:lumMod val="75000"/>
                    <a:lumOff val="25000"/>
                  </a:schemeClr>
                </a:solidFill>
              </a:rPr>
              <a:t>Nginx es software </a:t>
            </a:r>
            <a:r>
              <a:rPr lang="es-MX" b="1" dirty="0" smtClean="0">
                <a:solidFill>
                  <a:schemeClr val="tx1">
                    <a:lumMod val="75000"/>
                    <a:lumOff val="25000"/>
                  </a:schemeClr>
                </a:solidFill>
              </a:rPr>
              <a:t>libre, multiplataforma, ligero y de alto rendimiento.</a:t>
            </a:r>
          </a:p>
          <a:p>
            <a:pPr marL="285750" indent="-285750" algn="just">
              <a:buFont typeface="Arial" panose="020B0604020202020204" pitchFamily="34" charset="0"/>
              <a:buChar char="•"/>
            </a:pPr>
            <a:r>
              <a:rPr lang="es-MX" dirty="0" smtClean="0">
                <a:solidFill>
                  <a:schemeClr val="tx1">
                    <a:lumMod val="75000"/>
                    <a:lumOff val="25000"/>
                  </a:schemeClr>
                </a:solidFill>
              </a:rPr>
              <a:t>Nginx es </a:t>
            </a:r>
            <a:r>
              <a:rPr lang="es-MX" b="1" dirty="0" smtClean="0">
                <a:solidFill>
                  <a:schemeClr val="tx1">
                    <a:lumMod val="75000"/>
                    <a:lumOff val="25000"/>
                  </a:schemeClr>
                </a:solidFill>
              </a:rPr>
              <a:t>recomendado</a:t>
            </a:r>
            <a:r>
              <a:rPr lang="es-MX" dirty="0" smtClean="0">
                <a:solidFill>
                  <a:schemeClr val="tx1">
                    <a:lumMod val="75000"/>
                    <a:lumOff val="25000"/>
                  </a:schemeClr>
                </a:solidFill>
              </a:rPr>
              <a:t> para  webs de alto tráfico.</a:t>
            </a:r>
          </a:p>
          <a:p>
            <a:pPr marL="285750" indent="-285750" algn="just">
              <a:buFont typeface="Arial" panose="020B0604020202020204" pitchFamily="34" charset="0"/>
              <a:buChar char="•"/>
            </a:pPr>
            <a:r>
              <a:rPr lang="es-MX" b="1" dirty="0" smtClean="0">
                <a:solidFill>
                  <a:schemeClr val="tx1">
                    <a:lumMod val="75000"/>
                    <a:lumOff val="25000"/>
                  </a:schemeClr>
                </a:solidFill>
              </a:rPr>
              <a:t>Usa menos </a:t>
            </a:r>
            <a:r>
              <a:rPr lang="es-MX" dirty="0" smtClean="0">
                <a:solidFill>
                  <a:schemeClr val="tx1">
                    <a:lumMod val="75000"/>
                    <a:lumOff val="25000"/>
                  </a:schemeClr>
                </a:solidFill>
              </a:rPr>
              <a:t>recursos que Apache en la mayoría de los casos.</a:t>
            </a:r>
          </a:p>
          <a:p>
            <a:pPr marL="285750" indent="-285750" algn="just">
              <a:buFont typeface="Arial" panose="020B0604020202020204" pitchFamily="34" charset="0"/>
              <a:buChar char="•"/>
            </a:pPr>
            <a:r>
              <a:rPr lang="es-MX" dirty="0" smtClean="0">
                <a:solidFill>
                  <a:schemeClr val="tx1">
                    <a:lumMod val="75000"/>
                    <a:lumOff val="25000"/>
                  </a:schemeClr>
                </a:solidFill>
              </a:rPr>
              <a:t>La instalación de Nginx es bastante </a:t>
            </a:r>
            <a:r>
              <a:rPr lang="es-MX" b="1" dirty="0" smtClean="0">
                <a:solidFill>
                  <a:schemeClr val="tx1">
                    <a:lumMod val="75000"/>
                    <a:lumOff val="25000"/>
                  </a:schemeClr>
                </a:solidFill>
              </a:rPr>
              <a:t>sencilla.</a:t>
            </a:r>
            <a:r>
              <a:rPr lang="es-MX" dirty="0" smtClean="0">
                <a:solidFill>
                  <a:schemeClr val="tx1">
                    <a:lumMod val="75000"/>
                    <a:lumOff val="25000"/>
                  </a:schemeClr>
                </a:solidFill>
              </a:rPr>
              <a:t> </a:t>
            </a:r>
          </a:p>
        </p:txBody>
      </p:sp>
    </p:spTree>
    <p:extLst>
      <p:ext uri="{BB962C8B-B14F-4D97-AF65-F5344CB8AC3E}">
        <p14:creationId xmlns:p14="http://schemas.microsoft.com/office/powerpoint/2010/main" val="30089778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30 Rectángulo redondeado"/>
          <p:cNvSpPr/>
          <p:nvPr/>
        </p:nvSpPr>
        <p:spPr>
          <a:xfrm>
            <a:off x="2952403" y="1692077"/>
            <a:ext cx="5616624" cy="3888432"/>
          </a:xfrm>
          <a:prstGeom prst="roundRect">
            <a:avLst/>
          </a:prstGeom>
          <a:solidFill>
            <a:schemeClr val="bg1"/>
          </a:solidFill>
          <a:ln w="952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 name="4 Rectángulo redondeado"/>
          <p:cNvSpPr/>
          <p:nvPr/>
        </p:nvSpPr>
        <p:spPr>
          <a:xfrm>
            <a:off x="288107" y="179909"/>
            <a:ext cx="10225136" cy="6336704"/>
          </a:xfrm>
          <a:prstGeom prst="roundRect">
            <a:avLst>
              <a:gd name="adj" fmla="val 669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n w="28575">
                <a:solidFill>
                  <a:schemeClr val="tx1"/>
                </a:solidFill>
              </a:ln>
            </a:endParaRPr>
          </a:p>
        </p:txBody>
      </p:sp>
      <p:grpSp>
        <p:nvGrpSpPr>
          <p:cNvPr id="36" name="35 Grupo"/>
          <p:cNvGrpSpPr/>
          <p:nvPr/>
        </p:nvGrpSpPr>
        <p:grpSpPr>
          <a:xfrm>
            <a:off x="288107" y="6002972"/>
            <a:ext cx="4244977" cy="81886"/>
            <a:chOff x="11236" y="6002972"/>
            <a:chExt cx="4244977" cy="81886"/>
          </a:xfrm>
        </p:grpSpPr>
        <p:sp>
          <p:nvSpPr>
            <p:cNvPr id="37" name="36 Elipse"/>
            <p:cNvSpPr/>
            <p:nvPr/>
          </p:nvSpPr>
          <p:spPr>
            <a:xfrm rot="7982940">
              <a:off x="1843000"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37 Elipse"/>
            <p:cNvSpPr/>
            <p:nvPr/>
          </p:nvSpPr>
          <p:spPr>
            <a:xfrm rot="7982940">
              <a:off x="2009524"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38 Elipse"/>
            <p:cNvSpPr/>
            <p:nvPr/>
          </p:nvSpPr>
          <p:spPr>
            <a:xfrm rot="7982940">
              <a:off x="2176048"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39 Elipse"/>
            <p:cNvSpPr/>
            <p:nvPr/>
          </p:nvSpPr>
          <p:spPr>
            <a:xfrm rot="7982940">
              <a:off x="2342572"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40 Elipse"/>
            <p:cNvSpPr/>
            <p:nvPr/>
          </p:nvSpPr>
          <p:spPr>
            <a:xfrm rot="7982940">
              <a:off x="2509096" y="6002972"/>
              <a:ext cx="81886" cy="81886"/>
            </a:xfrm>
            <a:prstGeom prst="ellipse">
              <a:avLst/>
            </a:prstGeom>
            <a:solidFill>
              <a:srgbClr val="99CC00"/>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41 Elipse"/>
            <p:cNvSpPr/>
            <p:nvPr/>
          </p:nvSpPr>
          <p:spPr>
            <a:xfrm rot="6917876">
              <a:off x="2675620" y="6002972"/>
              <a:ext cx="81886" cy="81886"/>
            </a:xfrm>
            <a:prstGeom prst="ellipse">
              <a:avLst/>
            </a:prstGeom>
            <a:solidFill>
              <a:srgbClr val="66990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42 Elipse"/>
            <p:cNvSpPr/>
            <p:nvPr/>
          </p:nvSpPr>
          <p:spPr>
            <a:xfrm rot="4100816">
              <a:off x="2842144" y="6002972"/>
              <a:ext cx="81886" cy="81886"/>
            </a:xfrm>
            <a:prstGeom prst="ellipse">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43 Elipse"/>
            <p:cNvSpPr/>
            <p:nvPr/>
          </p:nvSpPr>
          <p:spPr>
            <a:xfrm rot="4100816">
              <a:off x="3008668" y="6002972"/>
              <a:ext cx="81886" cy="81886"/>
            </a:xfrm>
            <a:prstGeom prst="ellipse">
              <a:avLst/>
            </a:prstGeom>
            <a:solidFill>
              <a:srgbClr val="0066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44 Elipse"/>
            <p:cNvSpPr/>
            <p:nvPr/>
          </p:nvSpPr>
          <p:spPr>
            <a:xfrm rot="4100816">
              <a:off x="3175192" y="6002972"/>
              <a:ext cx="81886" cy="81886"/>
            </a:xfrm>
            <a:prstGeom prst="ellipse">
              <a:avLst/>
            </a:prstGeom>
            <a:solidFill>
              <a:srgbClr val="00CC66"/>
            </a:solidFill>
            <a:ln>
              <a:solidFill>
                <a:srgbClr val="00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45 Elipse"/>
            <p:cNvSpPr/>
            <p:nvPr/>
          </p:nvSpPr>
          <p:spPr>
            <a:xfrm rot="13533764">
              <a:off x="3341716" y="6002972"/>
              <a:ext cx="81886" cy="81886"/>
            </a:xfrm>
            <a:prstGeom prst="ellipse">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46 Elipse"/>
            <p:cNvSpPr/>
            <p:nvPr/>
          </p:nvSpPr>
          <p:spPr>
            <a:xfrm rot="9651640">
              <a:off x="3508240" y="6002972"/>
              <a:ext cx="81886" cy="81886"/>
            </a:xfrm>
            <a:prstGeom prst="ellipse">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47 Elipse"/>
            <p:cNvSpPr/>
            <p:nvPr/>
          </p:nvSpPr>
          <p:spPr>
            <a:xfrm rot="9651640">
              <a:off x="3674764" y="6002972"/>
              <a:ext cx="81886" cy="81886"/>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48 Elipse"/>
            <p:cNvSpPr/>
            <p:nvPr/>
          </p:nvSpPr>
          <p:spPr>
            <a:xfrm rot="9651640">
              <a:off x="3841288" y="6002972"/>
              <a:ext cx="81886" cy="81886"/>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49 Elipse"/>
            <p:cNvSpPr/>
            <p:nvPr/>
          </p:nvSpPr>
          <p:spPr>
            <a:xfrm rot="9651640">
              <a:off x="4007812"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50 Elipse"/>
            <p:cNvSpPr/>
            <p:nvPr/>
          </p:nvSpPr>
          <p:spPr>
            <a:xfrm rot="9651640">
              <a:off x="4174327"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51 Elipse"/>
            <p:cNvSpPr/>
            <p:nvPr/>
          </p:nvSpPr>
          <p:spPr>
            <a:xfrm>
              <a:off x="1343428" y="6002972"/>
              <a:ext cx="81886" cy="81886"/>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52 Elipse"/>
            <p:cNvSpPr/>
            <p:nvPr/>
          </p:nvSpPr>
          <p:spPr>
            <a:xfrm>
              <a:off x="1509952" y="6002972"/>
              <a:ext cx="81886" cy="81886"/>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53 Elipse"/>
            <p:cNvSpPr/>
            <p:nvPr/>
          </p:nvSpPr>
          <p:spPr>
            <a:xfrm rot="18782940">
              <a:off x="1676476"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54 Elipse"/>
            <p:cNvSpPr/>
            <p:nvPr/>
          </p:nvSpPr>
          <p:spPr>
            <a:xfrm rot="9651640">
              <a:off x="1010380" y="6002972"/>
              <a:ext cx="81886" cy="8188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55 Elipse"/>
            <p:cNvSpPr/>
            <p:nvPr/>
          </p:nvSpPr>
          <p:spPr>
            <a:xfrm rot="9651640">
              <a:off x="1176904" y="6002972"/>
              <a:ext cx="81886" cy="81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56 Elipse"/>
            <p:cNvSpPr/>
            <p:nvPr/>
          </p:nvSpPr>
          <p:spPr>
            <a:xfrm rot="9651640">
              <a:off x="11236" y="6002972"/>
              <a:ext cx="81886" cy="8188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57 Elipse"/>
            <p:cNvSpPr/>
            <p:nvPr/>
          </p:nvSpPr>
          <p:spPr>
            <a:xfrm rot="9651640">
              <a:off x="177760"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58 Elipse"/>
            <p:cNvSpPr/>
            <p:nvPr/>
          </p:nvSpPr>
          <p:spPr>
            <a:xfrm rot="9651640">
              <a:off x="344284"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59 Elipse"/>
            <p:cNvSpPr/>
            <p:nvPr/>
          </p:nvSpPr>
          <p:spPr>
            <a:xfrm rot="9651640">
              <a:off x="510808"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60 Elipse"/>
            <p:cNvSpPr/>
            <p:nvPr/>
          </p:nvSpPr>
          <p:spPr>
            <a:xfrm rot="9651640">
              <a:off x="677332"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61 Elipse"/>
            <p:cNvSpPr/>
            <p:nvPr/>
          </p:nvSpPr>
          <p:spPr>
            <a:xfrm rot="9651640">
              <a:off x="843856"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2" name="31 CuadroTexto"/>
          <p:cNvSpPr txBox="1"/>
          <p:nvPr/>
        </p:nvSpPr>
        <p:spPr>
          <a:xfrm>
            <a:off x="2952403" y="2940020"/>
            <a:ext cx="5616624" cy="1200329"/>
          </a:xfrm>
          <a:prstGeom prst="rect">
            <a:avLst/>
          </a:prstGeom>
          <a:noFill/>
        </p:spPr>
        <p:txBody>
          <a:bodyPr wrap="square" rtlCol="0">
            <a:spAutoFit/>
          </a:bodyPr>
          <a:lstStyle/>
          <a:p>
            <a:pPr algn="ctr"/>
            <a:r>
              <a:rPr lang="es-MX" sz="7200" dirty="0" smtClean="0">
                <a:effectLst>
                  <a:outerShdw blurRad="38100" dist="38100" dir="2700000" algn="tl">
                    <a:srgbClr val="000000">
                      <a:alpha val="43137"/>
                    </a:srgbClr>
                  </a:outerShdw>
                </a:effectLst>
                <a:latin typeface="cafeta" panose="020B0608020202050204" pitchFamily="34" charset="0"/>
              </a:rPr>
              <a:t>Gracias </a:t>
            </a:r>
            <a:endParaRPr lang="es-MX" sz="7200" dirty="0">
              <a:effectLst>
                <a:outerShdw blurRad="38100" dist="38100" dir="2700000" algn="tl">
                  <a:srgbClr val="000000">
                    <a:alpha val="43137"/>
                  </a:srgbClr>
                </a:outerShdw>
              </a:effectLst>
              <a:latin typeface="cafeta" panose="020B0608020202050204" pitchFamily="34" charset="0"/>
            </a:endParaRPr>
          </a:p>
        </p:txBody>
      </p:sp>
    </p:spTree>
    <p:extLst>
      <p:ext uri="{BB962C8B-B14F-4D97-AF65-F5344CB8AC3E}">
        <p14:creationId xmlns:p14="http://schemas.microsoft.com/office/powerpoint/2010/main" val="283688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288107" y="179909"/>
            <a:ext cx="10225136" cy="6336704"/>
          </a:xfrm>
          <a:prstGeom prst="roundRect">
            <a:avLst>
              <a:gd name="adj" fmla="val 669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n w="28575">
                <a:solidFill>
                  <a:schemeClr val="tx1"/>
                </a:solidFill>
              </a:ln>
            </a:endParaRPr>
          </a:p>
        </p:txBody>
      </p:sp>
      <p:grpSp>
        <p:nvGrpSpPr>
          <p:cNvPr id="8" name="7 Grupo"/>
          <p:cNvGrpSpPr/>
          <p:nvPr/>
        </p:nvGrpSpPr>
        <p:grpSpPr>
          <a:xfrm>
            <a:off x="288107" y="6002972"/>
            <a:ext cx="4244977" cy="81886"/>
            <a:chOff x="11236" y="6002972"/>
            <a:chExt cx="4244977" cy="81886"/>
          </a:xfrm>
        </p:grpSpPr>
        <p:sp>
          <p:nvSpPr>
            <p:cNvPr id="10" name="9 Elipse"/>
            <p:cNvSpPr/>
            <p:nvPr/>
          </p:nvSpPr>
          <p:spPr>
            <a:xfrm rot="7982940">
              <a:off x="1843000"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10 Elipse"/>
            <p:cNvSpPr/>
            <p:nvPr/>
          </p:nvSpPr>
          <p:spPr>
            <a:xfrm rot="7982940">
              <a:off x="2009524"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11 Elipse"/>
            <p:cNvSpPr/>
            <p:nvPr/>
          </p:nvSpPr>
          <p:spPr>
            <a:xfrm rot="7982940">
              <a:off x="2176048"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12 Elipse"/>
            <p:cNvSpPr/>
            <p:nvPr/>
          </p:nvSpPr>
          <p:spPr>
            <a:xfrm rot="7982940">
              <a:off x="2342572"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13 Elipse"/>
            <p:cNvSpPr/>
            <p:nvPr/>
          </p:nvSpPr>
          <p:spPr>
            <a:xfrm rot="7982940">
              <a:off x="2509096" y="6002972"/>
              <a:ext cx="81886" cy="81886"/>
            </a:xfrm>
            <a:prstGeom prst="ellipse">
              <a:avLst/>
            </a:prstGeom>
            <a:solidFill>
              <a:srgbClr val="99CC00"/>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14 Elipse"/>
            <p:cNvSpPr/>
            <p:nvPr/>
          </p:nvSpPr>
          <p:spPr>
            <a:xfrm rot="6917876">
              <a:off x="2675620" y="6002972"/>
              <a:ext cx="81886" cy="81886"/>
            </a:xfrm>
            <a:prstGeom prst="ellipse">
              <a:avLst/>
            </a:prstGeom>
            <a:solidFill>
              <a:srgbClr val="66990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15 Elipse"/>
            <p:cNvSpPr/>
            <p:nvPr/>
          </p:nvSpPr>
          <p:spPr>
            <a:xfrm rot="4100816">
              <a:off x="2842144" y="6002972"/>
              <a:ext cx="81886" cy="81886"/>
            </a:xfrm>
            <a:prstGeom prst="ellipse">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16 Elipse"/>
            <p:cNvSpPr/>
            <p:nvPr/>
          </p:nvSpPr>
          <p:spPr>
            <a:xfrm rot="4100816">
              <a:off x="3008668" y="6002972"/>
              <a:ext cx="81886" cy="81886"/>
            </a:xfrm>
            <a:prstGeom prst="ellipse">
              <a:avLst/>
            </a:prstGeom>
            <a:solidFill>
              <a:srgbClr val="0066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17 Elipse"/>
            <p:cNvSpPr/>
            <p:nvPr/>
          </p:nvSpPr>
          <p:spPr>
            <a:xfrm rot="4100816">
              <a:off x="3175192" y="6002972"/>
              <a:ext cx="81886" cy="81886"/>
            </a:xfrm>
            <a:prstGeom prst="ellipse">
              <a:avLst/>
            </a:prstGeom>
            <a:solidFill>
              <a:srgbClr val="00CC66"/>
            </a:solidFill>
            <a:ln>
              <a:solidFill>
                <a:srgbClr val="00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18 Elipse"/>
            <p:cNvSpPr/>
            <p:nvPr/>
          </p:nvSpPr>
          <p:spPr>
            <a:xfrm rot="13533764">
              <a:off x="3341716" y="6002972"/>
              <a:ext cx="81886" cy="81886"/>
            </a:xfrm>
            <a:prstGeom prst="ellipse">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19 Elipse"/>
            <p:cNvSpPr/>
            <p:nvPr/>
          </p:nvSpPr>
          <p:spPr>
            <a:xfrm rot="9651640">
              <a:off x="3508240" y="6002972"/>
              <a:ext cx="81886" cy="81886"/>
            </a:xfrm>
            <a:prstGeom prst="ellipse">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20 Elipse"/>
            <p:cNvSpPr/>
            <p:nvPr/>
          </p:nvSpPr>
          <p:spPr>
            <a:xfrm rot="9651640">
              <a:off x="3674764" y="6002972"/>
              <a:ext cx="81886" cy="81886"/>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21 Elipse"/>
            <p:cNvSpPr/>
            <p:nvPr/>
          </p:nvSpPr>
          <p:spPr>
            <a:xfrm rot="9651640">
              <a:off x="3841288" y="6002972"/>
              <a:ext cx="81886" cy="81886"/>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22 Elipse"/>
            <p:cNvSpPr/>
            <p:nvPr/>
          </p:nvSpPr>
          <p:spPr>
            <a:xfrm rot="9651640">
              <a:off x="4007812"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23 Elipse"/>
            <p:cNvSpPr/>
            <p:nvPr/>
          </p:nvSpPr>
          <p:spPr>
            <a:xfrm rot="9651640">
              <a:off x="4174327"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24 Elipse"/>
            <p:cNvSpPr/>
            <p:nvPr/>
          </p:nvSpPr>
          <p:spPr>
            <a:xfrm>
              <a:off x="1343428" y="6002972"/>
              <a:ext cx="81886" cy="81886"/>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25 Elipse"/>
            <p:cNvSpPr/>
            <p:nvPr/>
          </p:nvSpPr>
          <p:spPr>
            <a:xfrm>
              <a:off x="1509952" y="6002972"/>
              <a:ext cx="81886" cy="81886"/>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26 Elipse"/>
            <p:cNvSpPr/>
            <p:nvPr/>
          </p:nvSpPr>
          <p:spPr>
            <a:xfrm rot="18782940">
              <a:off x="1676476"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27 Elipse"/>
            <p:cNvSpPr/>
            <p:nvPr/>
          </p:nvSpPr>
          <p:spPr>
            <a:xfrm rot="9651640">
              <a:off x="1010380" y="6002972"/>
              <a:ext cx="81886" cy="8188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28 Elipse"/>
            <p:cNvSpPr/>
            <p:nvPr/>
          </p:nvSpPr>
          <p:spPr>
            <a:xfrm rot="9651640">
              <a:off x="1176904" y="6002972"/>
              <a:ext cx="81886" cy="81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29 Elipse"/>
            <p:cNvSpPr/>
            <p:nvPr/>
          </p:nvSpPr>
          <p:spPr>
            <a:xfrm rot="9651640">
              <a:off x="11236" y="6002972"/>
              <a:ext cx="81886" cy="8188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30 Elipse"/>
            <p:cNvSpPr/>
            <p:nvPr/>
          </p:nvSpPr>
          <p:spPr>
            <a:xfrm rot="9651640">
              <a:off x="177760"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31 Elipse"/>
            <p:cNvSpPr/>
            <p:nvPr/>
          </p:nvSpPr>
          <p:spPr>
            <a:xfrm rot="9651640">
              <a:off x="344284"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32 Elipse"/>
            <p:cNvSpPr/>
            <p:nvPr/>
          </p:nvSpPr>
          <p:spPr>
            <a:xfrm rot="9651640">
              <a:off x="510808"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33 Elipse"/>
            <p:cNvSpPr/>
            <p:nvPr/>
          </p:nvSpPr>
          <p:spPr>
            <a:xfrm rot="9651640">
              <a:off x="677332"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34 Elipse"/>
            <p:cNvSpPr/>
            <p:nvPr/>
          </p:nvSpPr>
          <p:spPr>
            <a:xfrm rot="9651640">
              <a:off x="843856"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7" name="36 CuadroTexto"/>
          <p:cNvSpPr txBox="1"/>
          <p:nvPr/>
        </p:nvSpPr>
        <p:spPr>
          <a:xfrm>
            <a:off x="936179" y="611957"/>
            <a:ext cx="2664296" cy="830997"/>
          </a:xfrm>
          <a:prstGeom prst="rect">
            <a:avLst/>
          </a:prstGeom>
          <a:noFill/>
        </p:spPr>
        <p:txBody>
          <a:bodyPr wrap="square" rtlCol="0">
            <a:spAutoFit/>
          </a:bodyPr>
          <a:lstStyle/>
          <a:p>
            <a:pPr algn="ctr"/>
            <a:r>
              <a:rPr lang="es-MX" sz="4800" dirty="0" smtClean="0">
                <a:effectLst>
                  <a:outerShdw blurRad="38100" dist="38100" dir="2700000" algn="tl">
                    <a:srgbClr val="000000">
                      <a:alpha val="43137"/>
                    </a:srgbClr>
                  </a:outerShdw>
                </a:effectLst>
                <a:latin typeface="cafeta" panose="020B0608020202050204" pitchFamily="34" charset="0"/>
              </a:rPr>
              <a:t>Agenda</a:t>
            </a:r>
            <a:endParaRPr lang="es-MX" sz="4800" dirty="0">
              <a:effectLst>
                <a:outerShdw blurRad="38100" dist="38100" dir="2700000" algn="tl">
                  <a:srgbClr val="000000">
                    <a:alpha val="43137"/>
                  </a:srgbClr>
                </a:outerShdw>
              </a:effectLst>
              <a:latin typeface="cafeta" panose="020B0608020202050204" pitchFamily="34" charset="0"/>
            </a:endParaRPr>
          </a:p>
        </p:txBody>
      </p:sp>
      <p:sp>
        <p:nvSpPr>
          <p:cNvPr id="38" name="37 CuadroTexto"/>
          <p:cNvSpPr txBox="1"/>
          <p:nvPr/>
        </p:nvSpPr>
        <p:spPr>
          <a:xfrm>
            <a:off x="1512243" y="2196133"/>
            <a:ext cx="3071311" cy="2308324"/>
          </a:xfrm>
          <a:prstGeom prst="rect">
            <a:avLst/>
          </a:prstGeom>
          <a:noFill/>
        </p:spPr>
        <p:txBody>
          <a:bodyPr wrap="square" rtlCol="0">
            <a:spAutoFit/>
          </a:bodyPr>
          <a:lstStyle/>
          <a:p>
            <a:pPr marL="285750" indent="-285750" algn="just">
              <a:buFont typeface="Arial" panose="020B0604020202020204" pitchFamily="34" charset="0"/>
              <a:buChar char="•"/>
            </a:pPr>
            <a:r>
              <a:rPr lang="es-MX" dirty="0" smtClean="0">
                <a:solidFill>
                  <a:schemeClr val="tx1">
                    <a:lumMod val="75000"/>
                    <a:lumOff val="25000"/>
                  </a:schemeClr>
                </a:solidFill>
              </a:rPr>
              <a:t>Historia</a:t>
            </a:r>
          </a:p>
          <a:p>
            <a:pPr marL="285750" indent="-285750" algn="just">
              <a:buFont typeface="Arial" panose="020B0604020202020204" pitchFamily="34" charset="0"/>
              <a:buChar char="•"/>
            </a:pPr>
            <a:r>
              <a:rPr lang="es-MX" dirty="0" smtClean="0">
                <a:solidFill>
                  <a:schemeClr val="tx1">
                    <a:lumMod val="75000"/>
                    <a:lumOff val="25000"/>
                  </a:schemeClr>
                </a:solidFill>
              </a:rPr>
              <a:t>¿Qué es?</a:t>
            </a:r>
          </a:p>
          <a:p>
            <a:pPr marL="285750" indent="-285750" algn="just">
              <a:buFont typeface="Arial" panose="020B0604020202020204" pitchFamily="34" charset="0"/>
              <a:buChar char="•"/>
            </a:pPr>
            <a:r>
              <a:rPr lang="es-MX" dirty="0" smtClean="0">
                <a:solidFill>
                  <a:schemeClr val="tx1">
                    <a:lumMod val="75000"/>
                    <a:lumOff val="25000"/>
                  </a:schemeClr>
                </a:solidFill>
              </a:rPr>
              <a:t>Características</a:t>
            </a:r>
          </a:p>
          <a:p>
            <a:pPr marL="285750" indent="-285750" algn="just">
              <a:buFont typeface="Arial" panose="020B0604020202020204" pitchFamily="34" charset="0"/>
              <a:buChar char="•"/>
            </a:pPr>
            <a:r>
              <a:rPr lang="es-MX" dirty="0" smtClean="0">
                <a:solidFill>
                  <a:schemeClr val="tx1">
                    <a:lumMod val="75000"/>
                    <a:lumOff val="25000"/>
                  </a:schemeClr>
                </a:solidFill>
              </a:rPr>
              <a:t>Empresa que usan Nginx</a:t>
            </a:r>
          </a:p>
          <a:p>
            <a:pPr marL="285750" indent="-285750" algn="just">
              <a:buFont typeface="Arial" panose="020B0604020202020204" pitchFamily="34" charset="0"/>
              <a:buChar char="•"/>
            </a:pPr>
            <a:r>
              <a:rPr lang="es-MX" dirty="0" smtClean="0">
                <a:solidFill>
                  <a:schemeClr val="tx1">
                    <a:lumMod val="75000"/>
                    <a:lumOff val="25000"/>
                  </a:schemeClr>
                </a:solidFill>
              </a:rPr>
              <a:t>Razones para usarlo</a:t>
            </a:r>
          </a:p>
          <a:p>
            <a:pPr marL="285750" indent="-285750" algn="just">
              <a:buFont typeface="Arial" panose="020B0604020202020204" pitchFamily="34" charset="0"/>
              <a:buChar char="•"/>
            </a:pPr>
            <a:r>
              <a:rPr lang="es-MX" dirty="0" smtClean="0">
                <a:solidFill>
                  <a:schemeClr val="tx1">
                    <a:lumMod val="75000"/>
                    <a:lumOff val="25000"/>
                  </a:schemeClr>
                </a:solidFill>
              </a:rPr>
              <a:t>Preinstalación</a:t>
            </a:r>
          </a:p>
          <a:p>
            <a:pPr marL="285750" indent="-285750" algn="just">
              <a:buFont typeface="Arial" panose="020B0604020202020204" pitchFamily="34" charset="0"/>
              <a:buChar char="•"/>
            </a:pPr>
            <a:r>
              <a:rPr lang="es-MX" dirty="0" smtClean="0">
                <a:solidFill>
                  <a:schemeClr val="tx1">
                    <a:lumMod val="75000"/>
                    <a:lumOff val="25000"/>
                  </a:schemeClr>
                </a:solidFill>
              </a:rPr>
              <a:t>Instalación </a:t>
            </a:r>
          </a:p>
          <a:p>
            <a:pPr marL="285750" indent="-285750" algn="just">
              <a:buFont typeface="Arial" panose="020B0604020202020204" pitchFamily="34" charset="0"/>
              <a:buChar char="•"/>
            </a:pPr>
            <a:r>
              <a:rPr lang="es-MX" dirty="0" smtClean="0">
                <a:solidFill>
                  <a:schemeClr val="tx1">
                    <a:lumMod val="75000"/>
                    <a:lumOff val="25000"/>
                  </a:schemeClr>
                </a:solidFill>
              </a:rPr>
              <a:t>Conclusiones</a:t>
            </a:r>
          </a:p>
        </p:txBody>
      </p:sp>
    </p:spTree>
    <p:extLst>
      <p:ext uri="{BB962C8B-B14F-4D97-AF65-F5344CB8AC3E}">
        <p14:creationId xmlns:p14="http://schemas.microsoft.com/office/powerpoint/2010/main" val="636392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288107" y="179909"/>
            <a:ext cx="10225136" cy="6336704"/>
          </a:xfrm>
          <a:prstGeom prst="roundRect">
            <a:avLst>
              <a:gd name="adj" fmla="val 669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n w="28575">
                <a:solidFill>
                  <a:schemeClr val="tx1"/>
                </a:solidFill>
              </a:ln>
            </a:endParaRPr>
          </a:p>
        </p:txBody>
      </p:sp>
      <p:sp>
        <p:nvSpPr>
          <p:cNvPr id="7" name="6 CuadroTexto"/>
          <p:cNvSpPr txBox="1"/>
          <p:nvPr/>
        </p:nvSpPr>
        <p:spPr>
          <a:xfrm>
            <a:off x="864171" y="789072"/>
            <a:ext cx="2664296" cy="830997"/>
          </a:xfrm>
          <a:prstGeom prst="rect">
            <a:avLst/>
          </a:prstGeom>
          <a:noFill/>
        </p:spPr>
        <p:txBody>
          <a:bodyPr wrap="square" rtlCol="0">
            <a:spAutoFit/>
          </a:bodyPr>
          <a:lstStyle/>
          <a:p>
            <a:pPr algn="ctr"/>
            <a:r>
              <a:rPr lang="es-MX" sz="4800" dirty="0" smtClean="0">
                <a:effectLst>
                  <a:outerShdw blurRad="38100" dist="38100" dir="2700000" algn="tl">
                    <a:srgbClr val="000000">
                      <a:alpha val="43137"/>
                    </a:srgbClr>
                  </a:outerShdw>
                </a:effectLst>
                <a:latin typeface="cafeta" panose="020B0608020202050204" pitchFamily="34" charset="0"/>
              </a:rPr>
              <a:t>Historia </a:t>
            </a:r>
            <a:endParaRPr lang="es-MX" sz="4800" dirty="0">
              <a:effectLst>
                <a:outerShdw blurRad="38100" dist="38100" dir="2700000" algn="tl">
                  <a:srgbClr val="000000">
                    <a:alpha val="43137"/>
                  </a:srgbClr>
                </a:outerShdw>
              </a:effectLst>
              <a:latin typeface="cafeta" panose="020B0608020202050204" pitchFamily="34" charset="0"/>
            </a:endParaRPr>
          </a:p>
        </p:txBody>
      </p:sp>
      <p:grpSp>
        <p:nvGrpSpPr>
          <p:cNvPr id="36" name="35 Grupo"/>
          <p:cNvGrpSpPr/>
          <p:nvPr/>
        </p:nvGrpSpPr>
        <p:grpSpPr>
          <a:xfrm>
            <a:off x="288107" y="6002972"/>
            <a:ext cx="4244977" cy="81886"/>
            <a:chOff x="11236" y="6002972"/>
            <a:chExt cx="4244977" cy="81886"/>
          </a:xfrm>
        </p:grpSpPr>
        <p:sp>
          <p:nvSpPr>
            <p:cNvPr id="37" name="36 Elipse"/>
            <p:cNvSpPr/>
            <p:nvPr/>
          </p:nvSpPr>
          <p:spPr>
            <a:xfrm rot="7982940">
              <a:off x="1843000"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37 Elipse"/>
            <p:cNvSpPr/>
            <p:nvPr/>
          </p:nvSpPr>
          <p:spPr>
            <a:xfrm rot="7982940">
              <a:off x="2009524"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38 Elipse"/>
            <p:cNvSpPr/>
            <p:nvPr/>
          </p:nvSpPr>
          <p:spPr>
            <a:xfrm rot="7982940">
              <a:off x="2176048"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39 Elipse"/>
            <p:cNvSpPr/>
            <p:nvPr/>
          </p:nvSpPr>
          <p:spPr>
            <a:xfrm rot="7982940">
              <a:off x="2342572"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40 Elipse"/>
            <p:cNvSpPr/>
            <p:nvPr/>
          </p:nvSpPr>
          <p:spPr>
            <a:xfrm rot="7982940">
              <a:off x="2509096" y="6002972"/>
              <a:ext cx="81886" cy="81886"/>
            </a:xfrm>
            <a:prstGeom prst="ellipse">
              <a:avLst/>
            </a:prstGeom>
            <a:solidFill>
              <a:srgbClr val="99CC00"/>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41 Elipse"/>
            <p:cNvSpPr/>
            <p:nvPr/>
          </p:nvSpPr>
          <p:spPr>
            <a:xfrm rot="6917876">
              <a:off x="2675620" y="6002972"/>
              <a:ext cx="81886" cy="81886"/>
            </a:xfrm>
            <a:prstGeom prst="ellipse">
              <a:avLst/>
            </a:prstGeom>
            <a:solidFill>
              <a:srgbClr val="66990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42 Elipse"/>
            <p:cNvSpPr/>
            <p:nvPr/>
          </p:nvSpPr>
          <p:spPr>
            <a:xfrm rot="4100816">
              <a:off x="2842144" y="6002972"/>
              <a:ext cx="81886" cy="81886"/>
            </a:xfrm>
            <a:prstGeom prst="ellipse">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43 Elipse"/>
            <p:cNvSpPr/>
            <p:nvPr/>
          </p:nvSpPr>
          <p:spPr>
            <a:xfrm rot="4100816">
              <a:off x="3008668" y="6002972"/>
              <a:ext cx="81886" cy="81886"/>
            </a:xfrm>
            <a:prstGeom prst="ellipse">
              <a:avLst/>
            </a:prstGeom>
            <a:solidFill>
              <a:srgbClr val="0066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44 Elipse"/>
            <p:cNvSpPr/>
            <p:nvPr/>
          </p:nvSpPr>
          <p:spPr>
            <a:xfrm rot="4100816">
              <a:off x="3175192" y="6002972"/>
              <a:ext cx="81886" cy="81886"/>
            </a:xfrm>
            <a:prstGeom prst="ellipse">
              <a:avLst/>
            </a:prstGeom>
            <a:solidFill>
              <a:srgbClr val="00CC66"/>
            </a:solidFill>
            <a:ln>
              <a:solidFill>
                <a:srgbClr val="00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45 Elipse"/>
            <p:cNvSpPr/>
            <p:nvPr/>
          </p:nvSpPr>
          <p:spPr>
            <a:xfrm rot="13533764">
              <a:off x="3341716" y="6002972"/>
              <a:ext cx="81886" cy="81886"/>
            </a:xfrm>
            <a:prstGeom prst="ellipse">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46 Elipse"/>
            <p:cNvSpPr/>
            <p:nvPr/>
          </p:nvSpPr>
          <p:spPr>
            <a:xfrm rot="9651640">
              <a:off x="3508240" y="6002972"/>
              <a:ext cx="81886" cy="81886"/>
            </a:xfrm>
            <a:prstGeom prst="ellipse">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47 Elipse"/>
            <p:cNvSpPr/>
            <p:nvPr/>
          </p:nvSpPr>
          <p:spPr>
            <a:xfrm rot="9651640">
              <a:off x="3674764" y="6002972"/>
              <a:ext cx="81886" cy="81886"/>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48 Elipse"/>
            <p:cNvSpPr/>
            <p:nvPr/>
          </p:nvSpPr>
          <p:spPr>
            <a:xfrm rot="9651640">
              <a:off x="3841288" y="6002972"/>
              <a:ext cx="81886" cy="81886"/>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49 Elipse"/>
            <p:cNvSpPr/>
            <p:nvPr/>
          </p:nvSpPr>
          <p:spPr>
            <a:xfrm rot="9651640">
              <a:off x="4007812"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50 Elipse"/>
            <p:cNvSpPr/>
            <p:nvPr/>
          </p:nvSpPr>
          <p:spPr>
            <a:xfrm rot="9651640">
              <a:off x="4174327"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51 Elipse"/>
            <p:cNvSpPr/>
            <p:nvPr/>
          </p:nvSpPr>
          <p:spPr>
            <a:xfrm>
              <a:off x="1343428" y="6002972"/>
              <a:ext cx="81886" cy="81886"/>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52 Elipse"/>
            <p:cNvSpPr/>
            <p:nvPr/>
          </p:nvSpPr>
          <p:spPr>
            <a:xfrm>
              <a:off x="1509952" y="6002972"/>
              <a:ext cx="81886" cy="81886"/>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53 Elipse"/>
            <p:cNvSpPr/>
            <p:nvPr/>
          </p:nvSpPr>
          <p:spPr>
            <a:xfrm rot="18782940">
              <a:off x="1676476"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54 Elipse"/>
            <p:cNvSpPr/>
            <p:nvPr/>
          </p:nvSpPr>
          <p:spPr>
            <a:xfrm rot="9651640">
              <a:off x="1010380" y="6002972"/>
              <a:ext cx="81886" cy="8188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55 Elipse"/>
            <p:cNvSpPr/>
            <p:nvPr/>
          </p:nvSpPr>
          <p:spPr>
            <a:xfrm rot="9651640">
              <a:off x="1176904" y="6002972"/>
              <a:ext cx="81886" cy="81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56 Elipse"/>
            <p:cNvSpPr/>
            <p:nvPr/>
          </p:nvSpPr>
          <p:spPr>
            <a:xfrm rot="9651640">
              <a:off x="11236" y="6002972"/>
              <a:ext cx="81886" cy="8188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57 Elipse"/>
            <p:cNvSpPr/>
            <p:nvPr/>
          </p:nvSpPr>
          <p:spPr>
            <a:xfrm rot="9651640">
              <a:off x="177760"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58 Elipse"/>
            <p:cNvSpPr/>
            <p:nvPr/>
          </p:nvSpPr>
          <p:spPr>
            <a:xfrm rot="9651640">
              <a:off x="344284"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59 Elipse"/>
            <p:cNvSpPr/>
            <p:nvPr/>
          </p:nvSpPr>
          <p:spPr>
            <a:xfrm rot="9651640">
              <a:off x="510808"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60 Elipse"/>
            <p:cNvSpPr/>
            <p:nvPr/>
          </p:nvSpPr>
          <p:spPr>
            <a:xfrm rot="9651640">
              <a:off x="677332"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61 Elipse"/>
            <p:cNvSpPr/>
            <p:nvPr/>
          </p:nvSpPr>
          <p:spPr>
            <a:xfrm rot="9651640">
              <a:off x="843856"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 name="1 CuadroTexto"/>
          <p:cNvSpPr txBox="1"/>
          <p:nvPr/>
        </p:nvSpPr>
        <p:spPr>
          <a:xfrm>
            <a:off x="1368726" y="2352343"/>
            <a:ext cx="7848373" cy="1754326"/>
          </a:xfrm>
          <a:prstGeom prst="rect">
            <a:avLst/>
          </a:prstGeom>
          <a:noFill/>
        </p:spPr>
        <p:txBody>
          <a:bodyPr wrap="square" rtlCol="0">
            <a:spAutoFit/>
          </a:bodyPr>
          <a:lstStyle/>
          <a:p>
            <a:pPr algn="just"/>
            <a:r>
              <a:rPr lang="es-MX" dirty="0" smtClean="0">
                <a:solidFill>
                  <a:schemeClr val="tx1">
                    <a:lumMod val="75000"/>
                    <a:lumOff val="25000"/>
                  </a:schemeClr>
                </a:solidFill>
              </a:rPr>
              <a:t>Nginx fue desarrollado por </a:t>
            </a:r>
            <a:r>
              <a:rPr lang="es-MX" b="1" dirty="0" smtClean="0">
                <a:solidFill>
                  <a:schemeClr val="tx1">
                    <a:lumMod val="75000"/>
                    <a:lumOff val="25000"/>
                  </a:schemeClr>
                </a:solidFill>
              </a:rPr>
              <a:t>Igor </a:t>
            </a:r>
            <a:r>
              <a:rPr lang="es-MX" b="1" dirty="0" err="1" smtClean="0">
                <a:solidFill>
                  <a:schemeClr val="tx1">
                    <a:lumMod val="75000"/>
                    <a:lumOff val="25000"/>
                  </a:schemeClr>
                </a:solidFill>
              </a:rPr>
              <a:t>Sysoev</a:t>
            </a:r>
            <a:r>
              <a:rPr lang="es-MX" b="1" dirty="0" smtClean="0">
                <a:solidFill>
                  <a:schemeClr val="tx1">
                    <a:lumMod val="75000"/>
                    <a:lumOff val="25000"/>
                  </a:schemeClr>
                </a:solidFill>
              </a:rPr>
              <a:t> </a:t>
            </a:r>
            <a:r>
              <a:rPr lang="es-MX" dirty="0" smtClean="0">
                <a:solidFill>
                  <a:schemeClr val="tx1">
                    <a:lumMod val="75000"/>
                    <a:lumOff val="25000"/>
                  </a:schemeClr>
                </a:solidFill>
              </a:rPr>
              <a:t>para </a:t>
            </a:r>
            <a:r>
              <a:rPr lang="es-MX" b="1" dirty="0" smtClean="0">
                <a:solidFill>
                  <a:schemeClr val="tx1">
                    <a:lumMod val="75000"/>
                    <a:lumOff val="25000"/>
                  </a:schemeClr>
                </a:solidFill>
              </a:rPr>
              <a:t>Rambler.ru</a:t>
            </a:r>
            <a:r>
              <a:rPr lang="es-MX" dirty="0" smtClean="0">
                <a:solidFill>
                  <a:schemeClr val="tx1">
                    <a:lumMod val="75000"/>
                    <a:lumOff val="25000"/>
                  </a:schemeClr>
                </a:solidFill>
              </a:rPr>
              <a:t>, creado en Rusia dentro del segmento de los dominios dinámicos (páginas web con un contenido único, sin clichés, a diferencia de las páginas web estáticas)</a:t>
            </a:r>
          </a:p>
          <a:p>
            <a:pPr algn="just"/>
            <a:endParaRPr lang="es-MX" dirty="0">
              <a:solidFill>
                <a:schemeClr val="tx1">
                  <a:lumMod val="75000"/>
                  <a:lumOff val="25000"/>
                </a:schemeClr>
              </a:solidFill>
            </a:endParaRPr>
          </a:p>
          <a:p>
            <a:pPr algn="just"/>
            <a:r>
              <a:rPr lang="es-MX" dirty="0" smtClean="0">
                <a:solidFill>
                  <a:schemeClr val="tx1">
                    <a:lumMod val="75000"/>
                    <a:lumOff val="25000"/>
                  </a:schemeClr>
                </a:solidFill>
              </a:rPr>
              <a:t>En el 2012 fue el segundo sitio web más visitado de Rusia, donde ha estado funcionando en producción más de dos años y medio.</a:t>
            </a:r>
            <a:endParaRPr lang="es-MX" dirty="0">
              <a:solidFill>
                <a:schemeClr val="tx1">
                  <a:lumMod val="75000"/>
                  <a:lumOff val="25000"/>
                </a:schemeClr>
              </a:solidFill>
            </a:endParaRPr>
          </a:p>
        </p:txBody>
      </p:sp>
    </p:spTree>
    <p:extLst>
      <p:ext uri="{BB962C8B-B14F-4D97-AF65-F5344CB8AC3E}">
        <p14:creationId xmlns:p14="http://schemas.microsoft.com/office/powerpoint/2010/main" val="1821423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288107" y="179909"/>
            <a:ext cx="10225136" cy="6336704"/>
          </a:xfrm>
          <a:prstGeom prst="roundRect">
            <a:avLst>
              <a:gd name="adj" fmla="val 669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n w="28575">
                <a:solidFill>
                  <a:schemeClr val="tx1"/>
                </a:solidFill>
              </a:ln>
            </a:endParaRPr>
          </a:p>
        </p:txBody>
      </p:sp>
      <p:sp>
        <p:nvSpPr>
          <p:cNvPr id="7" name="6 CuadroTexto"/>
          <p:cNvSpPr txBox="1"/>
          <p:nvPr/>
        </p:nvSpPr>
        <p:spPr>
          <a:xfrm>
            <a:off x="792163" y="789072"/>
            <a:ext cx="2664296" cy="830997"/>
          </a:xfrm>
          <a:prstGeom prst="rect">
            <a:avLst/>
          </a:prstGeom>
          <a:noFill/>
        </p:spPr>
        <p:txBody>
          <a:bodyPr wrap="square" rtlCol="0">
            <a:spAutoFit/>
          </a:bodyPr>
          <a:lstStyle/>
          <a:p>
            <a:pPr algn="ctr"/>
            <a:r>
              <a:rPr lang="es-MX" sz="4800" dirty="0" smtClean="0">
                <a:effectLst>
                  <a:outerShdw blurRad="38100" dist="38100" dir="2700000" algn="tl">
                    <a:srgbClr val="000000">
                      <a:alpha val="43137"/>
                    </a:srgbClr>
                  </a:outerShdw>
                </a:effectLst>
                <a:latin typeface="cafeta" panose="020B0608020202050204" pitchFamily="34" charset="0"/>
              </a:rPr>
              <a:t>¿Qué es? </a:t>
            </a:r>
            <a:endParaRPr lang="es-MX" sz="4800" dirty="0">
              <a:effectLst>
                <a:outerShdw blurRad="38100" dist="38100" dir="2700000" algn="tl">
                  <a:srgbClr val="000000">
                    <a:alpha val="43137"/>
                  </a:srgbClr>
                </a:outerShdw>
              </a:effectLst>
              <a:latin typeface="cafeta" panose="020B0608020202050204" pitchFamily="34" charset="0"/>
            </a:endParaRPr>
          </a:p>
        </p:txBody>
      </p:sp>
      <p:grpSp>
        <p:nvGrpSpPr>
          <p:cNvPr id="36" name="35 Grupo"/>
          <p:cNvGrpSpPr/>
          <p:nvPr/>
        </p:nvGrpSpPr>
        <p:grpSpPr>
          <a:xfrm>
            <a:off x="288107" y="6002972"/>
            <a:ext cx="4244977" cy="81886"/>
            <a:chOff x="11236" y="6002972"/>
            <a:chExt cx="4244977" cy="81886"/>
          </a:xfrm>
        </p:grpSpPr>
        <p:sp>
          <p:nvSpPr>
            <p:cNvPr id="37" name="36 Elipse"/>
            <p:cNvSpPr/>
            <p:nvPr/>
          </p:nvSpPr>
          <p:spPr>
            <a:xfrm rot="7982940">
              <a:off x="1843000"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37 Elipse"/>
            <p:cNvSpPr/>
            <p:nvPr/>
          </p:nvSpPr>
          <p:spPr>
            <a:xfrm rot="7982940">
              <a:off x="2009524"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38 Elipse"/>
            <p:cNvSpPr/>
            <p:nvPr/>
          </p:nvSpPr>
          <p:spPr>
            <a:xfrm rot="7982940">
              <a:off x="2176048"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39 Elipse"/>
            <p:cNvSpPr/>
            <p:nvPr/>
          </p:nvSpPr>
          <p:spPr>
            <a:xfrm rot="7982940">
              <a:off x="2342572"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40 Elipse"/>
            <p:cNvSpPr/>
            <p:nvPr/>
          </p:nvSpPr>
          <p:spPr>
            <a:xfrm rot="7982940">
              <a:off x="2509096" y="6002972"/>
              <a:ext cx="81886" cy="81886"/>
            </a:xfrm>
            <a:prstGeom prst="ellipse">
              <a:avLst/>
            </a:prstGeom>
            <a:solidFill>
              <a:srgbClr val="99CC00"/>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41 Elipse"/>
            <p:cNvSpPr/>
            <p:nvPr/>
          </p:nvSpPr>
          <p:spPr>
            <a:xfrm rot="6917876">
              <a:off x="2675620" y="6002972"/>
              <a:ext cx="81886" cy="81886"/>
            </a:xfrm>
            <a:prstGeom prst="ellipse">
              <a:avLst/>
            </a:prstGeom>
            <a:solidFill>
              <a:srgbClr val="66990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42 Elipse"/>
            <p:cNvSpPr/>
            <p:nvPr/>
          </p:nvSpPr>
          <p:spPr>
            <a:xfrm rot="4100816">
              <a:off x="2842144" y="6002972"/>
              <a:ext cx="81886" cy="81886"/>
            </a:xfrm>
            <a:prstGeom prst="ellipse">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43 Elipse"/>
            <p:cNvSpPr/>
            <p:nvPr/>
          </p:nvSpPr>
          <p:spPr>
            <a:xfrm rot="4100816">
              <a:off x="3008668" y="6002972"/>
              <a:ext cx="81886" cy="81886"/>
            </a:xfrm>
            <a:prstGeom prst="ellipse">
              <a:avLst/>
            </a:prstGeom>
            <a:solidFill>
              <a:srgbClr val="0066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44 Elipse"/>
            <p:cNvSpPr/>
            <p:nvPr/>
          </p:nvSpPr>
          <p:spPr>
            <a:xfrm rot="4100816">
              <a:off x="3175192" y="6002972"/>
              <a:ext cx="81886" cy="81886"/>
            </a:xfrm>
            <a:prstGeom prst="ellipse">
              <a:avLst/>
            </a:prstGeom>
            <a:solidFill>
              <a:srgbClr val="00CC66"/>
            </a:solidFill>
            <a:ln>
              <a:solidFill>
                <a:srgbClr val="00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45 Elipse"/>
            <p:cNvSpPr/>
            <p:nvPr/>
          </p:nvSpPr>
          <p:spPr>
            <a:xfrm rot="13533764">
              <a:off x="3341716" y="6002972"/>
              <a:ext cx="81886" cy="81886"/>
            </a:xfrm>
            <a:prstGeom prst="ellipse">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46 Elipse"/>
            <p:cNvSpPr/>
            <p:nvPr/>
          </p:nvSpPr>
          <p:spPr>
            <a:xfrm rot="9651640">
              <a:off x="3508240" y="6002972"/>
              <a:ext cx="81886" cy="81886"/>
            </a:xfrm>
            <a:prstGeom prst="ellipse">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47 Elipse"/>
            <p:cNvSpPr/>
            <p:nvPr/>
          </p:nvSpPr>
          <p:spPr>
            <a:xfrm rot="9651640">
              <a:off x="3674764" y="6002972"/>
              <a:ext cx="81886" cy="81886"/>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48 Elipse"/>
            <p:cNvSpPr/>
            <p:nvPr/>
          </p:nvSpPr>
          <p:spPr>
            <a:xfrm rot="9651640">
              <a:off x="3841288" y="6002972"/>
              <a:ext cx="81886" cy="81886"/>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49 Elipse"/>
            <p:cNvSpPr/>
            <p:nvPr/>
          </p:nvSpPr>
          <p:spPr>
            <a:xfrm rot="9651640">
              <a:off x="4007812"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50 Elipse"/>
            <p:cNvSpPr/>
            <p:nvPr/>
          </p:nvSpPr>
          <p:spPr>
            <a:xfrm rot="9651640">
              <a:off x="4174327"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51 Elipse"/>
            <p:cNvSpPr/>
            <p:nvPr/>
          </p:nvSpPr>
          <p:spPr>
            <a:xfrm>
              <a:off x="1343428" y="6002972"/>
              <a:ext cx="81886" cy="81886"/>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52 Elipse"/>
            <p:cNvSpPr/>
            <p:nvPr/>
          </p:nvSpPr>
          <p:spPr>
            <a:xfrm>
              <a:off x="1509952" y="6002972"/>
              <a:ext cx="81886" cy="81886"/>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53 Elipse"/>
            <p:cNvSpPr/>
            <p:nvPr/>
          </p:nvSpPr>
          <p:spPr>
            <a:xfrm rot="18782940">
              <a:off x="1676476"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54 Elipse"/>
            <p:cNvSpPr/>
            <p:nvPr/>
          </p:nvSpPr>
          <p:spPr>
            <a:xfrm rot="9651640">
              <a:off x="1010380" y="6002972"/>
              <a:ext cx="81886" cy="8188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55 Elipse"/>
            <p:cNvSpPr/>
            <p:nvPr/>
          </p:nvSpPr>
          <p:spPr>
            <a:xfrm rot="9651640">
              <a:off x="1176904" y="6002972"/>
              <a:ext cx="81886" cy="81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56 Elipse"/>
            <p:cNvSpPr/>
            <p:nvPr/>
          </p:nvSpPr>
          <p:spPr>
            <a:xfrm rot="9651640">
              <a:off x="11236" y="6002972"/>
              <a:ext cx="81886" cy="8188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57 Elipse"/>
            <p:cNvSpPr/>
            <p:nvPr/>
          </p:nvSpPr>
          <p:spPr>
            <a:xfrm rot="9651640">
              <a:off x="177760"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58 Elipse"/>
            <p:cNvSpPr/>
            <p:nvPr/>
          </p:nvSpPr>
          <p:spPr>
            <a:xfrm rot="9651640">
              <a:off x="344284"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59 Elipse"/>
            <p:cNvSpPr/>
            <p:nvPr/>
          </p:nvSpPr>
          <p:spPr>
            <a:xfrm rot="9651640">
              <a:off x="510808"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60 Elipse"/>
            <p:cNvSpPr/>
            <p:nvPr/>
          </p:nvSpPr>
          <p:spPr>
            <a:xfrm rot="9651640">
              <a:off x="677332"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61 Elipse"/>
            <p:cNvSpPr/>
            <p:nvPr/>
          </p:nvSpPr>
          <p:spPr>
            <a:xfrm rot="9651640">
              <a:off x="843856"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 name="1 CuadroTexto"/>
          <p:cNvSpPr txBox="1"/>
          <p:nvPr/>
        </p:nvSpPr>
        <p:spPr>
          <a:xfrm>
            <a:off x="1368726" y="2352343"/>
            <a:ext cx="7848373" cy="646331"/>
          </a:xfrm>
          <a:prstGeom prst="rect">
            <a:avLst/>
          </a:prstGeom>
          <a:noFill/>
        </p:spPr>
        <p:txBody>
          <a:bodyPr wrap="square" rtlCol="0">
            <a:spAutoFit/>
          </a:bodyPr>
          <a:lstStyle/>
          <a:p>
            <a:pPr algn="just"/>
            <a:r>
              <a:rPr lang="es-MX" dirty="0">
                <a:solidFill>
                  <a:schemeClr val="tx1">
                    <a:lumMod val="75000"/>
                    <a:lumOff val="25000"/>
                  </a:schemeClr>
                </a:solidFill>
              </a:rPr>
              <a:t>E</a:t>
            </a:r>
            <a:r>
              <a:rPr lang="es-MX" dirty="0" smtClean="0">
                <a:solidFill>
                  <a:schemeClr val="tx1">
                    <a:lumMod val="75000"/>
                    <a:lumOff val="25000"/>
                  </a:schemeClr>
                </a:solidFill>
              </a:rPr>
              <a:t>s un servidor web/proxy inverso ligero de alto rendimiento y un proxy para protocolos de correo electrónico (IMAP/POP3).</a:t>
            </a:r>
            <a:endParaRPr lang="es-MX" dirty="0">
              <a:solidFill>
                <a:schemeClr val="tx1">
                  <a:lumMod val="75000"/>
                  <a:lumOff val="25000"/>
                </a:schemeClr>
              </a:solidFill>
            </a:endParaRPr>
          </a:p>
        </p:txBody>
      </p:sp>
      <p:sp>
        <p:nvSpPr>
          <p:cNvPr id="4" name="3 Rectángulo"/>
          <p:cNvSpPr/>
          <p:nvPr/>
        </p:nvSpPr>
        <p:spPr>
          <a:xfrm>
            <a:off x="1380298" y="3484726"/>
            <a:ext cx="7764294" cy="923330"/>
          </a:xfrm>
          <a:prstGeom prst="rect">
            <a:avLst/>
          </a:prstGeom>
        </p:spPr>
        <p:txBody>
          <a:bodyPr wrap="square">
            <a:spAutoFit/>
          </a:bodyPr>
          <a:lstStyle/>
          <a:p>
            <a:r>
              <a:rPr lang="es-MX" dirty="0" smtClean="0">
                <a:solidFill>
                  <a:schemeClr val="tx1">
                    <a:lumMod val="75000"/>
                    <a:lumOff val="25000"/>
                  </a:schemeClr>
                </a:solidFill>
              </a:rPr>
              <a:t>Es software libre y de código abierto, licenciado bajo la Licencia BSD simplificada. Es multiplataforma, por lo que corre en sistemas tipo Unix (GNU/Linux, BSD, Solaris, Mac OS X, etc.) </a:t>
            </a:r>
            <a:endParaRPr lang="es-MX" dirty="0">
              <a:solidFill>
                <a:schemeClr val="tx1">
                  <a:lumMod val="75000"/>
                  <a:lumOff val="25000"/>
                </a:schemeClr>
              </a:solidFill>
            </a:endParaRPr>
          </a:p>
        </p:txBody>
      </p:sp>
    </p:spTree>
    <p:extLst>
      <p:ext uri="{BB962C8B-B14F-4D97-AF65-F5344CB8AC3E}">
        <p14:creationId xmlns:p14="http://schemas.microsoft.com/office/powerpoint/2010/main" val="743700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288107" y="179909"/>
            <a:ext cx="10225136" cy="6336704"/>
          </a:xfrm>
          <a:prstGeom prst="roundRect">
            <a:avLst>
              <a:gd name="adj" fmla="val 669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n w="28575">
                <a:solidFill>
                  <a:schemeClr val="tx1"/>
                </a:solidFill>
              </a:ln>
            </a:endParaRPr>
          </a:p>
        </p:txBody>
      </p:sp>
      <p:sp>
        <p:nvSpPr>
          <p:cNvPr id="7" name="6 CuadroTexto"/>
          <p:cNvSpPr txBox="1"/>
          <p:nvPr/>
        </p:nvSpPr>
        <p:spPr>
          <a:xfrm>
            <a:off x="839196" y="717064"/>
            <a:ext cx="3193327" cy="830997"/>
          </a:xfrm>
          <a:prstGeom prst="rect">
            <a:avLst/>
          </a:prstGeom>
          <a:noFill/>
        </p:spPr>
        <p:txBody>
          <a:bodyPr wrap="square" rtlCol="0">
            <a:spAutoFit/>
          </a:bodyPr>
          <a:lstStyle/>
          <a:p>
            <a:pPr algn="ctr"/>
            <a:r>
              <a:rPr lang="es-MX" sz="4800" dirty="0" smtClean="0">
                <a:effectLst>
                  <a:outerShdw blurRad="38100" dist="38100" dir="2700000" algn="tl">
                    <a:srgbClr val="000000">
                      <a:alpha val="43137"/>
                    </a:srgbClr>
                  </a:outerShdw>
                </a:effectLst>
                <a:latin typeface="cafeta" panose="020B0608020202050204" pitchFamily="34" charset="0"/>
              </a:rPr>
              <a:t>Características </a:t>
            </a:r>
            <a:endParaRPr lang="es-MX" sz="4800" dirty="0">
              <a:effectLst>
                <a:outerShdw blurRad="38100" dist="38100" dir="2700000" algn="tl">
                  <a:srgbClr val="000000">
                    <a:alpha val="43137"/>
                  </a:srgbClr>
                </a:outerShdw>
              </a:effectLst>
              <a:latin typeface="cafeta" panose="020B0608020202050204" pitchFamily="34" charset="0"/>
            </a:endParaRPr>
          </a:p>
        </p:txBody>
      </p:sp>
      <p:grpSp>
        <p:nvGrpSpPr>
          <p:cNvPr id="36" name="35 Grupo"/>
          <p:cNvGrpSpPr/>
          <p:nvPr/>
        </p:nvGrpSpPr>
        <p:grpSpPr>
          <a:xfrm>
            <a:off x="288107" y="6002972"/>
            <a:ext cx="4244977" cy="81886"/>
            <a:chOff x="11236" y="6002972"/>
            <a:chExt cx="4244977" cy="81886"/>
          </a:xfrm>
        </p:grpSpPr>
        <p:sp>
          <p:nvSpPr>
            <p:cNvPr id="37" name="36 Elipse"/>
            <p:cNvSpPr/>
            <p:nvPr/>
          </p:nvSpPr>
          <p:spPr>
            <a:xfrm rot="7982940">
              <a:off x="1843000"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37 Elipse"/>
            <p:cNvSpPr/>
            <p:nvPr/>
          </p:nvSpPr>
          <p:spPr>
            <a:xfrm rot="7982940">
              <a:off x="2009524"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38 Elipse"/>
            <p:cNvSpPr/>
            <p:nvPr/>
          </p:nvSpPr>
          <p:spPr>
            <a:xfrm rot="7982940">
              <a:off x="2176048"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39 Elipse"/>
            <p:cNvSpPr/>
            <p:nvPr/>
          </p:nvSpPr>
          <p:spPr>
            <a:xfrm rot="7982940">
              <a:off x="2342572"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40 Elipse"/>
            <p:cNvSpPr/>
            <p:nvPr/>
          </p:nvSpPr>
          <p:spPr>
            <a:xfrm rot="7982940">
              <a:off x="2509096" y="6002972"/>
              <a:ext cx="81886" cy="81886"/>
            </a:xfrm>
            <a:prstGeom prst="ellipse">
              <a:avLst/>
            </a:prstGeom>
            <a:solidFill>
              <a:srgbClr val="99CC00"/>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41 Elipse"/>
            <p:cNvSpPr/>
            <p:nvPr/>
          </p:nvSpPr>
          <p:spPr>
            <a:xfrm rot="6917876">
              <a:off x="2675620" y="6002972"/>
              <a:ext cx="81886" cy="81886"/>
            </a:xfrm>
            <a:prstGeom prst="ellipse">
              <a:avLst/>
            </a:prstGeom>
            <a:solidFill>
              <a:srgbClr val="66990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42 Elipse"/>
            <p:cNvSpPr/>
            <p:nvPr/>
          </p:nvSpPr>
          <p:spPr>
            <a:xfrm rot="4100816">
              <a:off x="2842144" y="6002972"/>
              <a:ext cx="81886" cy="81886"/>
            </a:xfrm>
            <a:prstGeom prst="ellipse">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43 Elipse"/>
            <p:cNvSpPr/>
            <p:nvPr/>
          </p:nvSpPr>
          <p:spPr>
            <a:xfrm rot="4100816">
              <a:off x="3008668" y="6002972"/>
              <a:ext cx="81886" cy="81886"/>
            </a:xfrm>
            <a:prstGeom prst="ellipse">
              <a:avLst/>
            </a:prstGeom>
            <a:solidFill>
              <a:srgbClr val="0066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44 Elipse"/>
            <p:cNvSpPr/>
            <p:nvPr/>
          </p:nvSpPr>
          <p:spPr>
            <a:xfrm rot="4100816">
              <a:off x="3175192" y="6002972"/>
              <a:ext cx="81886" cy="81886"/>
            </a:xfrm>
            <a:prstGeom prst="ellipse">
              <a:avLst/>
            </a:prstGeom>
            <a:solidFill>
              <a:srgbClr val="00CC66"/>
            </a:solidFill>
            <a:ln>
              <a:solidFill>
                <a:srgbClr val="00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45 Elipse"/>
            <p:cNvSpPr/>
            <p:nvPr/>
          </p:nvSpPr>
          <p:spPr>
            <a:xfrm rot="13533764">
              <a:off x="3341716" y="6002972"/>
              <a:ext cx="81886" cy="81886"/>
            </a:xfrm>
            <a:prstGeom prst="ellipse">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46 Elipse"/>
            <p:cNvSpPr/>
            <p:nvPr/>
          </p:nvSpPr>
          <p:spPr>
            <a:xfrm rot="9651640">
              <a:off x="3508240" y="6002972"/>
              <a:ext cx="81886" cy="81886"/>
            </a:xfrm>
            <a:prstGeom prst="ellipse">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47 Elipse"/>
            <p:cNvSpPr/>
            <p:nvPr/>
          </p:nvSpPr>
          <p:spPr>
            <a:xfrm rot="9651640">
              <a:off x="3674764" y="6002972"/>
              <a:ext cx="81886" cy="81886"/>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48 Elipse"/>
            <p:cNvSpPr/>
            <p:nvPr/>
          </p:nvSpPr>
          <p:spPr>
            <a:xfrm rot="9651640">
              <a:off x="3841288" y="6002972"/>
              <a:ext cx="81886" cy="81886"/>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49 Elipse"/>
            <p:cNvSpPr/>
            <p:nvPr/>
          </p:nvSpPr>
          <p:spPr>
            <a:xfrm rot="9651640">
              <a:off x="4007812"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50 Elipse"/>
            <p:cNvSpPr/>
            <p:nvPr/>
          </p:nvSpPr>
          <p:spPr>
            <a:xfrm rot="9651640">
              <a:off x="4174327"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51 Elipse"/>
            <p:cNvSpPr/>
            <p:nvPr/>
          </p:nvSpPr>
          <p:spPr>
            <a:xfrm>
              <a:off x="1343428" y="6002972"/>
              <a:ext cx="81886" cy="81886"/>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52 Elipse"/>
            <p:cNvSpPr/>
            <p:nvPr/>
          </p:nvSpPr>
          <p:spPr>
            <a:xfrm>
              <a:off x="1509952" y="6002972"/>
              <a:ext cx="81886" cy="81886"/>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53 Elipse"/>
            <p:cNvSpPr/>
            <p:nvPr/>
          </p:nvSpPr>
          <p:spPr>
            <a:xfrm rot="18782940">
              <a:off x="1676476"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54 Elipse"/>
            <p:cNvSpPr/>
            <p:nvPr/>
          </p:nvSpPr>
          <p:spPr>
            <a:xfrm rot="9651640">
              <a:off x="1010380" y="6002972"/>
              <a:ext cx="81886" cy="8188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55 Elipse"/>
            <p:cNvSpPr/>
            <p:nvPr/>
          </p:nvSpPr>
          <p:spPr>
            <a:xfrm rot="9651640">
              <a:off x="1176904" y="6002972"/>
              <a:ext cx="81886" cy="81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56 Elipse"/>
            <p:cNvSpPr/>
            <p:nvPr/>
          </p:nvSpPr>
          <p:spPr>
            <a:xfrm rot="9651640">
              <a:off x="11236" y="6002972"/>
              <a:ext cx="81886" cy="8188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57 Elipse"/>
            <p:cNvSpPr/>
            <p:nvPr/>
          </p:nvSpPr>
          <p:spPr>
            <a:xfrm rot="9651640">
              <a:off x="177760"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58 Elipse"/>
            <p:cNvSpPr/>
            <p:nvPr/>
          </p:nvSpPr>
          <p:spPr>
            <a:xfrm rot="9651640">
              <a:off x="344284"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59 Elipse"/>
            <p:cNvSpPr/>
            <p:nvPr/>
          </p:nvSpPr>
          <p:spPr>
            <a:xfrm rot="9651640">
              <a:off x="510808"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60 Elipse"/>
            <p:cNvSpPr/>
            <p:nvPr/>
          </p:nvSpPr>
          <p:spPr>
            <a:xfrm rot="9651640">
              <a:off x="677332"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61 Elipse"/>
            <p:cNvSpPr/>
            <p:nvPr/>
          </p:nvSpPr>
          <p:spPr>
            <a:xfrm rot="9651640">
              <a:off x="843856"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4" name="3 Rectángulo"/>
          <p:cNvSpPr/>
          <p:nvPr/>
        </p:nvSpPr>
        <p:spPr>
          <a:xfrm>
            <a:off x="1161670" y="1692077"/>
            <a:ext cx="8847517" cy="3139321"/>
          </a:xfrm>
          <a:prstGeom prst="rect">
            <a:avLst/>
          </a:prstGeom>
        </p:spPr>
        <p:txBody>
          <a:bodyPr wrap="square">
            <a:spAutoFit/>
          </a:bodyPr>
          <a:lstStyle/>
          <a:p>
            <a:pPr marL="285750" indent="-285750" algn="just">
              <a:buFont typeface="Arial" panose="020B0604020202020204" pitchFamily="34" charset="0"/>
              <a:buChar char="•"/>
            </a:pPr>
            <a:r>
              <a:rPr lang="es-MX" dirty="0" smtClean="0">
                <a:solidFill>
                  <a:schemeClr val="tx1">
                    <a:lumMod val="75000"/>
                    <a:lumOff val="25000"/>
                  </a:schemeClr>
                </a:solidFill>
              </a:rPr>
              <a:t>Servidor de archivos estáticos, índices y </a:t>
            </a:r>
            <a:r>
              <a:rPr lang="es-MX" dirty="0" err="1" smtClean="0">
                <a:solidFill>
                  <a:schemeClr val="tx1">
                    <a:lumMod val="75000"/>
                    <a:lumOff val="25000"/>
                  </a:schemeClr>
                </a:solidFill>
              </a:rPr>
              <a:t>autoindexado</a:t>
            </a:r>
            <a:r>
              <a:rPr lang="es-MX" dirty="0" smtClean="0">
                <a:solidFill>
                  <a:schemeClr val="tx1">
                    <a:lumMod val="75000"/>
                    <a:lumOff val="25000"/>
                  </a:schemeClr>
                </a:solidFill>
              </a:rPr>
              <a:t>.</a:t>
            </a:r>
          </a:p>
          <a:p>
            <a:pPr marL="285750" indent="-285750" algn="just">
              <a:buFont typeface="Arial" panose="020B0604020202020204" pitchFamily="34" charset="0"/>
              <a:buChar char="•"/>
            </a:pPr>
            <a:r>
              <a:rPr lang="es-MX" dirty="0" smtClean="0">
                <a:solidFill>
                  <a:schemeClr val="tx1">
                    <a:lumMod val="75000"/>
                    <a:lumOff val="25000"/>
                  </a:schemeClr>
                </a:solidFill>
              </a:rPr>
              <a:t>Proxy inverso con opciones de caché.</a:t>
            </a:r>
          </a:p>
          <a:p>
            <a:pPr marL="285750" indent="-285750" algn="just">
              <a:buFont typeface="Arial" panose="020B0604020202020204" pitchFamily="34" charset="0"/>
              <a:buChar char="•"/>
            </a:pPr>
            <a:r>
              <a:rPr lang="es-MX" dirty="0" smtClean="0">
                <a:solidFill>
                  <a:schemeClr val="tx1">
                    <a:lumMod val="75000"/>
                    <a:lumOff val="25000"/>
                  </a:schemeClr>
                </a:solidFill>
              </a:rPr>
              <a:t>Balanceo de carga.</a:t>
            </a:r>
          </a:p>
          <a:p>
            <a:pPr marL="285750" indent="-285750" algn="just">
              <a:buFont typeface="Arial" panose="020B0604020202020204" pitchFamily="34" charset="0"/>
              <a:buChar char="•"/>
            </a:pPr>
            <a:r>
              <a:rPr lang="es-MX" dirty="0" smtClean="0">
                <a:solidFill>
                  <a:schemeClr val="tx1">
                    <a:lumMod val="75000"/>
                    <a:lumOff val="25000"/>
                  </a:schemeClr>
                </a:solidFill>
              </a:rPr>
              <a:t>Tolerancia a fallos.</a:t>
            </a:r>
          </a:p>
          <a:p>
            <a:pPr marL="285750" indent="-285750" algn="just">
              <a:buFont typeface="Arial" panose="020B0604020202020204" pitchFamily="34" charset="0"/>
              <a:buChar char="•"/>
            </a:pPr>
            <a:r>
              <a:rPr lang="es-MX" dirty="0" smtClean="0">
                <a:solidFill>
                  <a:schemeClr val="tx1">
                    <a:lumMod val="75000"/>
                    <a:lumOff val="25000"/>
                  </a:schemeClr>
                </a:solidFill>
              </a:rPr>
              <a:t>Soporte de HTTP sobre SSL.</a:t>
            </a:r>
          </a:p>
          <a:p>
            <a:pPr marL="285750" indent="-285750" algn="just">
              <a:buFont typeface="Arial" panose="020B0604020202020204" pitchFamily="34" charset="0"/>
              <a:buChar char="•"/>
            </a:pPr>
            <a:r>
              <a:rPr lang="es-MX" dirty="0" smtClean="0">
                <a:solidFill>
                  <a:schemeClr val="tx1">
                    <a:lumMod val="75000"/>
                    <a:lumOff val="25000"/>
                  </a:schemeClr>
                </a:solidFill>
              </a:rPr>
              <a:t>Soporte para </a:t>
            </a:r>
            <a:r>
              <a:rPr lang="es-MX" dirty="0" err="1" smtClean="0">
                <a:solidFill>
                  <a:schemeClr val="tx1">
                    <a:lumMod val="75000"/>
                    <a:lumOff val="25000"/>
                  </a:schemeClr>
                </a:solidFill>
              </a:rPr>
              <a:t>FastCGI</a:t>
            </a:r>
            <a:r>
              <a:rPr lang="es-MX" dirty="0" smtClean="0">
                <a:solidFill>
                  <a:schemeClr val="tx1">
                    <a:lumMod val="75000"/>
                    <a:lumOff val="25000"/>
                  </a:schemeClr>
                </a:solidFill>
              </a:rPr>
              <a:t> con opciones de caché.</a:t>
            </a:r>
          </a:p>
          <a:p>
            <a:pPr marL="285750" indent="-285750" algn="just">
              <a:buFont typeface="Arial" panose="020B0604020202020204" pitchFamily="34" charset="0"/>
              <a:buChar char="•"/>
            </a:pPr>
            <a:r>
              <a:rPr lang="es-MX" dirty="0" smtClean="0">
                <a:solidFill>
                  <a:schemeClr val="tx1">
                    <a:lumMod val="75000"/>
                    <a:lumOff val="25000"/>
                  </a:schemeClr>
                </a:solidFill>
              </a:rPr>
              <a:t>Servidores virtuales basados en nombre y/o en dirección IP.</a:t>
            </a:r>
          </a:p>
          <a:p>
            <a:pPr marL="285750" indent="-285750" algn="just">
              <a:buFont typeface="Arial" panose="020B0604020202020204" pitchFamily="34" charset="0"/>
              <a:buChar char="•"/>
            </a:pPr>
            <a:r>
              <a:rPr lang="es-MX" dirty="0" smtClean="0">
                <a:solidFill>
                  <a:schemeClr val="tx1">
                    <a:lumMod val="75000"/>
                    <a:lumOff val="25000"/>
                  </a:schemeClr>
                </a:solidFill>
              </a:rPr>
              <a:t>Soporte para autenticación.</a:t>
            </a:r>
          </a:p>
          <a:p>
            <a:pPr marL="285750" indent="-285750" algn="just">
              <a:buFont typeface="Arial" panose="020B0604020202020204" pitchFamily="34" charset="0"/>
              <a:buChar char="•"/>
            </a:pPr>
            <a:r>
              <a:rPr lang="es-MX" dirty="0" smtClean="0">
                <a:solidFill>
                  <a:schemeClr val="tx1">
                    <a:lumMod val="75000"/>
                    <a:lumOff val="25000"/>
                  </a:schemeClr>
                </a:solidFill>
              </a:rPr>
              <a:t>Compatible con IPv6</a:t>
            </a:r>
          </a:p>
          <a:p>
            <a:pPr marL="285750" indent="-285750" algn="just">
              <a:buFont typeface="Arial" panose="020B0604020202020204" pitchFamily="34" charset="0"/>
              <a:buChar char="•"/>
            </a:pPr>
            <a:r>
              <a:rPr lang="es-MX" dirty="0" smtClean="0">
                <a:solidFill>
                  <a:schemeClr val="tx1">
                    <a:lumMod val="75000"/>
                    <a:lumOff val="25000"/>
                  </a:schemeClr>
                </a:solidFill>
              </a:rPr>
              <a:t>Compresión </a:t>
            </a:r>
            <a:r>
              <a:rPr lang="es-MX" dirty="0" err="1" smtClean="0">
                <a:solidFill>
                  <a:schemeClr val="tx1">
                    <a:lumMod val="75000"/>
                    <a:lumOff val="25000"/>
                  </a:schemeClr>
                </a:solidFill>
              </a:rPr>
              <a:t>gzip</a:t>
            </a:r>
            <a:r>
              <a:rPr lang="es-MX" dirty="0" smtClean="0">
                <a:solidFill>
                  <a:schemeClr val="tx1">
                    <a:lumMod val="75000"/>
                    <a:lumOff val="25000"/>
                  </a:schemeClr>
                </a:solidFill>
              </a:rPr>
              <a:t>.</a:t>
            </a:r>
          </a:p>
          <a:p>
            <a:pPr marL="285750" indent="-285750" algn="just">
              <a:buFont typeface="Arial" panose="020B0604020202020204" pitchFamily="34" charset="0"/>
              <a:buChar char="•"/>
            </a:pPr>
            <a:r>
              <a:rPr lang="es-MX" dirty="0" smtClean="0">
                <a:solidFill>
                  <a:schemeClr val="tx1">
                    <a:lumMod val="75000"/>
                    <a:lumOff val="25000"/>
                  </a:schemeClr>
                </a:solidFill>
              </a:rPr>
              <a:t>Habilitado para soportar más de 10.000 conexiones simultáneas.9</a:t>
            </a:r>
            <a:endParaRPr lang="es-MX" dirty="0">
              <a:solidFill>
                <a:schemeClr val="tx1">
                  <a:lumMod val="75000"/>
                  <a:lumOff val="25000"/>
                </a:schemeClr>
              </a:solidFill>
            </a:endParaRPr>
          </a:p>
        </p:txBody>
      </p:sp>
    </p:spTree>
    <p:extLst>
      <p:ext uri="{BB962C8B-B14F-4D97-AF65-F5344CB8AC3E}">
        <p14:creationId xmlns:p14="http://schemas.microsoft.com/office/powerpoint/2010/main" val="1492300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288107" y="179909"/>
            <a:ext cx="10225136" cy="6336704"/>
          </a:xfrm>
          <a:prstGeom prst="roundRect">
            <a:avLst>
              <a:gd name="adj" fmla="val 669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n w="28575">
                <a:solidFill>
                  <a:schemeClr val="tx1"/>
                </a:solidFill>
              </a:ln>
            </a:endParaRPr>
          </a:p>
        </p:txBody>
      </p:sp>
      <p:sp>
        <p:nvSpPr>
          <p:cNvPr id="7" name="6 CuadroTexto"/>
          <p:cNvSpPr txBox="1"/>
          <p:nvPr/>
        </p:nvSpPr>
        <p:spPr>
          <a:xfrm>
            <a:off x="263132" y="789072"/>
            <a:ext cx="7873847" cy="830997"/>
          </a:xfrm>
          <a:prstGeom prst="rect">
            <a:avLst/>
          </a:prstGeom>
          <a:noFill/>
        </p:spPr>
        <p:txBody>
          <a:bodyPr wrap="square" rtlCol="0">
            <a:spAutoFit/>
          </a:bodyPr>
          <a:lstStyle/>
          <a:p>
            <a:pPr algn="ctr"/>
            <a:r>
              <a:rPr lang="es-MX" sz="4800" dirty="0" smtClean="0">
                <a:effectLst>
                  <a:outerShdw blurRad="38100" dist="38100" dir="2700000" algn="tl">
                    <a:srgbClr val="000000">
                      <a:alpha val="43137"/>
                    </a:srgbClr>
                  </a:outerShdw>
                </a:effectLst>
                <a:latin typeface="cafeta" panose="020B0608020202050204" pitchFamily="34" charset="0"/>
              </a:rPr>
              <a:t>Características Proxy de Correo </a:t>
            </a:r>
            <a:endParaRPr lang="es-MX" sz="4800" dirty="0">
              <a:effectLst>
                <a:outerShdw blurRad="38100" dist="38100" dir="2700000" algn="tl">
                  <a:srgbClr val="000000">
                    <a:alpha val="43137"/>
                  </a:srgbClr>
                </a:outerShdw>
              </a:effectLst>
              <a:latin typeface="cafeta" panose="020B0608020202050204" pitchFamily="34" charset="0"/>
            </a:endParaRPr>
          </a:p>
        </p:txBody>
      </p:sp>
      <p:grpSp>
        <p:nvGrpSpPr>
          <p:cNvPr id="36" name="35 Grupo"/>
          <p:cNvGrpSpPr/>
          <p:nvPr/>
        </p:nvGrpSpPr>
        <p:grpSpPr>
          <a:xfrm>
            <a:off x="288107" y="6002972"/>
            <a:ext cx="4244977" cy="81886"/>
            <a:chOff x="11236" y="6002972"/>
            <a:chExt cx="4244977" cy="81886"/>
          </a:xfrm>
        </p:grpSpPr>
        <p:sp>
          <p:nvSpPr>
            <p:cNvPr id="37" name="36 Elipse"/>
            <p:cNvSpPr/>
            <p:nvPr/>
          </p:nvSpPr>
          <p:spPr>
            <a:xfrm rot="7982940">
              <a:off x="1843000"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37 Elipse"/>
            <p:cNvSpPr/>
            <p:nvPr/>
          </p:nvSpPr>
          <p:spPr>
            <a:xfrm rot="7982940">
              <a:off x="2009524"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38 Elipse"/>
            <p:cNvSpPr/>
            <p:nvPr/>
          </p:nvSpPr>
          <p:spPr>
            <a:xfrm rot="7982940">
              <a:off x="2176048"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39 Elipse"/>
            <p:cNvSpPr/>
            <p:nvPr/>
          </p:nvSpPr>
          <p:spPr>
            <a:xfrm rot="7982940">
              <a:off x="2342572"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40 Elipse"/>
            <p:cNvSpPr/>
            <p:nvPr/>
          </p:nvSpPr>
          <p:spPr>
            <a:xfrm rot="7982940">
              <a:off x="2509096" y="6002972"/>
              <a:ext cx="81886" cy="81886"/>
            </a:xfrm>
            <a:prstGeom prst="ellipse">
              <a:avLst/>
            </a:prstGeom>
            <a:solidFill>
              <a:srgbClr val="99CC00"/>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41 Elipse"/>
            <p:cNvSpPr/>
            <p:nvPr/>
          </p:nvSpPr>
          <p:spPr>
            <a:xfrm rot="6917876">
              <a:off x="2675620" y="6002972"/>
              <a:ext cx="81886" cy="81886"/>
            </a:xfrm>
            <a:prstGeom prst="ellipse">
              <a:avLst/>
            </a:prstGeom>
            <a:solidFill>
              <a:srgbClr val="66990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42 Elipse"/>
            <p:cNvSpPr/>
            <p:nvPr/>
          </p:nvSpPr>
          <p:spPr>
            <a:xfrm rot="4100816">
              <a:off x="2842144" y="6002972"/>
              <a:ext cx="81886" cy="81886"/>
            </a:xfrm>
            <a:prstGeom prst="ellipse">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43 Elipse"/>
            <p:cNvSpPr/>
            <p:nvPr/>
          </p:nvSpPr>
          <p:spPr>
            <a:xfrm rot="4100816">
              <a:off x="3008668" y="6002972"/>
              <a:ext cx="81886" cy="81886"/>
            </a:xfrm>
            <a:prstGeom prst="ellipse">
              <a:avLst/>
            </a:prstGeom>
            <a:solidFill>
              <a:srgbClr val="0066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44 Elipse"/>
            <p:cNvSpPr/>
            <p:nvPr/>
          </p:nvSpPr>
          <p:spPr>
            <a:xfrm rot="4100816">
              <a:off x="3175192" y="6002972"/>
              <a:ext cx="81886" cy="81886"/>
            </a:xfrm>
            <a:prstGeom prst="ellipse">
              <a:avLst/>
            </a:prstGeom>
            <a:solidFill>
              <a:srgbClr val="00CC66"/>
            </a:solidFill>
            <a:ln>
              <a:solidFill>
                <a:srgbClr val="00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45 Elipse"/>
            <p:cNvSpPr/>
            <p:nvPr/>
          </p:nvSpPr>
          <p:spPr>
            <a:xfrm rot="13533764">
              <a:off x="3341716" y="6002972"/>
              <a:ext cx="81886" cy="81886"/>
            </a:xfrm>
            <a:prstGeom prst="ellipse">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46 Elipse"/>
            <p:cNvSpPr/>
            <p:nvPr/>
          </p:nvSpPr>
          <p:spPr>
            <a:xfrm rot="9651640">
              <a:off x="3508240" y="6002972"/>
              <a:ext cx="81886" cy="81886"/>
            </a:xfrm>
            <a:prstGeom prst="ellipse">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47 Elipse"/>
            <p:cNvSpPr/>
            <p:nvPr/>
          </p:nvSpPr>
          <p:spPr>
            <a:xfrm rot="9651640">
              <a:off x="3674764" y="6002972"/>
              <a:ext cx="81886" cy="81886"/>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48 Elipse"/>
            <p:cNvSpPr/>
            <p:nvPr/>
          </p:nvSpPr>
          <p:spPr>
            <a:xfrm rot="9651640">
              <a:off x="3841288" y="6002972"/>
              <a:ext cx="81886" cy="81886"/>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49 Elipse"/>
            <p:cNvSpPr/>
            <p:nvPr/>
          </p:nvSpPr>
          <p:spPr>
            <a:xfrm rot="9651640">
              <a:off x="4007812"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50 Elipse"/>
            <p:cNvSpPr/>
            <p:nvPr/>
          </p:nvSpPr>
          <p:spPr>
            <a:xfrm rot="9651640">
              <a:off x="4174327"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51 Elipse"/>
            <p:cNvSpPr/>
            <p:nvPr/>
          </p:nvSpPr>
          <p:spPr>
            <a:xfrm>
              <a:off x="1343428" y="6002972"/>
              <a:ext cx="81886" cy="81886"/>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52 Elipse"/>
            <p:cNvSpPr/>
            <p:nvPr/>
          </p:nvSpPr>
          <p:spPr>
            <a:xfrm>
              <a:off x="1509952" y="6002972"/>
              <a:ext cx="81886" cy="81886"/>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53 Elipse"/>
            <p:cNvSpPr/>
            <p:nvPr/>
          </p:nvSpPr>
          <p:spPr>
            <a:xfrm rot="18782940">
              <a:off x="1676476"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54 Elipse"/>
            <p:cNvSpPr/>
            <p:nvPr/>
          </p:nvSpPr>
          <p:spPr>
            <a:xfrm rot="9651640">
              <a:off x="1010380" y="6002972"/>
              <a:ext cx="81886" cy="8188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55 Elipse"/>
            <p:cNvSpPr/>
            <p:nvPr/>
          </p:nvSpPr>
          <p:spPr>
            <a:xfrm rot="9651640">
              <a:off x="1176904" y="6002972"/>
              <a:ext cx="81886" cy="81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56 Elipse"/>
            <p:cNvSpPr/>
            <p:nvPr/>
          </p:nvSpPr>
          <p:spPr>
            <a:xfrm rot="9651640">
              <a:off x="11236" y="6002972"/>
              <a:ext cx="81886" cy="8188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57 Elipse"/>
            <p:cNvSpPr/>
            <p:nvPr/>
          </p:nvSpPr>
          <p:spPr>
            <a:xfrm rot="9651640">
              <a:off x="177760"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58 Elipse"/>
            <p:cNvSpPr/>
            <p:nvPr/>
          </p:nvSpPr>
          <p:spPr>
            <a:xfrm rot="9651640">
              <a:off x="344284"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59 Elipse"/>
            <p:cNvSpPr/>
            <p:nvPr/>
          </p:nvSpPr>
          <p:spPr>
            <a:xfrm rot="9651640">
              <a:off x="510808"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60 Elipse"/>
            <p:cNvSpPr/>
            <p:nvPr/>
          </p:nvSpPr>
          <p:spPr>
            <a:xfrm rot="9651640">
              <a:off x="677332"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61 Elipse"/>
            <p:cNvSpPr/>
            <p:nvPr/>
          </p:nvSpPr>
          <p:spPr>
            <a:xfrm rot="9651640">
              <a:off x="843856"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4" name="3 Rectángulo"/>
          <p:cNvSpPr/>
          <p:nvPr/>
        </p:nvSpPr>
        <p:spPr>
          <a:xfrm>
            <a:off x="1161670" y="2772197"/>
            <a:ext cx="5175109" cy="1015663"/>
          </a:xfrm>
          <a:prstGeom prst="rect">
            <a:avLst/>
          </a:prstGeom>
        </p:spPr>
        <p:txBody>
          <a:bodyPr wrap="square">
            <a:spAutoFit/>
          </a:bodyPr>
          <a:lstStyle/>
          <a:p>
            <a:pPr marL="285750" indent="-285750" algn="just">
              <a:buFont typeface="Arial" panose="020B0604020202020204" pitchFamily="34" charset="0"/>
              <a:buChar char="•"/>
            </a:pPr>
            <a:r>
              <a:rPr lang="es-MX" sz="2000" dirty="0" smtClean="0">
                <a:solidFill>
                  <a:schemeClr val="tx1">
                    <a:lumMod val="75000"/>
                    <a:lumOff val="25000"/>
                  </a:schemeClr>
                </a:solidFill>
              </a:rPr>
              <a:t>Proxy SMTP, POP3 e IMAP.</a:t>
            </a:r>
          </a:p>
          <a:p>
            <a:pPr marL="285750" indent="-285750" algn="just">
              <a:buFont typeface="Arial" panose="020B0604020202020204" pitchFamily="34" charset="0"/>
              <a:buChar char="•"/>
            </a:pPr>
            <a:r>
              <a:rPr lang="es-MX" sz="2000" dirty="0" smtClean="0">
                <a:solidFill>
                  <a:schemeClr val="tx1">
                    <a:lumMod val="75000"/>
                    <a:lumOff val="25000"/>
                  </a:schemeClr>
                </a:solidFill>
              </a:rPr>
              <a:t>Soporta STARTTLS.</a:t>
            </a:r>
          </a:p>
          <a:p>
            <a:pPr marL="285750" indent="-285750" algn="just">
              <a:buFont typeface="Arial" panose="020B0604020202020204" pitchFamily="34" charset="0"/>
              <a:buChar char="•"/>
            </a:pPr>
            <a:r>
              <a:rPr lang="es-MX" sz="2000" dirty="0" smtClean="0">
                <a:solidFill>
                  <a:schemeClr val="tx1">
                    <a:lumMod val="75000"/>
                    <a:lumOff val="25000"/>
                  </a:schemeClr>
                </a:solidFill>
              </a:rPr>
              <a:t>Soporta SSL.</a:t>
            </a:r>
            <a:endParaRPr lang="es-MX" sz="2000" dirty="0">
              <a:solidFill>
                <a:schemeClr val="tx1">
                  <a:lumMod val="75000"/>
                  <a:lumOff val="25000"/>
                </a:schemeClr>
              </a:solidFill>
            </a:endParaRPr>
          </a:p>
        </p:txBody>
      </p:sp>
    </p:spTree>
    <p:extLst>
      <p:ext uri="{BB962C8B-B14F-4D97-AF65-F5344CB8AC3E}">
        <p14:creationId xmlns:p14="http://schemas.microsoft.com/office/powerpoint/2010/main" val="2850904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288107" y="179909"/>
            <a:ext cx="10225136" cy="6336704"/>
          </a:xfrm>
          <a:prstGeom prst="roundRect">
            <a:avLst>
              <a:gd name="adj" fmla="val 669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n w="28575">
                <a:solidFill>
                  <a:schemeClr val="tx1"/>
                </a:solidFill>
              </a:ln>
            </a:endParaRPr>
          </a:p>
        </p:txBody>
      </p:sp>
      <p:sp>
        <p:nvSpPr>
          <p:cNvPr id="7" name="6 CuadroTexto"/>
          <p:cNvSpPr txBox="1"/>
          <p:nvPr/>
        </p:nvSpPr>
        <p:spPr>
          <a:xfrm>
            <a:off x="1080195" y="789072"/>
            <a:ext cx="7873847" cy="830997"/>
          </a:xfrm>
          <a:prstGeom prst="rect">
            <a:avLst/>
          </a:prstGeom>
          <a:noFill/>
        </p:spPr>
        <p:txBody>
          <a:bodyPr wrap="square" rtlCol="0">
            <a:spAutoFit/>
          </a:bodyPr>
          <a:lstStyle/>
          <a:p>
            <a:r>
              <a:rPr lang="es-MX" sz="4800" dirty="0" smtClean="0">
                <a:effectLst>
                  <a:outerShdw blurRad="38100" dist="38100" dir="2700000" algn="tl">
                    <a:srgbClr val="000000">
                      <a:alpha val="43137"/>
                    </a:srgbClr>
                  </a:outerShdw>
                </a:effectLst>
                <a:latin typeface="cafeta" panose="020B0608020202050204" pitchFamily="34" charset="0"/>
              </a:rPr>
              <a:t>Empresa  que usan Nginx</a:t>
            </a:r>
            <a:endParaRPr lang="es-MX" sz="4800" dirty="0">
              <a:effectLst>
                <a:outerShdw blurRad="38100" dist="38100" dir="2700000" algn="tl">
                  <a:srgbClr val="000000">
                    <a:alpha val="43137"/>
                  </a:srgbClr>
                </a:outerShdw>
              </a:effectLst>
              <a:latin typeface="cafeta" panose="020B0608020202050204" pitchFamily="34" charset="0"/>
            </a:endParaRPr>
          </a:p>
        </p:txBody>
      </p:sp>
      <p:grpSp>
        <p:nvGrpSpPr>
          <p:cNvPr id="36" name="35 Grupo"/>
          <p:cNvGrpSpPr/>
          <p:nvPr/>
        </p:nvGrpSpPr>
        <p:grpSpPr>
          <a:xfrm>
            <a:off x="288107" y="6002972"/>
            <a:ext cx="4244977" cy="81886"/>
            <a:chOff x="11236" y="6002972"/>
            <a:chExt cx="4244977" cy="81886"/>
          </a:xfrm>
        </p:grpSpPr>
        <p:sp>
          <p:nvSpPr>
            <p:cNvPr id="37" name="36 Elipse"/>
            <p:cNvSpPr/>
            <p:nvPr/>
          </p:nvSpPr>
          <p:spPr>
            <a:xfrm rot="7982940">
              <a:off x="1843000"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37 Elipse"/>
            <p:cNvSpPr/>
            <p:nvPr/>
          </p:nvSpPr>
          <p:spPr>
            <a:xfrm rot="7982940">
              <a:off x="2009524"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38 Elipse"/>
            <p:cNvSpPr/>
            <p:nvPr/>
          </p:nvSpPr>
          <p:spPr>
            <a:xfrm rot="7982940">
              <a:off x="2176048"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39 Elipse"/>
            <p:cNvSpPr/>
            <p:nvPr/>
          </p:nvSpPr>
          <p:spPr>
            <a:xfrm rot="7982940">
              <a:off x="2342572"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40 Elipse"/>
            <p:cNvSpPr/>
            <p:nvPr/>
          </p:nvSpPr>
          <p:spPr>
            <a:xfrm rot="7982940">
              <a:off x="2509096" y="6002972"/>
              <a:ext cx="81886" cy="81886"/>
            </a:xfrm>
            <a:prstGeom prst="ellipse">
              <a:avLst/>
            </a:prstGeom>
            <a:solidFill>
              <a:srgbClr val="99CC00"/>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41 Elipse"/>
            <p:cNvSpPr/>
            <p:nvPr/>
          </p:nvSpPr>
          <p:spPr>
            <a:xfrm rot="6917876">
              <a:off x="2675620" y="6002972"/>
              <a:ext cx="81886" cy="81886"/>
            </a:xfrm>
            <a:prstGeom prst="ellipse">
              <a:avLst/>
            </a:prstGeom>
            <a:solidFill>
              <a:srgbClr val="66990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42 Elipse"/>
            <p:cNvSpPr/>
            <p:nvPr/>
          </p:nvSpPr>
          <p:spPr>
            <a:xfrm rot="4100816">
              <a:off x="2842144" y="6002972"/>
              <a:ext cx="81886" cy="81886"/>
            </a:xfrm>
            <a:prstGeom prst="ellipse">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43 Elipse"/>
            <p:cNvSpPr/>
            <p:nvPr/>
          </p:nvSpPr>
          <p:spPr>
            <a:xfrm rot="4100816">
              <a:off x="3008668" y="6002972"/>
              <a:ext cx="81886" cy="81886"/>
            </a:xfrm>
            <a:prstGeom prst="ellipse">
              <a:avLst/>
            </a:prstGeom>
            <a:solidFill>
              <a:srgbClr val="0066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44 Elipse"/>
            <p:cNvSpPr/>
            <p:nvPr/>
          </p:nvSpPr>
          <p:spPr>
            <a:xfrm rot="4100816">
              <a:off x="3175192" y="6002972"/>
              <a:ext cx="81886" cy="81886"/>
            </a:xfrm>
            <a:prstGeom prst="ellipse">
              <a:avLst/>
            </a:prstGeom>
            <a:solidFill>
              <a:srgbClr val="00CC66"/>
            </a:solidFill>
            <a:ln>
              <a:solidFill>
                <a:srgbClr val="00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45 Elipse"/>
            <p:cNvSpPr/>
            <p:nvPr/>
          </p:nvSpPr>
          <p:spPr>
            <a:xfrm rot="13533764">
              <a:off x="3341716" y="6002972"/>
              <a:ext cx="81886" cy="81886"/>
            </a:xfrm>
            <a:prstGeom prst="ellipse">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46 Elipse"/>
            <p:cNvSpPr/>
            <p:nvPr/>
          </p:nvSpPr>
          <p:spPr>
            <a:xfrm rot="9651640">
              <a:off x="3508240" y="6002972"/>
              <a:ext cx="81886" cy="81886"/>
            </a:xfrm>
            <a:prstGeom prst="ellipse">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47 Elipse"/>
            <p:cNvSpPr/>
            <p:nvPr/>
          </p:nvSpPr>
          <p:spPr>
            <a:xfrm rot="9651640">
              <a:off x="3674764" y="6002972"/>
              <a:ext cx="81886" cy="81886"/>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48 Elipse"/>
            <p:cNvSpPr/>
            <p:nvPr/>
          </p:nvSpPr>
          <p:spPr>
            <a:xfrm rot="9651640">
              <a:off x="3841288" y="6002972"/>
              <a:ext cx="81886" cy="81886"/>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49 Elipse"/>
            <p:cNvSpPr/>
            <p:nvPr/>
          </p:nvSpPr>
          <p:spPr>
            <a:xfrm rot="9651640">
              <a:off x="4007812"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50 Elipse"/>
            <p:cNvSpPr/>
            <p:nvPr/>
          </p:nvSpPr>
          <p:spPr>
            <a:xfrm rot="9651640">
              <a:off x="4174327"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51 Elipse"/>
            <p:cNvSpPr/>
            <p:nvPr/>
          </p:nvSpPr>
          <p:spPr>
            <a:xfrm>
              <a:off x="1343428" y="6002972"/>
              <a:ext cx="81886" cy="81886"/>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52 Elipse"/>
            <p:cNvSpPr/>
            <p:nvPr/>
          </p:nvSpPr>
          <p:spPr>
            <a:xfrm>
              <a:off x="1509952" y="6002972"/>
              <a:ext cx="81886" cy="81886"/>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53 Elipse"/>
            <p:cNvSpPr/>
            <p:nvPr/>
          </p:nvSpPr>
          <p:spPr>
            <a:xfrm rot="18782940">
              <a:off x="1676476"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54 Elipse"/>
            <p:cNvSpPr/>
            <p:nvPr/>
          </p:nvSpPr>
          <p:spPr>
            <a:xfrm rot="9651640">
              <a:off x="1010380" y="6002972"/>
              <a:ext cx="81886" cy="8188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55 Elipse"/>
            <p:cNvSpPr/>
            <p:nvPr/>
          </p:nvSpPr>
          <p:spPr>
            <a:xfrm rot="9651640">
              <a:off x="1176904" y="6002972"/>
              <a:ext cx="81886" cy="81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56 Elipse"/>
            <p:cNvSpPr/>
            <p:nvPr/>
          </p:nvSpPr>
          <p:spPr>
            <a:xfrm rot="9651640">
              <a:off x="11236" y="6002972"/>
              <a:ext cx="81886" cy="8188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57 Elipse"/>
            <p:cNvSpPr/>
            <p:nvPr/>
          </p:nvSpPr>
          <p:spPr>
            <a:xfrm rot="9651640">
              <a:off x="177760"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58 Elipse"/>
            <p:cNvSpPr/>
            <p:nvPr/>
          </p:nvSpPr>
          <p:spPr>
            <a:xfrm rot="9651640">
              <a:off x="344284"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59 Elipse"/>
            <p:cNvSpPr/>
            <p:nvPr/>
          </p:nvSpPr>
          <p:spPr>
            <a:xfrm rot="9651640">
              <a:off x="510808"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60 Elipse"/>
            <p:cNvSpPr/>
            <p:nvPr/>
          </p:nvSpPr>
          <p:spPr>
            <a:xfrm rot="9651640">
              <a:off x="677332"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61 Elipse"/>
            <p:cNvSpPr/>
            <p:nvPr/>
          </p:nvSpPr>
          <p:spPr>
            <a:xfrm rot="9651640">
              <a:off x="843856"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4" name="3 Rectángulo"/>
          <p:cNvSpPr/>
          <p:nvPr/>
        </p:nvSpPr>
        <p:spPr>
          <a:xfrm>
            <a:off x="1161670" y="2772197"/>
            <a:ext cx="8343461" cy="923330"/>
          </a:xfrm>
          <a:prstGeom prst="rect">
            <a:avLst/>
          </a:prstGeom>
        </p:spPr>
        <p:txBody>
          <a:bodyPr wrap="square">
            <a:spAutoFit/>
          </a:bodyPr>
          <a:lstStyle/>
          <a:p>
            <a:pPr algn="just"/>
            <a:r>
              <a:rPr lang="es-MX" dirty="0" smtClean="0">
                <a:solidFill>
                  <a:schemeClr val="tx1">
                    <a:lumMod val="75000"/>
                    <a:lumOff val="25000"/>
                  </a:schemeClr>
                </a:solidFill>
              </a:rPr>
              <a:t>Nginx es utilizado por grandes empresas de internet como: </a:t>
            </a:r>
            <a:r>
              <a:rPr lang="es-MX" dirty="0" err="1" smtClean="0">
                <a:solidFill>
                  <a:schemeClr val="tx1">
                    <a:lumMod val="75000"/>
                    <a:lumOff val="25000"/>
                  </a:schemeClr>
                </a:solidFill>
              </a:rPr>
              <a:t>tumblr</a:t>
            </a:r>
            <a:r>
              <a:rPr lang="es-MX" dirty="0" smtClean="0">
                <a:solidFill>
                  <a:schemeClr val="tx1">
                    <a:lumMod val="75000"/>
                    <a:lumOff val="25000"/>
                  </a:schemeClr>
                </a:solidFill>
              </a:rPr>
              <a:t>, WordPress.com, Instagram, </a:t>
            </a:r>
            <a:r>
              <a:rPr lang="es-MX" dirty="0" err="1" smtClean="0">
                <a:solidFill>
                  <a:schemeClr val="tx1">
                    <a:lumMod val="75000"/>
                    <a:lumOff val="25000"/>
                  </a:schemeClr>
                </a:solidFill>
              </a:rPr>
              <a:t>Yahoo</a:t>
            </a:r>
            <a:r>
              <a:rPr lang="es-MX" dirty="0" smtClean="0">
                <a:solidFill>
                  <a:schemeClr val="tx1">
                    <a:lumMod val="75000"/>
                    <a:lumOff val="25000"/>
                  </a:schemeClr>
                </a:solidFill>
              </a:rPr>
              <a:t>, YouTube, Pinterest, </a:t>
            </a:r>
            <a:r>
              <a:rPr lang="es-MX" dirty="0" err="1" smtClean="0">
                <a:solidFill>
                  <a:schemeClr val="tx1">
                    <a:lumMod val="75000"/>
                    <a:lumOff val="25000"/>
                  </a:schemeClr>
                </a:solidFill>
              </a:rPr>
              <a:t>Zynga</a:t>
            </a:r>
            <a:r>
              <a:rPr lang="es-MX" dirty="0" smtClean="0">
                <a:solidFill>
                  <a:schemeClr val="tx1">
                    <a:lumMod val="75000"/>
                    <a:lumOff val="25000"/>
                  </a:schemeClr>
                </a:solidFill>
              </a:rPr>
              <a:t>, </a:t>
            </a:r>
            <a:r>
              <a:rPr lang="es-MX" dirty="0" err="1" smtClean="0">
                <a:solidFill>
                  <a:schemeClr val="tx1">
                    <a:lumMod val="75000"/>
                    <a:lumOff val="25000"/>
                  </a:schemeClr>
                </a:solidFill>
              </a:rPr>
              <a:t>SourceForge</a:t>
            </a:r>
            <a:r>
              <a:rPr lang="es-MX" dirty="0" smtClean="0">
                <a:solidFill>
                  <a:schemeClr val="tx1">
                    <a:lumMod val="75000"/>
                    <a:lumOff val="25000"/>
                  </a:schemeClr>
                </a:solidFill>
              </a:rPr>
              <a:t>, </a:t>
            </a:r>
            <a:r>
              <a:rPr lang="es-MX" dirty="0" err="1" smtClean="0">
                <a:solidFill>
                  <a:schemeClr val="tx1">
                    <a:lumMod val="75000"/>
                    <a:lumOff val="25000"/>
                  </a:schemeClr>
                </a:solidFill>
              </a:rPr>
              <a:t>GitHub</a:t>
            </a:r>
            <a:r>
              <a:rPr lang="es-MX" dirty="0" smtClean="0">
                <a:solidFill>
                  <a:schemeClr val="tx1">
                    <a:lumMod val="75000"/>
                    <a:lumOff val="25000"/>
                  </a:schemeClr>
                </a:solidFill>
              </a:rPr>
              <a:t>, </a:t>
            </a:r>
            <a:r>
              <a:rPr lang="es-MX" dirty="0" err="1" smtClean="0">
                <a:solidFill>
                  <a:schemeClr val="tx1">
                    <a:lumMod val="75000"/>
                    <a:lumOff val="25000"/>
                  </a:schemeClr>
                </a:solidFill>
              </a:rPr>
              <a:t>DropBox</a:t>
            </a:r>
            <a:r>
              <a:rPr lang="es-MX" dirty="0" smtClean="0">
                <a:solidFill>
                  <a:schemeClr val="tx1">
                    <a:lumMod val="75000"/>
                    <a:lumOff val="25000"/>
                  </a:schemeClr>
                </a:solidFill>
              </a:rPr>
              <a:t>, Intel, </a:t>
            </a:r>
            <a:r>
              <a:rPr lang="es-MX" dirty="0" err="1" smtClean="0">
                <a:solidFill>
                  <a:schemeClr val="tx1">
                    <a:lumMod val="75000"/>
                    <a:lumOff val="25000"/>
                  </a:schemeClr>
                </a:solidFill>
              </a:rPr>
              <a:t>NetFlix</a:t>
            </a:r>
            <a:r>
              <a:rPr lang="es-MX" dirty="0" smtClean="0">
                <a:solidFill>
                  <a:schemeClr val="tx1">
                    <a:lumMod val="75000"/>
                    <a:lumOff val="25000"/>
                  </a:schemeClr>
                </a:solidFill>
              </a:rPr>
              <a:t> y entre otras compañías</a:t>
            </a:r>
            <a:endParaRPr lang="es-MX" dirty="0">
              <a:solidFill>
                <a:schemeClr val="tx1">
                  <a:lumMod val="75000"/>
                  <a:lumOff val="25000"/>
                </a:schemeClr>
              </a:solidFill>
            </a:endParaRPr>
          </a:p>
        </p:txBody>
      </p:sp>
      <p:pic>
        <p:nvPicPr>
          <p:cNvPr id="10242" name="Picture 2" descr="http://runrun.es/wp-content/uploads/2014/08/youtub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195" y="4500389"/>
            <a:ext cx="1657023" cy="110468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www.mundonets.com/images/yahoo-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8387" y="4932437"/>
            <a:ext cx="1461945" cy="27777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conociendogithub.readthedocs.org/en/latest/_images/GitHu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3409" y="4356373"/>
            <a:ext cx="857266" cy="1285899"/>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https://lh3.ggpht.com/vFpQP39LB60dli3n-rJnVvTM07dsvIzxrCL5xMiy1V4GV4unC1ifXkUExQ4N-DBCKwI=w3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4731" y="4716413"/>
            <a:ext cx="858449" cy="858449"/>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http://developer.asustor.com/uploadIcons/0020_13441_1372303442_dropb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44891" y="4716413"/>
            <a:ext cx="777715" cy="777715"/>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descr="http://static.betazeta.com/www.niubie.com/up/2013/12/intel-log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48932" y="4885781"/>
            <a:ext cx="812183" cy="536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250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288107" y="179909"/>
            <a:ext cx="10225136" cy="6336704"/>
          </a:xfrm>
          <a:prstGeom prst="roundRect">
            <a:avLst>
              <a:gd name="adj" fmla="val 669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n w="28575">
                <a:solidFill>
                  <a:schemeClr val="tx1"/>
                </a:solidFill>
              </a:ln>
            </a:endParaRPr>
          </a:p>
        </p:txBody>
      </p:sp>
      <p:sp>
        <p:nvSpPr>
          <p:cNvPr id="7" name="6 CuadroTexto"/>
          <p:cNvSpPr txBox="1"/>
          <p:nvPr/>
        </p:nvSpPr>
        <p:spPr>
          <a:xfrm>
            <a:off x="1080195" y="789072"/>
            <a:ext cx="7873847" cy="830997"/>
          </a:xfrm>
          <a:prstGeom prst="rect">
            <a:avLst/>
          </a:prstGeom>
          <a:noFill/>
        </p:spPr>
        <p:txBody>
          <a:bodyPr wrap="square" rtlCol="0">
            <a:spAutoFit/>
          </a:bodyPr>
          <a:lstStyle/>
          <a:p>
            <a:r>
              <a:rPr lang="es-MX" sz="4800" dirty="0" smtClean="0">
                <a:effectLst>
                  <a:outerShdw blurRad="38100" dist="38100" dir="2700000" algn="tl">
                    <a:srgbClr val="000000">
                      <a:alpha val="43137"/>
                    </a:srgbClr>
                  </a:outerShdw>
                </a:effectLst>
                <a:latin typeface="cafeta" panose="020B0608020202050204" pitchFamily="34" charset="0"/>
              </a:rPr>
              <a:t>Razones para Usarlo</a:t>
            </a:r>
            <a:endParaRPr lang="es-MX" sz="4800" dirty="0">
              <a:effectLst>
                <a:outerShdw blurRad="38100" dist="38100" dir="2700000" algn="tl">
                  <a:srgbClr val="000000">
                    <a:alpha val="43137"/>
                  </a:srgbClr>
                </a:outerShdw>
              </a:effectLst>
              <a:latin typeface="cafeta" panose="020B0608020202050204" pitchFamily="34" charset="0"/>
            </a:endParaRPr>
          </a:p>
        </p:txBody>
      </p:sp>
      <p:grpSp>
        <p:nvGrpSpPr>
          <p:cNvPr id="36" name="35 Grupo"/>
          <p:cNvGrpSpPr/>
          <p:nvPr/>
        </p:nvGrpSpPr>
        <p:grpSpPr>
          <a:xfrm>
            <a:off x="288107" y="6002972"/>
            <a:ext cx="4244977" cy="81886"/>
            <a:chOff x="11236" y="6002972"/>
            <a:chExt cx="4244977" cy="81886"/>
          </a:xfrm>
        </p:grpSpPr>
        <p:sp>
          <p:nvSpPr>
            <p:cNvPr id="37" name="36 Elipse"/>
            <p:cNvSpPr/>
            <p:nvPr/>
          </p:nvSpPr>
          <p:spPr>
            <a:xfrm rot="7982940">
              <a:off x="1843000"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37 Elipse"/>
            <p:cNvSpPr/>
            <p:nvPr/>
          </p:nvSpPr>
          <p:spPr>
            <a:xfrm rot="7982940">
              <a:off x="2009524"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38 Elipse"/>
            <p:cNvSpPr/>
            <p:nvPr/>
          </p:nvSpPr>
          <p:spPr>
            <a:xfrm rot="7982940">
              <a:off x="2176048"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39 Elipse"/>
            <p:cNvSpPr/>
            <p:nvPr/>
          </p:nvSpPr>
          <p:spPr>
            <a:xfrm rot="7982940">
              <a:off x="2342572"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40 Elipse"/>
            <p:cNvSpPr/>
            <p:nvPr/>
          </p:nvSpPr>
          <p:spPr>
            <a:xfrm rot="7982940">
              <a:off x="2509096" y="6002972"/>
              <a:ext cx="81886" cy="81886"/>
            </a:xfrm>
            <a:prstGeom prst="ellipse">
              <a:avLst/>
            </a:prstGeom>
            <a:solidFill>
              <a:srgbClr val="99CC00"/>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41 Elipse"/>
            <p:cNvSpPr/>
            <p:nvPr/>
          </p:nvSpPr>
          <p:spPr>
            <a:xfrm rot="6917876">
              <a:off x="2675620" y="6002972"/>
              <a:ext cx="81886" cy="81886"/>
            </a:xfrm>
            <a:prstGeom prst="ellipse">
              <a:avLst/>
            </a:prstGeom>
            <a:solidFill>
              <a:srgbClr val="66990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42 Elipse"/>
            <p:cNvSpPr/>
            <p:nvPr/>
          </p:nvSpPr>
          <p:spPr>
            <a:xfrm rot="4100816">
              <a:off x="2842144" y="6002972"/>
              <a:ext cx="81886" cy="81886"/>
            </a:xfrm>
            <a:prstGeom prst="ellipse">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43 Elipse"/>
            <p:cNvSpPr/>
            <p:nvPr/>
          </p:nvSpPr>
          <p:spPr>
            <a:xfrm rot="4100816">
              <a:off x="3008668" y="6002972"/>
              <a:ext cx="81886" cy="81886"/>
            </a:xfrm>
            <a:prstGeom prst="ellipse">
              <a:avLst/>
            </a:prstGeom>
            <a:solidFill>
              <a:srgbClr val="0066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44 Elipse"/>
            <p:cNvSpPr/>
            <p:nvPr/>
          </p:nvSpPr>
          <p:spPr>
            <a:xfrm rot="4100816">
              <a:off x="3175192" y="6002972"/>
              <a:ext cx="81886" cy="81886"/>
            </a:xfrm>
            <a:prstGeom prst="ellipse">
              <a:avLst/>
            </a:prstGeom>
            <a:solidFill>
              <a:srgbClr val="00CC66"/>
            </a:solidFill>
            <a:ln>
              <a:solidFill>
                <a:srgbClr val="00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45 Elipse"/>
            <p:cNvSpPr/>
            <p:nvPr/>
          </p:nvSpPr>
          <p:spPr>
            <a:xfrm rot="13533764">
              <a:off x="3341716" y="6002972"/>
              <a:ext cx="81886" cy="81886"/>
            </a:xfrm>
            <a:prstGeom prst="ellipse">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46 Elipse"/>
            <p:cNvSpPr/>
            <p:nvPr/>
          </p:nvSpPr>
          <p:spPr>
            <a:xfrm rot="9651640">
              <a:off x="3508240" y="6002972"/>
              <a:ext cx="81886" cy="81886"/>
            </a:xfrm>
            <a:prstGeom prst="ellipse">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47 Elipse"/>
            <p:cNvSpPr/>
            <p:nvPr/>
          </p:nvSpPr>
          <p:spPr>
            <a:xfrm rot="9651640">
              <a:off x="3674764" y="6002972"/>
              <a:ext cx="81886" cy="81886"/>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48 Elipse"/>
            <p:cNvSpPr/>
            <p:nvPr/>
          </p:nvSpPr>
          <p:spPr>
            <a:xfrm rot="9651640">
              <a:off x="3841288" y="6002972"/>
              <a:ext cx="81886" cy="81886"/>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49 Elipse"/>
            <p:cNvSpPr/>
            <p:nvPr/>
          </p:nvSpPr>
          <p:spPr>
            <a:xfrm rot="9651640">
              <a:off x="4007812"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50 Elipse"/>
            <p:cNvSpPr/>
            <p:nvPr/>
          </p:nvSpPr>
          <p:spPr>
            <a:xfrm rot="9651640">
              <a:off x="4174327"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51 Elipse"/>
            <p:cNvSpPr/>
            <p:nvPr/>
          </p:nvSpPr>
          <p:spPr>
            <a:xfrm>
              <a:off x="1343428" y="6002972"/>
              <a:ext cx="81886" cy="81886"/>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52 Elipse"/>
            <p:cNvSpPr/>
            <p:nvPr/>
          </p:nvSpPr>
          <p:spPr>
            <a:xfrm>
              <a:off x="1509952" y="6002972"/>
              <a:ext cx="81886" cy="81886"/>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53 Elipse"/>
            <p:cNvSpPr/>
            <p:nvPr/>
          </p:nvSpPr>
          <p:spPr>
            <a:xfrm rot="18782940">
              <a:off x="1676476"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54 Elipse"/>
            <p:cNvSpPr/>
            <p:nvPr/>
          </p:nvSpPr>
          <p:spPr>
            <a:xfrm rot="9651640">
              <a:off x="1010380" y="6002972"/>
              <a:ext cx="81886" cy="8188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55 Elipse"/>
            <p:cNvSpPr/>
            <p:nvPr/>
          </p:nvSpPr>
          <p:spPr>
            <a:xfrm rot="9651640">
              <a:off x="1176904" y="6002972"/>
              <a:ext cx="81886" cy="81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56 Elipse"/>
            <p:cNvSpPr/>
            <p:nvPr/>
          </p:nvSpPr>
          <p:spPr>
            <a:xfrm rot="9651640">
              <a:off x="11236" y="6002972"/>
              <a:ext cx="81886" cy="8188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57 Elipse"/>
            <p:cNvSpPr/>
            <p:nvPr/>
          </p:nvSpPr>
          <p:spPr>
            <a:xfrm rot="9651640">
              <a:off x="177760"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58 Elipse"/>
            <p:cNvSpPr/>
            <p:nvPr/>
          </p:nvSpPr>
          <p:spPr>
            <a:xfrm rot="9651640">
              <a:off x="344284"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59 Elipse"/>
            <p:cNvSpPr/>
            <p:nvPr/>
          </p:nvSpPr>
          <p:spPr>
            <a:xfrm rot="9651640">
              <a:off x="510808"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60 Elipse"/>
            <p:cNvSpPr/>
            <p:nvPr/>
          </p:nvSpPr>
          <p:spPr>
            <a:xfrm rot="9651640">
              <a:off x="677332"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61 Elipse"/>
            <p:cNvSpPr/>
            <p:nvPr/>
          </p:nvSpPr>
          <p:spPr>
            <a:xfrm rot="9651640">
              <a:off x="843856"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4" name="3 Rectángulo"/>
          <p:cNvSpPr/>
          <p:nvPr/>
        </p:nvSpPr>
        <p:spPr>
          <a:xfrm>
            <a:off x="1161670" y="2268141"/>
            <a:ext cx="8775509" cy="2308324"/>
          </a:xfrm>
          <a:prstGeom prst="rect">
            <a:avLst/>
          </a:prstGeom>
        </p:spPr>
        <p:txBody>
          <a:bodyPr wrap="square">
            <a:spAutoFit/>
          </a:bodyPr>
          <a:lstStyle/>
          <a:p>
            <a:pPr marL="285750" indent="-285750" algn="just">
              <a:buFont typeface="Arial" panose="020B0604020202020204" pitchFamily="34" charset="0"/>
              <a:buChar char="•"/>
            </a:pPr>
            <a:r>
              <a:rPr lang="es-MX" dirty="0">
                <a:solidFill>
                  <a:schemeClr val="tx1">
                    <a:lumMod val="75000"/>
                    <a:lumOff val="25000"/>
                  </a:schemeClr>
                </a:solidFill>
              </a:rPr>
              <a:t>Es </a:t>
            </a:r>
            <a:r>
              <a:rPr lang="es-MX" dirty="0" smtClean="0">
                <a:solidFill>
                  <a:schemeClr val="tx1">
                    <a:lumMod val="75000"/>
                    <a:lumOff val="25000"/>
                  </a:schemeClr>
                </a:solidFill>
              </a:rPr>
              <a:t>ligero</a:t>
            </a:r>
          </a:p>
          <a:p>
            <a:pPr marL="285750" indent="-285750" algn="just">
              <a:buFont typeface="Arial" panose="020B0604020202020204" pitchFamily="34" charset="0"/>
              <a:buChar char="•"/>
            </a:pPr>
            <a:r>
              <a:rPr lang="es-MX" dirty="0" smtClean="0">
                <a:solidFill>
                  <a:schemeClr val="tx1">
                    <a:lumMod val="75000"/>
                    <a:lumOff val="25000"/>
                  </a:schemeClr>
                </a:solidFill>
              </a:rPr>
              <a:t>Es multiplataforma y fácil de instalar.</a:t>
            </a:r>
          </a:p>
          <a:p>
            <a:pPr marL="285750" indent="-285750" algn="just">
              <a:buFont typeface="Arial" panose="020B0604020202020204" pitchFamily="34" charset="0"/>
              <a:buChar char="•"/>
            </a:pPr>
            <a:r>
              <a:rPr lang="es-MX" dirty="0" smtClean="0">
                <a:solidFill>
                  <a:schemeClr val="tx1">
                    <a:lumMod val="75000"/>
                    <a:lumOff val="25000"/>
                  </a:schemeClr>
                </a:solidFill>
              </a:rPr>
              <a:t>Se puede usar junto a Apache</a:t>
            </a:r>
          </a:p>
          <a:p>
            <a:pPr marL="285750" indent="-285750" algn="just">
              <a:buFont typeface="Arial" panose="020B0604020202020204" pitchFamily="34" charset="0"/>
              <a:buChar char="•"/>
            </a:pPr>
            <a:r>
              <a:rPr lang="es-MX" dirty="0" smtClean="0">
                <a:solidFill>
                  <a:schemeClr val="tx1">
                    <a:lumMod val="75000"/>
                    <a:lumOff val="25000"/>
                  </a:schemeClr>
                </a:solidFill>
              </a:rPr>
              <a:t>Puede usarse </a:t>
            </a:r>
            <a:r>
              <a:rPr lang="es-MX" dirty="0">
                <a:solidFill>
                  <a:schemeClr val="tx1">
                    <a:lumMod val="75000"/>
                    <a:lumOff val="25000"/>
                  </a:schemeClr>
                </a:solidFill>
              </a:rPr>
              <a:t>Nginx como </a:t>
            </a:r>
            <a:r>
              <a:rPr lang="es-MX" dirty="0" smtClean="0">
                <a:solidFill>
                  <a:schemeClr val="tx1">
                    <a:lumMod val="75000"/>
                    <a:lumOff val="25000"/>
                  </a:schemeClr>
                </a:solidFill>
              </a:rPr>
              <a:t>caché.</a:t>
            </a:r>
          </a:p>
          <a:p>
            <a:pPr marL="285750" indent="-285750" algn="just">
              <a:buFont typeface="Arial" panose="020B0604020202020204" pitchFamily="34" charset="0"/>
              <a:buChar char="•"/>
            </a:pPr>
            <a:r>
              <a:rPr lang="es-MX" dirty="0" smtClean="0">
                <a:solidFill>
                  <a:schemeClr val="tx1">
                    <a:lumMod val="75000"/>
                    <a:lumOff val="25000"/>
                  </a:schemeClr>
                </a:solidFill>
              </a:rPr>
              <a:t>Balanceador de carga, distribuyendo el trafico entre varios servidores.</a:t>
            </a:r>
          </a:p>
          <a:p>
            <a:pPr marL="285750" indent="-285750" algn="just">
              <a:buFont typeface="Arial" panose="020B0604020202020204" pitchFamily="34" charset="0"/>
              <a:buChar char="•"/>
            </a:pPr>
            <a:r>
              <a:rPr lang="es-MX" dirty="0" smtClean="0">
                <a:solidFill>
                  <a:schemeClr val="tx1">
                    <a:lumMod val="75000"/>
                    <a:lumOff val="25000"/>
                  </a:schemeClr>
                </a:solidFill>
              </a:rPr>
              <a:t>Compatibilidad con las aplicaciones web más populares (</a:t>
            </a:r>
            <a:r>
              <a:rPr lang="es-MX" dirty="0" err="1" smtClean="0">
                <a:solidFill>
                  <a:schemeClr val="tx1">
                    <a:lumMod val="75000"/>
                    <a:lumOff val="25000"/>
                  </a:schemeClr>
                </a:solidFill>
              </a:rPr>
              <a:t>Wordpress</a:t>
            </a:r>
            <a:r>
              <a:rPr lang="es-MX" dirty="0" smtClean="0">
                <a:solidFill>
                  <a:schemeClr val="tx1">
                    <a:lumMod val="75000"/>
                    <a:lumOff val="25000"/>
                  </a:schemeClr>
                </a:solidFill>
              </a:rPr>
              <a:t>, </a:t>
            </a:r>
            <a:r>
              <a:rPr lang="es-MX" dirty="0" err="1" smtClean="0">
                <a:solidFill>
                  <a:schemeClr val="tx1">
                    <a:lumMod val="75000"/>
                    <a:lumOff val="25000"/>
                  </a:schemeClr>
                </a:solidFill>
              </a:rPr>
              <a:t>Joomla</a:t>
            </a:r>
            <a:r>
              <a:rPr lang="es-MX" dirty="0" smtClean="0">
                <a:solidFill>
                  <a:schemeClr val="tx1">
                    <a:lumMod val="75000"/>
                    <a:lumOff val="25000"/>
                  </a:schemeClr>
                </a:solidFill>
              </a:rPr>
              <a:t>, </a:t>
            </a:r>
            <a:r>
              <a:rPr lang="es-MX" dirty="0" err="1" smtClean="0">
                <a:solidFill>
                  <a:schemeClr val="tx1">
                    <a:lumMod val="75000"/>
                    <a:lumOff val="25000"/>
                  </a:schemeClr>
                </a:solidFill>
              </a:rPr>
              <a:t>Drupal</a:t>
            </a:r>
            <a:r>
              <a:rPr lang="es-MX" dirty="0" smtClean="0">
                <a:solidFill>
                  <a:schemeClr val="tx1">
                    <a:lumMod val="75000"/>
                    <a:lumOff val="25000"/>
                  </a:schemeClr>
                </a:solidFill>
              </a:rPr>
              <a:t>).</a:t>
            </a:r>
          </a:p>
          <a:p>
            <a:pPr marL="285750" indent="-285750" algn="just">
              <a:buFont typeface="Arial" panose="020B0604020202020204" pitchFamily="34" charset="0"/>
              <a:buChar char="•"/>
            </a:pPr>
            <a:endParaRPr lang="es-MX" dirty="0" smtClean="0">
              <a:solidFill>
                <a:schemeClr val="tx1">
                  <a:lumMod val="75000"/>
                  <a:lumOff val="25000"/>
                </a:schemeClr>
              </a:solidFill>
            </a:endParaRPr>
          </a:p>
          <a:p>
            <a:pPr marL="285750" indent="-285750" algn="just">
              <a:buFont typeface="Arial" panose="020B0604020202020204" pitchFamily="34" charset="0"/>
              <a:buChar char="•"/>
            </a:pPr>
            <a:endParaRPr lang="es-MX" dirty="0">
              <a:solidFill>
                <a:schemeClr val="tx1">
                  <a:lumMod val="75000"/>
                  <a:lumOff val="25000"/>
                </a:schemeClr>
              </a:solidFill>
            </a:endParaRPr>
          </a:p>
        </p:txBody>
      </p:sp>
    </p:spTree>
    <p:extLst>
      <p:ext uri="{BB962C8B-B14F-4D97-AF65-F5344CB8AC3E}">
        <p14:creationId xmlns:p14="http://schemas.microsoft.com/office/powerpoint/2010/main" val="1673813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288107" y="179909"/>
            <a:ext cx="10225136" cy="6336704"/>
          </a:xfrm>
          <a:prstGeom prst="roundRect">
            <a:avLst>
              <a:gd name="adj" fmla="val 6692"/>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n w="28575">
                <a:solidFill>
                  <a:schemeClr val="tx1"/>
                </a:solidFill>
              </a:ln>
            </a:endParaRPr>
          </a:p>
        </p:txBody>
      </p:sp>
      <p:sp>
        <p:nvSpPr>
          <p:cNvPr id="7" name="6 CuadroTexto"/>
          <p:cNvSpPr txBox="1"/>
          <p:nvPr/>
        </p:nvSpPr>
        <p:spPr>
          <a:xfrm>
            <a:off x="1127228" y="789072"/>
            <a:ext cx="7873847" cy="830997"/>
          </a:xfrm>
          <a:prstGeom prst="rect">
            <a:avLst/>
          </a:prstGeom>
          <a:noFill/>
        </p:spPr>
        <p:txBody>
          <a:bodyPr wrap="square" rtlCol="0">
            <a:spAutoFit/>
          </a:bodyPr>
          <a:lstStyle/>
          <a:p>
            <a:r>
              <a:rPr lang="es-MX" sz="4800" dirty="0" smtClean="0">
                <a:effectLst>
                  <a:outerShdw blurRad="38100" dist="38100" dir="2700000" algn="tl">
                    <a:srgbClr val="000000">
                      <a:alpha val="43137"/>
                    </a:srgbClr>
                  </a:outerShdw>
                </a:effectLst>
                <a:latin typeface="cafeta" panose="020B0608020202050204" pitchFamily="34" charset="0"/>
              </a:rPr>
              <a:t>Instalación - </a:t>
            </a:r>
            <a:r>
              <a:rPr lang="es-MX" sz="4800" i="1" dirty="0" smtClean="0">
                <a:solidFill>
                  <a:schemeClr val="tx1">
                    <a:lumMod val="75000"/>
                    <a:lumOff val="25000"/>
                  </a:schemeClr>
                </a:solidFill>
                <a:effectLst>
                  <a:outerShdw blurRad="38100" dist="38100" dir="2700000" algn="tl">
                    <a:srgbClr val="000000">
                      <a:alpha val="43137"/>
                    </a:srgbClr>
                  </a:outerShdw>
                </a:effectLst>
                <a:latin typeface="cafeta" panose="020B0608020202050204" pitchFamily="34" charset="0"/>
              </a:rPr>
              <a:t>Pre-requisitos:</a:t>
            </a:r>
          </a:p>
        </p:txBody>
      </p:sp>
      <p:grpSp>
        <p:nvGrpSpPr>
          <p:cNvPr id="36" name="35 Grupo"/>
          <p:cNvGrpSpPr/>
          <p:nvPr/>
        </p:nvGrpSpPr>
        <p:grpSpPr>
          <a:xfrm>
            <a:off x="288107" y="6002972"/>
            <a:ext cx="4244977" cy="81886"/>
            <a:chOff x="11236" y="6002972"/>
            <a:chExt cx="4244977" cy="81886"/>
          </a:xfrm>
        </p:grpSpPr>
        <p:sp>
          <p:nvSpPr>
            <p:cNvPr id="37" name="36 Elipse"/>
            <p:cNvSpPr/>
            <p:nvPr/>
          </p:nvSpPr>
          <p:spPr>
            <a:xfrm rot="7982940">
              <a:off x="1843000"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37 Elipse"/>
            <p:cNvSpPr/>
            <p:nvPr/>
          </p:nvSpPr>
          <p:spPr>
            <a:xfrm rot="7982940">
              <a:off x="2009524"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38 Elipse"/>
            <p:cNvSpPr/>
            <p:nvPr/>
          </p:nvSpPr>
          <p:spPr>
            <a:xfrm rot="7982940">
              <a:off x="2176048"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39 Elipse"/>
            <p:cNvSpPr/>
            <p:nvPr/>
          </p:nvSpPr>
          <p:spPr>
            <a:xfrm rot="7982940">
              <a:off x="2342572" y="6002972"/>
              <a:ext cx="81886" cy="81886"/>
            </a:xfrm>
            <a:prstGeom prst="ellipse">
              <a:avLst/>
            </a:prstGeom>
            <a:solidFill>
              <a:srgbClr val="CCFF33"/>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40 Elipse"/>
            <p:cNvSpPr/>
            <p:nvPr/>
          </p:nvSpPr>
          <p:spPr>
            <a:xfrm rot="7982940">
              <a:off x="2509096" y="6002972"/>
              <a:ext cx="81886" cy="81886"/>
            </a:xfrm>
            <a:prstGeom prst="ellipse">
              <a:avLst/>
            </a:prstGeom>
            <a:solidFill>
              <a:srgbClr val="99CC00"/>
            </a:solid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41 Elipse"/>
            <p:cNvSpPr/>
            <p:nvPr/>
          </p:nvSpPr>
          <p:spPr>
            <a:xfrm rot="6917876">
              <a:off x="2675620" y="6002972"/>
              <a:ext cx="81886" cy="81886"/>
            </a:xfrm>
            <a:prstGeom prst="ellipse">
              <a:avLst/>
            </a:prstGeom>
            <a:solidFill>
              <a:srgbClr val="66990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42 Elipse"/>
            <p:cNvSpPr/>
            <p:nvPr/>
          </p:nvSpPr>
          <p:spPr>
            <a:xfrm rot="4100816">
              <a:off x="2842144" y="6002972"/>
              <a:ext cx="81886" cy="81886"/>
            </a:xfrm>
            <a:prstGeom prst="ellipse">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43 Elipse"/>
            <p:cNvSpPr/>
            <p:nvPr/>
          </p:nvSpPr>
          <p:spPr>
            <a:xfrm rot="4100816">
              <a:off x="3008668" y="6002972"/>
              <a:ext cx="81886" cy="81886"/>
            </a:xfrm>
            <a:prstGeom prst="ellipse">
              <a:avLst/>
            </a:prstGeom>
            <a:solidFill>
              <a:srgbClr val="0066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44 Elipse"/>
            <p:cNvSpPr/>
            <p:nvPr/>
          </p:nvSpPr>
          <p:spPr>
            <a:xfrm rot="4100816">
              <a:off x="3175192" y="6002972"/>
              <a:ext cx="81886" cy="81886"/>
            </a:xfrm>
            <a:prstGeom prst="ellipse">
              <a:avLst/>
            </a:prstGeom>
            <a:solidFill>
              <a:srgbClr val="00CC66"/>
            </a:solidFill>
            <a:ln>
              <a:solidFill>
                <a:srgbClr val="00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45 Elipse"/>
            <p:cNvSpPr/>
            <p:nvPr/>
          </p:nvSpPr>
          <p:spPr>
            <a:xfrm rot="13533764">
              <a:off x="3341716" y="6002972"/>
              <a:ext cx="81886" cy="81886"/>
            </a:xfrm>
            <a:prstGeom prst="ellipse">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46 Elipse"/>
            <p:cNvSpPr/>
            <p:nvPr/>
          </p:nvSpPr>
          <p:spPr>
            <a:xfrm rot="9651640">
              <a:off x="3508240" y="6002972"/>
              <a:ext cx="81886" cy="81886"/>
            </a:xfrm>
            <a:prstGeom prst="ellipse">
              <a:avLst/>
            </a:prstGeom>
            <a:solidFill>
              <a:srgbClr val="66CCFF"/>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47 Elipse"/>
            <p:cNvSpPr/>
            <p:nvPr/>
          </p:nvSpPr>
          <p:spPr>
            <a:xfrm rot="9651640">
              <a:off x="3674764" y="6002972"/>
              <a:ext cx="81886" cy="81886"/>
            </a:xfrm>
            <a:prstGeom prst="ellipse">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48 Elipse"/>
            <p:cNvSpPr/>
            <p:nvPr/>
          </p:nvSpPr>
          <p:spPr>
            <a:xfrm rot="9651640">
              <a:off x="3841288" y="6002972"/>
              <a:ext cx="81886" cy="81886"/>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49 Elipse"/>
            <p:cNvSpPr/>
            <p:nvPr/>
          </p:nvSpPr>
          <p:spPr>
            <a:xfrm rot="9651640">
              <a:off x="4007812"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50 Elipse"/>
            <p:cNvSpPr/>
            <p:nvPr/>
          </p:nvSpPr>
          <p:spPr>
            <a:xfrm rot="9651640">
              <a:off x="4174327" y="6002972"/>
              <a:ext cx="81886" cy="818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51 Elipse"/>
            <p:cNvSpPr/>
            <p:nvPr/>
          </p:nvSpPr>
          <p:spPr>
            <a:xfrm>
              <a:off x="1343428" y="6002972"/>
              <a:ext cx="81886" cy="81886"/>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52 Elipse"/>
            <p:cNvSpPr/>
            <p:nvPr/>
          </p:nvSpPr>
          <p:spPr>
            <a:xfrm>
              <a:off x="1509952" y="6002972"/>
              <a:ext cx="81886" cy="81886"/>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53 Elipse"/>
            <p:cNvSpPr/>
            <p:nvPr/>
          </p:nvSpPr>
          <p:spPr>
            <a:xfrm rot="18782940">
              <a:off x="1676476" y="6002972"/>
              <a:ext cx="81886" cy="8188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54 Elipse"/>
            <p:cNvSpPr/>
            <p:nvPr/>
          </p:nvSpPr>
          <p:spPr>
            <a:xfrm rot="9651640">
              <a:off x="1010380" y="6002972"/>
              <a:ext cx="81886" cy="8188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55 Elipse"/>
            <p:cNvSpPr/>
            <p:nvPr/>
          </p:nvSpPr>
          <p:spPr>
            <a:xfrm rot="9651640">
              <a:off x="1176904" y="6002972"/>
              <a:ext cx="81886" cy="818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56 Elipse"/>
            <p:cNvSpPr/>
            <p:nvPr/>
          </p:nvSpPr>
          <p:spPr>
            <a:xfrm rot="9651640">
              <a:off x="11236" y="6002972"/>
              <a:ext cx="81886" cy="8188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57 Elipse"/>
            <p:cNvSpPr/>
            <p:nvPr/>
          </p:nvSpPr>
          <p:spPr>
            <a:xfrm rot="9651640">
              <a:off x="177760"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58 Elipse"/>
            <p:cNvSpPr/>
            <p:nvPr/>
          </p:nvSpPr>
          <p:spPr>
            <a:xfrm rot="9651640">
              <a:off x="344284"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59 Elipse"/>
            <p:cNvSpPr/>
            <p:nvPr/>
          </p:nvSpPr>
          <p:spPr>
            <a:xfrm rot="9651640">
              <a:off x="510808" y="6002972"/>
              <a:ext cx="81886" cy="81886"/>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60 Elipse"/>
            <p:cNvSpPr/>
            <p:nvPr/>
          </p:nvSpPr>
          <p:spPr>
            <a:xfrm rot="9651640">
              <a:off x="677332"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61 Elipse"/>
            <p:cNvSpPr/>
            <p:nvPr/>
          </p:nvSpPr>
          <p:spPr>
            <a:xfrm rot="9651640">
              <a:off x="843856" y="6002972"/>
              <a:ext cx="81886" cy="81886"/>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4" name="3 Rectángulo"/>
          <p:cNvSpPr/>
          <p:nvPr/>
        </p:nvSpPr>
        <p:spPr>
          <a:xfrm>
            <a:off x="1161670" y="1652007"/>
            <a:ext cx="8343461" cy="2585323"/>
          </a:xfrm>
          <a:prstGeom prst="rect">
            <a:avLst/>
          </a:prstGeom>
        </p:spPr>
        <p:txBody>
          <a:bodyPr wrap="square">
            <a:spAutoFit/>
          </a:bodyPr>
          <a:lstStyle/>
          <a:p>
            <a:pPr algn="just"/>
            <a:r>
              <a:rPr lang="es-MX" dirty="0" smtClean="0">
                <a:solidFill>
                  <a:schemeClr val="tx1">
                    <a:lumMod val="75000"/>
                    <a:lumOff val="25000"/>
                  </a:schemeClr>
                </a:solidFill>
              </a:rPr>
              <a:t>Debe tener en tu Ubuntu 14.04 un </a:t>
            </a:r>
            <a:r>
              <a:rPr lang="es-MX" b="1" dirty="0" smtClean="0">
                <a:solidFill>
                  <a:schemeClr val="tx1">
                    <a:lumMod val="75000"/>
                    <a:lumOff val="25000"/>
                  </a:schemeClr>
                </a:solidFill>
              </a:rPr>
              <a:t>usuario normal</a:t>
            </a:r>
            <a:r>
              <a:rPr lang="es-MX" dirty="0" smtClean="0">
                <a:solidFill>
                  <a:schemeClr val="tx1">
                    <a:lumMod val="75000"/>
                    <a:lumOff val="25000"/>
                  </a:schemeClr>
                </a:solidFill>
              </a:rPr>
              <a:t>, un usuario que no sea </a:t>
            </a:r>
            <a:r>
              <a:rPr lang="es-MX" dirty="0" err="1" smtClean="0">
                <a:solidFill>
                  <a:schemeClr val="tx1">
                    <a:lumMod val="75000"/>
                    <a:lumOff val="25000"/>
                  </a:schemeClr>
                </a:solidFill>
              </a:rPr>
              <a:t>root</a:t>
            </a:r>
            <a:r>
              <a:rPr lang="es-MX" dirty="0" smtClean="0">
                <a:solidFill>
                  <a:schemeClr val="tx1">
                    <a:lumMod val="75000"/>
                    <a:lumOff val="25000"/>
                  </a:schemeClr>
                </a:solidFill>
              </a:rPr>
              <a:t> y que tenga configurado privilegios de </a:t>
            </a:r>
            <a:r>
              <a:rPr lang="es-MX" b="1" dirty="0" smtClean="0">
                <a:solidFill>
                  <a:schemeClr val="tx1">
                    <a:lumMod val="75000"/>
                    <a:lumOff val="25000"/>
                  </a:schemeClr>
                </a:solidFill>
              </a:rPr>
              <a:t>sudo</a:t>
            </a:r>
            <a:r>
              <a:rPr lang="es-MX" dirty="0" smtClean="0">
                <a:solidFill>
                  <a:schemeClr val="tx1">
                    <a:lumMod val="75000"/>
                    <a:lumOff val="25000"/>
                  </a:schemeClr>
                </a:solidFill>
              </a:rPr>
              <a:t>.</a:t>
            </a:r>
          </a:p>
          <a:p>
            <a:pPr algn="just"/>
            <a:endParaRPr lang="es-MX" dirty="0">
              <a:solidFill>
                <a:schemeClr val="tx1">
                  <a:lumMod val="75000"/>
                  <a:lumOff val="25000"/>
                </a:schemeClr>
              </a:solidFill>
            </a:endParaRPr>
          </a:p>
          <a:p>
            <a:pPr algn="just"/>
            <a:r>
              <a:rPr lang="es-MX" dirty="0" smtClean="0">
                <a:solidFill>
                  <a:schemeClr val="tx1">
                    <a:lumMod val="75000"/>
                    <a:lumOff val="25000"/>
                  </a:schemeClr>
                </a:solidFill>
              </a:rPr>
              <a:t>Entra como </a:t>
            </a:r>
            <a:r>
              <a:rPr lang="es-MX" dirty="0" err="1" smtClean="0">
                <a:solidFill>
                  <a:schemeClr val="tx1">
                    <a:lumMod val="75000"/>
                    <a:lumOff val="25000"/>
                  </a:schemeClr>
                </a:solidFill>
              </a:rPr>
              <a:t>root</a:t>
            </a:r>
            <a:r>
              <a:rPr lang="es-MX" dirty="0" smtClean="0">
                <a:solidFill>
                  <a:schemeClr val="tx1">
                    <a:lumMod val="75000"/>
                    <a:lumOff val="25000"/>
                  </a:schemeClr>
                </a:solidFill>
              </a:rPr>
              <a:t> en tu servidor</a:t>
            </a:r>
            <a:r>
              <a:rPr lang="es-MX" b="1" dirty="0" smtClean="0">
                <a:solidFill>
                  <a:schemeClr val="tx1">
                    <a:lumMod val="75000"/>
                    <a:lumOff val="25000"/>
                  </a:schemeClr>
                </a:solidFill>
              </a:rPr>
              <a:t>. Crea un nuevo usuario</a:t>
            </a:r>
            <a:r>
              <a:rPr lang="es-MX" dirty="0" smtClean="0">
                <a:solidFill>
                  <a:schemeClr val="tx1">
                    <a:lumMod val="75000"/>
                    <a:lumOff val="25000"/>
                  </a:schemeClr>
                </a:solidFill>
              </a:rPr>
              <a:t>:</a:t>
            </a:r>
          </a:p>
          <a:p>
            <a:pPr algn="just"/>
            <a:endParaRPr lang="es-MX" dirty="0">
              <a:solidFill>
                <a:schemeClr val="tx1">
                  <a:lumMod val="75000"/>
                  <a:lumOff val="25000"/>
                </a:schemeClr>
              </a:solidFill>
            </a:endParaRPr>
          </a:p>
          <a:p>
            <a:pPr algn="just"/>
            <a:endParaRPr lang="es-MX" dirty="0" smtClean="0">
              <a:solidFill>
                <a:schemeClr val="tx1">
                  <a:lumMod val="75000"/>
                  <a:lumOff val="25000"/>
                </a:schemeClr>
              </a:solidFill>
            </a:endParaRPr>
          </a:p>
          <a:p>
            <a:pPr algn="just"/>
            <a:endParaRPr lang="es-MX" dirty="0">
              <a:solidFill>
                <a:schemeClr val="tx1">
                  <a:lumMod val="75000"/>
                  <a:lumOff val="25000"/>
                </a:schemeClr>
              </a:solidFill>
            </a:endParaRPr>
          </a:p>
          <a:p>
            <a:pPr algn="just"/>
            <a:r>
              <a:rPr lang="es-MX" dirty="0" smtClean="0">
                <a:solidFill>
                  <a:schemeClr val="tx1">
                    <a:lumMod val="75000"/>
                    <a:lumOff val="25000"/>
                  </a:schemeClr>
                </a:solidFill>
              </a:rPr>
              <a:t>El siguiente paso es darle al usuario </a:t>
            </a:r>
            <a:r>
              <a:rPr lang="es-MX" b="1" dirty="0" smtClean="0">
                <a:solidFill>
                  <a:schemeClr val="tx1">
                    <a:lumMod val="75000"/>
                    <a:lumOff val="25000"/>
                  </a:schemeClr>
                </a:solidFill>
              </a:rPr>
              <a:t>privilegios de sudo</a:t>
            </a:r>
            <a:r>
              <a:rPr lang="es-MX" dirty="0" smtClean="0">
                <a:solidFill>
                  <a:schemeClr val="tx1">
                    <a:lumMod val="75000"/>
                    <a:lumOff val="25000"/>
                  </a:schemeClr>
                </a:solidFill>
              </a:rPr>
              <a:t>. Para ello vamos a usar el comando </a:t>
            </a:r>
            <a:r>
              <a:rPr lang="es-MX" dirty="0" err="1" smtClean="0">
                <a:solidFill>
                  <a:schemeClr val="tx1">
                    <a:lumMod val="75000"/>
                    <a:lumOff val="25000"/>
                  </a:schemeClr>
                </a:solidFill>
              </a:rPr>
              <a:t>visudo</a:t>
            </a:r>
            <a:r>
              <a:rPr lang="es-MX" dirty="0" smtClean="0">
                <a:solidFill>
                  <a:schemeClr val="tx1">
                    <a:lumMod val="75000"/>
                    <a:lumOff val="25000"/>
                  </a:schemeClr>
                </a:solidFill>
              </a:rPr>
              <a:t>. </a:t>
            </a:r>
            <a:endParaRPr lang="es-MX" dirty="0">
              <a:solidFill>
                <a:schemeClr val="tx1">
                  <a:lumMod val="75000"/>
                  <a:lumOff val="25000"/>
                </a:schemeClr>
              </a:solidFill>
            </a:endParaRPr>
          </a:p>
        </p:txBody>
      </p:sp>
      <p:pic>
        <p:nvPicPr>
          <p:cNvPr id="3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489" t="32286" r="32641" b="62387"/>
          <a:stretch/>
        </p:blipFill>
        <p:spPr bwMode="auto">
          <a:xfrm>
            <a:off x="1080195" y="3029091"/>
            <a:ext cx="8081266" cy="391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489" t="46381" r="32641" b="48556"/>
          <a:stretch/>
        </p:blipFill>
        <p:spPr bwMode="auto">
          <a:xfrm>
            <a:off x="1080195" y="4428381"/>
            <a:ext cx="8049970" cy="370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1499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714</Words>
  <Application>Microsoft Office PowerPoint</Application>
  <PresentationFormat>Personalizado</PresentationFormat>
  <Paragraphs>79</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Rafael Martinez</dc:creator>
  <cp:lastModifiedBy>Rafael Martinez</cp:lastModifiedBy>
  <cp:revision>15</cp:revision>
  <dcterms:created xsi:type="dcterms:W3CDTF">2014-09-13T13:41:44Z</dcterms:created>
  <dcterms:modified xsi:type="dcterms:W3CDTF">2014-09-13T16:35:02Z</dcterms:modified>
</cp:coreProperties>
</file>