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70" r:id="rId8"/>
    <p:sldId id="274" r:id="rId9"/>
    <p:sldId id="263" r:id="rId10"/>
    <p:sldId id="267" r:id="rId11"/>
    <p:sldId id="273" r:id="rId12"/>
    <p:sldId id="265"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Gadugi" panose="020B0502040204020203" pitchFamily="34" charset="0"/>
      <p:regular r:id="rId24"/>
      <p:bold r:id="rId25"/>
    </p:embeddedFont>
    <p:embeddedFont>
      <p:font typeface="Swis721 BT" panose="020B050402020202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65380" autoAdjust="0"/>
  </p:normalViewPr>
  <p:slideViewPr>
    <p:cSldViewPr>
      <p:cViewPr varScale="1">
        <p:scale>
          <a:sx n="50" d="100"/>
          <a:sy n="50" d="100"/>
        </p:scale>
        <p:origin x="10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0f0f4f9da_0_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6" name="Google Shape;376;g250f0f4f9da_0_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7" name="Google Shape;377;g250f0f4f9da_0_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g250f0f4f9da_0_2: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250f0f4f9da_0_2: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0" name="Google Shape;380;g250f0f4f9da_0_2: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4" name="Google Shape;244;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5" name="Google Shape;245;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8" name="Google Shape;248;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9" name="Google Shape;289;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90" name="Google Shape;290;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93" name="Google Shape;293;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177986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3415953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166485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2074454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406423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1380959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270850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347590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4024243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555475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43060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cs-CZ"/>
              <a:t>‹N›</a:t>
            </a:fld>
            <a:endParaRPr/>
          </a:p>
        </p:txBody>
      </p:sp>
    </p:spTree>
    <p:extLst>
      <p:ext uri="{BB962C8B-B14F-4D97-AF65-F5344CB8AC3E}">
        <p14:creationId xmlns:p14="http://schemas.microsoft.com/office/powerpoint/2010/main" val="346314682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82" name="Google Shape;382;p22"/>
          <p:cNvGrpSpPr/>
          <p:nvPr/>
        </p:nvGrpSpPr>
        <p:grpSpPr>
          <a:xfrm>
            <a:off x="555213" y="9490985"/>
            <a:ext cx="17253775" cy="2017080"/>
            <a:chOff x="0" y="0"/>
            <a:chExt cx="23005033" cy="2689440"/>
          </a:xfrm>
        </p:grpSpPr>
        <p:pic>
          <p:nvPicPr>
            <p:cNvPr id="383" name="Google Shape;383;p22"/>
            <p:cNvPicPr preferRelativeResize="0"/>
            <p:nvPr/>
          </p:nvPicPr>
          <p:blipFill rotWithShape="1">
            <a:blip r:embed="rId3">
              <a:alphaModFix amt="80000"/>
            </a:blip>
            <a:srcRect/>
            <a:stretch/>
          </p:blipFill>
          <p:spPr>
            <a:xfrm>
              <a:off x="16760969" y="0"/>
              <a:ext cx="2891870" cy="2689440"/>
            </a:xfrm>
            <a:prstGeom prst="rect">
              <a:avLst/>
            </a:prstGeom>
            <a:noFill/>
            <a:ln>
              <a:noFill/>
            </a:ln>
          </p:spPr>
        </p:pic>
        <p:pic>
          <p:nvPicPr>
            <p:cNvPr id="384" name="Google Shape;384;p22"/>
            <p:cNvPicPr preferRelativeResize="0"/>
            <p:nvPr/>
          </p:nvPicPr>
          <p:blipFill rotWithShape="1">
            <a:blip r:embed="rId3">
              <a:alphaModFix amt="80000"/>
            </a:blip>
            <a:srcRect/>
            <a:stretch/>
          </p:blipFill>
          <p:spPr>
            <a:xfrm>
              <a:off x="13408776" y="0"/>
              <a:ext cx="2891870" cy="2689440"/>
            </a:xfrm>
            <a:prstGeom prst="rect">
              <a:avLst/>
            </a:prstGeom>
            <a:noFill/>
            <a:ln>
              <a:noFill/>
            </a:ln>
          </p:spPr>
        </p:pic>
        <p:pic>
          <p:nvPicPr>
            <p:cNvPr id="385" name="Google Shape;385;p22"/>
            <p:cNvPicPr preferRelativeResize="0"/>
            <p:nvPr/>
          </p:nvPicPr>
          <p:blipFill rotWithShape="1">
            <a:blip r:embed="rId3">
              <a:alphaModFix amt="80000"/>
            </a:blip>
            <a:srcRect/>
            <a:stretch/>
          </p:blipFill>
          <p:spPr>
            <a:xfrm>
              <a:off x="10056582" y="0"/>
              <a:ext cx="2891870" cy="2689440"/>
            </a:xfrm>
            <a:prstGeom prst="rect">
              <a:avLst/>
            </a:prstGeom>
            <a:noFill/>
            <a:ln>
              <a:noFill/>
            </a:ln>
          </p:spPr>
        </p:pic>
        <p:pic>
          <p:nvPicPr>
            <p:cNvPr id="386" name="Google Shape;386;p22"/>
            <p:cNvPicPr preferRelativeResize="0"/>
            <p:nvPr/>
          </p:nvPicPr>
          <p:blipFill rotWithShape="1">
            <a:blip r:embed="rId3">
              <a:alphaModFix amt="80000"/>
            </a:blip>
            <a:srcRect/>
            <a:stretch/>
          </p:blipFill>
          <p:spPr>
            <a:xfrm>
              <a:off x="20113163" y="0"/>
              <a:ext cx="2891870" cy="2689440"/>
            </a:xfrm>
            <a:prstGeom prst="rect">
              <a:avLst/>
            </a:prstGeom>
            <a:noFill/>
            <a:ln>
              <a:noFill/>
            </a:ln>
          </p:spPr>
        </p:pic>
        <p:pic>
          <p:nvPicPr>
            <p:cNvPr id="387" name="Google Shape;387;p22"/>
            <p:cNvPicPr preferRelativeResize="0"/>
            <p:nvPr/>
          </p:nvPicPr>
          <p:blipFill rotWithShape="1">
            <a:blip r:embed="rId3">
              <a:alphaModFix amt="80000"/>
            </a:blip>
            <a:srcRect/>
            <a:stretch/>
          </p:blipFill>
          <p:spPr>
            <a:xfrm>
              <a:off x="6704388" y="0"/>
              <a:ext cx="2891870" cy="2689440"/>
            </a:xfrm>
            <a:prstGeom prst="rect">
              <a:avLst/>
            </a:prstGeom>
            <a:noFill/>
            <a:ln>
              <a:noFill/>
            </a:ln>
          </p:spPr>
        </p:pic>
        <p:pic>
          <p:nvPicPr>
            <p:cNvPr id="388" name="Google Shape;388;p22"/>
            <p:cNvPicPr preferRelativeResize="0"/>
            <p:nvPr/>
          </p:nvPicPr>
          <p:blipFill rotWithShape="1">
            <a:blip r:embed="rId3">
              <a:alphaModFix amt="80000"/>
            </a:blip>
            <a:srcRect/>
            <a:stretch/>
          </p:blipFill>
          <p:spPr>
            <a:xfrm>
              <a:off x="3352194" y="0"/>
              <a:ext cx="2891870" cy="2689440"/>
            </a:xfrm>
            <a:prstGeom prst="rect">
              <a:avLst/>
            </a:prstGeom>
            <a:noFill/>
            <a:ln>
              <a:noFill/>
            </a:ln>
          </p:spPr>
        </p:pic>
        <p:pic>
          <p:nvPicPr>
            <p:cNvPr id="389" name="Google Shape;389;p22"/>
            <p:cNvPicPr preferRelativeResize="0"/>
            <p:nvPr/>
          </p:nvPicPr>
          <p:blipFill rotWithShape="1">
            <a:blip r:embed="rId3">
              <a:alphaModFix amt="80000"/>
            </a:blip>
            <a:srcRect/>
            <a:stretch/>
          </p:blipFill>
          <p:spPr>
            <a:xfrm>
              <a:off x="0" y="0"/>
              <a:ext cx="2891870" cy="2689440"/>
            </a:xfrm>
            <a:prstGeom prst="rect">
              <a:avLst/>
            </a:prstGeom>
            <a:noFill/>
            <a:ln>
              <a:noFill/>
            </a:ln>
          </p:spPr>
        </p:pic>
      </p:grpSp>
      <p:grpSp>
        <p:nvGrpSpPr>
          <p:cNvPr id="390" name="Google Shape;390;p22"/>
          <p:cNvGrpSpPr/>
          <p:nvPr/>
        </p:nvGrpSpPr>
        <p:grpSpPr>
          <a:xfrm rot="1153639">
            <a:off x="979915" y="8814048"/>
            <a:ext cx="3543137" cy="3367923"/>
            <a:chOff x="0" y="0"/>
            <a:chExt cx="4723947" cy="4490339"/>
          </a:xfrm>
        </p:grpSpPr>
        <p:sp>
          <p:nvSpPr>
            <p:cNvPr id="391" name="Google Shape;391;p22"/>
            <p:cNvSpPr/>
            <p:nvPr/>
          </p:nvSpPr>
          <p:spPr>
            <a:xfrm>
              <a:off x="644072" y="410464"/>
              <a:ext cx="4079875" cy="4079875"/>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92" name="Google Shape;392;p22"/>
            <p:cNvPicPr preferRelativeResize="0"/>
            <p:nvPr/>
          </p:nvPicPr>
          <p:blipFill rotWithShape="1">
            <a:blip r:embed="rId4">
              <a:alphaModFix/>
            </a:blip>
            <a:srcRect b="318"/>
            <a:stretch/>
          </p:blipFill>
          <p:spPr>
            <a:xfrm>
              <a:off x="0" y="0"/>
              <a:ext cx="4083273" cy="4091976"/>
            </a:xfrm>
            <a:prstGeom prst="rect">
              <a:avLst/>
            </a:prstGeom>
            <a:noFill/>
            <a:ln>
              <a:noFill/>
            </a:ln>
          </p:spPr>
        </p:pic>
      </p:grpSp>
      <p:grpSp>
        <p:nvGrpSpPr>
          <p:cNvPr id="393" name="Google Shape;393;p22"/>
          <p:cNvGrpSpPr/>
          <p:nvPr/>
        </p:nvGrpSpPr>
        <p:grpSpPr>
          <a:xfrm>
            <a:off x="655752" y="-1235382"/>
            <a:ext cx="17253775" cy="2017080"/>
            <a:chOff x="0" y="0"/>
            <a:chExt cx="23005033" cy="2689440"/>
          </a:xfrm>
        </p:grpSpPr>
        <p:pic>
          <p:nvPicPr>
            <p:cNvPr id="394" name="Google Shape;394;p22"/>
            <p:cNvPicPr preferRelativeResize="0"/>
            <p:nvPr/>
          </p:nvPicPr>
          <p:blipFill rotWithShape="1">
            <a:blip r:embed="rId3">
              <a:alphaModFix amt="80000"/>
            </a:blip>
            <a:srcRect/>
            <a:stretch/>
          </p:blipFill>
          <p:spPr>
            <a:xfrm>
              <a:off x="16760969" y="0"/>
              <a:ext cx="2891870" cy="2689440"/>
            </a:xfrm>
            <a:prstGeom prst="rect">
              <a:avLst/>
            </a:prstGeom>
            <a:noFill/>
            <a:ln>
              <a:noFill/>
            </a:ln>
          </p:spPr>
        </p:pic>
        <p:pic>
          <p:nvPicPr>
            <p:cNvPr id="395" name="Google Shape;395;p22"/>
            <p:cNvPicPr preferRelativeResize="0"/>
            <p:nvPr/>
          </p:nvPicPr>
          <p:blipFill rotWithShape="1">
            <a:blip r:embed="rId3">
              <a:alphaModFix amt="80000"/>
            </a:blip>
            <a:srcRect/>
            <a:stretch/>
          </p:blipFill>
          <p:spPr>
            <a:xfrm>
              <a:off x="13408776" y="0"/>
              <a:ext cx="2891870" cy="2689440"/>
            </a:xfrm>
            <a:prstGeom prst="rect">
              <a:avLst/>
            </a:prstGeom>
            <a:noFill/>
            <a:ln>
              <a:noFill/>
            </a:ln>
          </p:spPr>
        </p:pic>
        <p:pic>
          <p:nvPicPr>
            <p:cNvPr id="396" name="Google Shape;396;p22"/>
            <p:cNvPicPr preferRelativeResize="0"/>
            <p:nvPr/>
          </p:nvPicPr>
          <p:blipFill rotWithShape="1">
            <a:blip r:embed="rId3">
              <a:alphaModFix amt="80000"/>
            </a:blip>
            <a:srcRect/>
            <a:stretch/>
          </p:blipFill>
          <p:spPr>
            <a:xfrm>
              <a:off x="10056582" y="0"/>
              <a:ext cx="2891870" cy="2689440"/>
            </a:xfrm>
            <a:prstGeom prst="rect">
              <a:avLst/>
            </a:prstGeom>
            <a:noFill/>
            <a:ln>
              <a:noFill/>
            </a:ln>
          </p:spPr>
        </p:pic>
        <p:pic>
          <p:nvPicPr>
            <p:cNvPr id="397" name="Google Shape;397;p22"/>
            <p:cNvPicPr preferRelativeResize="0"/>
            <p:nvPr/>
          </p:nvPicPr>
          <p:blipFill rotWithShape="1">
            <a:blip r:embed="rId3">
              <a:alphaModFix amt="80000"/>
            </a:blip>
            <a:srcRect/>
            <a:stretch/>
          </p:blipFill>
          <p:spPr>
            <a:xfrm>
              <a:off x="20113163" y="0"/>
              <a:ext cx="2891870" cy="2689440"/>
            </a:xfrm>
            <a:prstGeom prst="rect">
              <a:avLst/>
            </a:prstGeom>
            <a:noFill/>
            <a:ln>
              <a:noFill/>
            </a:ln>
          </p:spPr>
        </p:pic>
        <p:pic>
          <p:nvPicPr>
            <p:cNvPr id="398" name="Google Shape;398;p22"/>
            <p:cNvPicPr preferRelativeResize="0"/>
            <p:nvPr/>
          </p:nvPicPr>
          <p:blipFill rotWithShape="1">
            <a:blip r:embed="rId3">
              <a:alphaModFix amt="80000"/>
            </a:blip>
            <a:srcRect/>
            <a:stretch/>
          </p:blipFill>
          <p:spPr>
            <a:xfrm>
              <a:off x="6704388" y="0"/>
              <a:ext cx="2891870" cy="2689440"/>
            </a:xfrm>
            <a:prstGeom prst="rect">
              <a:avLst/>
            </a:prstGeom>
            <a:noFill/>
            <a:ln>
              <a:noFill/>
            </a:ln>
          </p:spPr>
        </p:pic>
        <p:pic>
          <p:nvPicPr>
            <p:cNvPr id="399" name="Google Shape;399;p22"/>
            <p:cNvPicPr preferRelativeResize="0"/>
            <p:nvPr/>
          </p:nvPicPr>
          <p:blipFill rotWithShape="1">
            <a:blip r:embed="rId3">
              <a:alphaModFix amt="80000"/>
            </a:blip>
            <a:srcRect/>
            <a:stretch/>
          </p:blipFill>
          <p:spPr>
            <a:xfrm>
              <a:off x="3352194" y="0"/>
              <a:ext cx="2891870" cy="2689440"/>
            </a:xfrm>
            <a:prstGeom prst="rect">
              <a:avLst/>
            </a:prstGeom>
            <a:noFill/>
            <a:ln>
              <a:noFill/>
            </a:ln>
          </p:spPr>
        </p:pic>
        <p:pic>
          <p:nvPicPr>
            <p:cNvPr id="400" name="Google Shape;400;p22"/>
            <p:cNvPicPr preferRelativeResize="0"/>
            <p:nvPr/>
          </p:nvPicPr>
          <p:blipFill rotWithShape="1">
            <a:blip r:embed="rId3">
              <a:alphaModFix amt="80000"/>
            </a:blip>
            <a:srcRect/>
            <a:stretch/>
          </p:blipFill>
          <p:spPr>
            <a:xfrm>
              <a:off x="0" y="0"/>
              <a:ext cx="2891870" cy="2689440"/>
            </a:xfrm>
            <a:prstGeom prst="rect">
              <a:avLst/>
            </a:prstGeom>
            <a:noFill/>
            <a:ln>
              <a:noFill/>
            </a:ln>
          </p:spPr>
        </p:pic>
      </p:grpSp>
      <p:sp>
        <p:nvSpPr>
          <p:cNvPr id="401" name="Google Shape;401;p22"/>
          <p:cNvSpPr/>
          <p:nvPr/>
        </p:nvSpPr>
        <p:spPr>
          <a:xfrm>
            <a:off x="0" y="0"/>
            <a:ext cx="2386500" cy="10287000"/>
          </a:xfrm>
          <a:prstGeom prst="rect">
            <a:avLst/>
          </a:prstGeom>
          <a:solidFill>
            <a:srgbClr val="A100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02" name="Google Shape;402;p22"/>
          <p:cNvGrpSpPr/>
          <p:nvPr/>
        </p:nvGrpSpPr>
        <p:grpSpPr>
          <a:xfrm>
            <a:off x="16515246" y="-1685151"/>
            <a:ext cx="3542960" cy="3367754"/>
            <a:chOff x="0" y="0"/>
            <a:chExt cx="4723947" cy="4490339"/>
          </a:xfrm>
        </p:grpSpPr>
        <p:sp>
          <p:nvSpPr>
            <p:cNvPr id="403" name="Google Shape;403;p22"/>
            <p:cNvSpPr/>
            <p:nvPr/>
          </p:nvSpPr>
          <p:spPr>
            <a:xfrm>
              <a:off x="644072" y="410464"/>
              <a:ext cx="4079875" cy="4079875"/>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04" name="Google Shape;404;p22"/>
            <p:cNvPicPr preferRelativeResize="0"/>
            <p:nvPr/>
          </p:nvPicPr>
          <p:blipFill rotWithShape="1">
            <a:blip r:embed="rId4">
              <a:alphaModFix/>
            </a:blip>
            <a:srcRect b="318"/>
            <a:stretch/>
          </p:blipFill>
          <p:spPr>
            <a:xfrm>
              <a:off x="0" y="0"/>
              <a:ext cx="4083273" cy="4091976"/>
            </a:xfrm>
            <a:prstGeom prst="rect">
              <a:avLst/>
            </a:prstGeom>
            <a:noFill/>
            <a:ln>
              <a:noFill/>
            </a:ln>
          </p:spPr>
        </p:pic>
      </p:grpSp>
      <p:pic>
        <p:nvPicPr>
          <p:cNvPr id="3" name="Picture 2">
            <a:extLst>
              <a:ext uri="{FF2B5EF4-FFF2-40B4-BE49-F238E27FC236}">
                <a16:creationId xmlns:a16="http://schemas.microsoft.com/office/drawing/2014/main" id="{0BCA64AB-3E2C-7ACF-8B5C-EBA6AB6C2C69}"/>
              </a:ext>
            </a:extLst>
          </p:cNvPr>
          <p:cNvPicPr>
            <a:picLocks noChangeAspect="1"/>
          </p:cNvPicPr>
          <p:nvPr/>
        </p:nvPicPr>
        <p:blipFill>
          <a:blip r:embed="rId5"/>
          <a:stretch>
            <a:fillRect/>
          </a:stretch>
        </p:blipFill>
        <p:spPr>
          <a:xfrm>
            <a:off x="3328022" y="1029885"/>
            <a:ext cx="13670278" cy="85812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CasellaDiTesto 16">
            <a:extLst>
              <a:ext uri="{FF2B5EF4-FFF2-40B4-BE49-F238E27FC236}">
                <a16:creationId xmlns:a16="http://schemas.microsoft.com/office/drawing/2014/main" id="{A66C93D0-BA7B-474D-95E0-12F79BC0A51C}"/>
              </a:ext>
            </a:extLst>
          </p:cNvPr>
          <p:cNvSpPr txBox="1"/>
          <p:nvPr/>
        </p:nvSpPr>
        <p:spPr>
          <a:xfrm>
            <a:off x="11125200" y="1561380"/>
            <a:ext cx="6988168" cy="7402026"/>
          </a:xfrm>
          <a:prstGeom prst="rect">
            <a:avLst/>
          </a:prstGeom>
          <a:noFill/>
        </p:spPr>
        <p:txBody>
          <a:bodyPr wrap="square" rtlCol="0">
            <a:spAutoFit/>
          </a:bodyPr>
          <a:lstStyle/>
          <a:p>
            <a:pPr marL="38100" lvl="0">
              <a:buClr>
                <a:srgbClr val="000000"/>
              </a:buClr>
              <a:buSzPts val="3000"/>
              <a:defRPr/>
            </a:pPr>
            <a:r>
              <a:rPr lang="en-US" sz="3000" kern="0" dirty="0">
                <a:solidFill>
                  <a:srgbClr val="000000"/>
                </a:solidFill>
                <a:latin typeface="Arial"/>
                <a:cs typeface="Arial"/>
                <a:sym typeface="Arial"/>
              </a:rPr>
              <a:t>ANALYSIS</a:t>
            </a:r>
          </a:p>
          <a:p>
            <a:pPr marL="38100" lvl="0">
              <a:buClr>
                <a:srgbClr val="000000"/>
              </a:buClr>
              <a:buSzPts val="3000"/>
              <a:defRPr/>
            </a:pPr>
            <a:r>
              <a:rPr lang="en-US" sz="2500" kern="0" dirty="0">
                <a:solidFill>
                  <a:srgbClr val="000000"/>
                </a:solidFill>
                <a:latin typeface="Arial"/>
                <a:cs typeface="Arial"/>
                <a:sym typeface="Arial"/>
              </a:rPr>
              <a:t>Animals and science are two most popular categories of content, showing that people enjoy ‘real-life’ and ‘factual’ content the most.</a:t>
            </a:r>
          </a:p>
          <a:p>
            <a:pPr marL="38100" lvl="0">
              <a:buClr>
                <a:srgbClr val="000000"/>
              </a:buClr>
              <a:buSzPts val="3000"/>
              <a:defRPr/>
            </a:pPr>
            <a:endParaRPr lang="en-US" sz="3000" kern="0" dirty="0">
              <a:solidFill>
                <a:srgbClr val="000000"/>
              </a:solidFill>
              <a:latin typeface="Arial"/>
              <a:cs typeface="Arial"/>
              <a:sym typeface="Arial"/>
            </a:endParaRPr>
          </a:p>
          <a:p>
            <a:pPr marL="38100" lvl="0">
              <a:buClr>
                <a:srgbClr val="000000"/>
              </a:buClr>
              <a:buSzPts val="3000"/>
              <a:defRPr/>
            </a:pPr>
            <a:r>
              <a:rPr lang="en-US" sz="3000" kern="0" dirty="0">
                <a:solidFill>
                  <a:srgbClr val="000000"/>
                </a:solidFill>
                <a:latin typeface="Arial"/>
                <a:cs typeface="Arial"/>
                <a:sym typeface="Arial"/>
              </a:rPr>
              <a:t>INSIGHT</a:t>
            </a:r>
          </a:p>
          <a:p>
            <a:pPr marL="38100" lvl="0">
              <a:buClr>
                <a:srgbClr val="000000"/>
              </a:buClr>
              <a:buSzPts val="3000"/>
              <a:defRPr/>
            </a:pPr>
            <a:r>
              <a:rPr lang="en-US" sz="2500" kern="0" dirty="0">
                <a:solidFill>
                  <a:srgbClr val="000000"/>
                </a:solidFill>
                <a:latin typeface="Arial"/>
                <a:cs typeface="Arial"/>
                <a:sym typeface="Arial"/>
              </a:rPr>
              <a:t>Food is the common theme with the top 5 categories with ‘Healthy Eating’ ranking the highest. This may give an indication to the audience within your user base. You could use this insight to create a campaign	and work with healthy eating brands to boost user engagement.</a:t>
            </a:r>
          </a:p>
          <a:p>
            <a:pPr marL="38100" lvl="0">
              <a:buClr>
                <a:srgbClr val="000000"/>
              </a:buClr>
              <a:buSzPts val="3000"/>
              <a:defRPr/>
            </a:pPr>
            <a:endParaRPr lang="en-US" sz="3000" kern="0" dirty="0">
              <a:solidFill>
                <a:srgbClr val="000000"/>
              </a:solidFill>
              <a:latin typeface="Arial"/>
              <a:cs typeface="Arial"/>
              <a:sym typeface="Arial"/>
            </a:endParaRPr>
          </a:p>
          <a:p>
            <a:pPr marL="38100" lvl="0">
              <a:buClr>
                <a:srgbClr val="000000"/>
              </a:buClr>
              <a:buSzPts val="3000"/>
              <a:defRPr/>
            </a:pPr>
            <a:r>
              <a:rPr lang="en-US" sz="3000" kern="0" dirty="0">
                <a:solidFill>
                  <a:srgbClr val="000000"/>
                </a:solidFill>
                <a:latin typeface="Arial"/>
                <a:cs typeface="Arial"/>
                <a:sym typeface="Arial"/>
              </a:rPr>
              <a:t>NEXT STEPS</a:t>
            </a:r>
          </a:p>
          <a:p>
            <a:pPr marL="38100" lvl="0">
              <a:buClr>
                <a:srgbClr val="000000"/>
              </a:buClr>
              <a:buSzPts val="3000"/>
              <a:defRPr/>
            </a:pPr>
            <a:r>
              <a:rPr lang="en-US" sz="2500" kern="0" dirty="0">
                <a:solidFill>
                  <a:srgbClr val="000000"/>
                </a:solidFill>
                <a:latin typeface="Arial"/>
                <a:cs typeface="Arial"/>
                <a:sym typeface="Arial"/>
              </a:rPr>
              <a:t>This ad-hoc analysis is insightful , but it’s time to take this analysis into large scale production for real-time understanding your business.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53000" y="2005584"/>
            <a:ext cx="11342283" cy="6275832"/>
          </a:xfrm>
          <a:prstGeom prst="rect">
            <a:avLst/>
          </a:prstGeom>
          <a:solidFill>
            <a:schemeClr val="bg1"/>
          </a:solidFill>
        </p:spPr>
        <p:txBody>
          <a:bodyPr/>
          <a:lstStyle/>
          <a:p>
            <a:endParaRPr lang="it-IT" dirty="0">
              <a:latin typeface="Century Gothic" panose="020B0502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028205" y="2005585"/>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Project Recap</a:t>
            </a:r>
          </a:p>
        </p:txBody>
      </p:sp>
      <p:sp>
        <p:nvSpPr>
          <p:cNvPr id="34" name="CasellaDiTesto 33">
            <a:extLst>
              <a:ext uri="{FF2B5EF4-FFF2-40B4-BE49-F238E27FC236}">
                <a16:creationId xmlns:a16="http://schemas.microsoft.com/office/drawing/2014/main" id="{06E348E8-A56A-4EF4-9664-BF109E568875}"/>
              </a:ext>
            </a:extLst>
          </p:cNvPr>
          <p:cNvSpPr txBox="1"/>
          <p:nvPr/>
        </p:nvSpPr>
        <p:spPr>
          <a:xfrm>
            <a:off x="7513232" y="2095500"/>
            <a:ext cx="8564968" cy="9541073"/>
          </a:xfrm>
          <a:prstGeom prst="rect">
            <a:avLst/>
          </a:prstGeom>
          <a:noFill/>
        </p:spPr>
        <p:txBody>
          <a:bodyPr wrap="square" rtlCol="0">
            <a:spAutoFit/>
          </a:bodyPr>
          <a:lstStyle/>
          <a:p>
            <a:r>
              <a:rPr lang="it-IT" dirty="0">
                <a:latin typeface="Swis721 BT" panose="020B0504020202020204" pitchFamily="34" charset="0"/>
              </a:rPr>
              <a:t>Social Buzz </a:t>
            </a:r>
            <a:r>
              <a:rPr lang="it-IT" dirty="0" err="1">
                <a:latin typeface="Swis721 BT" panose="020B0504020202020204" pitchFamily="34" charset="0"/>
              </a:rPr>
              <a:t>is</a:t>
            </a:r>
            <a:r>
              <a:rPr lang="it-IT" dirty="0">
                <a:latin typeface="Swis721 BT" panose="020B0504020202020204" pitchFamily="34" charset="0"/>
              </a:rPr>
              <a:t> a fast </a:t>
            </a:r>
            <a:r>
              <a:rPr lang="it-IT" dirty="0" err="1">
                <a:latin typeface="Swis721 BT" panose="020B0504020202020204" pitchFamily="34" charset="0"/>
              </a:rPr>
              <a:t>growing</a:t>
            </a:r>
            <a:r>
              <a:rPr lang="it-IT" dirty="0">
                <a:latin typeface="Swis721 BT" panose="020B0504020202020204" pitchFamily="34" charset="0"/>
              </a:rPr>
              <a:t> company in social media &amp; </a:t>
            </a:r>
            <a:r>
              <a:rPr lang="it-IT" dirty="0" err="1">
                <a:latin typeface="Swis721 BT" panose="020B0504020202020204" pitchFamily="34" charset="0"/>
              </a:rPr>
              <a:t>content</a:t>
            </a:r>
            <a:r>
              <a:rPr lang="it-IT" dirty="0">
                <a:latin typeface="Swis721 BT" panose="020B0504020202020204" pitchFamily="34" charset="0"/>
              </a:rPr>
              <a:t> </a:t>
            </a:r>
            <a:r>
              <a:rPr lang="it-IT" dirty="0" err="1">
                <a:latin typeface="Swis721 BT" panose="020B0504020202020204" pitchFamily="34" charset="0"/>
              </a:rPr>
              <a:t>creation</a:t>
            </a:r>
            <a:r>
              <a:rPr lang="it-IT" dirty="0">
                <a:latin typeface="Swis721 BT" panose="020B0504020202020204" pitchFamily="34" charset="0"/>
              </a:rPr>
              <a:t> market.</a:t>
            </a:r>
          </a:p>
          <a:p>
            <a:r>
              <a:rPr lang="en-US" dirty="0">
                <a:latin typeface="Swis721 BT" panose="020B0504020202020204" pitchFamily="34" charset="0"/>
              </a:rPr>
              <a:t>Over the past 5 years, Social Buzz has reached over 500 million active users each month. They have scaled quicker than anticipated and need the help of an advisory firm to oversee their scaling process effectively. Due to their rapid growth and digital nature of their core product, the amount of data that they create, collect and must analyze is huge.</a:t>
            </a:r>
          </a:p>
          <a:p>
            <a:endParaRPr lang="en-US" dirty="0">
              <a:latin typeface="Swis721 BT" panose="020B0504020202020204" pitchFamily="34" charset="0"/>
            </a:endParaRPr>
          </a:p>
          <a:p>
            <a:r>
              <a:rPr lang="en-US" dirty="0">
                <a:latin typeface="Swis721 BT" panose="020B0504020202020204" pitchFamily="34" charset="0"/>
              </a:rPr>
              <a:t>Our Tasks at Accenture are the following:</a:t>
            </a:r>
          </a:p>
          <a:p>
            <a:endParaRPr lang="en-US" sz="2800" dirty="0">
              <a:latin typeface="Swis721 BT" panose="020B0504020202020204" pitchFamily="34" charset="0"/>
            </a:endParaRPr>
          </a:p>
          <a:p>
            <a:endParaRPr lang="en-US" sz="2800" dirty="0">
              <a:latin typeface="Swis721 BT" panose="020B0504020202020204" pitchFamily="34" charset="0"/>
            </a:endParaRPr>
          </a:p>
          <a:p>
            <a:pPr marL="285750" indent="-285750">
              <a:buFont typeface="Arial" panose="020B0604020202020204" pitchFamily="34" charset="0"/>
              <a:buChar char="•"/>
            </a:pPr>
            <a:r>
              <a:rPr lang="it-IT" sz="2800" dirty="0">
                <a:latin typeface="Swis721 BT" panose="020B0504020202020204" pitchFamily="34" charset="0"/>
              </a:rPr>
              <a:t>Audit of big data best </a:t>
            </a:r>
            <a:r>
              <a:rPr lang="it-IT" sz="2800" dirty="0" err="1">
                <a:latin typeface="Swis721 BT" panose="020B0504020202020204" pitchFamily="34" charset="0"/>
              </a:rPr>
              <a:t>practices</a:t>
            </a:r>
            <a:endParaRPr lang="it-IT" sz="2800" dirty="0">
              <a:latin typeface="Swis721 BT" panose="020B0504020202020204" pitchFamily="34" charset="0"/>
            </a:endParaRPr>
          </a:p>
          <a:p>
            <a:pPr marL="285750" indent="-285750">
              <a:buFont typeface="Arial" panose="020B0604020202020204" pitchFamily="34" charset="0"/>
              <a:buChar char="•"/>
            </a:pPr>
            <a:endParaRPr lang="it-IT" sz="2800" dirty="0">
              <a:latin typeface="Swis721 BT" panose="020B0504020202020204" pitchFamily="34" charset="0"/>
            </a:endParaRPr>
          </a:p>
          <a:p>
            <a:pPr marL="285750" indent="-285750">
              <a:buFont typeface="Arial" panose="020B0604020202020204" pitchFamily="34" charset="0"/>
              <a:buChar char="•"/>
            </a:pPr>
            <a:r>
              <a:rPr lang="en-US" sz="2800" dirty="0">
                <a:latin typeface="Swis721 BT" panose="020B0504020202020204" pitchFamily="34" charset="0"/>
              </a:rPr>
              <a:t> Preparation of best practice document for IPO</a:t>
            </a:r>
          </a:p>
          <a:p>
            <a:pPr marL="285750" indent="-285750">
              <a:buFont typeface="Arial" panose="020B0604020202020204" pitchFamily="34" charset="0"/>
              <a:buChar char="•"/>
            </a:pPr>
            <a:endParaRPr lang="en-US" sz="2800" dirty="0">
              <a:latin typeface="Swis721 BT" panose="020B0504020202020204" pitchFamily="34" charset="0"/>
            </a:endParaRPr>
          </a:p>
          <a:p>
            <a:pPr marL="285750" indent="-285750">
              <a:buFont typeface="Arial" panose="020B0604020202020204" pitchFamily="34" charset="0"/>
              <a:buChar char="•"/>
            </a:pPr>
            <a:r>
              <a:rPr lang="en-IN" sz="2800" dirty="0">
                <a:latin typeface="Swis721 BT" panose="020B0504020202020204" pitchFamily="34" charset="0"/>
              </a:rPr>
              <a:t>Analysis of their content categories that highlights the top 5 categories with the largest aggregate popularity.</a:t>
            </a:r>
          </a:p>
          <a:p>
            <a:endParaRPr lang="en-US" sz="2800" dirty="0">
              <a:latin typeface="Swis721 BT" panose="020B0504020202020204" pitchFamily="34" charset="0"/>
            </a:endParaRPr>
          </a:p>
          <a:p>
            <a:endParaRPr lang="en-US" sz="2800"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en-US" dirty="0">
              <a:latin typeface="Swis721 BT" panose="020B0504020202020204" pitchFamily="34" charset="0"/>
            </a:endParaRPr>
          </a:p>
          <a:p>
            <a:endParaRPr lang="it-IT" dirty="0">
              <a:latin typeface="Swis721 BT" panose="020B0504020202020204" pitchFamily="34" charset="0"/>
            </a:endParaRPr>
          </a:p>
          <a:p>
            <a:r>
              <a:rPr lang="it-IT" dirty="0">
                <a:latin typeface="Swis721 BT" panose="020B0504020202020204"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CasellaDiTesto 21">
            <a:extLst>
              <a:ext uri="{FF2B5EF4-FFF2-40B4-BE49-F238E27FC236}">
                <a16:creationId xmlns:a16="http://schemas.microsoft.com/office/drawing/2014/main" id="{E2D13843-6930-466D-90E2-98C9BCA7FF06}"/>
              </a:ext>
            </a:extLst>
          </p:cNvPr>
          <p:cNvSpPr txBox="1"/>
          <p:nvPr/>
        </p:nvSpPr>
        <p:spPr>
          <a:xfrm>
            <a:off x="2514600" y="5443762"/>
            <a:ext cx="7112454" cy="3323987"/>
          </a:xfrm>
          <a:prstGeom prst="rect">
            <a:avLst/>
          </a:prstGeom>
          <a:noFill/>
        </p:spPr>
        <p:txBody>
          <a:bodyPr wrap="square" rtlCol="0">
            <a:spAutoFit/>
          </a:bodyPr>
          <a:lstStyle/>
          <a:p>
            <a:pPr marL="457200" lvl="0" indent="-457200">
              <a:buClr>
                <a:srgbClr val="FFFFFF"/>
              </a:buClr>
              <a:buSzPts val="3600"/>
              <a:buFont typeface="Arial"/>
              <a:buChar char="●"/>
              <a:defRPr/>
            </a:pPr>
            <a:r>
              <a:rPr lang="en-US" sz="3200" b="1" kern="0" dirty="0">
                <a:solidFill>
                  <a:srgbClr val="FFFFFF"/>
                </a:solidFill>
                <a:latin typeface="Arial"/>
                <a:cs typeface="Arial"/>
                <a:sym typeface="Arial"/>
              </a:rPr>
              <a:t>Users post over 100,000 pieces of content every day</a:t>
            </a:r>
            <a:br>
              <a:rPr lang="en-US" sz="3200" b="1" kern="0" dirty="0">
                <a:solidFill>
                  <a:srgbClr val="FFFFFF"/>
                </a:solidFill>
                <a:latin typeface="Arial"/>
                <a:cs typeface="Arial"/>
                <a:sym typeface="Arial"/>
              </a:rPr>
            </a:br>
            <a:endParaRPr lang="en-US" sz="3200" b="1" kern="0" dirty="0">
              <a:solidFill>
                <a:srgbClr val="FFFFFF"/>
              </a:solidFill>
              <a:latin typeface="Arial"/>
              <a:cs typeface="Arial"/>
              <a:sym typeface="Arial"/>
            </a:endParaRPr>
          </a:p>
          <a:p>
            <a:pPr marL="457200" lvl="0" indent="-457200">
              <a:buClr>
                <a:srgbClr val="FFFFFF"/>
              </a:buClr>
              <a:buSzPts val="3600"/>
              <a:buFont typeface="Arial"/>
              <a:buChar char="●"/>
              <a:defRPr/>
            </a:pPr>
            <a:r>
              <a:rPr lang="en-US" sz="3200" b="1" kern="0" dirty="0">
                <a:solidFill>
                  <a:srgbClr val="FFFFFF"/>
                </a:solidFill>
                <a:latin typeface="Arial"/>
                <a:cs typeface="Arial"/>
                <a:sym typeface="Arial"/>
              </a:rPr>
              <a:t>With tens of millions of posts and hundreds of millions of users, how do you capitalize?</a:t>
            </a:r>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CasellaDiTesto 31">
            <a:extLst>
              <a:ext uri="{FF2B5EF4-FFF2-40B4-BE49-F238E27FC236}">
                <a16:creationId xmlns:a16="http://schemas.microsoft.com/office/drawing/2014/main" id="{A842AC2C-4F48-4AA5-835F-A5E7540848A3}"/>
              </a:ext>
            </a:extLst>
          </p:cNvPr>
          <p:cNvSpPr txBox="1"/>
          <p:nvPr/>
        </p:nvSpPr>
        <p:spPr>
          <a:xfrm>
            <a:off x="14167604" y="7754066"/>
            <a:ext cx="3962400" cy="1107996"/>
          </a:xfrm>
          <a:prstGeom prst="rect">
            <a:avLst/>
          </a:prstGeom>
          <a:noFill/>
        </p:spPr>
        <p:txBody>
          <a:bodyPr wrap="square" rtlCol="0">
            <a:spAutoFit/>
          </a:bodyPr>
          <a:lstStyle/>
          <a:p>
            <a:pPr lvl="0">
              <a:buClr>
                <a:srgbClr val="000000"/>
              </a:buClr>
              <a:defRPr/>
            </a:pPr>
            <a:r>
              <a:rPr lang="en-US" sz="2400" b="1" kern="0" dirty="0">
                <a:solidFill>
                  <a:srgbClr val="000000"/>
                </a:solidFill>
                <a:ea typeface="Calibri"/>
                <a:cs typeface="Calibri"/>
                <a:sym typeface="Calibri"/>
              </a:rPr>
              <a:t>Andrew Fleming</a:t>
            </a:r>
          </a:p>
          <a:p>
            <a:pPr lvl="0">
              <a:buClr>
                <a:srgbClr val="000000"/>
              </a:buClr>
              <a:defRPr/>
            </a:pPr>
            <a:r>
              <a:rPr lang="en-US" sz="2400" i="1" kern="0" dirty="0">
                <a:solidFill>
                  <a:srgbClr val="000000"/>
                </a:solidFill>
                <a:ea typeface="Calibri"/>
                <a:cs typeface="Calibri"/>
                <a:sym typeface="Calibri"/>
              </a:rPr>
              <a:t>Chief Technology Architect</a:t>
            </a:r>
          </a:p>
          <a:p>
            <a:endParaRPr lang="it-IT" dirty="0"/>
          </a:p>
        </p:txBody>
      </p:sp>
      <p:sp>
        <p:nvSpPr>
          <p:cNvPr id="33" name="CasellaDiTesto 32">
            <a:extLst>
              <a:ext uri="{FF2B5EF4-FFF2-40B4-BE49-F238E27FC236}">
                <a16:creationId xmlns:a16="http://schemas.microsoft.com/office/drawing/2014/main" id="{A5750DA8-48E2-4244-B4C4-D3BC6AFBC0ED}"/>
              </a:ext>
            </a:extLst>
          </p:cNvPr>
          <p:cNvSpPr txBox="1"/>
          <p:nvPr/>
        </p:nvSpPr>
        <p:spPr>
          <a:xfrm>
            <a:off x="14167604" y="4728000"/>
            <a:ext cx="3613673" cy="830997"/>
          </a:xfrm>
          <a:prstGeom prst="rect">
            <a:avLst/>
          </a:prstGeom>
          <a:noFill/>
        </p:spPr>
        <p:txBody>
          <a:bodyPr wrap="square" rtlCol="0">
            <a:spAutoFit/>
          </a:bodyPr>
          <a:lstStyle/>
          <a:p>
            <a:pPr lvl="0">
              <a:buClr>
                <a:srgbClr val="000000"/>
              </a:buClr>
              <a:defRPr/>
            </a:pPr>
            <a:r>
              <a:rPr lang="cs-CZ" sz="2400" b="1" kern="0" dirty="0">
                <a:solidFill>
                  <a:srgbClr val="000000"/>
                </a:solidFill>
                <a:ea typeface="Calibri"/>
                <a:cs typeface="Calibri"/>
                <a:sym typeface="Calibri"/>
              </a:rPr>
              <a:t>Marcus Rompton</a:t>
            </a:r>
          </a:p>
          <a:p>
            <a:pPr lvl="0">
              <a:buClr>
                <a:srgbClr val="000000"/>
              </a:buClr>
              <a:defRPr/>
            </a:pPr>
            <a:r>
              <a:rPr lang="cs-CZ" sz="2400" i="1" kern="0" dirty="0">
                <a:solidFill>
                  <a:srgbClr val="000000"/>
                </a:solidFill>
                <a:ea typeface="Calibri"/>
                <a:cs typeface="Calibri"/>
                <a:sym typeface="Calibri"/>
              </a:rPr>
              <a:t>Senior Principal</a:t>
            </a:r>
            <a:endParaRPr lang="it-IT" sz="2400" dirty="0"/>
          </a:p>
        </p:txBody>
      </p:sp>
      <p:sp>
        <p:nvSpPr>
          <p:cNvPr id="34" name="CasellaDiTesto 33">
            <a:extLst>
              <a:ext uri="{FF2B5EF4-FFF2-40B4-BE49-F238E27FC236}">
                <a16:creationId xmlns:a16="http://schemas.microsoft.com/office/drawing/2014/main" id="{7B24E34C-AA77-46D3-9FAB-C5F92124B6DB}"/>
              </a:ext>
            </a:extLst>
          </p:cNvPr>
          <p:cNvSpPr txBox="1"/>
          <p:nvPr/>
        </p:nvSpPr>
        <p:spPr>
          <a:xfrm>
            <a:off x="14167604" y="1558400"/>
            <a:ext cx="3613673" cy="1107996"/>
          </a:xfrm>
          <a:prstGeom prst="rect">
            <a:avLst/>
          </a:prstGeom>
          <a:noFill/>
        </p:spPr>
        <p:txBody>
          <a:bodyPr wrap="square" rtlCol="0">
            <a:spAutoFit/>
          </a:bodyPr>
          <a:lstStyle/>
          <a:p>
            <a:pPr lvl="0">
              <a:buClr>
                <a:srgbClr val="000000"/>
              </a:buClr>
              <a:defRPr/>
            </a:pPr>
            <a:r>
              <a:rPr lang="en-IN" sz="2400" b="1" kern="0" dirty="0">
                <a:solidFill>
                  <a:srgbClr val="000000"/>
                </a:solidFill>
                <a:ea typeface="Calibri"/>
                <a:cs typeface="Calibri"/>
                <a:sym typeface="Calibri"/>
              </a:rPr>
              <a:t>Marco </a:t>
            </a:r>
            <a:r>
              <a:rPr lang="en-IN" sz="2400" b="1" kern="0" dirty="0" err="1">
                <a:solidFill>
                  <a:srgbClr val="000000"/>
                </a:solidFill>
                <a:ea typeface="Calibri"/>
                <a:cs typeface="Calibri"/>
                <a:sym typeface="Calibri"/>
              </a:rPr>
              <a:t>Zazzini</a:t>
            </a:r>
            <a:endParaRPr lang="en-IN" sz="2400" b="1" kern="0" dirty="0">
              <a:solidFill>
                <a:srgbClr val="000000"/>
              </a:solidFill>
              <a:ea typeface="Calibri"/>
              <a:cs typeface="Calibri"/>
              <a:sym typeface="Calibri"/>
            </a:endParaRPr>
          </a:p>
          <a:p>
            <a:pPr lvl="0">
              <a:buClr>
                <a:srgbClr val="000000"/>
              </a:buClr>
              <a:defRPr/>
            </a:pPr>
            <a:r>
              <a:rPr lang="en-IN" sz="2400" i="1" kern="0" dirty="0">
                <a:solidFill>
                  <a:srgbClr val="000000"/>
                </a:solidFill>
                <a:ea typeface="Calibri"/>
                <a:cs typeface="Calibri"/>
                <a:sym typeface="Calibri"/>
              </a:rPr>
              <a:t>Data Analyst</a:t>
            </a:r>
          </a:p>
          <a:p>
            <a:endParaRPr lang="it-IT" dirty="0"/>
          </a:p>
        </p:txBody>
      </p:sp>
      <p:pic>
        <p:nvPicPr>
          <p:cNvPr id="36" name="Immagine 35">
            <a:extLst>
              <a:ext uri="{FF2B5EF4-FFF2-40B4-BE49-F238E27FC236}">
                <a16:creationId xmlns:a16="http://schemas.microsoft.com/office/drawing/2014/main" id="{5FA1936F-5A1A-44C4-953F-AAABDF6D95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68349" y="1071139"/>
            <a:ext cx="2246972" cy="2123082"/>
          </a:xfrm>
          <a:prstGeom prst="ellipse">
            <a:avLst/>
          </a:prstGeom>
          <a:solidFill>
            <a:schemeClr val="accent1"/>
          </a:solidFill>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249"/>
        <p:cNvGrpSpPr/>
        <p:nvPr/>
      </p:nvGrpSpPr>
      <p:grpSpPr>
        <a:xfrm>
          <a:off x="0" y="0"/>
          <a:ext cx="0" cy="0"/>
          <a:chOff x="0" y="0"/>
          <a:chExt cx="0" cy="0"/>
        </a:xfrm>
      </p:grpSpPr>
      <p:grpSp>
        <p:nvGrpSpPr>
          <p:cNvPr id="250" name="Google Shape;250;p18"/>
          <p:cNvGrpSpPr/>
          <p:nvPr/>
        </p:nvGrpSpPr>
        <p:grpSpPr>
          <a:xfrm>
            <a:off x="445296" y="406153"/>
            <a:ext cx="10042534" cy="9474693"/>
            <a:chOff x="0" y="0"/>
            <a:chExt cx="13390046" cy="12632924"/>
          </a:xfrm>
        </p:grpSpPr>
        <p:pic>
          <p:nvPicPr>
            <p:cNvPr id="251" name="Google Shape;251;p18"/>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252" name="Google Shape;252;p18"/>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253" name="Google Shape;253;p18"/>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254" name="Google Shape;254;p18"/>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255" name="Google Shape;255;p18"/>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256" name="Google Shape;256;p18"/>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57" name="Google Shape;257;p18"/>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58" name="Google Shape;258;p18"/>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59" name="Google Shape;259;p18"/>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260" name="Google Shape;260;p18"/>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261" name="Google Shape;261;p18"/>
          <p:cNvGrpSpPr/>
          <p:nvPr/>
        </p:nvGrpSpPr>
        <p:grpSpPr>
          <a:xfrm>
            <a:off x="1903391" y="1027892"/>
            <a:ext cx="1854962" cy="1781248"/>
            <a:chOff x="0" y="0"/>
            <a:chExt cx="2473282" cy="2374997"/>
          </a:xfrm>
        </p:grpSpPr>
        <p:sp>
          <p:nvSpPr>
            <p:cNvPr id="262" name="Google Shape;262;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63" name="Google Shape;263;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4" name="Google Shape;264;p18"/>
          <p:cNvGrpSpPr/>
          <p:nvPr/>
        </p:nvGrpSpPr>
        <p:grpSpPr>
          <a:xfrm>
            <a:off x="3758754" y="2639980"/>
            <a:ext cx="1854962" cy="1781248"/>
            <a:chOff x="0" y="0"/>
            <a:chExt cx="2473282" cy="2374997"/>
          </a:xfrm>
        </p:grpSpPr>
        <p:sp>
          <p:nvSpPr>
            <p:cNvPr id="265" name="Google Shape;265;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66" name="Google Shape;266;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7" name="Google Shape;267;p18"/>
          <p:cNvGrpSpPr/>
          <p:nvPr/>
        </p:nvGrpSpPr>
        <p:grpSpPr>
          <a:xfrm>
            <a:off x="5614117" y="4252068"/>
            <a:ext cx="1854962" cy="1781248"/>
            <a:chOff x="0" y="0"/>
            <a:chExt cx="2473282" cy="2374997"/>
          </a:xfrm>
        </p:grpSpPr>
        <p:sp>
          <p:nvSpPr>
            <p:cNvPr id="268" name="Google Shape;268;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69" name="Google Shape;269;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0" name="Google Shape;270;p18"/>
          <p:cNvGrpSpPr/>
          <p:nvPr/>
        </p:nvGrpSpPr>
        <p:grpSpPr>
          <a:xfrm>
            <a:off x="7469480" y="5864156"/>
            <a:ext cx="1854962" cy="1781248"/>
            <a:chOff x="0" y="0"/>
            <a:chExt cx="2473282" cy="2374997"/>
          </a:xfrm>
        </p:grpSpPr>
        <p:sp>
          <p:nvSpPr>
            <p:cNvPr id="271" name="Google Shape;271;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72" name="Google Shape;272;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3" name="Google Shape;273;p18"/>
          <p:cNvGrpSpPr/>
          <p:nvPr/>
        </p:nvGrpSpPr>
        <p:grpSpPr>
          <a:xfrm>
            <a:off x="9324843" y="7476244"/>
            <a:ext cx="1854962" cy="1781248"/>
            <a:chOff x="0" y="0"/>
            <a:chExt cx="2473282" cy="2374997"/>
          </a:xfrm>
        </p:grpSpPr>
        <p:sp>
          <p:nvSpPr>
            <p:cNvPr id="274" name="Google Shape;274;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75" name="Google Shape;275;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276" name="Google Shape;276;p18"/>
          <p:cNvSpPr txBox="1"/>
          <p:nvPr/>
        </p:nvSpPr>
        <p:spPr>
          <a:xfrm>
            <a:off x="10667818" y="1028700"/>
            <a:ext cx="6642545" cy="1231106"/>
          </a:xfrm>
          <a:prstGeom prst="rect">
            <a:avLst/>
          </a:prstGeom>
          <a:noFill/>
          <a:ln>
            <a:noFill/>
          </a:ln>
        </p:spPr>
        <p:txBody>
          <a:bodyPr spcFirstLastPara="1" wrap="square" lIns="0" tIns="0" rIns="0" bIns="0" anchor="t" anchorCtr="0">
            <a:spAutoFit/>
          </a:bodyPr>
          <a:lstStyle/>
          <a:p>
            <a:pPr marL="0" marR="0" lvl="0" indent="0" algn="r"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FFFFFF"/>
                </a:solidFill>
                <a:effectLst/>
                <a:uLnTx/>
                <a:uFillTx/>
                <a:latin typeface="Arial"/>
                <a:ea typeface="Arial"/>
                <a:cs typeface="Arial"/>
                <a:sym typeface="Arial"/>
              </a:rPr>
              <a:t>Process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7" name="Google Shape;277;p18"/>
          <p:cNvSpPr txBox="1"/>
          <p:nvPr/>
        </p:nvSpPr>
        <p:spPr>
          <a:xfrm>
            <a:off x="2630944" y="1372359"/>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 name="Google Shape;278;p18"/>
          <p:cNvSpPr txBox="1"/>
          <p:nvPr/>
        </p:nvSpPr>
        <p:spPr>
          <a:xfrm>
            <a:off x="4534646" y="2984043"/>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2</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 name="Google Shape;279;p18"/>
          <p:cNvSpPr txBox="1"/>
          <p:nvPr/>
        </p:nvSpPr>
        <p:spPr>
          <a:xfrm>
            <a:off x="10108223" y="7828620"/>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5</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0" name="Google Shape;280;p18"/>
          <p:cNvSpPr txBox="1"/>
          <p:nvPr/>
        </p:nvSpPr>
        <p:spPr>
          <a:xfrm>
            <a:off x="8193880" y="6204766"/>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4</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1" name="Google Shape;281;p18"/>
          <p:cNvSpPr txBox="1"/>
          <p:nvPr/>
        </p:nvSpPr>
        <p:spPr>
          <a:xfrm>
            <a:off x="6396750" y="4605252"/>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3</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2" name="Google Shape;282;p18"/>
          <p:cNvSpPr txBox="1"/>
          <p:nvPr/>
        </p:nvSpPr>
        <p:spPr>
          <a:xfrm>
            <a:off x="4042550" y="1477950"/>
            <a:ext cx="63039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ea typeface="+mn-ea"/>
                <a:cs typeface="Arial"/>
                <a:sym typeface="Arial"/>
              </a:rPr>
              <a:t>Data Understanding</a:t>
            </a:r>
            <a:endParaRPr kumimoji="0" sz="3600" b="1" i="0" u="none" strike="noStrike" kern="0" cap="none" spc="0" normalizeH="0" baseline="0" noProof="0">
              <a:ln>
                <a:noFill/>
              </a:ln>
              <a:solidFill>
                <a:srgbClr val="FFFFFF"/>
              </a:solidFill>
              <a:effectLst/>
              <a:uLnTx/>
              <a:uFillTx/>
              <a:latin typeface="Arial"/>
              <a:ea typeface="+mn-ea"/>
              <a:cs typeface="Arial"/>
              <a:sym typeface="Arial"/>
            </a:endParaRPr>
          </a:p>
        </p:txBody>
      </p:sp>
      <p:sp>
        <p:nvSpPr>
          <p:cNvPr id="283" name="Google Shape;283;p18"/>
          <p:cNvSpPr txBox="1"/>
          <p:nvPr/>
        </p:nvSpPr>
        <p:spPr>
          <a:xfrm>
            <a:off x="5992050" y="3063075"/>
            <a:ext cx="63039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ea typeface="+mn-ea"/>
                <a:cs typeface="Arial"/>
                <a:sym typeface="Arial"/>
              </a:rPr>
              <a:t>Data Cleaning</a:t>
            </a:r>
            <a:endParaRPr kumimoji="0" sz="3600" b="1" i="0" u="none" strike="noStrike" kern="0" cap="none" spc="0" normalizeH="0" baseline="0" noProof="0">
              <a:ln>
                <a:noFill/>
              </a:ln>
              <a:solidFill>
                <a:srgbClr val="FFFFFF"/>
              </a:solidFill>
              <a:effectLst/>
              <a:uLnTx/>
              <a:uFillTx/>
              <a:latin typeface="Arial"/>
              <a:ea typeface="+mn-ea"/>
              <a:cs typeface="Arial"/>
              <a:sym typeface="Arial"/>
            </a:endParaRPr>
          </a:p>
        </p:txBody>
      </p:sp>
      <p:sp>
        <p:nvSpPr>
          <p:cNvPr id="284" name="Google Shape;284;p18"/>
          <p:cNvSpPr txBox="1"/>
          <p:nvPr/>
        </p:nvSpPr>
        <p:spPr>
          <a:xfrm>
            <a:off x="7860600" y="4774050"/>
            <a:ext cx="87585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ea typeface="+mn-ea"/>
                <a:cs typeface="Arial"/>
                <a:sym typeface="Arial"/>
              </a:rPr>
              <a:t>Data Modelling</a:t>
            </a:r>
            <a:endParaRPr kumimoji="0" sz="3600" b="1" i="0" u="none" strike="noStrike" kern="0" cap="none" spc="0" normalizeH="0" baseline="0" noProof="0">
              <a:ln>
                <a:noFill/>
              </a:ln>
              <a:solidFill>
                <a:srgbClr val="FFFFFF"/>
              </a:solidFill>
              <a:effectLst/>
              <a:uLnTx/>
              <a:uFillTx/>
              <a:latin typeface="Arial"/>
              <a:ea typeface="+mn-ea"/>
              <a:cs typeface="Arial"/>
              <a:sym typeface="Arial"/>
            </a:endParaRPr>
          </a:p>
        </p:txBody>
      </p:sp>
      <p:sp>
        <p:nvSpPr>
          <p:cNvPr id="285" name="Google Shape;285;p18"/>
          <p:cNvSpPr txBox="1"/>
          <p:nvPr/>
        </p:nvSpPr>
        <p:spPr>
          <a:xfrm>
            <a:off x="9609850" y="6301338"/>
            <a:ext cx="87585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ea typeface="+mn-ea"/>
                <a:cs typeface="Arial"/>
                <a:sym typeface="Arial"/>
              </a:rPr>
              <a:t>Data Analysis</a:t>
            </a:r>
            <a:endParaRPr kumimoji="0" sz="3600" b="1" i="0" u="none" strike="noStrike" kern="0" cap="none" spc="0" normalizeH="0" baseline="0" noProof="0">
              <a:ln>
                <a:noFill/>
              </a:ln>
              <a:solidFill>
                <a:srgbClr val="FFFFFF"/>
              </a:solidFill>
              <a:effectLst/>
              <a:uLnTx/>
              <a:uFillTx/>
              <a:latin typeface="Arial"/>
              <a:ea typeface="+mn-ea"/>
              <a:cs typeface="Arial"/>
              <a:sym typeface="Arial"/>
            </a:endParaRPr>
          </a:p>
        </p:txBody>
      </p:sp>
      <p:sp>
        <p:nvSpPr>
          <p:cNvPr id="286" name="Google Shape;286;p18"/>
          <p:cNvSpPr txBox="1"/>
          <p:nvPr/>
        </p:nvSpPr>
        <p:spPr>
          <a:xfrm>
            <a:off x="11490100" y="8027200"/>
            <a:ext cx="43266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ea typeface="+mn-ea"/>
                <a:cs typeface="Arial"/>
                <a:sym typeface="Arial"/>
              </a:rPr>
              <a:t>Uncover Insights</a:t>
            </a:r>
            <a:endParaRPr kumimoji="0" sz="3600" b="1" i="0" u="none" strike="noStrike" kern="0" cap="none" spc="0" normalizeH="0" baseline="0" noProof="0">
              <a:ln>
                <a:noFill/>
              </a:ln>
              <a:solidFill>
                <a:srgbClr val="FFFFFF"/>
              </a:solidFill>
              <a:effectLst/>
              <a:uLnTx/>
              <a:uFillTx/>
              <a:latin typeface="Arial"/>
              <a:ea typeface="+mn-ea"/>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9"/>
          <p:cNvPicPr preferRelativeResize="0"/>
          <p:nvPr/>
        </p:nvPicPr>
        <p:blipFill rotWithShape="1">
          <a:blip r:embed="rId3">
            <a:alphaModFix/>
          </a:blip>
          <a:srcRect/>
          <a:stretch/>
        </p:blipFill>
        <p:spPr>
          <a:xfrm>
            <a:off x="1874009" y="6480306"/>
            <a:ext cx="2972220" cy="881758"/>
          </a:xfrm>
          <a:prstGeom prst="rect">
            <a:avLst/>
          </a:prstGeom>
          <a:noFill/>
          <a:ln>
            <a:noFill/>
          </a:ln>
        </p:spPr>
      </p:pic>
      <p:sp>
        <p:nvSpPr>
          <p:cNvPr id="296" name="Google Shape;296;p19"/>
          <p:cNvSpPr txBox="1"/>
          <p:nvPr/>
        </p:nvSpPr>
        <p:spPr>
          <a:xfrm>
            <a:off x="1028700" y="860915"/>
            <a:ext cx="4636129" cy="123110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000000"/>
                </a:solidFill>
                <a:effectLst/>
                <a:uLnTx/>
                <a:uFillTx/>
                <a:latin typeface="Arial"/>
                <a:ea typeface="Arial"/>
                <a:cs typeface="Arial"/>
                <a:sym typeface="Arial"/>
              </a:rPr>
              <a:t>Insights</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97" name="Google Shape;297;p19"/>
          <p:cNvGrpSpPr/>
          <p:nvPr/>
        </p:nvGrpSpPr>
        <p:grpSpPr>
          <a:xfrm>
            <a:off x="517112" y="7810500"/>
            <a:ext cx="17253775" cy="2017079"/>
            <a:chOff x="0" y="0"/>
            <a:chExt cx="23005033" cy="2689439"/>
          </a:xfrm>
        </p:grpSpPr>
        <p:pic>
          <p:nvPicPr>
            <p:cNvPr id="298" name="Google Shape;298;p19"/>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9" name="Google Shape;299;p19"/>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300" name="Google Shape;300;p19"/>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301" name="Google Shape;301;p19"/>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302" name="Google Shape;302;p19"/>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303" name="Google Shape;303;p19"/>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305" name="Google Shape;305;p19"/>
          <p:cNvPicPr preferRelativeResize="0"/>
          <p:nvPr/>
        </p:nvPicPr>
        <p:blipFill rotWithShape="1">
          <a:blip r:embed="rId3">
            <a:alphaModFix/>
          </a:blip>
          <a:srcRect/>
          <a:stretch/>
        </p:blipFill>
        <p:spPr>
          <a:xfrm>
            <a:off x="7272183" y="6480309"/>
            <a:ext cx="2972219" cy="881758"/>
          </a:xfrm>
          <a:prstGeom prst="rect">
            <a:avLst/>
          </a:prstGeom>
          <a:noFill/>
          <a:ln>
            <a:noFill/>
          </a:ln>
        </p:spPr>
      </p:pic>
      <p:pic>
        <p:nvPicPr>
          <p:cNvPr id="306" name="Google Shape;306;p19"/>
          <p:cNvPicPr preferRelativeResize="0"/>
          <p:nvPr/>
        </p:nvPicPr>
        <p:blipFill rotWithShape="1">
          <a:blip r:embed="rId3">
            <a:alphaModFix/>
          </a:blip>
          <a:srcRect/>
          <a:stretch/>
        </p:blipFill>
        <p:spPr>
          <a:xfrm>
            <a:off x="12670342" y="6480309"/>
            <a:ext cx="2972219" cy="881758"/>
          </a:xfrm>
          <a:prstGeom prst="rect">
            <a:avLst/>
          </a:prstGeom>
          <a:noFill/>
          <a:ln>
            <a:noFill/>
          </a:ln>
        </p:spPr>
      </p:pic>
      <p:sp>
        <p:nvSpPr>
          <p:cNvPr id="307" name="Google Shape;307;p19"/>
          <p:cNvSpPr txBox="1"/>
          <p:nvPr/>
        </p:nvSpPr>
        <p:spPr>
          <a:xfrm>
            <a:off x="931299" y="3315600"/>
            <a:ext cx="4857600" cy="1200329"/>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500" b="1" i="0" u="none" strike="noStrike" kern="0" cap="none" spc="0" normalizeH="0" baseline="0" noProof="0" dirty="0">
                <a:ln>
                  <a:noFill/>
                </a:ln>
                <a:solidFill>
                  <a:srgbClr val="000000"/>
                </a:solidFill>
                <a:effectLst/>
                <a:uLnTx/>
                <a:uFillTx/>
                <a:latin typeface="Arial"/>
                <a:ea typeface="+mn-ea"/>
                <a:cs typeface="Arial"/>
                <a:sym typeface="Arial"/>
              </a:rPr>
              <a:t>16</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Arial"/>
                <a:sym typeface="Arial"/>
              </a:rPr>
              <a:t>Unique Category</a:t>
            </a:r>
            <a:endParaRPr kumimoji="0" sz="30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308" name="Google Shape;308;p19"/>
          <p:cNvSpPr txBox="1"/>
          <p:nvPr/>
        </p:nvSpPr>
        <p:spPr>
          <a:xfrm>
            <a:off x="6329487" y="3315600"/>
            <a:ext cx="4857600" cy="2308324"/>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500" b="1" i="0" u="none" strike="noStrike" kern="0" cap="none" spc="0" normalizeH="0" baseline="0" noProof="0" dirty="0">
                <a:ln>
                  <a:noFill/>
                </a:ln>
                <a:solidFill>
                  <a:srgbClr val="000000"/>
                </a:solidFill>
                <a:effectLst/>
                <a:uLnTx/>
                <a:uFillTx/>
                <a:latin typeface="Arial"/>
                <a:ea typeface="+mn-ea"/>
                <a:cs typeface="Arial"/>
                <a:sym typeface="Arial"/>
              </a:rPr>
              <a:t>1897</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Arial"/>
                <a:sym typeface="Arial"/>
              </a:rPr>
              <a:t>Reactions to ‘Animal’ Posts</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30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endParaRPr kumimoji="0" sz="30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309" name="Google Shape;309;p19"/>
          <p:cNvSpPr txBox="1"/>
          <p:nvPr/>
        </p:nvSpPr>
        <p:spPr>
          <a:xfrm>
            <a:off x="11727662" y="3315600"/>
            <a:ext cx="4857600" cy="1107996"/>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000" b="1" i="0" u="none" strike="noStrike" kern="0" cap="none" spc="0" normalizeH="0" baseline="0" noProof="0" dirty="0">
                <a:ln>
                  <a:noFill/>
                </a:ln>
                <a:solidFill>
                  <a:srgbClr val="000000"/>
                </a:solidFill>
                <a:effectLst/>
                <a:uLnTx/>
                <a:uFillTx/>
                <a:latin typeface="Arial"/>
                <a:ea typeface="+mn-ea"/>
                <a:cs typeface="Arial"/>
                <a:sym typeface="Arial"/>
              </a:rPr>
              <a:t>MAY</a:t>
            </a:r>
          </a:p>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Arial"/>
                <a:sym typeface="Arial"/>
              </a:rPr>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
            <a:extLst>
              <a:ext uri="{FF2B5EF4-FFF2-40B4-BE49-F238E27FC236}">
                <a16:creationId xmlns:a16="http://schemas.microsoft.com/office/drawing/2014/main" id="{5B05F4AE-8F3E-41D0-B3C2-EA0CCE12406B}"/>
              </a:ext>
            </a:extLst>
          </p:cNvPr>
          <p:cNvPicPr>
            <a:picLocks noChangeAspect="1"/>
          </p:cNvPicPr>
          <p:nvPr/>
        </p:nvPicPr>
        <p:blipFill>
          <a:blip r:embed="rId7"/>
          <a:stretch>
            <a:fillRect/>
          </a:stretch>
        </p:blipFill>
        <p:spPr>
          <a:xfrm>
            <a:off x="4210145" y="1672854"/>
            <a:ext cx="13098356" cy="763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
            <a:extLst>
              <a:ext uri="{FF2B5EF4-FFF2-40B4-BE49-F238E27FC236}">
                <a16:creationId xmlns:a16="http://schemas.microsoft.com/office/drawing/2014/main" id="{370A9FD0-D926-442B-A871-1292A45C6FFF}"/>
              </a:ext>
            </a:extLst>
          </p:cNvPr>
          <p:cNvPicPr>
            <a:picLocks noChangeAspect="1"/>
          </p:cNvPicPr>
          <p:nvPr/>
        </p:nvPicPr>
        <p:blipFill>
          <a:blip r:embed="rId7"/>
          <a:stretch>
            <a:fillRect/>
          </a:stretch>
        </p:blipFill>
        <p:spPr>
          <a:xfrm>
            <a:off x="5360460" y="1030677"/>
            <a:ext cx="8660340" cy="7743672"/>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351</Words>
  <Application>Microsoft Office PowerPoint</Application>
  <PresentationFormat>Personalizzato</PresentationFormat>
  <Paragraphs>94</Paragraphs>
  <Slides>12</Slides>
  <Notes>12</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12</vt:i4>
      </vt:variant>
    </vt:vector>
  </HeadingPairs>
  <TitlesOfParts>
    <vt:vector size="20" baseType="lpstr">
      <vt:lpstr>Century Gothic</vt:lpstr>
      <vt:lpstr>Calibri</vt:lpstr>
      <vt:lpstr>Gadugi</vt:lpstr>
      <vt:lpstr>Arial</vt:lpstr>
      <vt:lpstr>Swis721 BT</vt:lpstr>
      <vt:lpstr>Graphik Regular</vt:lpstr>
      <vt:lpstr>Office Theme</vt:lpstr>
      <vt:lpstr>1_Office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Zazzini Marco</dc:creator>
  <cp:lastModifiedBy>Kurraudo</cp:lastModifiedBy>
  <cp:revision>21</cp:revision>
  <dcterms:created xsi:type="dcterms:W3CDTF">2006-08-16T00:00:00Z</dcterms:created>
  <dcterms:modified xsi:type="dcterms:W3CDTF">2023-12-11T03:07:44Z</dcterms:modified>
  <dc:identifier>DAEhDyfaYKE</dc:identifier>
</cp:coreProperties>
</file>