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cuments\Segundo%20Semestre%202023\Data%20Wrangling\DATA%20DE%20PRESENTACI&#211;N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Indicadores preocupantes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'Clientes más importantes'!$G$40</c:f>
              <c:strCache>
                <c:ptCount val="1"/>
                <c:pt idx="0">
                  <c:v>Cantidad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'Clientes más importantes'!$F$41:$F$42</c:f>
              <c:strCache>
                <c:ptCount val="2"/>
                <c:pt idx="0">
                  <c:v>Faltante</c:v>
                </c:pt>
                <c:pt idx="1">
                  <c:v>Devolución</c:v>
                </c:pt>
              </c:strCache>
            </c:strRef>
          </c:cat>
          <c:val>
            <c:numRef>
              <c:f>'Clientes más importantes'!$G$41:$G$42</c:f>
              <c:numCache>
                <c:formatCode>General</c:formatCode>
                <c:ptCount val="2"/>
                <c:pt idx="0">
                  <c:v>712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8-4E9F-B653-6A66322E6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885711136"/>
        <c:axId val="1891774624"/>
      </c:barChart>
      <c:lineChart>
        <c:grouping val="standard"/>
        <c:varyColors val="0"/>
        <c:ser>
          <c:idx val="1"/>
          <c:order val="1"/>
          <c:tx>
            <c:strRef>
              <c:f>'Clientes más importantes'!$H$40</c:f>
              <c:strCache>
                <c:ptCount val="1"/>
                <c:pt idx="0">
                  <c:v>Porcentaje sobre la cantidad de envíos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'Clientes más importantes'!$F$41:$F$42</c:f>
              <c:strCache>
                <c:ptCount val="2"/>
                <c:pt idx="0">
                  <c:v>Faltante</c:v>
                </c:pt>
                <c:pt idx="1">
                  <c:v>Devolución</c:v>
                </c:pt>
              </c:strCache>
            </c:strRef>
          </c:cat>
          <c:val>
            <c:numRef>
              <c:f>'Clientes más importantes'!$H$41:$H$42</c:f>
              <c:numCache>
                <c:formatCode>0.00%</c:formatCode>
                <c:ptCount val="2"/>
                <c:pt idx="0">
                  <c:v>0.32660550458715598</c:v>
                </c:pt>
                <c:pt idx="1">
                  <c:v>5.4587155963302755E-2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8-4E9F-B653-6A66322E6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5711600"/>
        <c:axId val="1891777504"/>
      </c:lineChart>
      <c:catAx>
        <c:axId val="188571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774624"/>
        <c:crosses val="autoZero"/>
        <c:auto val="1"/>
        <c:lblAlgn val="ctr"/>
        <c:lblOffset val="100"/>
        <c:noMultiLvlLbl val="0"/>
      </c:catAx>
      <c:valAx>
        <c:axId val="18917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711136"/>
        <c:crosses val="autoZero"/>
        <c:crossBetween val="between"/>
      </c:valAx>
      <c:valAx>
        <c:axId val="189177750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711600"/>
        <c:crosses val="max"/>
        <c:crossBetween val="between"/>
      </c:valAx>
      <c:catAx>
        <c:axId val="1885711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91777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B2723-9710-4868-A59B-D2EF5CDA84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B04753-8039-46C2-8DAD-4B8BF67B8B34}">
      <dgm:prSet/>
      <dgm:spPr/>
      <dgm:t>
        <a:bodyPr/>
        <a:lstStyle/>
        <a:p>
          <a:r>
            <a:rPr lang="es-GT"/>
            <a:t>1. Repaso de la situación actual de la empresa</a:t>
          </a:r>
          <a:endParaRPr lang="en-US"/>
        </a:p>
      </dgm:t>
    </dgm:pt>
    <dgm:pt modelId="{E6029750-AF29-4C2D-B097-C60F154BCFD9}" type="parTrans" cxnId="{7497EF6A-D954-4C9F-B0BC-0EF70D015D32}">
      <dgm:prSet/>
      <dgm:spPr/>
      <dgm:t>
        <a:bodyPr/>
        <a:lstStyle/>
        <a:p>
          <a:endParaRPr lang="en-US"/>
        </a:p>
      </dgm:t>
    </dgm:pt>
    <dgm:pt modelId="{6A3E27FB-0E03-44C9-8E37-B8F76647FABC}" type="sibTrans" cxnId="{7497EF6A-D954-4C9F-B0BC-0EF70D015D32}">
      <dgm:prSet/>
      <dgm:spPr/>
      <dgm:t>
        <a:bodyPr/>
        <a:lstStyle/>
        <a:p>
          <a:endParaRPr lang="en-US"/>
        </a:p>
      </dgm:t>
    </dgm:pt>
    <dgm:pt modelId="{E20537ED-8967-4B27-B2BB-15E5FF8AF9D3}">
      <dgm:prSet/>
      <dgm:spPr/>
      <dgm:t>
        <a:bodyPr/>
        <a:lstStyle/>
        <a:p>
          <a:r>
            <a:rPr lang="es-GT"/>
            <a:t>2. Distribución de los clientes más importantes</a:t>
          </a:r>
          <a:endParaRPr lang="en-US"/>
        </a:p>
      </dgm:t>
    </dgm:pt>
    <dgm:pt modelId="{EB0CFE72-6120-4B8F-A96B-F6E30564FEE8}" type="parTrans" cxnId="{8B6CDCB5-9D67-4AC5-B4CB-4D6061A45F28}">
      <dgm:prSet/>
      <dgm:spPr/>
      <dgm:t>
        <a:bodyPr/>
        <a:lstStyle/>
        <a:p>
          <a:endParaRPr lang="en-US"/>
        </a:p>
      </dgm:t>
    </dgm:pt>
    <dgm:pt modelId="{1F1F2BCB-0768-435B-8EE1-B99F2D3D3403}" type="sibTrans" cxnId="{8B6CDCB5-9D67-4AC5-B4CB-4D6061A45F28}">
      <dgm:prSet/>
      <dgm:spPr/>
      <dgm:t>
        <a:bodyPr/>
        <a:lstStyle/>
        <a:p>
          <a:endParaRPr lang="en-US"/>
        </a:p>
      </dgm:t>
    </dgm:pt>
    <dgm:pt modelId="{F391D9F7-5BED-4E13-B699-D25DE1866079}">
      <dgm:prSet/>
      <dgm:spPr/>
      <dgm:t>
        <a:bodyPr/>
        <a:lstStyle/>
        <a:p>
          <a:r>
            <a:rPr lang="es-GT"/>
            <a:t>3. Mejores pilotos y transportes más efectivos</a:t>
          </a:r>
          <a:endParaRPr lang="en-US"/>
        </a:p>
      </dgm:t>
    </dgm:pt>
    <dgm:pt modelId="{52142DBB-91C0-494D-948E-7B75F23DFE21}" type="parTrans" cxnId="{3B81EE0A-2006-4EC7-8199-DB36F63D8990}">
      <dgm:prSet/>
      <dgm:spPr/>
      <dgm:t>
        <a:bodyPr/>
        <a:lstStyle/>
        <a:p>
          <a:endParaRPr lang="en-US"/>
        </a:p>
      </dgm:t>
    </dgm:pt>
    <dgm:pt modelId="{F93E7CE1-7106-465B-9223-A743E6CBFF2A}" type="sibTrans" cxnId="{3B81EE0A-2006-4EC7-8199-DB36F63D8990}">
      <dgm:prSet/>
      <dgm:spPr/>
      <dgm:t>
        <a:bodyPr/>
        <a:lstStyle/>
        <a:p>
          <a:endParaRPr lang="en-US"/>
        </a:p>
      </dgm:t>
    </dgm:pt>
    <dgm:pt modelId="{F94B5A7E-E7BF-4773-84B8-7FDAFDE9E7CF}">
      <dgm:prSet/>
      <dgm:spPr/>
      <dgm:t>
        <a:bodyPr/>
        <a:lstStyle/>
        <a:p>
          <a:r>
            <a:rPr lang="es-GT" dirty="0"/>
            <a:t>4. Precisión en las entregas y cuentas por cobrar</a:t>
          </a:r>
          <a:endParaRPr lang="en-US" dirty="0"/>
        </a:p>
      </dgm:t>
    </dgm:pt>
    <dgm:pt modelId="{1C888E69-2AA6-42F6-AFB3-05CE0AA51A5C}" type="parTrans" cxnId="{5B7329BF-FC08-45DE-8CCC-FE3627B521DB}">
      <dgm:prSet/>
      <dgm:spPr/>
      <dgm:t>
        <a:bodyPr/>
        <a:lstStyle/>
        <a:p>
          <a:endParaRPr lang="en-US"/>
        </a:p>
      </dgm:t>
    </dgm:pt>
    <dgm:pt modelId="{0B45677D-1C6F-4B62-B142-37A8713AF0C9}" type="sibTrans" cxnId="{5B7329BF-FC08-45DE-8CCC-FE3627B521DB}">
      <dgm:prSet/>
      <dgm:spPr/>
      <dgm:t>
        <a:bodyPr/>
        <a:lstStyle/>
        <a:p>
          <a:endParaRPr lang="en-US"/>
        </a:p>
      </dgm:t>
    </dgm:pt>
    <dgm:pt modelId="{C429B5A3-CFB4-4B29-9505-53F0991F971C}">
      <dgm:prSet/>
      <dgm:spPr/>
      <dgm:t>
        <a:bodyPr/>
        <a:lstStyle/>
        <a:p>
          <a:r>
            <a:rPr lang="es-GT"/>
            <a:t>5. Recomendaciones y conclusiones</a:t>
          </a:r>
          <a:endParaRPr lang="en-US"/>
        </a:p>
      </dgm:t>
    </dgm:pt>
    <dgm:pt modelId="{CAEAAFCF-939C-4F68-9B47-8700EAB771A8}" type="parTrans" cxnId="{88809EF8-BF20-42F8-B4CB-7A4A4D66877D}">
      <dgm:prSet/>
      <dgm:spPr/>
      <dgm:t>
        <a:bodyPr/>
        <a:lstStyle/>
        <a:p>
          <a:endParaRPr lang="en-US"/>
        </a:p>
      </dgm:t>
    </dgm:pt>
    <dgm:pt modelId="{80CAA310-9343-4971-BBB7-611AA0987FA8}" type="sibTrans" cxnId="{88809EF8-BF20-42F8-B4CB-7A4A4D66877D}">
      <dgm:prSet/>
      <dgm:spPr/>
      <dgm:t>
        <a:bodyPr/>
        <a:lstStyle/>
        <a:p>
          <a:endParaRPr lang="en-US"/>
        </a:p>
      </dgm:t>
    </dgm:pt>
    <dgm:pt modelId="{70D708C2-D021-410F-8017-B28438A827E7}" type="pres">
      <dgm:prSet presAssocID="{5E2B2723-9710-4868-A59B-D2EF5CDA8404}" presName="root" presStyleCnt="0">
        <dgm:presLayoutVars>
          <dgm:dir/>
          <dgm:resizeHandles val="exact"/>
        </dgm:presLayoutVars>
      </dgm:prSet>
      <dgm:spPr/>
    </dgm:pt>
    <dgm:pt modelId="{67A5409E-7D86-4C31-9A6C-DF2EAA81E993}" type="pres">
      <dgm:prSet presAssocID="{C1B04753-8039-46C2-8DAD-4B8BF67B8B34}" presName="compNode" presStyleCnt="0"/>
      <dgm:spPr/>
    </dgm:pt>
    <dgm:pt modelId="{5BADA6CE-BE58-4837-90E0-2BB930155F6D}" type="pres">
      <dgm:prSet presAssocID="{C1B04753-8039-46C2-8DAD-4B8BF67B8B34}" presName="bgRect" presStyleLbl="bgShp" presStyleIdx="0" presStyleCnt="5"/>
      <dgm:spPr/>
    </dgm:pt>
    <dgm:pt modelId="{A3B9C60E-6EC1-47A2-A568-816291D21D4B}" type="pres">
      <dgm:prSet presAssocID="{C1B04753-8039-46C2-8DAD-4B8BF67B8B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8A5D2B-F489-404E-B313-B9E70C968AE1}" type="pres">
      <dgm:prSet presAssocID="{C1B04753-8039-46C2-8DAD-4B8BF67B8B34}" presName="spaceRect" presStyleCnt="0"/>
      <dgm:spPr/>
    </dgm:pt>
    <dgm:pt modelId="{1B7CB288-E90E-4EE6-880D-8A4D6144C290}" type="pres">
      <dgm:prSet presAssocID="{C1B04753-8039-46C2-8DAD-4B8BF67B8B34}" presName="parTx" presStyleLbl="revTx" presStyleIdx="0" presStyleCnt="5">
        <dgm:presLayoutVars>
          <dgm:chMax val="0"/>
          <dgm:chPref val="0"/>
        </dgm:presLayoutVars>
      </dgm:prSet>
      <dgm:spPr/>
    </dgm:pt>
    <dgm:pt modelId="{104A01E0-51BE-4803-A613-54FB1575B6B0}" type="pres">
      <dgm:prSet presAssocID="{6A3E27FB-0E03-44C9-8E37-B8F76647FABC}" presName="sibTrans" presStyleCnt="0"/>
      <dgm:spPr/>
    </dgm:pt>
    <dgm:pt modelId="{4B9DB7C9-FFCB-4D9F-9592-225F110D66B1}" type="pres">
      <dgm:prSet presAssocID="{E20537ED-8967-4B27-B2BB-15E5FF8AF9D3}" presName="compNode" presStyleCnt="0"/>
      <dgm:spPr/>
    </dgm:pt>
    <dgm:pt modelId="{11AE709B-A253-4E31-A4EC-614DF02F0CC0}" type="pres">
      <dgm:prSet presAssocID="{E20537ED-8967-4B27-B2BB-15E5FF8AF9D3}" presName="bgRect" presStyleLbl="bgShp" presStyleIdx="1" presStyleCnt="5"/>
      <dgm:spPr/>
    </dgm:pt>
    <dgm:pt modelId="{DCD7C28C-BBD0-4D4B-99F0-DD7B12D04740}" type="pres">
      <dgm:prSet presAssocID="{E20537ED-8967-4B27-B2BB-15E5FF8AF9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6A2528-2A63-4233-B121-772F09EA91B5}" type="pres">
      <dgm:prSet presAssocID="{E20537ED-8967-4B27-B2BB-15E5FF8AF9D3}" presName="spaceRect" presStyleCnt="0"/>
      <dgm:spPr/>
    </dgm:pt>
    <dgm:pt modelId="{646B18C5-2C18-4778-B394-6D9C2CC00B9C}" type="pres">
      <dgm:prSet presAssocID="{E20537ED-8967-4B27-B2BB-15E5FF8AF9D3}" presName="parTx" presStyleLbl="revTx" presStyleIdx="1" presStyleCnt="5">
        <dgm:presLayoutVars>
          <dgm:chMax val="0"/>
          <dgm:chPref val="0"/>
        </dgm:presLayoutVars>
      </dgm:prSet>
      <dgm:spPr/>
    </dgm:pt>
    <dgm:pt modelId="{14153698-4E50-40FE-A02D-173C865BC414}" type="pres">
      <dgm:prSet presAssocID="{1F1F2BCB-0768-435B-8EE1-B99F2D3D3403}" presName="sibTrans" presStyleCnt="0"/>
      <dgm:spPr/>
    </dgm:pt>
    <dgm:pt modelId="{D222B979-06B3-4BDA-89F1-70B5D008C263}" type="pres">
      <dgm:prSet presAssocID="{F391D9F7-5BED-4E13-B699-D25DE1866079}" presName="compNode" presStyleCnt="0"/>
      <dgm:spPr/>
    </dgm:pt>
    <dgm:pt modelId="{079F39AE-DFB5-4408-B774-31D0CE5F7B84}" type="pres">
      <dgm:prSet presAssocID="{F391D9F7-5BED-4E13-B699-D25DE1866079}" presName="bgRect" presStyleLbl="bgShp" presStyleIdx="2" presStyleCnt="5"/>
      <dgm:spPr/>
    </dgm:pt>
    <dgm:pt modelId="{7D84BF2D-17A5-47BB-A05D-9B10287FB50D}" type="pres">
      <dgm:prSet presAssocID="{F391D9F7-5BED-4E13-B699-D25DE18660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 with solid fill"/>
        </a:ext>
      </dgm:extLst>
    </dgm:pt>
    <dgm:pt modelId="{6CB88310-287F-48EA-8D92-A9839B8182D0}" type="pres">
      <dgm:prSet presAssocID="{F391D9F7-5BED-4E13-B699-D25DE1866079}" presName="spaceRect" presStyleCnt="0"/>
      <dgm:spPr/>
    </dgm:pt>
    <dgm:pt modelId="{C4120726-E267-41F8-8EEA-EF4C4F3EE679}" type="pres">
      <dgm:prSet presAssocID="{F391D9F7-5BED-4E13-B699-D25DE1866079}" presName="parTx" presStyleLbl="revTx" presStyleIdx="2" presStyleCnt="5">
        <dgm:presLayoutVars>
          <dgm:chMax val="0"/>
          <dgm:chPref val="0"/>
        </dgm:presLayoutVars>
      </dgm:prSet>
      <dgm:spPr/>
    </dgm:pt>
    <dgm:pt modelId="{D02379CB-601C-4259-832C-FE6553D18DA7}" type="pres">
      <dgm:prSet presAssocID="{F93E7CE1-7106-465B-9223-A743E6CBFF2A}" presName="sibTrans" presStyleCnt="0"/>
      <dgm:spPr/>
    </dgm:pt>
    <dgm:pt modelId="{942CD38C-067E-426C-BBEA-1CB051A5F358}" type="pres">
      <dgm:prSet presAssocID="{F94B5A7E-E7BF-4773-84B8-7FDAFDE9E7CF}" presName="compNode" presStyleCnt="0"/>
      <dgm:spPr/>
    </dgm:pt>
    <dgm:pt modelId="{8BB3CFCF-66EF-4F5C-99E4-CDDDFC98DD1D}" type="pres">
      <dgm:prSet presAssocID="{F94B5A7E-E7BF-4773-84B8-7FDAFDE9E7CF}" presName="bgRect" presStyleLbl="bgShp" presStyleIdx="3" presStyleCnt="5"/>
      <dgm:spPr/>
    </dgm:pt>
    <dgm:pt modelId="{6CAF5375-34D2-46F2-BE56-4A9CDF509B81}" type="pres">
      <dgm:prSet presAssocID="{F94B5A7E-E7BF-4773-84B8-7FDAFDE9E7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3DC216A-2B74-4142-8856-EAD13F2951EF}" type="pres">
      <dgm:prSet presAssocID="{F94B5A7E-E7BF-4773-84B8-7FDAFDE9E7CF}" presName="spaceRect" presStyleCnt="0"/>
      <dgm:spPr/>
    </dgm:pt>
    <dgm:pt modelId="{2E80F3AD-9793-4F34-B7BB-E548F23E0104}" type="pres">
      <dgm:prSet presAssocID="{F94B5A7E-E7BF-4773-84B8-7FDAFDE9E7CF}" presName="parTx" presStyleLbl="revTx" presStyleIdx="3" presStyleCnt="5">
        <dgm:presLayoutVars>
          <dgm:chMax val="0"/>
          <dgm:chPref val="0"/>
        </dgm:presLayoutVars>
      </dgm:prSet>
      <dgm:spPr/>
    </dgm:pt>
    <dgm:pt modelId="{17BDBE13-13AB-4106-ABB6-3C6EF21FBC7F}" type="pres">
      <dgm:prSet presAssocID="{0B45677D-1C6F-4B62-B142-37A8713AF0C9}" presName="sibTrans" presStyleCnt="0"/>
      <dgm:spPr/>
    </dgm:pt>
    <dgm:pt modelId="{4AB2E2A9-EBF4-4077-B9EE-C56AA6811129}" type="pres">
      <dgm:prSet presAssocID="{C429B5A3-CFB4-4B29-9505-53F0991F971C}" presName="compNode" presStyleCnt="0"/>
      <dgm:spPr/>
    </dgm:pt>
    <dgm:pt modelId="{EE4AD195-5B1C-4D96-BEAD-258BB4C01311}" type="pres">
      <dgm:prSet presAssocID="{C429B5A3-CFB4-4B29-9505-53F0991F971C}" presName="bgRect" presStyleLbl="bgShp" presStyleIdx="4" presStyleCnt="5"/>
      <dgm:spPr/>
    </dgm:pt>
    <dgm:pt modelId="{890AFEAC-6B9F-4151-AF5F-3302BE511A51}" type="pres">
      <dgm:prSet presAssocID="{C429B5A3-CFB4-4B29-9505-53F0991F97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AE949D6-781D-4214-89B1-0C5B4011FB7F}" type="pres">
      <dgm:prSet presAssocID="{C429B5A3-CFB4-4B29-9505-53F0991F971C}" presName="spaceRect" presStyleCnt="0"/>
      <dgm:spPr/>
    </dgm:pt>
    <dgm:pt modelId="{FE7440BE-2948-4B44-8747-E9348BF87DD7}" type="pres">
      <dgm:prSet presAssocID="{C429B5A3-CFB4-4B29-9505-53F0991F97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B81EE0A-2006-4EC7-8199-DB36F63D8990}" srcId="{5E2B2723-9710-4868-A59B-D2EF5CDA8404}" destId="{F391D9F7-5BED-4E13-B699-D25DE1866079}" srcOrd="2" destOrd="0" parTransId="{52142DBB-91C0-494D-948E-7B75F23DFE21}" sibTransId="{F93E7CE1-7106-465B-9223-A743E6CBFF2A}"/>
    <dgm:cxn modelId="{6B16222D-531F-48E2-8895-5BA7497B4642}" type="presOf" srcId="{F94B5A7E-E7BF-4773-84B8-7FDAFDE9E7CF}" destId="{2E80F3AD-9793-4F34-B7BB-E548F23E0104}" srcOrd="0" destOrd="0" presId="urn:microsoft.com/office/officeart/2018/2/layout/IconVerticalSolidList"/>
    <dgm:cxn modelId="{90E14146-0E30-4FB0-A187-2051A61B61BC}" type="presOf" srcId="{C429B5A3-CFB4-4B29-9505-53F0991F971C}" destId="{FE7440BE-2948-4B44-8747-E9348BF87DD7}" srcOrd="0" destOrd="0" presId="urn:microsoft.com/office/officeart/2018/2/layout/IconVerticalSolidList"/>
    <dgm:cxn modelId="{E95A1548-8E7E-45C2-98C7-8858177DDFEB}" type="presOf" srcId="{C1B04753-8039-46C2-8DAD-4B8BF67B8B34}" destId="{1B7CB288-E90E-4EE6-880D-8A4D6144C290}" srcOrd="0" destOrd="0" presId="urn:microsoft.com/office/officeart/2018/2/layout/IconVerticalSolidList"/>
    <dgm:cxn modelId="{7497EF6A-D954-4C9F-B0BC-0EF70D015D32}" srcId="{5E2B2723-9710-4868-A59B-D2EF5CDA8404}" destId="{C1B04753-8039-46C2-8DAD-4B8BF67B8B34}" srcOrd="0" destOrd="0" parTransId="{E6029750-AF29-4C2D-B097-C60F154BCFD9}" sibTransId="{6A3E27FB-0E03-44C9-8E37-B8F76647FABC}"/>
    <dgm:cxn modelId="{591EF48D-E068-49BE-BAC8-4D4A5BC9A67C}" type="presOf" srcId="{F391D9F7-5BED-4E13-B699-D25DE1866079}" destId="{C4120726-E267-41F8-8EEA-EF4C4F3EE679}" srcOrd="0" destOrd="0" presId="urn:microsoft.com/office/officeart/2018/2/layout/IconVerticalSolidList"/>
    <dgm:cxn modelId="{8B6CDCB5-9D67-4AC5-B4CB-4D6061A45F28}" srcId="{5E2B2723-9710-4868-A59B-D2EF5CDA8404}" destId="{E20537ED-8967-4B27-B2BB-15E5FF8AF9D3}" srcOrd="1" destOrd="0" parTransId="{EB0CFE72-6120-4B8F-A96B-F6E30564FEE8}" sibTransId="{1F1F2BCB-0768-435B-8EE1-B99F2D3D3403}"/>
    <dgm:cxn modelId="{5B7329BF-FC08-45DE-8CCC-FE3627B521DB}" srcId="{5E2B2723-9710-4868-A59B-D2EF5CDA8404}" destId="{F94B5A7E-E7BF-4773-84B8-7FDAFDE9E7CF}" srcOrd="3" destOrd="0" parTransId="{1C888E69-2AA6-42F6-AFB3-05CE0AA51A5C}" sibTransId="{0B45677D-1C6F-4B62-B142-37A8713AF0C9}"/>
    <dgm:cxn modelId="{21B648D8-F94B-4622-BE32-991C6C26BE45}" type="presOf" srcId="{E20537ED-8967-4B27-B2BB-15E5FF8AF9D3}" destId="{646B18C5-2C18-4778-B394-6D9C2CC00B9C}" srcOrd="0" destOrd="0" presId="urn:microsoft.com/office/officeart/2018/2/layout/IconVerticalSolidList"/>
    <dgm:cxn modelId="{88809EF8-BF20-42F8-B4CB-7A4A4D66877D}" srcId="{5E2B2723-9710-4868-A59B-D2EF5CDA8404}" destId="{C429B5A3-CFB4-4B29-9505-53F0991F971C}" srcOrd="4" destOrd="0" parTransId="{CAEAAFCF-939C-4F68-9B47-8700EAB771A8}" sibTransId="{80CAA310-9343-4971-BBB7-611AA0987FA8}"/>
    <dgm:cxn modelId="{791C26FF-1B62-4BCE-8A3C-14F91CACF129}" type="presOf" srcId="{5E2B2723-9710-4868-A59B-D2EF5CDA8404}" destId="{70D708C2-D021-410F-8017-B28438A827E7}" srcOrd="0" destOrd="0" presId="urn:microsoft.com/office/officeart/2018/2/layout/IconVerticalSolidList"/>
    <dgm:cxn modelId="{D0617A25-5D8A-4806-BD5C-7CEB6BA534D6}" type="presParOf" srcId="{70D708C2-D021-410F-8017-B28438A827E7}" destId="{67A5409E-7D86-4C31-9A6C-DF2EAA81E993}" srcOrd="0" destOrd="0" presId="urn:microsoft.com/office/officeart/2018/2/layout/IconVerticalSolidList"/>
    <dgm:cxn modelId="{EE7E8187-A358-46AD-BFFF-8748DED35B44}" type="presParOf" srcId="{67A5409E-7D86-4C31-9A6C-DF2EAA81E993}" destId="{5BADA6CE-BE58-4837-90E0-2BB930155F6D}" srcOrd="0" destOrd="0" presId="urn:microsoft.com/office/officeart/2018/2/layout/IconVerticalSolidList"/>
    <dgm:cxn modelId="{74C4DB3C-EC81-4093-8D3A-23F418F2E31B}" type="presParOf" srcId="{67A5409E-7D86-4C31-9A6C-DF2EAA81E993}" destId="{A3B9C60E-6EC1-47A2-A568-816291D21D4B}" srcOrd="1" destOrd="0" presId="urn:microsoft.com/office/officeart/2018/2/layout/IconVerticalSolidList"/>
    <dgm:cxn modelId="{94A0822B-7CD9-4CA4-BE9A-B27418404995}" type="presParOf" srcId="{67A5409E-7D86-4C31-9A6C-DF2EAA81E993}" destId="{988A5D2B-F489-404E-B313-B9E70C968AE1}" srcOrd="2" destOrd="0" presId="urn:microsoft.com/office/officeart/2018/2/layout/IconVerticalSolidList"/>
    <dgm:cxn modelId="{2CA291E7-C6E2-4CF9-AA46-71551DEFC950}" type="presParOf" srcId="{67A5409E-7D86-4C31-9A6C-DF2EAA81E993}" destId="{1B7CB288-E90E-4EE6-880D-8A4D6144C290}" srcOrd="3" destOrd="0" presId="urn:microsoft.com/office/officeart/2018/2/layout/IconVerticalSolidList"/>
    <dgm:cxn modelId="{F0063C1F-F289-46AC-8415-6EEDA1577CDD}" type="presParOf" srcId="{70D708C2-D021-410F-8017-B28438A827E7}" destId="{104A01E0-51BE-4803-A613-54FB1575B6B0}" srcOrd="1" destOrd="0" presId="urn:microsoft.com/office/officeart/2018/2/layout/IconVerticalSolidList"/>
    <dgm:cxn modelId="{78F0FF43-273E-48B6-916B-B24285085A95}" type="presParOf" srcId="{70D708C2-D021-410F-8017-B28438A827E7}" destId="{4B9DB7C9-FFCB-4D9F-9592-225F110D66B1}" srcOrd="2" destOrd="0" presId="urn:microsoft.com/office/officeart/2018/2/layout/IconVerticalSolidList"/>
    <dgm:cxn modelId="{DCF9C856-4629-40CD-BD4F-85FEDED284D7}" type="presParOf" srcId="{4B9DB7C9-FFCB-4D9F-9592-225F110D66B1}" destId="{11AE709B-A253-4E31-A4EC-614DF02F0CC0}" srcOrd="0" destOrd="0" presId="urn:microsoft.com/office/officeart/2018/2/layout/IconVerticalSolidList"/>
    <dgm:cxn modelId="{56D4D554-8197-4A58-893C-D4D45D71373A}" type="presParOf" srcId="{4B9DB7C9-FFCB-4D9F-9592-225F110D66B1}" destId="{DCD7C28C-BBD0-4D4B-99F0-DD7B12D04740}" srcOrd="1" destOrd="0" presId="urn:microsoft.com/office/officeart/2018/2/layout/IconVerticalSolidList"/>
    <dgm:cxn modelId="{D5F8A314-D5B7-48A5-BF54-B6CEC0211514}" type="presParOf" srcId="{4B9DB7C9-FFCB-4D9F-9592-225F110D66B1}" destId="{016A2528-2A63-4233-B121-772F09EA91B5}" srcOrd="2" destOrd="0" presId="urn:microsoft.com/office/officeart/2018/2/layout/IconVerticalSolidList"/>
    <dgm:cxn modelId="{C1D04B1D-E21A-4808-A612-A11145515748}" type="presParOf" srcId="{4B9DB7C9-FFCB-4D9F-9592-225F110D66B1}" destId="{646B18C5-2C18-4778-B394-6D9C2CC00B9C}" srcOrd="3" destOrd="0" presId="urn:microsoft.com/office/officeart/2018/2/layout/IconVerticalSolidList"/>
    <dgm:cxn modelId="{82B697F2-2462-4393-89B0-F6CAF0EA7A9B}" type="presParOf" srcId="{70D708C2-D021-410F-8017-B28438A827E7}" destId="{14153698-4E50-40FE-A02D-173C865BC414}" srcOrd="3" destOrd="0" presId="urn:microsoft.com/office/officeart/2018/2/layout/IconVerticalSolidList"/>
    <dgm:cxn modelId="{A340AA4E-F527-430D-BB87-EC1F04E24B8A}" type="presParOf" srcId="{70D708C2-D021-410F-8017-B28438A827E7}" destId="{D222B979-06B3-4BDA-89F1-70B5D008C263}" srcOrd="4" destOrd="0" presId="urn:microsoft.com/office/officeart/2018/2/layout/IconVerticalSolidList"/>
    <dgm:cxn modelId="{E6B5923C-42BE-4B43-BE40-5893C991F141}" type="presParOf" srcId="{D222B979-06B3-4BDA-89F1-70B5D008C263}" destId="{079F39AE-DFB5-4408-B774-31D0CE5F7B84}" srcOrd="0" destOrd="0" presId="urn:microsoft.com/office/officeart/2018/2/layout/IconVerticalSolidList"/>
    <dgm:cxn modelId="{35404D2A-5506-4207-B609-AC6ABFBCAE72}" type="presParOf" srcId="{D222B979-06B3-4BDA-89F1-70B5D008C263}" destId="{7D84BF2D-17A5-47BB-A05D-9B10287FB50D}" srcOrd="1" destOrd="0" presId="urn:microsoft.com/office/officeart/2018/2/layout/IconVerticalSolidList"/>
    <dgm:cxn modelId="{D70C62F4-FCB8-47DE-A787-70F140C5A3A7}" type="presParOf" srcId="{D222B979-06B3-4BDA-89F1-70B5D008C263}" destId="{6CB88310-287F-48EA-8D92-A9839B8182D0}" srcOrd="2" destOrd="0" presId="urn:microsoft.com/office/officeart/2018/2/layout/IconVerticalSolidList"/>
    <dgm:cxn modelId="{359DDC8C-4C76-428B-A59E-0DFBD53B964E}" type="presParOf" srcId="{D222B979-06B3-4BDA-89F1-70B5D008C263}" destId="{C4120726-E267-41F8-8EEA-EF4C4F3EE679}" srcOrd="3" destOrd="0" presId="urn:microsoft.com/office/officeart/2018/2/layout/IconVerticalSolidList"/>
    <dgm:cxn modelId="{337979FA-56CE-4B9A-8282-D9FB3F4F9424}" type="presParOf" srcId="{70D708C2-D021-410F-8017-B28438A827E7}" destId="{D02379CB-601C-4259-832C-FE6553D18DA7}" srcOrd="5" destOrd="0" presId="urn:microsoft.com/office/officeart/2018/2/layout/IconVerticalSolidList"/>
    <dgm:cxn modelId="{67F0C86B-410C-4461-AC09-E950CA7608A8}" type="presParOf" srcId="{70D708C2-D021-410F-8017-B28438A827E7}" destId="{942CD38C-067E-426C-BBEA-1CB051A5F358}" srcOrd="6" destOrd="0" presId="urn:microsoft.com/office/officeart/2018/2/layout/IconVerticalSolidList"/>
    <dgm:cxn modelId="{D23E52BA-12D8-4407-B9C0-722D04C1707C}" type="presParOf" srcId="{942CD38C-067E-426C-BBEA-1CB051A5F358}" destId="{8BB3CFCF-66EF-4F5C-99E4-CDDDFC98DD1D}" srcOrd="0" destOrd="0" presId="urn:microsoft.com/office/officeart/2018/2/layout/IconVerticalSolidList"/>
    <dgm:cxn modelId="{E8C4BEFA-0BFE-4CA9-93FB-55EE5AE5189D}" type="presParOf" srcId="{942CD38C-067E-426C-BBEA-1CB051A5F358}" destId="{6CAF5375-34D2-46F2-BE56-4A9CDF509B81}" srcOrd="1" destOrd="0" presId="urn:microsoft.com/office/officeart/2018/2/layout/IconVerticalSolidList"/>
    <dgm:cxn modelId="{BD6AF688-FA64-4F3C-B6DE-A51D439DE6D3}" type="presParOf" srcId="{942CD38C-067E-426C-BBEA-1CB051A5F358}" destId="{73DC216A-2B74-4142-8856-EAD13F2951EF}" srcOrd="2" destOrd="0" presId="urn:microsoft.com/office/officeart/2018/2/layout/IconVerticalSolidList"/>
    <dgm:cxn modelId="{4C593509-C87A-4D06-8489-D3119EA9CE50}" type="presParOf" srcId="{942CD38C-067E-426C-BBEA-1CB051A5F358}" destId="{2E80F3AD-9793-4F34-B7BB-E548F23E0104}" srcOrd="3" destOrd="0" presId="urn:microsoft.com/office/officeart/2018/2/layout/IconVerticalSolidList"/>
    <dgm:cxn modelId="{C8044948-99A1-4772-8DCC-83F9F3668427}" type="presParOf" srcId="{70D708C2-D021-410F-8017-B28438A827E7}" destId="{17BDBE13-13AB-4106-ABB6-3C6EF21FBC7F}" srcOrd="7" destOrd="0" presId="urn:microsoft.com/office/officeart/2018/2/layout/IconVerticalSolidList"/>
    <dgm:cxn modelId="{C8BCCEAA-C844-4870-A0BB-6FA40C543F16}" type="presParOf" srcId="{70D708C2-D021-410F-8017-B28438A827E7}" destId="{4AB2E2A9-EBF4-4077-B9EE-C56AA6811129}" srcOrd="8" destOrd="0" presId="urn:microsoft.com/office/officeart/2018/2/layout/IconVerticalSolidList"/>
    <dgm:cxn modelId="{E6ECF4EB-7161-4104-B291-7A37B6B5CBF3}" type="presParOf" srcId="{4AB2E2A9-EBF4-4077-B9EE-C56AA6811129}" destId="{EE4AD195-5B1C-4D96-BEAD-258BB4C01311}" srcOrd="0" destOrd="0" presId="urn:microsoft.com/office/officeart/2018/2/layout/IconVerticalSolidList"/>
    <dgm:cxn modelId="{64594F47-A5E2-4C65-BDFF-1F28E73E4BAD}" type="presParOf" srcId="{4AB2E2A9-EBF4-4077-B9EE-C56AA6811129}" destId="{890AFEAC-6B9F-4151-AF5F-3302BE511A51}" srcOrd="1" destOrd="0" presId="urn:microsoft.com/office/officeart/2018/2/layout/IconVerticalSolidList"/>
    <dgm:cxn modelId="{1D29EC55-198B-4CCA-8648-953B1EEAA9E8}" type="presParOf" srcId="{4AB2E2A9-EBF4-4077-B9EE-C56AA6811129}" destId="{CAE949D6-781D-4214-89B1-0C5B4011FB7F}" srcOrd="2" destOrd="0" presId="urn:microsoft.com/office/officeart/2018/2/layout/IconVerticalSolidList"/>
    <dgm:cxn modelId="{B2245436-77BF-4173-9DDF-6A6CCFB91C82}" type="presParOf" srcId="{4AB2E2A9-EBF4-4077-B9EE-C56AA6811129}" destId="{FE7440BE-2948-4B44-8747-E9348BF87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3709D-0EF6-431B-B81F-F0AF484CF3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AFF36B-FAD9-49C9-8D2F-5D6E2B833BD5}">
      <dgm:prSet/>
      <dgm:spPr/>
      <dgm:t>
        <a:bodyPr/>
        <a:lstStyle/>
        <a:p>
          <a:r>
            <a:rPr lang="es-GT"/>
            <a:t>1. Los pilotos NO están robando a la compañía.</a:t>
          </a:r>
          <a:endParaRPr lang="en-US"/>
        </a:p>
      </dgm:t>
    </dgm:pt>
    <dgm:pt modelId="{B1CE1FCA-45A5-42CE-81E0-D18552E0FA19}" type="parTrans" cxnId="{075B1494-56D2-4922-8EC0-84B83C357C6C}">
      <dgm:prSet/>
      <dgm:spPr/>
      <dgm:t>
        <a:bodyPr/>
        <a:lstStyle/>
        <a:p>
          <a:endParaRPr lang="en-US"/>
        </a:p>
      </dgm:t>
    </dgm:pt>
    <dgm:pt modelId="{4C1A5713-EE63-45AA-B967-91AF5CB40889}" type="sibTrans" cxnId="{075B1494-56D2-4922-8EC0-84B83C357C6C}">
      <dgm:prSet/>
      <dgm:spPr/>
      <dgm:t>
        <a:bodyPr/>
        <a:lstStyle/>
        <a:p>
          <a:endParaRPr lang="en-US"/>
        </a:p>
      </dgm:t>
    </dgm:pt>
    <dgm:pt modelId="{3C28A72C-CC61-4A6B-BC47-4D51528F6DBD}">
      <dgm:prSet/>
      <dgm:spPr/>
      <dgm:t>
        <a:bodyPr/>
        <a:lstStyle/>
        <a:p>
          <a:r>
            <a:rPr lang="es-GT"/>
            <a:t>2. Hay que fortalecer nuestra relación con nuestros clientes más importantes.</a:t>
          </a:r>
          <a:endParaRPr lang="en-US"/>
        </a:p>
      </dgm:t>
    </dgm:pt>
    <dgm:pt modelId="{8AAED592-8D3E-4FB9-89DA-5D2288D5AD12}" type="parTrans" cxnId="{B278312F-4393-41D8-BFF0-815D2EA25E77}">
      <dgm:prSet/>
      <dgm:spPr/>
      <dgm:t>
        <a:bodyPr/>
        <a:lstStyle/>
        <a:p>
          <a:endParaRPr lang="en-US"/>
        </a:p>
      </dgm:t>
    </dgm:pt>
    <dgm:pt modelId="{F7A09C70-9DFA-4377-B289-0F568443446C}" type="sibTrans" cxnId="{B278312F-4393-41D8-BFF0-815D2EA25E77}">
      <dgm:prSet/>
      <dgm:spPr/>
      <dgm:t>
        <a:bodyPr/>
        <a:lstStyle/>
        <a:p>
          <a:endParaRPr lang="en-US"/>
        </a:p>
      </dgm:t>
    </dgm:pt>
    <dgm:pt modelId="{45EDA73D-1B8D-45F0-8608-3AC0A297C805}">
      <dgm:prSet/>
      <dgm:spPr/>
      <dgm:t>
        <a:bodyPr/>
        <a:lstStyle/>
        <a:p>
          <a:r>
            <a:rPr lang="es-GT"/>
            <a:t>3. La cantidad de pilotos es la óptima.</a:t>
          </a:r>
          <a:endParaRPr lang="en-US"/>
        </a:p>
      </dgm:t>
    </dgm:pt>
    <dgm:pt modelId="{3814E20E-68E5-44E8-8122-B61BBC80C9A1}" type="parTrans" cxnId="{6F63FDCC-7BF7-4077-94CE-B8802C467F41}">
      <dgm:prSet/>
      <dgm:spPr/>
      <dgm:t>
        <a:bodyPr/>
        <a:lstStyle/>
        <a:p>
          <a:endParaRPr lang="en-US"/>
        </a:p>
      </dgm:t>
    </dgm:pt>
    <dgm:pt modelId="{70697A2B-66EE-47BD-8D17-ED0E15FB1917}" type="sibTrans" cxnId="{6F63FDCC-7BF7-4077-94CE-B8802C467F41}">
      <dgm:prSet/>
      <dgm:spPr/>
      <dgm:t>
        <a:bodyPr/>
        <a:lstStyle/>
        <a:p>
          <a:endParaRPr lang="en-US"/>
        </a:p>
      </dgm:t>
    </dgm:pt>
    <dgm:pt modelId="{5F842862-0258-4C80-91F0-15608FAF1225}">
      <dgm:prSet/>
      <dgm:spPr/>
      <dgm:t>
        <a:bodyPr/>
        <a:lstStyle/>
        <a:p>
          <a:r>
            <a:rPr lang="es-GT"/>
            <a:t>4. Contratar a 2 bodegeros más sería ideal para mejorar el control de calidad.</a:t>
          </a:r>
          <a:endParaRPr lang="en-US"/>
        </a:p>
      </dgm:t>
    </dgm:pt>
    <dgm:pt modelId="{6F6173AD-A23F-4740-8EA1-746931296CDB}" type="parTrans" cxnId="{56FADC17-A96F-469B-B390-78C44E2C261F}">
      <dgm:prSet/>
      <dgm:spPr/>
      <dgm:t>
        <a:bodyPr/>
        <a:lstStyle/>
        <a:p>
          <a:endParaRPr lang="en-US"/>
        </a:p>
      </dgm:t>
    </dgm:pt>
    <dgm:pt modelId="{2B1F2960-AB3F-45EC-816B-BE52D28DEEEC}" type="sibTrans" cxnId="{56FADC17-A96F-469B-B390-78C44E2C261F}">
      <dgm:prSet/>
      <dgm:spPr/>
      <dgm:t>
        <a:bodyPr/>
        <a:lstStyle/>
        <a:p>
          <a:endParaRPr lang="en-US"/>
        </a:p>
      </dgm:t>
    </dgm:pt>
    <dgm:pt modelId="{E6B02482-6B6A-4E5A-83B1-49A4CDCEECCB}">
      <dgm:prSet/>
      <dgm:spPr/>
      <dgm:t>
        <a:bodyPr/>
        <a:lstStyle/>
        <a:p>
          <a:r>
            <a:rPr lang="es-GT"/>
            <a:t>5. Se tiene que cambiar la política de cuentas por cobrar en los envíos que sean menores a Q. 150 esta política puede ser 50 contado y 50 crédito 30 días.</a:t>
          </a:r>
          <a:endParaRPr lang="en-US"/>
        </a:p>
      </dgm:t>
    </dgm:pt>
    <dgm:pt modelId="{7CB68B9C-5CF7-47A9-AA25-52402C9C71D4}" type="parTrans" cxnId="{31D61AE0-A545-4D88-9D20-45C4E6204267}">
      <dgm:prSet/>
      <dgm:spPr/>
      <dgm:t>
        <a:bodyPr/>
        <a:lstStyle/>
        <a:p>
          <a:endParaRPr lang="en-US"/>
        </a:p>
      </dgm:t>
    </dgm:pt>
    <dgm:pt modelId="{E91CF29E-6DAB-4F45-9A5D-0780644830CC}" type="sibTrans" cxnId="{31D61AE0-A545-4D88-9D20-45C4E6204267}">
      <dgm:prSet/>
      <dgm:spPr/>
      <dgm:t>
        <a:bodyPr/>
        <a:lstStyle/>
        <a:p>
          <a:endParaRPr lang="en-US"/>
        </a:p>
      </dgm:t>
    </dgm:pt>
    <dgm:pt modelId="{3773CDE7-538F-47D6-8FC0-F134C17F294B}" type="pres">
      <dgm:prSet presAssocID="{EFF3709D-0EF6-431B-B81F-F0AF484CF3D6}" presName="linear" presStyleCnt="0">
        <dgm:presLayoutVars>
          <dgm:animLvl val="lvl"/>
          <dgm:resizeHandles val="exact"/>
        </dgm:presLayoutVars>
      </dgm:prSet>
      <dgm:spPr/>
    </dgm:pt>
    <dgm:pt modelId="{58FCCEC6-3AC4-46CB-AC9D-BE78A39FC228}" type="pres">
      <dgm:prSet presAssocID="{77AFF36B-FAD9-49C9-8D2F-5D6E2B833BD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CE1035-F5F7-4D15-AD74-AA358E44BAC9}" type="pres">
      <dgm:prSet presAssocID="{4C1A5713-EE63-45AA-B967-91AF5CB40889}" presName="spacer" presStyleCnt="0"/>
      <dgm:spPr/>
    </dgm:pt>
    <dgm:pt modelId="{17BF80AD-C866-41B0-94E9-F55D475444D6}" type="pres">
      <dgm:prSet presAssocID="{3C28A72C-CC61-4A6B-BC47-4D51528F6D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CCD821-9095-4E15-BFE1-D6F2D368FA39}" type="pres">
      <dgm:prSet presAssocID="{F7A09C70-9DFA-4377-B289-0F568443446C}" presName="spacer" presStyleCnt="0"/>
      <dgm:spPr/>
    </dgm:pt>
    <dgm:pt modelId="{D32B0DBA-A341-4852-BFA7-B0EC3AD3BC79}" type="pres">
      <dgm:prSet presAssocID="{45EDA73D-1B8D-45F0-8608-3AC0A297C8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48F55C-D7A7-4A86-8FB1-9B3CDF33CDC1}" type="pres">
      <dgm:prSet presAssocID="{70697A2B-66EE-47BD-8D17-ED0E15FB1917}" presName="spacer" presStyleCnt="0"/>
      <dgm:spPr/>
    </dgm:pt>
    <dgm:pt modelId="{A9E4ECBF-8E8E-42BF-88AD-D6ADA3FA49F9}" type="pres">
      <dgm:prSet presAssocID="{5F842862-0258-4C80-91F0-15608FAF12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C54482-8EE2-438F-9F0D-12DBCBEC9047}" type="pres">
      <dgm:prSet presAssocID="{2B1F2960-AB3F-45EC-816B-BE52D28DEEEC}" presName="spacer" presStyleCnt="0"/>
      <dgm:spPr/>
    </dgm:pt>
    <dgm:pt modelId="{49C93BD0-60EA-44E5-8A3C-5061DAC80103}" type="pres">
      <dgm:prSet presAssocID="{E6B02482-6B6A-4E5A-83B1-49A4CDCEEC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0B8814-5494-4FDC-AA4F-815C6106863B}" type="presOf" srcId="{3C28A72C-CC61-4A6B-BC47-4D51528F6DBD}" destId="{17BF80AD-C866-41B0-94E9-F55D475444D6}" srcOrd="0" destOrd="0" presId="urn:microsoft.com/office/officeart/2005/8/layout/vList2"/>
    <dgm:cxn modelId="{56FADC17-A96F-469B-B390-78C44E2C261F}" srcId="{EFF3709D-0EF6-431B-B81F-F0AF484CF3D6}" destId="{5F842862-0258-4C80-91F0-15608FAF1225}" srcOrd="3" destOrd="0" parTransId="{6F6173AD-A23F-4740-8EA1-746931296CDB}" sibTransId="{2B1F2960-AB3F-45EC-816B-BE52D28DEEEC}"/>
    <dgm:cxn modelId="{C9AE3928-9F67-4ACC-92F7-4AFBE00B1178}" type="presOf" srcId="{45EDA73D-1B8D-45F0-8608-3AC0A297C805}" destId="{D32B0DBA-A341-4852-BFA7-B0EC3AD3BC79}" srcOrd="0" destOrd="0" presId="urn:microsoft.com/office/officeart/2005/8/layout/vList2"/>
    <dgm:cxn modelId="{B278312F-4393-41D8-BFF0-815D2EA25E77}" srcId="{EFF3709D-0EF6-431B-B81F-F0AF484CF3D6}" destId="{3C28A72C-CC61-4A6B-BC47-4D51528F6DBD}" srcOrd="1" destOrd="0" parTransId="{8AAED592-8D3E-4FB9-89DA-5D2288D5AD12}" sibTransId="{F7A09C70-9DFA-4377-B289-0F568443446C}"/>
    <dgm:cxn modelId="{9CEEDA62-DDE1-410F-BC10-F1CB7BDE5A0D}" type="presOf" srcId="{E6B02482-6B6A-4E5A-83B1-49A4CDCEECCB}" destId="{49C93BD0-60EA-44E5-8A3C-5061DAC80103}" srcOrd="0" destOrd="0" presId="urn:microsoft.com/office/officeart/2005/8/layout/vList2"/>
    <dgm:cxn modelId="{59286E43-B3DE-4D23-894A-A36857A70807}" type="presOf" srcId="{5F842862-0258-4C80-91F0-15608FAF1225}" destId="{A9E4ECBF-8E8E-42BF-88AD-D6ADA3FA49F9}" srcOrd="0" destOrd="0" presId="urn:microsoft.com/office/officeart/2005/8/layout/vList2"/>
    <dgm:cxn modelId="{075B1494-56D2-4922-8EC0-84B83C357C6C}" srcId="{EFF3709D-0EF6-431B-B81F-F0AF484CF3D6}" destId="{77AFF36B-FAD9-49C9-8D2F-5D6E2B833BD5}" srcOrd="0" destOrd="0" parTransId="{B1CE1FCA-45A5-42CE-81E0-D18552E0FA19}" sibTransId="{4C1A5713-EE63-45AA-B967-91AF5CB40889}"/>
    <dgm:cxn modelId="{34F4E9C8-2A7F-45FC-9172-9941AFCD7F94}" type="presOf" srcId="{EFF3709D-0EF6-431B-B81F-F0AF484CF3D6}" destId="{3773CDE7-538F-47D6-8FC0-F134C17F294B}" srcOrd="0" destOrd="0" presId="urn:microsoft.com/office/officeart/2005/8/layout/vList2"/>
    <dgm:cxn modelId="{6F63FDCC-7BF7-4077-94CE-B8802C467F41}" srcId="{EFF3709D-0EF6-431B-B81F-F0AF484CF3D6}" destId="{45EDA73D-1B8D-45F0-8608-3AC0A297C805}" srcOrd="2" destOrd="0" parTransId="{3814E20E-68E5-44E8-8122-B61BBC80C9A1}" sibTransId="{70697A2B-66EE-47BD-8D17-ED0E15FB1917}"/>
    <dgm:cxn modelId="{2075AFD4-D077-40B0-8F57-7258F4E9D4A2}" type="presOf" srcId="{77AFF36B-FAD9-49C9-8D2F-5D6E2B833BD5}" destId="{58FCCEC6-3AC4-46CB-AC9D-BE78A39FC228}" srcOrd="0" destOrd="0" presId="urn:microsoft.com/office/officeart/2005/8/layout/vList2"/>
    <dgm:cxn modelId="{31D61AE0-A545-4D88-9D20-45C4E6204267}" srcId="{EFF3709D-0EF6-431B-B81F-F0AF484CF3D6}" destId="{E6B02482-6B6A-4E5A-83B1-49A4CDCEECCB}" srcOrd="4" destOrd="0" parTransId="{7CB68B9C-5CF7-47A9-AA25-52402C9C71D4}" sibTransId="{E91CF29E-6DAB-4F45-9A5D-0780644830CC}"/>
    <dgm:cxn modelId="{DEFF1B89-BF2A-4526-BD26-B227EBBFD9C6}" type="presParOf" srcId="{3773CDE7-538F-47D6-8FC0-F134C17F294B}" destId="{58FCCEC6-3AC4-46CB-AC9D-BE78A39FC228}" srcOrd="0" destOrd="0" presId="urn:microsoft.com/office/officeart/2005/8/layout/vList2"/>
    <dgm:cxn modelId="{21AB2208-E2BA-45DB-88D7-241D287F4907}" type="presParOf" srcId="{3773CDE7-538F-47D6-8FC0-F134C17F294B}" destId="{59CE1035-F5F7-4D15-AD74-AA358E44BAC9}" srcOrd="1" destOrd="0" presId="urn:microsoft.com/office/officeart/2005/8/layout/vList2"/>
    <dgm:cxn modelId="{8CD96BF4-6ECF-43F1-A758-042C03BBE535}" type="presParOf" srcId="{3773CDE7-538F-47D6-8FC0-F134C17F294B}" destId="{17BF80AD-C866-41B0-94E9-F55D475444D6}" srcOrd="2" destOrd="0" presId="urn:microsoft.com/office/officeart/2005/8/layout/vList2"/>
    <dgm:cxn modelId="{74E13F40-2EA5-4649-BA2F-E89A2AF5891B}" type="presParOf" srcId="{3773CDE7-538F-47D6-8FC0-F134C17F294B}" destId="{B1CCD821-9095-4E15-BFE1-D6F2D368FA39}" srcOrd="3" destOrd="0" presId="urn:microsoft.com/office/officeart/2005/8/layout/vList2"/>
    <dgm:cxn modelId="{8C84AA75-5767-4959-9A32-B7AF1C2A0F00}" type="presParOf" srcId="{3773CDE7-538F-47D6-8FC0-F134C17F294B}" destId="{D32B0DBA-A341-4852-BFA7-B0EC3AD3BC79}" srcOrd="4" destOrd="0" presId="urn:microsoft.com/office/officeart/2005/8/layout/vList2"/>
    <dgm:cxn modelId="{501ACB78-A680-4202-9E85-7BEF39CA3CA8}" type="presParOf" srcId="{3773CDE7-538F-47D6-8FC0-F134C17F294B}" destId="{8848F55C-D7A7-4A86-8FB1-9B3CDF33CDC1}" srcOrd="5" destOrd="0" presId="urn:microsoft.com/office/officeart/2005/8/layout/vList2"/>
    <dgm:cxn modelId="{9A7E9141-49BF-4A61-9F1B-16F39E94C2B3}" type="presParOf" srcId="{3773CDE7-538F-47D6-8FC0-F134C17F294B}" destId="{A9E4ECBF-8E8E-42BF-88AD-D6ADA3FA49F9}" srcOrd="6" destOrd="0" presId="urn:microsoft.com/office/officeart/2005/8/layout/vList2"/>
    <dgm:cxn modelId="{1BBAD5FC-557F-4857-9DC0-6D2098292CF6}" type="presParOf" srcId="{3773CDE7-538F-47D6-8FC0-F134C17F294B}" destId="{1FC54482-8EE2-438F-9F0D-12DBCBEC9047}" srcOrd="7" destOrd="0" presId="urn:microsoft.com/office/officeart/2005/8/layout/vList2"/>
    <dgm:cxn modelId="{1E2F6779-68E9-42AA-8DBB-8A8542F8B89A}" type="presParOf" srcId="{3773CDE7-538F-47D6-8FC0-F134C17F294B}" destId="{49C93BD0-60EA-44E5-8A3C-5061DAC801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DA6CE-BE58-4837-90E0-2BB930155F6D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9C60E-6EC1-47A2-A568-816291D21D4B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CB288-E90E-4EE6-880D-8A4D6144C290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1. Repaso de la situación actual de la empresa</a:t>
          </a:r>
          <a:endParaRPr lang="en-US" sz="1900" kern="1200"/>
        </a:p>
      </dsp:txBody>
      <dsp:txXfrm>
        <a:off x="1085908" y="4413"/>
        <a:ext cx="5711766" cy="940180"/>
      </dsp:txXfrm>
    </dsp:sp>
    <dsp:sp modelId="{11AE709B-A253-4E31-A4EC-614DF02F0CC0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7C28C-BBD0-4D4B-99F0-DD7B12D04740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B18C5-2C18-4778-B394-6D9C2CC00B9C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2. Distribución de los clientes más importantes</a:t>
          </a:r>
          <a:endParaRPr lang="en-US" sz="1900" kern="1200"/>
        </a:p>
      </dsp:txBody>
      <dsp:txXfrm>
        <a:off x="1085908" y="1179639"/>
        <a:ext cx="5711766" cy="940180"/>
      </dsp:txXfrm>
    </dsp:sp>
    <dsp:sp modelId="{079F39AE-DFB5-4408-B774-31D0CE5F7B84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4BF2D-17A5-47BB-A05D-9B10287FB50D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0726-E267-41F8-8EEA-EF4C4F3EE679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3. Mejores pilotos y transportes más efectivos</a:t>
          </a:r>
          <a:endParaRPr lang="en-US" sz="1900" kern="1200"/>
        </a:p>
      </dsp:txBody>
      <dsp:txXfrm>
        <a:off x="1085908" y="2354865"/>
        <a:ext cx="5711766" cy="940180"/>
      </dsp:txXfrm>
    </dsp:sp>
    <dsp:sp modelId="{8BB3CFCF-66EF-4F5C-99E4-CDDDFC98DD1D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F5375-34D2-46F2-BE56-4A9CDF509B81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0F3AD-9793-4F34-B7BB-E548F23E0104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dirty="0"/>
            <a:t>4. Precisión en las entregas y cuentas por cobrar</a:t>
          </a:r>
          <a:endParaRPr lang="en-US" sz="1900" kern="1200" dirty="0"/>
        </a:p>
      </dsp:txBody>
      <dsp:txXfrm>
        <a:off x="1085908" y="3530091"/>
        <a:ext cx="5711766" cy="940180"/>
      </dsp:txXfrm>
    </dsp:sp>
    <dsp:sp modelId="{EE4AD195-5B1C-4D96-BEAD-258BB4C01311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AFEAC-6B9F-4151-AF5F-3302BE511A51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40BE-2948-4B44-8747-E9348BF87DD7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5. Recomendaciones y conclusiones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CEC6-3AC4-46CB-AC9D-BE78A39FC228}">
      <dsp:nvSpPr>
        <dsp:cNvPr id="0" name=""/>
        <dsp:cNvSpPr/>
      </dsp:nvSpPr>
      <dsp:spPr>
        <a:xfrm>
          <a:off x="0" y="61999"/>
          <a:ext cx="6797675" cy="10614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1. Los pilotos NO están robando a la compañía.</a:t>
          </a:r>
          <a:endParaRPr lang="en-US" sz="1900" kern="1200"/>
        </a:p>
      </dsp:txBody>
      <dsp:txXfrm>
        <a:off x="51814" y="113813"/>
        <a:ext cx="6694047" cy="957778"/>
      </dsp:txXfrm>
    </dsp:sp>
    <dsp:sp modelId="{17BF80AD-C866-41B0-94E9-F55D475444D6}">
      <dsp:nvSpPr>
        <dsp:cNvPr id="0" name=""/>
        <dsp:cNvSpPr/>
      </dsp:nvSpPr>
      <dsp:spPr>
        <a:xfrm>
          <a:off x="0" y="1178126"/>
          <a:ext cx="6797675" cy="1061406"/>
        </a:xfrm>
        <a:prstGeom prst="round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2. Hay que fortalecer nuestra relación con nuestros clientes más importantes.</a:t>
          </a:r>
          <a:endParaRPr lang="en-US" sz="1900" kern="1200"/>
        </a:p>
      </dsp:txBody>
      <dsp:txXfrm>
        <a:off x="51814" y="1229940"/>
        <a:ext cx="6694047" cy="957778"/>
      </dsp:txXfrm>
    </dsp:sp>
    <dsp:sp modelId="{D32B0DBA-A341-4852-BFA7-B0EC3AD3BC79}">
      <dsp:nvSpPr>
        <dsp:cNvPr id="0" name=""/>
        <dsp:cNvSpPr/>
      </dsp:nvSpPr>
      <dsp:spPr>
        <a:xfrm>
          <a:off x="0" y="2294252"/>
          <a:ext cx="6797675" cy="1061406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3. La cantidad de pilotos es la óptima.</a:t>
          </a:r>
          <a:endParaRPr lang="en-US" sz="1900" kern="1200"/>
        </a:p>
      </dsp:txBody>
      <dsp:txXfrm>
        <a:off x="51814" y="2346066"/>
        <a:ext cx="6694047" cy="957778"/>
      </dsp:txXfrm>
    </dsp:sp>
    <dsp:sp modelId="{A9E4ECBF-8E8E-42BF-88AD-D6ADA3FA49F9}">
      <dsp:nvSpPr>
        <dsp:cNvPr id="0" name=""/>
        <dsp:cNvSpPr/>
      </dsp:nvSpPr>
      <dsp:spPr>
        <a:xfrm>
          <a:off x="0" y="3410379"/>
          <a:ext cx="6797675" cy="1061406"/>
        </a:xfrm>
        <a:prstGeom prst="round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4. Contratar a 2 bodegeros más sería ideal para mejorar el control de calidad.</a:t>
          </a:r>
          <a:endParaRPr lang="en-US" sz="1900" kern="1200"/>
        </a:p>
      </dsp:txBody>
      <dsp:txXfrm>
        <a:off x="51814" y="3462193"/>
        <a:ext cx="6694047" cy="957778"/>
      </dsp:txXfrm>
    </dsp:sp>
    <dsp:sp modelId="{49C93BD0-60EA-44E5-8A3C-5061DAC80103}">
      <dsp:nvSpPr>
        <dsp:cNvPr id="0" name=""/>
        <dsp:cNvSpPr/>
      </dsp:nvSpPr>
      <dsp:spPr>
        <a:xfrm>
          <a:off x="0" y="4526505"/>
          <a:ext cx="6797675" cy="1061406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5. Se tiene que cambiar la política de cuentas por cobrar en los envíos que sean menores a Q. 150 esta política puede ser 50 contado y 50 crédito 30 días.</a:t>
          </a:r>
          <a:endParaRPr lang="en-US" sz="1900" kern="1200"/>
        </a:p>
      </dsp:txBody>
      <dsp:txXfrm>
        <a:off x="51814" y="4578319"/>
        <a:ext cx="6694047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47D71-F558-49CA-8839-88206A6514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E0B3FE-8E47-4646-9E6B-D0C1C8914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A803-57C8-9F53-2266-BDB185E3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US" sz="5600"/>
              <a:t>Consultor</a:t>
            </a:r>
            <a:r>
              <a:rPr lang="es-GT" sz="5600"/>
              <a:t>ía Distribuidora del Sur S.A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C0BD6-5313-FD58-3F0E-F39C0252F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s-GT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Por: Ocampo Consulting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F777-E454-D9FD-418C-DFC51E09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3" y="640080"/>
            <a:ext cx="4340646" cy="360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38157-B0DE-5F34-5502-0DAA4C16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916017" cy="36027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AB40-2E5E-2587-925A-17229D3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62" y="195311"/>
            <a:ext cx="8866730" cy="13940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Precisión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las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entregas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cuentas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cobrar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BE480E-5CA0-42FE-3AF3-3FB24174A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784716"/>
            <a:ext cx="6912217" cy="27648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27BBE95-96EF-B900-819B-451AF04C226C}"/>
              </a:ext>
            </a:extLst>
          </p:cNvPr>
          <p:cNvSpPr txBox="1"/>
          <p:nvPr/>
        </p:nvSpPr>
        <p:spPr>
          <a:xfrm>
            <a:off x="7325360" y="2092960"/>
            <a:ext cx="376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GT" dirty="0"/>
              <a:t>Hay una correlación entre la cantidad de uso de la unidad y la cantidad de fallos que esta tiene haciendo una buena entrega.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7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DFC4D-FE37-7834-8AE6-A30BEC27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8" y="913578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El </a:t>
            </a:r>
            <a:r>
              <a:rPr lang="en-US" sz="3400" dirty="0" err="1"/>
              <a:t>proceso</a:t>
            </a:r>
            <a:r>
              <a:rPr lang="en-US" sz="3400" dirty="0"/>
              <a:t> de </a:t>
            </a:r>
            <a:r>
              <a:rPr lang="en-US" sz="3400" dirty="0" err="1"/>
              <a:t>cargar</a:t>
            </a:r>
            <a:r>
              <a:rPr lang="en-US" sz="3400" dirty="0"/>
              <a:t> las </a:t>
            </a:r>
            <a:r>
              <a:rPr lang="en-US" sz="3400" dirty="0" err="1"/>
              <a:t>unidades</a:t>
            </a:r>
            <a:r>
              <a:rPr lang="en-US" sz="3400" dirty="0"/>
              <a:t> </a:t>
            </a:r>
            <a:r>
              <a:rPr lang="en-US" sz="3400" dirty="0" err="1"/>
              <a:t>está</a:t>
            </a:r>
            <a:r>
              <a:rPr lang="en-US" sz="3400" dirty="0"/>
              <a:t> </a:t>
            </a:r>
            <a:r>
              <a:rPr lang="en-US" sz="3400" dirty="0" err="1"/>
              <a:t>dando</a:t>
            </a:r>
            <a:r>
              <a:rPr lang="en-US" sz="3400" dirty="0"/>
              <a:t> </a:t>
            </a:r>
            <a:r>
              <a:rPr lang="en-US" sz="3400" dirty="0" err="1"/>
              <a:t>muchos</a:t>
            </a:r>
            <a:r>
              <a:rPr lang="en-US" sz="3400" dirty="0"/>
              <a:t> </a:t>
            </a:r>
            <a:r>
              <a:rPr lang="en-US" sz="3400" dirty="0" err="1"/>
              <a:t>problemas</a:t>
            </a:r>
            <a:endParaRPr lang="en-US" sz="3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4E1F5-E942-0B57-C35F-7DABC20A95DC}"/>
              </a:ext>
            </a:extLst>
          </p:cNvPr>
          <p:cNvSpPr txBox="1"/>
          <p:nvPr/>
        </p:nvSpPr>
        <p:spPr>
          <a:xfrm>
            <a:off x="6389907" y="4234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pilotos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necesidad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personal.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Hay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destinar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distribuci</a:t>
            </a:r>
            <a:r>
              <a:rPr lang="es-G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ón</a:t>
            </a:r>
            <a:r>
              <a:rPr lang="es-G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ingresos por centro de distribución es cercana a 50% y 50%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F8BA12-FF58-78C2-6743-8BA9F822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8" y="2430819"/>
            <a:ext cx="6334863" cy="3768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88BF1E-F8E1-F596-59DB-10391A6EFAD8}"/>
              </a:ext>
            </a:extLst>
          </p:cNvPr>
          <p:cNvSpPr txBox="1"/>
          <p:nvPr/>
        </p:nvSpPr>
        <p:spPr>
          <a:xfrm>
            <a:off x="7772400" y="2905760"/>
            <a:ext cx="40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clients se </a:t>
            </a:r>
            <a:r>
              <a:rPr lang="en-US" dirty="0" err="1"/>
              <a:t>podr</a:t>
            </a:r>
            <a:r>
              <a:rPr lang="es-GT" dirty="0" err="1"/>
              <a:t>ían</a:t>
            </a:r>
            <a:r>
              <a:rPr lang="es-GT" dirty="0"/>
              <a:t> contratar a 2 contadora de unidades, 1 en cada centro de distribución ya que la cantidad de pedidos que se entregaron de manera insatisfactoria es alarmante.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766CE-015C-A688-40DF-96A1C4EA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Se tiene que mejorar la política de cuentas por cobrar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0B6DB-B182-36EE-121A-AB7CF1E1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784716"/>
            <a:ext cx="6912217" cy="276488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B1AA0-22B2-107B-2E9E-A0F36428A234}"/>
              </a:ext>
            </a:extLst>
          </p:cNvPr>
          <p:cNvSpPr txBox="1"/>
          <p:nvPr/>
        </p:nvSpPr>
        <p:spPr>
          <a:xfrm>
            <a:off x="8209305" y="4805680"/>
            <a:ext cx="3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Hubieron 498 envíos con un valor menos de Q. 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88301-BA13-BFD8-C223-4392D0C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GT" sz="3100">
                <a:solidFill>
                  <a:srgbClr val="FFFFFF"/>
                </a:solidFill>
              </a:rPr>
              <a:t>5. Recomendaciones y conclusiones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801C8-8715-8775-DE70-D6DAB1A9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0286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20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F173-0DC2-9F11-832E-6EF2B61E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GT" sz="3600">
                <a:solidFill>
                  <a:srgbClr val="FFFFFF"/>
                </a:solidFill>
              </a:rPr>
              <a:t>Contenido de la presentación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0F491-A779-F158-1ACE-2B55D0BD2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40582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552D83D0-1B9D-4034-A175-CA9801527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DFC8-F48F-9D7D-559C-A083230A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1. Repaso de la situación actual de la empresa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BB7A09E-9DB2-4EB4-9C14-D3E1C780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406B87E-474F-4B1D-9DBA-587A2BC73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Íconos de almacen en SVG, PNG, AI para descargar">
            <a:extLst>
              <a:ext uri="{FF2B5EF4-FFF2-40B4-BE49-F238E27FC236}">
                <a16:creationId xmlns:a16="http://schemas.microsoft.com/office/drawing/2014/main" id="{917FE25E-7CF3-1E1C-CD35-231EF391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633502"/>
            <a:ext cx="2784700" cy="27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4A28900-D253-40FB-A828-B609002B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525586A-EF27-4F5E-93D3-443559DBE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7C04326-2C03-4AAE-A2F7-FEA42A885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B4F95911-88F4-4A79-8333-3B1D7B05B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EBCD96-3B1D-E0E8-D45E-4EAD3888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069855"/>
            <a:ext cx="2295082" cy="2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AF8CE-6456-1B33-DF2C-98110346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Precio unitario: Q. 0.25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Preocupación por el flujo de caja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Optimización de la operación para reducir los costos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Se cuenta con 2 centros de distribución 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867116F-D0DD-42D4-87A4-71EB09943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C9268DF-A2DD-4DA6-8222-1319FF37C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0F74F-13DD-93C5-6CB9-72C73803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Indicadores Clave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4378-B5A3-92D2-E2EE-C87E31EB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922FD-17D9-382C-AFC5-97FB923E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471992"/>
            <a:ext cx="5131653" cy="193891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7113E5-7439-DB92-C2EB-57FDC804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905993"/>
            <a:ext cx="5118182" cy="307090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4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50B65-B776-6649-9577-A44F1BF4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1987782"/>
            <a:ext cx="4806272" cy="2877354"/>
          </a:xfrm>
          <a:prstGeom prst="rect">
            <a:avLst/>
          </a:prstGeom>
        </p:spPr>
      </p:pic>
      <p:sp>
        <p:nvSpPr>
          <p:cNvPr id="59" name="Rectangle 52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388F27-EAC4-4A83-CEBC-BB2AAE96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94" y="2534655"/>
            <a:ext cx="4806272" cy="17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AD7CF-5C8D-CEC8-711A-5B2577A7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98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2. </a:t>
            </a:r>
            <a:r>
              <a:rPr lang="en-US" sz="3600" dirty="0" err="1">
                <a:solidFill>
                  <a:srgbClr val="FFFFFF"/>
                </a:solidFill>
              </a:rPr>
              <a:t>Distribución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los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clientes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más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importantes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2569C-D243-96DB-C060-F7EFC89778F6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Más del 60% de </a:t>
            </a:r>
            <a:r>
              <a:rPr lang="en-US" sz="2000" dirty="0" err="1">
                <a:solidFill>
                  <a:srgbClr val="FFFFFF"/>
                </a:solidFill>
              </a:rPr>
              <a:t>nuestros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ingresos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viene</a:t>
            </a:r>
            <a:r>
              <a:rPr lang="en-US" sz="2000" dirty="0">
                <a:solidFill>
                  <a:srgbClr val="FFFFFF"/>
                </a:solidFill>
              </a:rPr>
              <a:t> de 6 </a:t>
            </a:r>
            <a:r>
              <a:rPr lang="en-US" sz="2000" dirty="0" err="1">
                <a:solidFill>
                  <a:srgbClr val="FFFFFF"/>
                </a:solidFill>
              </a:rPr>
              <a:t>clientes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 </a:t>
            </a:r>
            <a:r>
              <a:rPr lang="en-US" sz="2000" dirty="0" err="1">
                <a:solidFill>
                  <a:srgbClr val="FFFFFF"/>
                </a:solidFill>
              </a:rPr>
              <a:t>demanda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clientes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presenta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estabilidad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FBAB8A-95B5-47D7-0191-AB3B8B63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31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0B850-8B0D-7EFC-86A3-28614844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Todas</a:t>
            </a:r>
            <a:r>
              <a:rPr lang="en-US" sz="2000" dirty="0">
                <a:solidFill>
                  <a:srgbClr val="FFFFFF"/>
                </a:solidFill>
              </a:rPr>
              <a:t> las </a:t>
            </a:r>
            <a:r>
              <a:rPr lang="en-US" sz="2000" dirty="0" err="1">
                <a:solidFill>
                  <a:srgbClr val="FFFFFF"/>
                </a:solidFill>
              </a:rPr>
              <a:t>devoluciones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fueron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hechas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“El Gallo Negro” con un 49% de </a:t>
            </a:r>
            <a:r>
              <a:rPr lang="en-US" sz="2000" dirty="0" err="1">
                <a:solidFill>
                  <a:srgbClr val="FFFFFF"/>
                </a:solidFill>
              </a:rPr>
              <a:t>fallo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este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siendo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tercer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cliente</a:t>
            </a:r>
            <a:r>
              <a:rPr lang="en-US" sz="2000" dirty="0">
                <a:solidFill>
                  <a:srgbClr val="FFFFFF"/>
                </a:solidFill>
              </a:rPr>
              <a:t> m</a:t>
            </a:r>
            <a:r>
              <a:rPr lang="es-GT" sz="2000" dirty="0" err="1">
                <a:solidFill>
                  <a:srgbClr val="FFFFFF"/>
                </a:solidFill>
              </a:rPr>
              <a:t>ás</a:t>
            </a:r>
            <a:r>
              <a:rPr lang="es-GT" sz="2000" dirty="0">
                <a:solidFill>
                  <a:srgbClr val="FFFFFF"/>
                </a:solidFill>
              </a:rPr>
              <a:t> importante.</a:t>
            </a:r>
            <a:br>
              <a:rPr lang="es-GT" sz="2000" dirty="0">
                <a:solidFill>
                  <a:srgbClr val="FFFFFF"/>
                </a:solidFill>
              </a:rPr>
            </a:br>
            <a:br>
              <a:rPr lang="es-GT" sz="2000" dirty="0">
                <a:solidFill>
                  <a:srgbClr val="FFFFFF"/>
                </a:solidFill>
              </a:rPr>
            </a:br>
            <a:r>
              <a:rPr lang="es-GT" sz="2000" dirty="0">
                <a:solidFill>
                  <a:srgbClr val="FFFFFF"/>
                </a:solidFill>
              </a:rPr>
              <a:t>Tenemos un porcentaje de Faltante del 32.66% sobre todas las órdenes. Los clientes más afectados por esto son:</a:t>
            </a:r>
            <a:br>
              <a:rPr lang="es-GT" sz="2000" dirty="0">
                <a:solidFill>
                  <a:srgbClr val="FFFFFF"/>
                </a:solidFill>
              </a:rPr>
            </a:br>
            <a:br>
              <a:rPr lang="es-GT" sz="2000" dirty="0">
                <a:solidFill>
                  <a:srgbClr val="FFFFFF"/>
                </a:solidFill>
              </a:rPr>
            </a:br>
            <a:r>
              <a:rPr lang="es-GT" sz="2000" dirty="0">
                <a:solidFill>
                  <a:srgbClr val="FFFFFF"/>
                </a:solidFill>
              </a:rPr>
              <a:t>El Pinche Obelisco</a:t>
            </a:r>
            <a:br>
              <a:rPr lang="es-GT" sz="2000" dirty="0">
                <a:solidFill>
                  <a:srgbClr val="FFFFFF"/>
                </a:solidFill>
              </a:rPr>
            </a:br>
            <a:br>
              <a:rPr lang="es-GT" sz="2000" dirty="0">
                <a:solidFill>
                  <a:srgbClr val="FFFFFF"/>
                </a:solidFill>
              </a:rPr>
            </a:br>
            <a:r>
              <a:rPr lang="es-GT" sz="2000" dirty="0">
                <a:solidFill>
                  <a:srgbClr val="FFFFFF"/>
                </a:solidFill>
              </a:rPr>
              <a:t>Pollo </a:t>
            </a:r>
            <a:r>
              <a:rPr lang="es-GT" sz="2000" dirty="0" err="1">
                <a:solidFill>
                  <a:srgbClr val="FFFFFF"/>
                </a:solidFill>
              </a:rPr>
              <a:t>Pinulito</a:t>
            </a:r>
            <a:br>
              <a:rPr lang="es-GT" sz="2000" dirty="0">
                <a:solidFill>
                  <a:srgbClr val="FFFFFF"/>
                </a:solidFill>
              </a:rPr>
            </a:br>
            <a:br>
              <a:rPr lang="es-GT" sz="2000" dirty="0">
                <a:solidFill>
                  <a:srgbClr val="FFFFFF"/>
                </a:solidFill>
              </a:rPr>
            </a:br>
            <a:r>
              <a:rPr lang="es-GT" sz="2000" dirty="0">
                <a:solidFill>
                  <a:srgbClr val="FFFFFF"/>
                </a:solidFill>
              </a:rPr>
              <a:t>Taquería el Chinito </a:t>
            </a:r>
            <a:br>
              <a:rPr lang="es-GT" sz="2000" dirty="0">
                <a:solidFill>
                  <a:srgbClr val="FFFFFF"/>
                </a:solidFill>
              </a:rPr>
            </a:br>
            <a:br>
              <a:rPr lang="es-GT" sz="2000" dirty="0">
                <a:solidFill>
                  <a:srgbClr val="FFFFFF"/>
                </a:solidFill>
              </a:rPr>
            </a:br>
            <a:r>
              <a:rPr lang="es-GT" sz="2000" dirty="0" err="1">
                <a:solidFill>
                  <a:srgbClr val="FFFFFF"/>
                </a:solidFill>
              </a:rPr>
              <a:t>Ubiquo</a:t>
            </a:r>
            <a:r>
              <a:rPr lang="es-GT" sz="2000" dirty="0">
                <a:solidFill>
                  <a:srgbClr val="FFFFFF"/>
                </a:solidFill>
              </a:rPr>
              <a:t> </a:t>
            </a:r>
            <a:r>
              <a:rPr lang="es-GT" sz="2000" dirty="0" err="1">
                <a:solidFill>
                  <a:srgbClr val="FFFFFF"/>
                </a:solidFill>
              </a:rPr>
              <a:t>Labs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54BD233-8BC5-883B-8D74-7E70C2732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2158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9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047C0-529A-D76B-24BE-0B629E65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13461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3. </a:t>
            </a:r>
            <a:r>
              <a:rPr lang="en-US" sz="3600" dirty="0" err="1">
                <a:solidFill>
                  <a:srgbClr val="FFFFFF"/>
                </a:solidFill>
              </a:rPr>
              <a:t>Mejores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pilotos</a:t>
            </a:r>
            <a:r>
              <a:rPr lang="en-US" sz="3600" dirty="0">
                <a:solidFill>
                  <a:srgbClr val="FFFFFF"/>
                </a:solidFill>
              </a:rPr>
              <a:t> y </a:t>
            </a:r>
            <a:r>
              <a:rPr lang="en-US" sz="3600" dirty="0" err="1">
                <a:solidFill>
                  <a:srgbClr val="FFFFFF"/>
                </a:solidFill>
              </a:rPr>
              <a:t>transporte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efectivo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43C48F-F07F-A5D3-3681-5294F2AD4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11" y="643538"/>
            <a:ext cx="10910678" cy="361858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112CB-7A19-3E4A-4684-31AD698E92F8}"/>
              </a:ext>
            </a:extLst>
          </p:cNvPr>
          <p:cNvSpPr txBox="1"/>
          <p:nvPr/>
        </p:nvSpPr>
        <p:spPr>
          <a:xfrm>
            <a:off x="5144679" y="634946"/>
            <a:ext cx="64050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Los pilotos no son los responsables de las ineficiencias en el proceso de entrega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659E76-4957-8A07-FAAF-BF20BF70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69639"/>
            <a:ext cx="4020297" cy="209905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B1A7D3B-38B9-D7B7-47C4-DBCFD9DD7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3" b="4"/>
          <a:stretch/>
        </p:blipFill>
        <p:spPr>
          <a:xfrm>
            <a:off x="633999" y="3218106"/>
            <a:ext cx="4020296" cy="2476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F419F4-1A7A-44AF-4D94-D56C5EF1A121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observar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no hay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tendencia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devoluciones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pilotos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indica que no hay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piloto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órdenes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no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pudieron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llevar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cabo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3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178</TotalTime>
  <Words>486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Consultoría Distribuidora del Sur S.A</vt:lpstr>
      <vt:lpstr>Contenido de la presentación</vt:lpstr>
      <vt:lpstr>1. Repaso de la situación actual de la empresa</vt:lpstr>
      <vt:lpstr>Indicadores Clave</vt:lpstr>
      <vt:lpstr>PowerPoint Presentation</vt:lpstr>
      <vt:lpstr>2. Distribución de los clientes más importantes</vt:lpstr>
      <vt:lpstr>Todas las devoluciones fueron hechas por “El Gallo Negro” con un 49% de fallo a este cliente siendo el tercer cliente más importante.  Tenemos un porcentaje de Faltante del 32.66% sobre todas las órdenes. Los clientes más afectados por esto son:  El Pinche Obelisco  Pollo Pinulito  Taquería el Chinito   Ubiquo Labs</vt:lpstr>
      <vt:lpstr>3. Mejores pilotos y transporte efectivo</vt:lpstr>
      <vt:lpstr>PowerPoint Presentation</vt:lpstr>
      <vt:lpstr>4. Precisión en las entregas y cuentas por cobrar</vt:lpstr>
      <vt:lpstr>El proceso de cargar las unidades está dando muchos problemas</vt:lpstr>
      <vt:lpstr>Se tiene que mejorar la política de cuentas por cobrar</vt:lpstr>
      <vt:lpstr>5. Recomendaciones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Consultoría Distribuidora del Sur S.A</dc:title>
  <dc:creator>Marco  Ocampo</dc:creator>
  <cp:lastModifiedBy>Marco  Ocampo</cp:lastModifiedBy>
  <cp:revision>3</cp:revision>
  <dcterms:created xsi:type="dcterms:W3CDTF">2023-08-30T05:05:07Z</dcterms:created>
  <dcterms:modified xsi:type="dcterms:W3CDTF">2023-08-30T14:15:48Z</dcterms:modified>
</cp:coreProperties>
</file>