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5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oca\Documents\Data%20Wrangling\Lab7%20data%20limpia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Costos</a:t>
            </a:r>
            <a:r>
              <a:rPr lang="es-GT" baseline="0"/>
              <a:t> Directos vs Costos Fijos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>
        <c:manualLayout>
          <c:layoutTarget val="inner"/>
          <c:xMode val="edge"/>
          <c:yMode val="edge"/>
          <c:x val="0.19706758530183724"/>
          <c:y val="0.17634259259259263"/>
          <c:w val="0.78626574803149607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Sheet9!$C$2</c:f>
              <c:strCache>
                <c:ptCount val="1"/>
                <c:pt idx="0">
                  <c:v>Directos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Sheet9!$B$3:$B$5</c:f>
              <c:strCache>
                <c:ptCount val="3"/>
                <c:pt idx="0">
                  <c:v>Camión </c:v>
                </c:pt>
                <c:pt idx="1">
                  <c:v>Pickup</c:v>
                </c:pt>
                <c:pt idx="2">
                  <c:v>Moto</c:v>
                </c:pt>
              </c:strCache>
            </c:strRef>
          </c:cat>
          <c:val>
            <c:numRef>
              <c:f>Sheet9!$C$3:$C$5</c:f>
              <c:numCache>
                <c:formatCode>_-"Q"* #,##0_-;\-"Q"* #,##0_-;_-"Q"* "-"??_-;_-@_-</c:formatCode>
                <c:ptCount val="3"/>
                <c:pt idx="0">
                  <c:v>5499059.5400000224</c:v>
                </c:pt>
                <c:pt idx="1">
                  <c:v>12144675.480000008</c:v>
                </c:pt>
                <c:pt idx="2">
                  <c:v>249872.0400000001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B-42FC-AE04-46B612CEF0B3}"/>
            </c:ext>
          </c:extLst>
        </c:ser>
        <c:ser>
          <c:idx val="1"/>
          <c:order val="1"/>
          <c:tx>
            <c:strRef>
              <c:f>Sheet9!$D$2</c:f>
              <c:strCache>
                <c:ptCount val="1"/>
                <c:pt idx="0">
                  <c:v>Fijos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Sheet9!$B$3:$B$5</c:f>
              <c:strCache>
                <c:ptCount val="3"/>
                <c:pt idx="0">
                  <c:v>Camión </c:v>
                </c:pt>
                <c:pt idx="1">
                  <c:v>Pickup</c:v>
                </c:pt>
                <c:pt idx="2">
                  <c:v>Moto</c:v>
                </c:pt>
              </c:strCache>
            </c:strRef>
          </c:cat>
          <c:val>
            <c:numRef>
              <c:f>Sheet9!$D$3:$D$5</c:f>
              <c:numCache>
                <c:formatCode>_-"Q"* #,##0_-;\-"Q"* #,##0_-;_-"Q"* "-"??_-;_-@_-</c:formatCode>
                <c:ptCount val="3"/>
                <c:pt idx="0">
                  <c:v>3159303.7399999839</c:v>
                </c:pt>
                <c:pt idx="1">
                  <c:v>6977232.3899999466</c:v>
                </c:pt>
                <c:pt idx="2">
                  <c:v>143875.87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B-42FC-AE04-46B612CE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481792"/>
        <c:axId val="1578480128"/>
      </c:barChart>
      <c:catAx>
        <c:axId val="157848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578480128"/>
        <c:crosses val="autoZero"/>
        <c:auto val="1"/>
        <c:lblAlgn val="ctr"/>
        <c:lblOffset val="100"/>
        <c:noMultiLvlLbl val="0"/>
      </c:catAx>
      <c:valAx>
        <c:axId val="1578480128"/>
        <c:scaling>
          <c:orientation val="minMax"/>
        </c:scaling>
        <c:delete val="0"/>
        <c:axPos val="l"/>
        <c:numFmt formatCode="_-&quot;Q&quot;* #,##0_-;\-&quot;Q&quot;* #,##0_-;_-&quot;Q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57848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hyperlink" Target="mailto:marcosebastian@ufm.edu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hyperlink" Target="mailto:marcosebastian@ufm.edu" TargetMode="External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8468D-210E-4C00-990B-70A55BC1ED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528C5-CCA0-4EDB-8E54-F87F71655A3E}">
      <dgm:prSet/>
      <dgm:spPr>
        <a:solidFill>
          <a:srgbClr val="FFC000"/>
        </a:solidFill>
      </dgm:spPr>
      <dgm:t>
        <a:bodyPr/>
        <a:lstStyle/>
        <a:p>
          <a:r>
            <a:rPr lang="es-GT"/>
            <a:t>Resultados pasados </a:t>
          </a:r>
          <a:endParaRPr lang="en-US"/>
        </a:p>
      </dgm:t>
    </dgm:pt>
    <dgm:pt modelId="{6297C557-B168-4BCF-B692-27DBF07CD092}" type="parTrans" cxnId="{724885DC-45D3-43DC-AFDC-4A524BD3B5F9}">
      <dgm:prSet/>
      <dgm:spPr/>
      <dgm:t>
        <a:bodyPr/>
        <a:lstStyle/>
        <a:p>
          <a:endParaRPr lang="en-US"/>
        </a:p>
      </dgm:t>
    </dgm:pt>
    <dgm:pt modelId="{FA3780B7-8140-4627-8AB5-7456DD591C2F}" type="sibTrans" cxnId="{724885DC-45D3-43DC-AFDC-4A524BD3B5F9}">
      <dgm:prSet/>
      <dgm:spPr/>
      <dgm:t>
        <a:bodyPr/>
        <a:lstStyle/>
        <a:p>
          <a:endParaRPr lang="en-US"/>
        </a:p>
      </dgm:t>
    </dgm:pt>
    <dgm:pt modelId="{4D58B4AE-4F71-482B-BE58-D07C9A70B3F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GT" dirty="0"/>
            <a:t>Resultados al 21 de septiembre del 2022</a:t>
          </a:r>
          <a:endParaRPr lang="en-US" dirty="0"/>
        </a:p>
      </dgm:t>
    </dgm:pt>
    <dgm:pt modelId="{56C2C9C1-EC37-4FE3-8E94-F2741EA306D3}" type="parTrans" cxnId="{534D8203-DFDA-486F-B409-A52CBFA4997E}">
      <dgm:prSet/>
      <dgm:spPr/>
      <dgm:t>
        <a:bodyPr/>
        <a:lstStyle/>
        <a:p>
          <a:endParaRPr lang="en-US"/>
        </a:p>
      </dgm:t>
    </dgm:pt>
    <dgm:pt modelId="{4B92615F-EE85-485F-AB53-625C9A546CBA}" type="sibTrans" cxnId="{534D8203-DFDA-486F-B409-A52CBFA4997E}">
      <dgm:prSet/>
      <dgm:spPr/>
      <dgm:t>
        <a:bodyPr/>
        <a:lstStyle/>
        <a:p>
          <a:endParaRPr lang="en-US"/>
        </a:p>
      </dgm:t>
    </dgm:pt>
    <dgm:pt modelId="{29767226-8B9E-44F4-9460-6EDBB47760B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GT"/>
            <a:t>Datos importantes </a:t>
          </a:r>
          <a:endParaRPr lang="en-US"/>
        </a:p>
      </dgm:t>
    </dgm:pt>
    <dgm:pt modelId="{2C969E07-939B-4008-8B9B-BE2F40AEA480}" type="parTrans" cxnId="{4E9F7D53-4635-4542-AB51-6C07D22D5F45}">
      <dgm:prSet/>
      <dgm:spPr/>
      <dgm:t>
        <a:bodyPr/>
        <a:lstStyle/>
        <a:p>
          <a:endParaRPr lang="en-US"/>
        </a:p>
      </dgm:t>
    </dgm:pt>
    <dgm:pt modelId="{A9D4F7A3-4065-47DC-8323-FFCF1B1986CA}" type="sibTrans" cxnId="{4E9F7D53-4635-4542-AB51-6C07D22D5F45}">
      <dgm:prSet/>
      <dgm:spPr/>
      <dgm:t>
        <a:bodyPr/>
        <a:lstStyle/>
        <a:p>
          <a:endParaRPr lang="en-US"/>
        </a:p>
      </dgm:t>
    </dgm:pt>
    <dgm:pt modelId="{B5C370A7-1510-44B0-9AC7-A8EC8274E43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GT"/>
            <a:t>Crecimiento proyectado</a:t>
          </a:r>
          <a:endParaRPr lang="en-US"/>
        </a:p>
      </dgm:t>
    </dgm:pt>
    <dgm:pt modelId="{BDE7B604-ACF5-47B3-8D32-841970F54FE1}" type="parTrans" cxnId="{CE020042-D6D2-4B27-87C5-E403579EDD90}">
      <dgm:prSet/>
      <dgm:spPr/>
      <dgm:t>
        <a:bodyPr/>
        <a:lstStyle/>
        <a:p>
          <a:endParaRPr lang="en-US"/>
        </a:p>
      </dgm:t>
    </dgm:pt>
    <dgm:pt modelId="{2123AE98-C0C4-4AE3-947C-36EF588B6058}" type="sibTrans" cxnId="{CE020042-D6D2-4B27-87C5-E403579EDD90}">
      <dgm:prSet/>
      <dgm:spPr/>
      <dgm:t>
        <a:bodyPr/>
        <a:lstStyle/>
        <a:p>
          <a:endParaRPr lang="en-US"/>
        </a:p>
      </dgm:t>
    </dgm:pt>
    <dgm:pt modelId="{2CB2D4B0-0143-404A-80FA-E5007DB95B8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GT"/>
            <a:t>Estrategias recomendadas</a:t>
          </a:r>
          <a:endParaRPr lang="en-US"/>
        </a:p>
      </dgm:t>
    </dgm:pt>
    <dgm:pt modelId="{8866BB6A-4B23-4F6F-9F58-1B7361BA34F4}" type="parTrans" cxnId="{E7AFFA40-79AA-4588-B4E3-05683878B38A}">
      <dgm:prSet/>
      <dgm:spPr/>
      <dgm:t>
        <a:bodyPr/>
        <a:lstStyle/>
        <a:p>
          <a:endParaRPr lang="en-US"/>
        </a:p>
      </dgm:t>
    </dgm:pt>
    <dgm:pt modelId="{4079AE16-AF9A-4BF1-B55F-0C87C7ACC814}" type="sibTrans" cxnId="{E7AFFA40-79AA-4588-B4E3-05683878B38A}">
      <dgm:prSet/>
      <dgm:spPr/>
      <dgm:t>
        <a:bodyPr/>
        <a:lstStyle/>
        <a:p>
          <a:endParaRPr lang="en-US"/>
        </a:p>
      </dgm:t>
    </dgm:pt>
    <dgm:pt modelId="{C836EAD2-297F-4074-9B8B-256C8A117295}" type="pres">
      <dgm:prSet presAssocID="{C1C8468D-210E-4C00-990B-70A55BC1EDC5}" presName="linear" presStyleCnt="0">
        <dgm:presLayoutVars>
          <dgm:animLvl val="lvl"/>
          <dgm:resizeHandles val="exact"/>
        </dgm:presLayoutVars>
      </dgm:prSet>
      <dgm:spPr/>
    </dgm:pt>
    <dgm:pt modelId="{4E162D3E-F7B6-4D59-8E8E-425235C5B7DA}" type="pres">
      <dgm:prSet presAssocID="{6B9528C5-CCA0-4EDB-8E54-F87F71655A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4008A1-D0FA-4A54-9898-A0B0DEEA3D12}" type="pres">
      <dgm:prSet presAssocID="{FA3780B7-8140-4627-8AB5-7456DD591C2F}" presName="spacer" presStyleCnt="0"/>
      <dgm:spPr/>
    </dgm:pt>
    <dgm:pt modelId="{10E229EA-7FB5-4C34-B063-6CE717F69845}" type="pres">
      <dgm:prSet presAssocID="{4D58B4AE-4F71-482B-BE58-D07C9A70B3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E384FD-D78E-4C2D-A40C-B797F17A905B}" type="pres">
      <dgm:prSet presAssocID="{4B92615F-EE85-485F-AB53-625C9A546CBA}" presName="spacer" presStyleCnt="0"/>
      <dgm:spPr/>
    </dgm:pt>
    <dgm:pt modelId="{BB16CCE9-F120-4ED2-9D38-C3D9E7409A33}" type="pres">
      <dgm:prSet presAssocID="{29767226-8B9E-44F4-9460-6EDBB47760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36D213-FA3E-47CC-B333-A97C4BF4FFB0}" type="pres">
      <dgm:prSet presAssocID="{A9D4F7A3-4065-47DC-8323-FFCF1B1986CA}" presName="spacer" presStyleCnt="0"/>
      <dgm:spPr/>
    </dgm:pt>
    <dgm:pt modelId="{82826FE8-E7ED-4961-9783-E061C43CC7B7}" type="pres">
      <dgm:prSet presAssocID="{B5C370A7-1510-44B0-9AC7-A8EC8274E4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56496-C89E-4479-8625-DAF96F4B89A2}" type="pres">
      <dgm:prSet presAssocID="{2123AE98-C0C4-4AE3-947C-36EF588B6058}" presName="spacer" presStyleCnt="0"/>
      <dgm:spPr/>
    </dgm:pt>
    <dgm:pt modelId="{5FF54754-BE37-4E14-AAA6-43CC4E862923}" type="pres">
      <dgm:prSet presAssocID="{2CB2D4B0-0143-404A-80FA-E5007DB95B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A35F500-9ADC-41FE-A638-C643196D4884}" type="presOf" srcId="{4D58B4AE-4F71-482B-BE58-D07C9A70B3FF}" destId="{10E229EA-7FB5-4C34-B063-6CE717F69845}" srcOrd="0" destOrd="0" presId="urn:microsoft.com/office/officeart/2005/8/layout/vList2"/>
    <dgm:cxn modelId="{534D8203-DFDA-486F-B409-A52CBFA4997E}" srcId="{C1C8468D-210E-4C00-990B-70A55BC1EDC5}" destId="{4D58B4AE-4F71-482B-BE58-D07C9A70B3FF}" srcOrd="1" destOrd="0" parTransId="{56C2C9C1-EC37-4FE3-8E94-F2741EA306D3}" sibTransId="{4B92615F-EE85-485F-AB53-625C9A546CBA}"/>
    <dgm:cxn modelId="{C7B9A912-BDD7-471E-88D9-A0CA3D88DBED}" type="presOf" srcId="{6B9528C5-CCA0-4EDB-8E54-F87F71655A3E}" destId="{4E162D3E-F7B6-4D59-8E8E-425235C5B7DA}" srcOrd="0" destOrd="0" presId="urn:microsoft.com/office/officeart/2005/8/layout/vList2"/>
    <dgm:cxn modelId="{E7AFFA40-79AA-4588-B4E3-05683878B38A}" srcId="{C1C8468D-210E-4C00-990B-70A55BC1EDC5}" destId="{2CB2D4B0-0143-404A-80FA-E5007DB95B87}" srcOrd="4" destOrd="0" parTransId="{8866BB6A-4B23-4F6F-9F58-1B7361BA34F4}" sibTransId="{4079AE16-AF9A-4BF1-B55F-0C87C7ACC814}"/>
    <dgm:cxn modelId="{CE020042-D6D2-4B27-87C5-E403579EDD90}" srcId="{C1C8468D-210E-4C00-990B-70A55BC1EDC5}" destId="{B5C370A7-1510-44B0-9AC7-A8EC8274E43B}" srcOrd="3" destOrd="0" parTransId="{BDE7B604-ACF5-47B3-8D32-841970F54FE1}" sibTransId="{2123AE98-C0C4-4AE3-947C-36EF588B6058}"/>
    <dgm:cxn modelId="{FDBB8566-5AAE-4293-8DF1-8735394EB272}" type="presOf" srcId="{C1C8468D-210E-4C00-990B-70A55BC1EDC5}" destId="{C836EAD2-297F-4074-9B8B-256C8A117295}" srcOrd="0" destOrd="0" presId="urn:microsoft.com/office/officeart/2005/8/layout/vList2"/>
    <dgm:cxn modelId="{4E9F7D53-4635-4542-AB51-6C07D22D5F45}" srcId="{C1C8468D-210E-4C00-990B-70A55BC1EDC5}" destId="{29767226-8B9E-44F4-9460-6EDBB47760BD}" srcOrd="2" destOrd="0" parTransId="{2C969E07-939B-4008-8B9B-BE2F40AEA480}" sibTransId="{A9D4F7A3-4065-47DC-8323-FFCF1B1986CA}"/>
    <dgm:cxn modelId="{ED9C4A9C-0414-419E-BFC2-50936655F159}" type="presOf" srcId="{B5C370A7-1510-44B0-9AC7-A8EC8274E43B}" destId="{82826FE8-E7ED-4961-9783-E061C43CC7B7}" srcOrd="0" destOrd="0" presId="urn:microsoft.com/office/officeart/2005/8/layout/vList2"/>
    <dgm:cxn modelId="{419EE9A0-795A-4738-95C0-8407A0048AD3}" type="presOf" srcId="{2CB2D4B0-0143-404A-80FA-E5007DB95B87}" destId="{5FF54754-BE37-4E14-AAA6-43CC4E862923}" srcOrd="0" destOrd="0" presId="urn:microsoft.com/office/officeart/2005/8/layout/vList2"/>
    <dgm:cxn modelId="{678C49B3-711D-4EAA-9FDB-8C62AB5F564D}" type="presOf" srcId="{29767226-8B9E-44F4-9460-6EDBB47760BD}" destId="{BB16CCE9-F120-4ED2-9D38-C3D9E7409A33}" srcOrd="0" destOrd="0" presId="urn:microsoft.com/office/officeart/2005/8/layout/vList2"/>
    <dgm:cxn modelId="{724885DC-45D3-43DC-AFDC-4A524BD3B5F9}" srcId="{C1C8468D-210E-4C00-990B-70A55BC1EDC5}" destId="{6B9528C5-CCA0-4EDB-8E54-F87F71655A3E}" srcOrd="0" destOrd="0" parTransId="{6297C557-B168-4BCF-B692-27DBF07CD092}" sibTransId="{FA3780B7-8140-4627-8AB5-7456DD591C2F}"/>
    <dgm:cxn modelId="{65CE5C8E-83BB-4C58-A2D2-610DEDD28E6D}" type="presParOf" srcId="{C836EAD2-297F-4074-9B8B-256C8A117295}" destId="{4E162D3E-F7B6-4D59-8E8E-425235C5B7DA}" srcOrd="0" destOrd="0" presId="urn:microsoft.com/office/officeart/2005/8/layout/vList2"/>
    <dgm:cxn modelId="{0AE3AB9D-D9FD-454B-8C07-B29177FD5B60}" type="presParOf" srcId="{C836EAD2-297F-4074-9B8B-256C8A117295}" destId="{214008A1-D0FA-4A54-9898-A0B0DEEA3D12}" srcOrd="1" destOrd="0" presId="urn:microsoft.com/office/officeart/2005/8/layout/vList2"/>
    <dgm:cxn modelId="{4C013A03-247D-4DB9-984E-140BAC1F11F2}" type="presParOf" srcId="{C836EAD2-297F-4074-9B8B-256C8A117295}" destId="{10E229EA-7FB5-4C34-B063-6CE717F69845}" srcOrd="2" destOrd="0" presId="urn:microsoft.com/office/officeart/2005/8/layout/vList2"/>
    <dgm:cxn modelId="{6E439638-5A42-46E0-A263-9B5A40BEC1BF}" type="presParOf" srcId="{C836EAD2-297F-4074-9B8B-256C8A117295}" destId="{7FE384FD-D78E-4C2D-A40C-B797F17A905B}" srcOrd="3" destOrd="0" presId="urn:microsoft.com/office/officeart/2005/8/layout/vList2"/>
    <dgm:cxn modelId="{D48AE43B-BDCD-4D01-8361-96E22FC448D1}" type="presParOf" srcId="{C836EAD2-297F-4074-9B8B-256C8A117295}" destId="{BB16CCE9-F120-4ED2-9D38-C3D9E7409A33}" srcOrd="4" destOrd="0" presId="urn:microsoft.com/office/officeart/2005/8/layout/vList2"/>
    <dgm:cxn modelId="{0D0256FC-4AA9-4937-BA6A-E7582633A2CD}" type="presParOf" srcId="{C836EAD2-297F-4074-9B8B-256C8A117295}" destId="{EC36D213-FA3E-47CC-B333-A97C4BF4FFB0}" srcOrd="5" destOrd="0" presId="urn:microsoft.com/office/officeart/2005/8/layout/vList2"/>
    <dgm:cxn modelId="{6A72517D-8A60-4D44-81A8-03A3E690C18B}" type="presParOf" srcId="{C836EAD2-297F-4074-9B8B-256C8A117295}" destId="{82826FE8-E7ED-4961-9783-E061C43CC7B7}" srcOrd="6" destOrd="0" presId="urn:microsoft.com/office/officeart/2005/8/layout/vList2"/>
    <dgm:cxn modelId="{423FA4CE-E40F-4064-B90A-06316FA7E489}" type="presParOf" srcId="{C836EAD2-297F-4074-9B8B-256C8A117295}" destId="{EC756496-C89E-4479-8625-DAF96F4B89A2}" srcOrd="7" destOrd="0" presId="urn:microsoft.com/office/officeart/2005/8/layout/vList2"/>
    <dgm:cxn modelId="{10F74E4B-535E-49DB-BF42-25CCE18EF6BC}" type="presParOf" srcId="{C836EAD2-297F-4074-9B8B-256C8A117295}" destId="{5FF54754-BE37-4E14-AAA6-43CC4E8629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FD3CC-4988-4098-ABAA-940167911E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5D80B-4C9D-440F-8D54-F98A5A6FBB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Contacto: Marco Ocampo, Analista Senior. </a:t>
          </a:r>
        </a:p>
      </dgm:t>
    </dgm:pt>
    <dgm:pt modelId="{353EB468-B451-4AD4-B1E5-0A36963C381D}" type="parTrans" cxnId="{9770DE2F-DDA1-434C-B7AB-E870C993634D}">
      <dgm:prSet/>
      <dgm:spPr/>
      <dgm:t>
        <a:bodyPr/>
        <a:lstStyle/>
        <a:p>
          <a:endParaRPr lang="en-US"/>
        </a:p>
      </dgm:t>
    </dgm:pt>
    <dgm:pt modelId="{284627DE-999B-4B01-9274-2EA418CB48F3}" type="sibTrans" cxnId="{9770DE2F-DDA1-434C-B7AB-E870C993634D}">
      <dgm:prSet/>
      <dgm:spPr/>
      <dgm:t>
        <a:bodyPr/>
        <a:lstStyle/>
        <a:p>
          <a:endParaRPr lang="en-US"/>
        </a:p>
      </dgm:t>
    </dgm:pt>
    <dgm:pt modelId="{FFDACBB5-1E39-4178-923A-B5AFBA1EA0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Correo: </a:t>
          </a:r>
          <a:r>
            <a:rPr lang="en-US">
              <a:hlinkClick xmlns:r="http://schemas.openxmlformats.org/officeDocument/2006/relationships" r:id="rId1"/>
            </a:rPr>
            <a:t>marcosebastian@ufm.edu</a:t>
          </a:r>
          <a:br>
            <a:rPr lang="en-US"/>
          </a:br>
          <a:r>
            <a:rPr lang="en-US"/>
            <a:t>Teléfono: 502 4125 2249</a:t>
          </a:r>
        </a:p>
      </dgm:t>
    </dgm:pt>
    <dgm:pt modelId="{BF6903F1-B1ED-49EE-B48F-77FE47E94AC4}" type="parTrans" cxnId="{894728C3-41D2-49B5-A928-AA8D16269826}">
      <dgm:prSet/>
      <dgm:spPr/>
      <dgm:t>
        <a:bodyPr/>
        <a:lstStyle/>
        <a:p>
          <a:endParaRPr lang="en-US"/>
        </a:p>
      </dgm:t>
    </dgm:pt>
    <dgm:pt modelId="{843852F9-BCA1-4C85-B34A-CA6D2E8BC076}" type="sibTrans" cxnId="{894728C3-41D2-49B5-A928-AA8D16269826}">
      <dgm:prSet/>
      <dgm:spPr/>
      <dgm:t>
        <a:bodyPr/>
        <a:lstStyle/>
        <a:p>
          <a:endParaRPr lang="en-US"/>
        </a:p>
      </dgm:t>
    </dgm:pt>
    <dgm:pt modelId="{B7633AB2-06D7-4761-99A5-32F12158E5DE}" type="pres">
      <dgm:prSet presAssocID="{F2DFD3CC-4988-4098-ABAA-940167911E3F}" presName="root" presStyleCnt="0">
        <dgm:presLayoutVars>
          <dgm:dir/>
          <dgm:resizeHandles val="exact"/>
        </dgm:presLayoutVars>
      </dgm:prSet>
      <dgm:spPr/>
    </dgm:pt>
    <dgm:pt modelId="{CFD876B3-5808-4205-B58D-610143E67C4C}" type="pres">
      <dgm:prSet presAssocID="{F095D80B-4C9D-440F-8D54-F98A5A6FBBA0}" presName="compNode" presStyleCnt="0"/>
      <dgm:spPr/>
    </dgm:pt>
    <dgm:pt modelId="{20D20A64-C2E8-434B-9C09-B34EFC0A71C5}" type="pres">
      <dgm:prSet presAssocID="{F095D80B-4C9D-440F-8D54-F98A5A6FBBA0}" presName="bgRect" presStyleLbl="bgShp" presStyleIdx="0" presStyleCnt="2"/>
      <dgm:spPr/>
    </dgm:pt>
    <dgm:pt modelId="{D22465A0-1F93-4928-9A2F-F0C5F5F24EFD}" type="pres">
      <dgm:prSet presAssocID="{F095D80B-4C9D-440F-8D54-F98A5A6FBBA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388BC5-7D28-45BE-ADE7-74F6471D9810}" type="pres">
      <dgm:prSet presAssocID="{F095D80B-4C9D-440F-8D54-F98A5A6FBBA0}" presName="spaceRect" presStyleCnt="0"/>
      <dgm:spPr/>
    </dgm:pt>
    <dgm:pt modelId="{2A6F82D2-0C0B-44A7-9045-142F108164EF}" type="pres">
      <dgm:prSet presAssocID="{F095D80B-4C9D-440F-8D54-F98A5A6FBBA0}" presName="parTx" presStyleLbl="revTx" presStyleIdx="0" presStyleCnt="2">
        <dgm:presLayoutVars>
          <dgm:chMax val="0"/>
          <dgm:chPref val="0"/>
        </dgm:presLayoutVars>
      </dgm:prSet>
      <dgm:spPr/>
    </dgm:pt>
    <dgm:pt modelId="{E5AFFDDB-E5E5-4603-BC0D-E74AC74918DE}" type="pres">
      <dgm:prSet presAssocID="{284627DE-999B-4B01-9274-2EA418CB48F3}" presName="sibTrans" presStyleCnt="0"/>
      <dgm:spPr/>
    </dgm:pt>
    <dgm:pt modelId="{481E2431-F813-4C8C-A503-2F05ACD55036}" type="pres">
      <dgm:prSet presAssocID="{FFDACBB5-1E39-4178-923A-B5AFBA1EA085}" presName="compNode" presStyleCnt="0"/>
      <dgm:spPr/>
    </dgm:pt>
    <dgm:pt modelId="{79CDFB28-14B8-4F65-841B-3517C516CBC9}" type="pres">
      <dgm:prSet presAssocID="{FFDACBB5-1E39-4178-923A-B5AFBA1EA085}" presName="bgRect" presStyleLbl="bgShp" presStyleIdx="1" presStyleCnt="2"/>
      <dgm:spPr/>
    </dgm:pt>
    <dgm:pt modelId="{69B51C07-3764-4C6A-9419-E7CDB6A6628C}" type="pres">
      <dgm:prSet presAssocID="{FFDACBB5-1E39-4178-923A-B5AFBA1EA085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B9B117B-B9BD-4CB0-9DE5-5F26696EBECA}" type="pres">
      <dgm:prSet presAssocID="{FFDACBB5-1E39-4178-923A-B5AFBA1EA085}" presName="spaceRect" presStyleCnt="0"/>
      <dgm:spPr/>
    </dgm:pt>
    <dgm:pt modelId="{E4BDBB70-3232-4842-8183-47179E0DF111}" type="pres">
      <dgm:prSet presAssocID="{FFDACBB5-1E39-4178-923A-B5AFBA1EA0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8AC118-73BE-490A-9350-ACE4F92F765D}" type="presOf" srcId="{F2DFD3CC-4988-4098-ABAA-940167911E3F}" destId="{B7633AB2-06D7-4761-99A5-32F12158E5DE}" srcOrd="0" destOrd="0" presId="urn:microsoft.com/office/officeart/2018/2/layout/IconVerticalSolidList"/>
    <dgm:cxn modelId="{9770DE2F-DDA1-434C-B7AB-E870C993634D}" srcId="{F2DFD3CC-4988-4098-ABAA-940167911E3F}" destId="{F095D80B-4C9D-440F-8D54-F98A5A6FBBA0}" srcOrd="0" destOrd="0" parTransId="{353EB468-B451-4AD4-B1E5-0A36963C381D}" sibTransId="{284627DE-999B-4B01-9274-2EA418CB48F3}"/>
    <dgm:cxn modelId="{E32126B3-F624-4DE6-92E5-A85758F588E3}" type="presOf" srcId="{FFDACBB5-1E39-4178-923A-B5AFBA1EA085}" destId="{E4BDBB70-3232-4842-8183-47179E0DF111}" srcOrd="0" destOrd="0" presId="urn:microsoft.com/office/officeart/2018/2/layout/IconVerticalSolidList"/>
    <dgm:cxn modelId="{894728C3-41D2-49B5-A928-AA8D16269826}" srcId="{F2DFD3CC-4988-4098-ABAA-940167911E3F}" destId="{FFDACBB5-1E39-4178-923A-B5AFBA1EA085}" srcOrd="1" destOrd="0" parTransId="{BF6903F1-B1ED-49EE-B48F-77FE47E94AC4}" sibTransId="{843852F9-BCA1-4C85-B34A-CA6D2E8BC076}"/>
    <dgm:cxn modelId="{5CA4A9D8-2A10-4CF2-9020-36CA2A94C112}" type="presOf" srcId="{F095D80B-4C9D-440F-8D54-F98A5A6FBBA0}" destId="{2A6F82D2-0C0B-44A7-9045-142F108164EF}" srcOrd="0" destOrd="0" presId="urn:microsoft.com/office/officeart/2018/2/layout/IconVerticalSolidList"/>
    <dgm:cxn modelId="{04F516DB-798E-40E4-9911-F39ED58FA3E6}" type="presParOf" srcId="{B7633AB2-06D7-4761-99A5-32F12158E5DE}" destId="{CFD876B3-5808-4205-B58D-610143E67C4C}" srcOrd="0" destOrd="0" presId="urn:microsoft.com/office/officeart/2018/2/layout/IconVerticalSolidList"/>
    <dgm:cxn modelId="{31B75E94-B1C7-4AAD-913E-B8B2079114CA}" type="presParOf" srcId="{CFD876B3-5808-4205-B58D-610143E67C4C}" destId="{20D20A64-C2E8-434B-9C09-B34EFC0A71C5}" srcOrd="0" destOrd="0" presId="urn:microsoft.com/office/officeart/2018/2/layout/IconVerticalSolidList"/>
    <dgm:cxn modelId="{48E27278-B175-4B7A-973B-BF716FA2F527}" type="presParOf" srcId="{CFD876B3-5808-4205-B58D-610143E67C4C}" destId="{D22465A0-1F93-4928-9A2F-F0C5F5F24EFD}" srcOrd="1" destOrd="0" presId="urn:microsoft.com/office/officeart/2018/2/layout/IconVerticalSolidList"/>
    <dgm:cxn modelId="{B19CB4AD-6AC8-4FB9-8C0F-FA0D15697A7D}" type="presParOf" srcId="{CFD876B3-5808-4205-B58D-610143E67C4C}" destId="{B7388BC5-7D28-45BE-ADE7-74F6471D9810}" srcOrd="2" destOrd="0" presId="urn:microsoft.com/office/officeart/2018/2/layout/IconVerticalSolidList"/>
    <dgm:cxn modelId="{5EA2B191-E7E5-43DC-8EEF-550D518882AF}" type="presParOf" srcId="{CFD876B3-5808-4205-B58D-610143E67C4C}" destId="{2A6F82D2-0C0B-44A7-9045-142F108164EF}" srcOrd="3" destOrd="0" presId="urn:microsoft.com/office/officeart/2018/2/layout/IconVerticalSolidList"/>
    <dgm:cxn modelId="{74D72DEE-2DB7-47F1-99DA-C8634752C3D0}" type="presParOf" srcId="{B7633AB2-06D7-4761-99A5-32F12158E5DE}" destId="{E5AFFDDB-E5E5-4603-BC0D-E74AC74918DE}" srcOrd="1" destOrd="0" presId="urn:microsoft.com/office/officeart/2018/2/layout/IconVerticalSolidList"/>
    <dgm:cxn modelId="{4524DF35-1EEE-4329-A11C-1A7F222EB3BE}" type="presParOf" srcId="{B7633AB2-06D7-4761-99A5-32F12158E5DE}" destId="{481E2431-F813-4C8C-A503-2F05ACD55036}" srcOrd="2" destOrd="0" presId="urn:microsoft.com/office/officeart/2018/2/layout/IconVerticalSolidList"/>
    <dgm:cxn modelId="{55BC3A38-BAE9-4CEA-A0B4-E08737EBB2DF}" type="presParOf" srcId="{481E2431-F813-4C8C-A503-2F05ACD55036}" destId="{79CDFB28-14B8-4F65-841B-3517C516CBC9}" srcOrd="0" destOrd="0" presId="urn:microsoft.com/office/officeart/2018/2/layout/IconVerticalSolidList"/>
    <dgm:cxn modelId="{C1DA513D-54CC-40F4-8983-834FBB1B63A1}" type="presParOf" srcId="{481E2431-F813-4C8C-A503-2F05ACD55036}" destId="{69B51C07-3764-4C6A-9419-E7CDB6A6628C}" srcOrd="1" destOrd="0" presId="urn:microsoft.com/office/officeart/2018/2/layout/IconVerticalSolidList"/>
    <dgm:cxn modelId="{D72CABF8-247E-49CA-B44A-C0380AFE9782}" type="presParOf" srcId="{481E2431-F813-4C8C-A503-2F05ACD55036}" destId="{FB9B117B-B9BD-4CB0-9DE5-5F26696EBECA}" srcOrd="2" destOrd="0" presId="urn:microsoft.com/office/officeart/2018/2/layout/IconVerticalSolidList"/>
    <dgm:cxn modelId="{BB4AE61C-FCF6-4097-833A-4662EA5A91FA}" type="presParOf" srcId="{481E2431-F813-4C8C-A503-2F05ACD55036}" destId="{E4BDBB70-3232-4842-8183-47179E0DF1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62D3E-F7B6-4D59-8E8E-425235C5B7DA}">
      <dsp:nvSpPr>
        <dsp:cNvPr id="0" name=""/>
        <dsp:cNvSpPr/>
      </dsp:nvSpPr>
      <dsp:spPr>
        <a:xfrm>
          <a:off x="0" y="518920"/>
          <a:ext cx="5458837" cy="575639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Resultados pasados </a:t>
          </a:r>
          <a:endParaRPr lang="en-US" sz="2400" kern="1200"/>
        </a:p>
      </dsp:txBody>
      <dsp:txXfrm>
        <a:off x="28100" y="547020"/>
        <a:ext cx="5402637" cy="519439"/>
      </dsp:txXfrm>
    </dsp:sp>
    <dsp:sp modelId="{10E229EA-7FB5-4C34-B063-6CE717F69845}">
      <dsp:nvSpPr>
        <dsp:cNvPr id="0" name=""/>
        <dsp:cNvSpPr/>
      </dsp:nvSpPr>
      <dsp:spPr>
        <a:xfrm>
          <a:off x="0" y="1163680"/>
          <a:ext cx="5458837" cy="575639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Resultados al 21 de septiembre del 2022</a:t>
          </a:r>
          <a:endParaRPr lang="en-US" sz="2400" kern="1200" dirty="0"/>
        </a:p>
      </dsp:txBody>
      <dsp:txXfrm>
        <a:off x="28100" y="1191780"/>
        <a:ext cx="5402637" cy="519439"/>
      </dsp:txXfrm>
    </dsp:sp>
    <dsp:sp modelId="{BB16CCE9-F120-4ED2-9D38-C3D9E7409A33}">
      <dsp:nvSpPr>
        <dsp:cNvPr id="0" name=""/>
        <dsp:cNvSpPr/>
      </dsp:nvSpPr>
      <dsp:spPr>
        <a:xfrm>
          <a:off x="0" y="1808440"/>
          <a:ext cx="5458837" cy="57563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Datos importantes </a:t>
          </a:r>
          <a:endParaRPr lang="en-US" sz="2400" kern="1200"/>
        </a:p>
      </dsp:txBody>
      <dsp:txXfrm>
        <a:off x="28100" y="1836540"/>
        <a:ext cx="5402637" cy="519439"/>
      </dsp:txXfrm>
    </dsp:sp>
    <dsp:sp modelId="{82826FE8-E7ED-4961-9783-E061C43CC7B7}">
      <dsp:nvSpPr>
        <dsp:cNvPr id="0" name=""/>
        <dsp:cNvSpPr/>
      </dsp:nvSpPr>
      <dsp:spPr>
        <a:xfrm>
          <a:off x="0" y="2453200"/>
          <a:ext cx="5458837" cy="57563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Crecimiento proyectado</a:t>
          </a:r>
          <a:endParaRPr lang="en-US" sz="2400" kern="1200"/>
        </a:p>
      </dsp:txBody>
      <dsp:txXfrm>
        <a:off x="28100" y="2481300"/>
        <a:ext cx="5402637" cy="519439"/>
      </dsp:txXfrm>
    </dsp:sp>
    <dsp:sp modelId="{5FF54754-BE37-4E14-AAA6-43CC4E862923}">
      <dsp:nvSpPr>
        <dsp:cNvPr id="0" name=""/>
        <dsp:cNvSpPr/>
      </dsp:nvSpPr>
      <dsp:spPr>
        <a:xfrm>
          <a:off x="0" y="3097960"/>
          <a:ext cx="5458837" cy="57563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Estrategias recomendadas</a:t>
          </a:r>
          <a:endParaRPr lang="en-US" sz="2400" kern="1200"/>
        </a:p>
      </dsp:txBody>
      <dsp:txXfrm>
        <a:off x="28100" y="3126060"/>
        <a:ext cx="5402637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20A64-C2E8-434B-9C09-B34EFC0A71C5}">
      <dsp:nvSpPr>
        <dsp:cNvPr id="0" name=""/>
        <dsp:cNvSpPr/>
      </dsp:nvSpPr>
      <dsp:spPr>
        <a:xfrm>
          <a:off x="0" y="681284"/>
          <a:ext cx="5458837" cy="12577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465A0-1F93-4928-9A2F-F0C5F5F24EFD}">
      <dsp:nvSpPr>
        <dsp:cNvPr id="0" name=""/>
        <dsp:cNvSpPr/>
      </dsp:nvSpPr>
      <dsp:spPr>
        <a:xfrm>
          <a:off x="380471" y="964279"/>
          <a:ext cx="691765" cy="691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F82D2-0C0B-44A7-9045-142F108164EF}">
      <dsp:nvSpPr>
        <dsp:cNvPr id="0" name=""/>
        <dsp:cNvSpPr/>
      </dsp:nvSpPr>
      <dsp:spPr>
        <a:xfrm>
          <a:off x="1452708" y="681284"/>
          <a:ext cx="4006129" cy="125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13" tIns="133113" rIns="133113" bIns="133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Contacto: Marco Ocampo, Analista Senior. </a:t>
          </a:r>
        </a:p>
      </dsp:txBody>
      <dsp:txXfrm>
        <a:off x="1452708" y="681284"/>
        <a:ext cx="4006129" cy="1257756"/>
      </dsp:txXfrm>
    </dsp:sp>
    <dsp:sp modelId="{79CDFB28-14B8-4F65-841B-3517C516CBC9}">
      <dsp:nvSpPr>
        <dsp:cNvPr id="0" name=""/>
        <dsp:cNvSpPr/>
      </dsp:nvSpPr>
      <dsp:spPr>
        <a:xfrm>
          <a:off x="0" y="2253479"/>
          <a:ext cx="5458837" cy="12577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51C07-3764-4C6A-9419-E7CDB6A6628C}">
      <dsp:nvSpPr>
        <dsp:cNvPr id="0" name=""/>
        <dsp:cNvSpPr/>
      </dsp:nvSpPr>
      <dsp:spPr>
        <a:xfrm>
          <a:off x="380471" y="2536474"/>
          <a:ext cx="691765" cy="691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DBB70-3232-4842-8183-47179E0DF111}">
      <dsp:nvSpPr>
        <dsp:cNvPr id="0" name=""/>
        <dsp:cNvSpPr/>
      </dsp:nvSpPr>
      <dsp:spPr>
        <a:xfrm>
          <a:off x="1452708" y="2253479"/>
          <a:ext cx="4006129" cy="125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13" tIns="133113" rIns="133113" bIns="133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Correo: </a:t>
          </a:r>
          <a:r>
            <a:rPr lang="en-US" sz="2100" kern="1200">
              <a:hlinkClick xmlns:r="http://schemas.openxmlformats.org/officeDocument/2006/relationships" r:id="rId5"/>
            </a:rPr>
            <a:t>marcosebastian@ufm.edu</a:t>
          </a:r>
          <a:br>
            <a:rPr lang="en-US" sz="2100" kern="1200"/>
          </a:br>
          <a:r>
            <a:rPr lang="en-US" sz="2100" kern="1200"/>
            <a:t>Teléfono: 502 4125 2249</a:t>
          </a:r>
        </a:p>
      </dsp:txBody>
      <dsp:txXfrm>
        <a:off x="1452708" y="2253479"/>
        <a:ext cx="4006129" cy="1257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3B04-1910-1259-BC34-77F69160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BE8DC-D4A0-3620-BE7B-05F366D4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B81C-090F-8C1C-0296-B995C1E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BE7E-7A15-C874-E19F-1FB3668F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C314-8BC8-2C91-F215-9B781209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860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2C9-8D51-1E8D-BD75-C8376942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5EE7A-1A38-9C2C-6E0F-3C29B2A5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00FB-9638-C9EF-ADF5-2551B559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94F7-2CB1-0694-0EA9-94CD5A6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081A-2019-5434-017B-A4D19A57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5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C46E6-7560-8336-D4E6-553A0A6FD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C8881-FE74-E4C7-1D15-90ED9BF85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10FF-91F7-D79D-A3CF-0BFA6C1E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8A47-848D-7C29-F44D-04945BE9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D6DA-1017-27AD-0973-777ACCF4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5705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425D-05FB-A0A0-3EB2-0F2CEE26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ED55-D5ED-71B4-8ED4-E86863E8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6413-475F-D77E-D7F9-93DFFBA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6E68-67BC-1B4B-D7AD-BB964039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CC9F-1B63-D134-8746-AD8CED34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53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63FD-05C2-2D16-65F7-7E815E0D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E937-96FE-E49E-4F2C-5277E3AB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512D-26C3-1D87-D531-44AA3A18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36E0-A43F-1D8F-E8BC-91CA388A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59A2-0D58-01CB-253D-DCEC0E67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669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8AD1-FCBF-D1FA-EB28-BB922E6D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20C7-866C-0CED-C275-30D5486EA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2DC9-EEDD-CFE7-A425-0DA6F5B36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F5AC-DC67-FF6F-20F9-49AEE008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4A6F-7CBA-91AF-8A09-68FE6BBC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B90A-38A1-9D05-B17A-5E7C3D2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17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1B2C-7F1D-97E5-2875-0EAD75E7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2D17-3C49-58FF-7C8F-87F758410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98295-78E3-895A-4F76-DADDEBD35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44128-8AD0-329B-71C4-4164E0EA0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BEB8B-7702-C5BF-1B2A-F4CF9562C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B2C07-E614-E535-C14D-FBCEE41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70D8-29C8-B011-1E15-EA2454A2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0FA6-EF80-BB1A-A65E-3349908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81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C96B-3A10-1D7D-24FF-706A4A3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EB06A-27E9-203A-5ADB-8C73EECF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27F12-5659-1A9C-F1FC-54E7F971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95D5C-B8DE-75AC-A80B-6B7FFDA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577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7CD26-213C-5D4A-42D8-4DAFD49F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42B56-40FA-F408-3622-61B926BA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18D25-77FF-36C4-55B0-CD5FE27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13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8A05-AF5B-4C6E-6A51-2FD629BD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160C-CE24-7206-6F91-51FC7920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C1C24-7E37-1B10-E121-5C9BBD50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55F1-8428-DB7D-B3B8-CB9FDDF6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1583-B3ED-DE1C-BE16-DB759896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BAAC-7769-9BE7-CA9C-07994FB8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022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C1C0-A5E4-EADB-79D7-C037A28A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0A3FE-FFB7-D735-A4B6-A5870786E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5EE8-75C8-613A-9D2F-1644E47E5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A134-D96A-4714-ED70-0B5AD634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F82D-D7F7-7CA6-FACE-84FF196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3BFEF-DBEE-EEFE-2DC4-BECD5A53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216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2CEDF-EED2-877F-8EA2-5837754A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DF52-2FE8-1210-A3BA-9D6251FE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E31E-BCFA-295A-E5EF-191E294C8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6F0D-F92C-4638-87CE-FBD9BB86D012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497C-5D96-5B52-F792-6A5A0E41D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70B3-7F70-AE18-8406-A4F22E98C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457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8123E-5CE7-4960-C777-DD47020F1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GT" sz="5000" dirty="0">
                <a:latin typeface="Arial" panose="020B0604020202020204" pitchFamily="34" charset="0"/>
                <a:cs typeface="Arial" panose="020B0604020202020204" pitchFamily="34" charset="0"/>
              </a:rPr>
              <a:t>Análisis Inversiones en Energía S.A.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9F0E4-FD50-EE58-F022-651311FA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324" y="1054924"/>
            <a:ext cx="4614476" cy="1709849"/>
          </a:xfrm>
        </p:spPr>
        <p:txBody>
          <a:bodyPr anchor="b">
            <a:normAutofit/>
          </a:bodyPr>
          <a:lstStyle/>
          <a:p>
            <a:pPr algn="l"/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Realizado por Consultoría Ocampo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E84C6-9293-2F61-1167-F8608457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728503"/>
            <a:ext cx="5536001" cy="53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0AD0E-4814-EA56-2387-F39A3509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Agenda de esta presentación </a:t>
            </a:r>
          </a:p>
        </p:txBody>
      </p:sp>
      <p:sp>
        <p:nvSpPr>
          <p:cNvPr id="30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2726D91-E7F3-F53B-AD64-9A33200D5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528724"/>
            <a:ext cx="4777381" cy="36308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E36961A-4CA6-BE21-826B-55026D720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038648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35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BB72B1A-E96D-ED31-21A1-1DEE6D7C1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900211"/>
              </p:ext>
            </p:extLst>
          </p:nvPr>
        </p:nvGraphicFramePr>
        <p:xfrm>
          <a:off x="6129338" y="238442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2DA07D-51B5-B2E2-5B28-4AED91AC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GT" dirty="0"/>
              <a:t>Resultados obtenidos el año pasado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8A8617A-0046-87D6-6C77-E600182E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6998AC0-DF68-EB3A-864B-79EF62E2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3" y="2598509"/>
            <a:ext cx="5369857" cy="32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8F937-D43E-7F4B-CB96-17B8E72C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Información de viajes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99D60-33C6-9C22-5CF9-2AC3EBC10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1" r="-6" b="438"/>
          <a:stretch/>
        </p:blipFill>
        <p:spPr>
          <a:xfrm>
            <a:off x="1531498" y="2285998"/>
            <a:ext cx="3442801" cy="408025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4C683F-8830-B296-36CE-882C08FB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19" y="311570"/>
            <a:ext cx="4919272" cy="29567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2FA0D6-F2CD-BE47-04D7-54AB899D1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19" y="3353723"/>
            <a:ext cx="4919272" cy="33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DA68-300F-C9FF-5EF3-88188974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obtenidos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hasta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septiembre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6">
            <a:extLst>
              <a:ext uri="{FF2B5EF4-FFF2-40B4-BE49-F238E27FC236}">
                <a16:creationId xmlns:a16="http://schemas.microsoft.com/office/drawing/2014/main" id="{B7511254-A05E-4E15-ABEE-9CE80348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4F614A-A87B-3623-1E1A-7E366525C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1" r="2" b="2"/>
          <a:stretch/>
        </p:blipFill>
        <p:spPr>
          <a:xfrm>
            <a:off x="641604" y="2745272"/>
            <a:ext cx="5276732" cy="329184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12582ED-76B1-D797-CB0D-7BC9240C0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18" r="14053" b="2"/>
          <a:stretch/>
        </p:blipFill>
        <p:spPr>
          <a:xfrm>
            <a:off x="6273664" y="2745272"/>
            <a:ext cx="52767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E450-560E-75E3-F873-B19D8D16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Datos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B7A1-2662-32F8-3155-A2ACB0AA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ECA3D-1AF7-88B7-8B4D-7E3478A7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85" y="1991360"/>
            <a:ext cx="5884258" cy="35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8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919E-7FD6-FCA1-B8D8-8F9242DB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Proyecciones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C5D4-B8EB-3772-3687-7F06D898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EE38088-33B0-5097-C784-8F98AAB9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55" y="1965440"/>
            <a:ext cx="5481509" cy="32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358F-D316-885E-0F56-765B8B04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Estrategias recomendadas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F72D-4C76-8FCF-DF93-D647F15E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Ubicar cuál sería una buena posición para un nuevo origen. </a:t>
            </a:r>
          </a:p>
          <a:p>
            <a:r>
              <a:rPr lang="es-GT" dirty="0"/>
              <a:t>Reducir los costos de pickup y moto </a:t>
            </a:r>
          </a:p>
          <a:p>
            <a:r>
              <a:rPr lang="es-GT" dirty="0"/>
              <a:t>Garantizar que las reparaciones hechas no tengan que volver </a:t>
            </a:r>
            <a:r>
              <a:rPr lang="es-GT"/>
              <a:t>a hacerse. </a:t>
            </a:r>
          </a:p>
        </p:txBody>
      </p:sp>
    </p:spTree>
    <p:extLst>
      <p:ext uri="{BB962C8B-B14F-4D97-AF65-F5344CB8AC3E}">
        <p14:creationId xmlns:p14="http://schemas.microsoft.com/office/powerpoint/2010/main" val="2549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E4C39-03BC-700E-3AAD-25B188EA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endParaRPr lang="es-GT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E6D50D4-92E5-F46D-1547-1892E6292D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Gracias ! | El agradecimiento por las experiencias vividas es un  sentimiento que aparece muy esporádicamente, así que cuando lo hace es  necesario acogerlo,... | By Alexandra Corredor | Facebook">
            <a:extLst>
              <a:ext uri="{FF2B5EF4-FFF2-40B4-BE49-F238E27FC236}">
                <a16:creationId xmlns:a16="http://schemas.microsoft.com/office/drawing/2014/main" id="{1316F6D2-9059-E1EF-A780-54A3771D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89" y="2945765"/>
            <a:ext cx="4638348" cy="20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6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Análisis Inversiones en Energía S.A.</vt:lpstr>
      <vt:lpstr>Agenda de esta presentación </vt:lpstr>
      <vt:lpstr>Resultados obtenidos el año pasado</vt:lpstr>
      <vt:lpstr>Información de viajes</vt:lpstr>
      <vt:lpstr>Resultados obtenidos hasta septiembre</vt:lpstr>
      <vt:lpstr>Datos importantes</vt:lpstr>
      <vt:lpstr>Proyecciones</vt:lpstr>
      <vt:lpstr>Estrategias recomendadas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Inversiones en Energía S.A.</dc:title>
  <dc:creator>Marco  Ocampo</dc:creator>
  <cp:lastModifiedBy>Marco  Ocampo</cp:lastModifiedBy>
  <cp:revision>1</cp:revision>
  <dcterms:created xsi:type="dcterms:W3CDTF">2022-10-17T03:40:47Z</dcterms:created>
  <dcterms:modified xsi:type="dcterms:W3CDTF">2022-10-17T05:12:24Z</dcterms:modified>
</cp:coreProperties>
</file>