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7" r:id="rId7"/>
    <p:sldId id="266" r:id="rId8"/>
    <p:sldId id="259" r:id="rId9"/>
    <p:sldId id="258" r:id="rId10"/>
    <p:sldId id="268" r:id="rId11"/>
    <p:sldId id="269" r:id="rId12"/>
    <p:sldId id="270" r:id="rId13"/>
    <p:sldId id="261" r:id="rId14"/>
    <p:sldId id="271" r:id="rId15"/>
  </p:sldIdLst>
  <p:sldSz cx="18288000" cy="10287000"/>
  <p:notesSz cx="6858000" cy="9144000"/>
  <p:embeddedFontLs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Quicksand" panose="020B0604020202020204" charset="0"/>
      <p:regular r:id="rId21"/>
    </p:embeddedFont>
    <p:embeddedFont>
      <p:font typeface="Quicksand Bold" panose="020B0604020202020204" charset="0"/>
      <p:regular r:id="rId22"/>
    </p:embeddedFont>
    <p:embeddedFont>
      <p:font typeface="Quicksand Medium" panose="020B0604020202020204" charset="0"/>
      <p:regular r:id="rId23"/>
    </p:embeddedFont>
    <p:embeddedFont>
      <p:font typeface="Shrikhan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500D-4187-4DAF-8B9B-874B7E29BEE5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8E5F6-3795-4D88-BAAE-1A094F31B0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5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8E5F6-3795-4D88-BAAE-1A094F31B02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60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412F8-D940-F25D-55F5-0E1BB9E31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B619925-5A1E-7986-DD78-20377E679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46584D-EA98-BBA6-EE3B-9BEE067C4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E6C43A-750F-0C0A-177E-A803F70B3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8E5F6-3795-4D88-BAAE-1A094F31B02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72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6AF3E-BB0E-EFD4-BDD1-A01AA1DB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9DA16A-2EEC-A710-AC89-6E67927BE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1EB859-06EB-F1D7-B615-A83F57C90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014432-0C5E-D60D-51D1-C9329003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8E5F6-3795-4D88-BAAE-1A094F31B02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38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04D90-A28E-78E2-D64D-36F5DAAB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0476230-53E8-18B9-9448-4BFC2EF95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B0861-24A7-965C-4855-52998639D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4C8EE9-F638-E600-27A6-D358DFAA8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8E5F6-3795-4D88-BAAE-1A094F31B02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50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0883" y="150533"/>
            <a:ext cx="18006234" cy="9985933"/>
          </a:xfrm>
          <a:prstGeom prst="rect">
            <a:avLst/>
          </a:prstGeom>
          <a:solidFill>
            <a:srgbClr val="272727"/>
          </a:solid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6019800" y="2848718"/>
            <a:ext cx="9351458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400"/>
              </a:lnSpc>
            </a:pPr>
            <a:r>
              <a:rPr lang="en-US" sz="10400" spc="-260" dirty="0" err="1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SafeGate</a:t>
            </a:r>
            <a:endParaRPr lang="en-US" sz="10400" spc="-260" dirty="0">
              <a:solidFill>
                <a:srgbClr val="FFF55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496800" y="7438282"/>
            <a:ext cx="4762500" cy="2848718"/>
          </a:xfrm>
          <a:custGeom>
            <a:avLst/>
            <a:gdLst/>
            <a:ahLst/>
            <a:cxnLst/>
            <a:rect l="l" t="t" r="r" b="b"/>
            <a:pathLst>
              <a:path w="4762500" h="2848718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248400" y="4682220"/>
            <a:ext cx="5791200" cy="461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Marco Mudric    5CI    06/02/2025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1125" y="1322193"/>
            <a:ext cx="405765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GCSE Computer Science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49225" y="1326771"/>
            <a:ext cx="405765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Computer Systems</a:t>
            </a:r>
          </a:p>
        </p:txBody>
      </p:sp>
      <p:pic>
        <p:nvPicPr>
          <p:cNvPr id="13" name="Immagine 12" descr="Immagine che contiene interno, vestiti, macchina, persona&#10;&#10;Il contenuto generato dall'IA potrebbe non essere corretto.">
            <a:extLst>
              <a:ext uri="{FF2B5EF4-FFF2-40B4-BE49-F238E27FC236}">
                <a16:creationId xmlns:a16="http://schemas.microsoft.com/office/drawing/2014/main" id="{1D4037E9-E7D3-5873-3EA8-13748F040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588851" y="7581900"/>
            <a:ext cx="3108347" cy="19593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0625" y="5143500"/>
            <a:ext cx="16068675" cy="0"/>
          </a:xfrm>
          <a:prstGeom prst="line">
            <a:avLst/>
          </a:prstGeom>
          <a:ln w="19050" cap="rnd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028700" y="4981575"/>
            <a:ext cx="323850" cy="3238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72727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99923" y="4972050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72727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971145" y="4972050"/>
            <a:ext cx="323850" cy="3238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72727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9" name="Freeform 9"/>
          <p:cNvSpPr/>
          <p:nvPr/>
        </p:nvSpPr>
        <p:spPr>
          <a:xfrm>
            <a:off x="13826872" y="1028700"/>
            <a:ext cx="3048000" cy="2438400"/>
          </a:xfrm>
          <a:custGeom>
            <a:avLst/>
            <a:gdLst/>
            <a:ahLst/>
            <a:cxnLst/>
            <a:rect l="l" t="t" r="r" b="b"/>
            <a:pathLst>
              <a:path w="3048000" h="2438400">
                <a:moveTo>
                  <a:pt x="0" y="0"/>
                </a:moveTo>
                <a:lnTo>
                  <a:pt x="3048000" y="0"/>
                </a:lnTo>
                <a:lnTo>
                  <a:pt x="30480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1028700"/>
            <a:ext cx="8115502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Difficoltà</a:t>
            </a:r>
            <a:endParaRPr lang="en-US" sz="8000" spc="-200" dirty="0">
              <a:solidFill>
                <a:srgbClr val="272727"/>
              </a:solidFill>
              <a:latin typeface="Shrikhand"/>
              <a:ea typeface="Shrikhand"/>
              <a:cs typeface="Shrikhand"/>
              <a:sym typeface="Shrikhand"/>
            </a:endParaRPr>
          </a:p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riscontrate</a:t>
            </a:r>
            <a:endParaRPr lang="en-US" sz="8000" spc="-200" dirty="0">
              <a:solidFill>
                <a:srgbClr val="272727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5972175"/>
            <a:ext cx="4288558" cy="2311090"/>
            <a:chOff x="0" y="-38100"/>
            <a:chExt cx="5718078" cy="308145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5718078" cy="11921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spc="-55" dirty="0" err="1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Implementazione</a:t>
              </a:r>
              <a:r>
                <a:rPr lang="en-US" sz="2799" b="1" spc="-55" dirty="0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799" b="1" spc="-55" dirty="0" err="1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delle</a:t>
              </a:r>
              <a:r>
                <a:rPr lang="en-US" sz="2799" b="1" spc="-55" dirty="0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spc="-55" dirty="0" err="1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DataTables</a:t>
              </a:r>
              <a:endParaRPr lang="en-US" sz="2799" b="1" spc="-55" dirty="0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93554"/>
              <a:ext cx="5718078" cy="1449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Molto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spesso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non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funzionavano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o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causavano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problemi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a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vari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componenti</a:t>
              </a:r>
              <a:endParaRPr lang="en-US" sz="2100" b="1" dirty="0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969443" y="5972175"/>
            <a:ext cx="4319038" cy="1941827"/>
            <a:chOff x="-40640" y="-38100"/>
            <a:chExt cx="5758718" cy="258910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5718078" cy="576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spc="-55" dirty="0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JQUERY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40640" y="1597066"/>
              <a:ext cx="5718078" cy="953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Spesso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non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veniva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importato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o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rilevato</a:t>
              </a:r>
              <a:endParaRPr lang="en-US" sz="2100" b="1" dirty="0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974406" y="5972175"/>
            <a:ext cx="4288155" cy="1939193"/>
            <a:chOff x="0" y="-38100"/>
            <a:chExt cx="5717540" cy="258559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8100"/>
              <a:ext cx="5717540" cy="576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b="1" spc="-55" dirty="0" err="1">
                  <a:solidFill>
                    <a:srgbClr val="272727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Grafica</a:t>
              </a:r>
              <a:endParaRPr lang="en-US" sz="2799" b="1" spc="-55" dirty="0">
                <a:solidFill>
                  <a:srgbClr val="272727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593554"/>
              <a:ext cx="5338369" cy="953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Per come ho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implementato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il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cambio</a:t>
              </a:r>
              <a:r>
                <a:rPr lang="en-US" sz="2100" b="1" dirty="0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di </a:t>
              </a:r>
              <a:r>
                <a:rPr lang="en-US" sz="2100" b="1" dirty="0" err="1">
                  <a:solidFill>
                    <a:srgbClr val="272727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sezioni</a:t>
              </a:r>
              <a:endParaRPr lang="en-US" sz="2100" b="1" dirty="0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5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ADC49-F84F-F542-DF78-F8D17AA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CB61A18-424C-CBCF-03CC-6E6185FA846F}"/>
              </a:ext>
            </a:extLst>
          </p:cNvPr>
          <p:cNvSpPr/>
          <p:nvPr/>
        </p:nvSpPr>
        <p:spPr>
          <a:xfrm>
            <a:off x="1190625" y="5143500"/>
            <a:ext cx="16068675" cy="0"/>
          </a:xfrm>
          <a:prstGeom prst="line">
            <a:avLst/>
          </a:prstGeom>
          <a:ln w="19050" cap="rnd">
            <a:solidFill>
              <a:srgbClr val="2727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BF8D04-34F5-FB28-2052-BF8F13F7FF26}"/>
              </a:ext>
            </a:extLst>
          </p:cNvPr>
          <p:cNvSpPr txBox="1"/>
          <p:nvPr/>
        </p:nvSpPr>
        <p:spPr>
          <a:xfrm>
            <a:off x="1028700" y="1028700"/>
            <a:ext cx="8115502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Conclusioni</a:t>
            </a:r>
            <a:endParaRPr lang="en-US" sz="8000" spc="-200" dirty="0">
              <a:solidFill>
                <a:srgbClr val="272727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1FE8DE2-8159-CC7B-6B50-42F11B860FBE}"/>
              </a:ext>
            </a:extLst>
          </p:cNvPr>
          <p:cNvSpPr txBox="1"/>
          <p:nvPr/>
        </p:nvSpPr>
        <p:spPr>
          <a:xfrm>
            <a:off x="5504021" y="6152323"/>
            <a:ext cx="7279957" cy="1874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it-IT" sz="3200" b="1" dirty="0">
                <a:latin typeface="Aptos Narrow" panose="020B0004020202020204" pitchFamily="34" charset="0"/>
              </a:rPr>
              <a:t>l progetto è stato lungo e complesso, presentando alcune difficoltà durante lo sviluppo, ma ha offerto importanti opportunità di apprendimento e miglioramento.</a:t>
            </a:r>
            <a:endParaRPr lang="en-US" sz="3200" b="1" dirty="0">
              <a:solidFill>
                <a:srgbClr val="272727"/>
              </a:solidFill>
              <a:latin typeface="Aptos Narrow" panose="020B0004020202020204" pitchFamily="34" charset="0"/>
              <a:ea typeface="Quicksand Medium"/>
              <a:cs typeface="Quicksand Medium"/>
              <a:sym typeface="Quicksand Medium"/>
            </a:endParaRPr>
          </a:p>
        </p:txBody>
      </p:sp>
      <p:pic>
        <p:nvPicPr>
          <p:cNvPr id="23" name="Immagine 22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FEBD75DC-3256-E8E3-B04C-988FF64D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862" y="794789"/>
            <a:ext cx="2906864" cy="29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466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5C9D308F-B961-C7B1-0AD3-5089A41611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oup 2"/>
          <p:cNvGrpSpPr/>
          <p:nvPr/>
        </p:nvGrpSpPr>
        <p:grpSpPr>
          <a:xfrm>
            <a:off x="3810000" y="4152900"/>
            <a:ext cx="10515600" cy="2971801"/>
            <a:chOff x="-67639" y="0"/>
            <a:chExt cx="9334146" cy="2540002"/>
          </a:xfrm>
        </p:grpSpPr>
        <p:grpSp>
          <p:nvGrpSpPr>
            <p:cNvPr id="3" name="Group 3"/>
            <p:cNvGrpSpPr/>
            <p:nvPr/>
          </p:nvGrpSpPr>
          <p:grpSpPr>
            <a:xfrm>
              <a:off x="-67639" y="0"/>
              <a:ext cx="9334146" cy="2540002"/>
              <a:chOff x="-39277" y="0"/>
              <a:chExt cx="5420212" cy="147494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39277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509896" y="256738"/>
              <a:ext cx="7968186" cy="2026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it-IT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SafeGate</a:t>
              </a:r>
              <a:r>
                <a:rPr lang="it-IT" sz="3600" b="1" dirty="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 è un software gestionale progettato per automatizzare e semplificare i controlli doganali presso gli aeroporti. 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83177" y="1143000"/>
            <a:ext cx="63316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Descrizione</a:t>
            </a:r>
            <a:endParaRPr lang="en-US" sz="8000" spc="-200" dirty="0">
              <a:solidFill>
                <a:srgbClr val="272727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5B0E0-53E0-1ED5-9B45-3DEEE638B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 descr="Immagine che contiene diagramma, testo, Piano, Disegno tecnico&#10;&#10;Il contenuto generato dall'IA potrebbe non essere corretto.">
            <a:extLst>
              <a:ext uri="{FF2B5EF4-FFF2-40B4-BE49-F238E27FC236}">
                <a16:creationId xmlns:a16="http://schemas.microsoft.com/office/drawing/2014/main" id="{2D7665D0-72E2-8A9B-27C9-CBACC57D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12" y="1397143"/>
            <a:ext cx="9884306" cy="7487361"/>
          </a:xfrm>
          <a:prstGeom prst="rect">
            <a:avLst/>
          </a:prstGeom>
        </p:spPr>
      </p:pic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865080" y="5003800"/>
            <a:ext cx="4937760" cy="4800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1979" y="934912"/>
            <a:ext cx="6018260" cy="841182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11B4B15-2D9C-326A-2F48-C92349F802CB}"/>
              </a:ext>
            </a:extLst>
          </p:cNvPr>
          <p:cNvSpPr txBox="1"/>
          <p:nvPr/>
        </p:nvSpPr>
        <p:spPr>
          <a:xfrm>
            <a:off x="12078745" y="1584960"/>
            <a:ext cx="4796490" cy="4688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0800" kern="1200" spc="-200">
                <a:solidFill>
                  <a:schemeClr val="tx1"/>
                </a:solidFill>
                <a:latin typeface="+mj-lt"/>
                <a:ea typeface="+mj-ea"/>
                <a:cs typeface="+mj-cs"/>
                <a:sym typeface="Shrikhand"/>
              </a:rPr>
              <a:t>Schema E.R.</a:t>
            </a:r>
          </a:p>
        </p:txBody>
      </p:sp>
    </p:spTree>
    <p:extLst>
      <p:ext uri="{BB962C8B-B14F-4D97-AF65-F5344CB8AC3E}">
        <p14:creationId xmlns:p14="http://schemas.microsoft.com/office/powerpoint/2010/main" val="310238704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73BC1-257F-34E3-BBB5-F2DA87DD3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F145E9-09E8-5178-8943-9E8E216A0DAC}"/>
              </a:ext>
            </a:extLst>
          </p:cNvPr>
          <p:cNvGrpSpPr/>
          <p:nvPr/>
        </p:nvGrpSpPr>
        <p:grpSpPr>
          <a:xfrm>
            <a:off x="1676400" y="3009900"/>
            <a:ext cx="4038600" cy="888404"/>
            <a:chOff x="0" y="0"/>
            <a:chExt cx="9334146" cy="25400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767ABF3-5E9D-7674-79E5-A3F6C832017A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560A2E17-6818-5145-A2BE-F74F2FDD1EBB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164612E-53D7-2577-E62F-DB44D131248D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Passeggero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A8083951-E404-5E1D-8E6D-055F58828ED4}"/>
              </a:ext>
            </a:extLst>
          </p:cNvPr>
          <p:cNvSpPr txBox="1"/>
          <p:nvPr/>
        </p:nvSpPr>
        <p:spPr>
          <a:xfrm>
            <a:off x="7396003" y="534978"/>
            <a:ext cx="34959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Entità</a:t>
            </a:r>
            <a:endParaRPr lang="en-US" sz="8000" spc="-200" dirty="0">
              <a:solidFill>
                <a:srgbClr val="272727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DC5238FB-3678-63A2-FC5D-C06FB43E4E13}"/>
              </a:ext>
            </a:extLst>
          </p:cNvPr>
          <p:cNvGrpSpPr/>
          <p:nvPr/>
        </p:nvGrpSpPr>
        <p:grpSpPr>
          <a:xfrm>
            <a:off x="6972300" y="3019916"/>
            <a:ext cx="4038600" cy="888404"/>
            <a:chOff x="0" y="0"/>
            <a:chExt cx="9334146" cy="2540000"/>
          </a:xfrm>
        </p:grpSpPr>
        <p:grpSp>
          <p:nvGrpSpPr>
            <p:cNvPr id="16" name="Group 3">
              <a:extLst>
                <a:ext uri="{FF2B5EF4-FFF2-40B4-BE49-F238E27FC236}">
                  <a16:creationId xmlns:a16="http://schemas.microsoft.com/office/drawing/2014/main" id="{6B75443D-622C-7D36-C2E9-0D44D18A52AF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18" name="Freeform 4">
                <a:extLst>
                  <a:ext uri="{FF2B5EF4-FFF2-40B4-BE49-F238E27FC236}">
                    <a16:creationId xmlns:a16="http://schemas.microsoft.com/office/drawing/2014/main" id="{87FAC4ED-D719-CBA8-DD6E-8CCAED58DC46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EEF4CD1-43A7-8AAF-B10C-E3CB6E858BE3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Merce</a:t>
              </a:r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2E66908F-4E42-B55D-4128-5C859E2C79A6}"/>
              </a:ext>
            </a:extLst>
          </p:cNvPr>
          <p:cNvGrpSpPr/>
          <p:nvPr/>
        </p:nvGrpSpPr>
        <p:grpSpPr>
          <a:xfrm>
            <a:off x="12268200" y="3009900"/>
            <a:ext cx="4038600" cy="888404"/>
            <a:chOff x="0" y="0"/>
            <a:chExt cx="9334146" cy="2540000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425549D1-0742-B908-BBF5-50BE8EE16A11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26" name="Freeform 4">
                <a:extLst>
                  <a:ext uri="{FF2B5EF4-FFF2-40B4-BE49-F238E27FC236}">
                    <a16:creationId xmlns:a16="http://schemas.microsoft.com/office/drawing/2014/main" id="{E098DEB6-3976-9971-A2AB-71076CFAA59C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 dirty="0"/>
              </a:p>
            </p:txBody>
          </p:sp>
        </p:grp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83A5C81E-C3C9-32AB-12D0-5DBD28896734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Categoria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36" name="Group 2">
            <a:extLst>
              <a:ext uri="{FF2B5EF4-FFF2-40B4-BE49-F238E27FC236}">
                <a16:creationId xmlns:a16="http://schemas.microsoft.com/office/drawing/2014/main" id="{51A0251D-1781-1231-141B-C143AE7E6203}"/>
              </a:ext>
            </a:extLst>
          </p:cNvPr>
          <p:cNvGrpSpPr/>
          <p:nvPr/>
        </p:nvGrpSpPr>
        <p:grpSpPr>
          <a:xfrm>
            <a:off x="1667418" y="5143500"/>
            <a:ext cx="4038600" cy="888404"/>
            <a:chOff x="0" y="0"/>
            <a:chExt cx="9334146" cy="2540000"/>
          </a:xfrm>
        </p:grpSpPr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F33A0DF-C11E-B548-DB91-2F033DD47869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F0FDC96D-0DD9-B794-4A12-AE0D1D9F1DA9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C4582026-E382-C7B9-270C-99CBAF7AF429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Funzionario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5103DC44-F9A5-DE5E-2710-2D679C392509}"/>
              </a:ext>
            </a:extLst>
          </p:cNvPr>
          <p:cNvGrpSpPr/>
          <p:nvPr/>
        </p:nvGrpSpPr>
        <p:grpSpPr>
          <a:xfrm>
            <a:off x="6963318" y="5153516"/>
            <a:ext cx="4038600" cy="888404"/>
            <a:chOff x="0" y="0"/>
            <a:chExt cx="9334146" cy="2540000"/>
          </a:xfrm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525102F-A538-C695-4EF8-9EE70EAD0603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43" name="Freeform 4">
                <a:extLst>
                  <a:ext uri="{FF2B5EF4-FFF2-40B4-BE49-F238E27FC236}">
                    <a16:creationId xmlns:a16="http://schemas.microsoft.com/office/drawing/2014/main" id="{CB4140FC-4AC3-A54B-1170-8C0F769AE8FB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2" name="TextBox 5">
              <a:extLst>
                <a:ext uri="{FF2B5EF4-FFF2-40B4-BE49-F238E27FC236}">
                  <a16:creationId xmlns:a16="http://schemas.microsoft.com/office/drawing/2014/main" id="{7FC029BB-DCEE-F684-F535-0149ABC89D32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Punto </a:t>
              </a: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controllo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44" name="Group 2">
            <a:extLst>
              <a:ext uri="{FF2B5EF4-FFF2-40B4-BE49-F238E27FC236}">
                <a16:creationId xmlns:a16="http://schemas.microsoft.com/office/drawing/2014/main" id="{8400DCAC-BA0A-15F2-5814-F38A5DDA04D1}"/>
              </a:ext>
            </a:extLst>
          </p:cNvPr>
          <p:cNvGrpSpPr/>
          <p:nvPr/>
        </p:nvGrpSpPr>
        <p:grpSpPr>
          <a:xfrm>
            <a:off x="12259218" y="5143500"/>
            <a:ext cx="4038600" cy="888404"/>
            <a:chOff x="0" y="0"/>
            <a:chExt cx="9334146" cy="2540000"/>
          </a:xfrm>
        </p:grpSpPr>
        <p:grpSp>
          <p:nvGrpSpPr>
            <p:cNvPr id="45" name="Group 3">
              <a:extLst>
                <a:ext uri="{FF2B5EF4-FFF2-40B4-BE49-F238E27FC236}">
                  <a16:creationId xmlns:a16="http://schemas.microsoft.com/office/drawing/2014/main" id="{D5A27A4A-40D2-3806-17FA-1684FA35F780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47" name="Freeform 4">
                <a:extLst>
                  <a:ext uri="{FF2B5EF4-FFF2-40B4-BE49-F238E27FC236}">
                    <a16:creationId xmlns:a16="http://schemas.microsoft.com/office/drawing/2014/main" id="{6C92007B-E835-BD83-D8E4-D079AAC0F964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6" name="TextBox 5">
              <a:extLst>
                <a:ext uri="{FF2B5EF4-FFF2-40B4-BE49-F238E27FC236}">
                  <a16:creationId xmlns:a16="http://schemas.microsoft.com/office/drawing/2014/main" id="{DCE75376-BF7D-E591-2F72-CE242F1C4954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Controllo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48" name="Group 2">
            <a:extLst>
              <a:ext uri="{FF2B5EF4-FFF2-40B4-BE49-F238E27FC236}">
                <a16:creationId xmlns:a16="http://schemas.microsoft.com/office/drawing/2014/main" id="{E1AE59F2-B12A-B2CE-77A7-6AD7FE6053D5}"/>
              </a:ext>
            </a:extLst>
          </p:cNvPr>
          <p:cNvGrpSpPr/>
          <p:nvPr/>
        </p:nvGrpSpPr>
        <p:grpSpPr>
          <a:xfrm>
            <a:off x="4343400" y="7505700"/>
            <a:ext cx="4038600" cy="888404"/>
            <a:chOff x="0" y="0"/>
            <a:chExt cx="9334146" cy="2540000"/>
          </a:xfrm>
        </p:grpSpPr>
        <p:grpSp>
          <p:nvGrpSpPr>
            <p:cNvPr id="49" name="Group 3">
              <a:extLst>
                <a:ext uri="{FF2B5EF4-FFF2-40B4-BE49-F238E27FC236}">
                  <a16:creationId xmlns:a16="http://schemas.microsoft.com/office/drawing/2014/main" id="{DF726642-090A-DB75-C4C2-31A7011A936E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8A6F3AEB-1A2E-5868-1AED-0BDBA6733B83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50" name="TextBox 5">
              <a:extLst>
                <a:ext uri="{FF2B5EF4-FFF2-40B4-BE49-F238E27FC236}">
                  <a16:creationId xmlns:a16="http://schemas.microsoft.com/office/drawing/2014/main" id="{9674E487-AA1C-E68F-459E-83F66FBC8BAD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Addetto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52" name="Group 2">
            <a:extLst>
              <a:ext uri="{FF2B5EF4-FFF2-40B4-BE49-F238E27FC236}">
                <a16:creationId xmlns:a16="http://schemas.microsoft.com/office/drawing/2014/main" id="{06482ED2-BBE4-6EEA-A1B8-EA879CFC6665}"/>
              </a:ext>
            </a:extLst>
          </p:cNvPr>
          <p:cNvGrpSpPr/>
          <p:nvPr/>
        </p:nvGrpSpPr>
        <p:grpSpPr>
          <a:xfrm>
            <a:off x="9639300" y="7515716"/>
            <a:ext cx="4038600" cy="888404"/>
            <a:chOff x="0" y="0"/>
            <a:chExt cx="9334146" cy="2540000"/>
          </a:xfrm>
        </p:grpSpPr>
        <p:grpSp>
          <p:nvGrpSpPr>
            <p:cNvPr id="53" name="Group 3">
              <a:extLst>
                <a:ext uri="{FF2B5EF4-FFF2-40B4-BE49-F238E27FC236}">
                  <a16:creationId xmlns:a16="http://schemas.microsoft.com/office/drawing/2014/main" id="{C50B9EF2-3D76-A1AC-AC0F-51B7AA5E502D}"/>
                </a:ext>
              </a:extLst>
            </p:cNvPr>
            <p:cNvGrpSpPr/>
            <p:nvPr/>
          </p:nvGrpSpPr>
          <p:grpSpPr>
            <a:xfrm>
              <a:off x="0" y="0"/>
              <a:ext cx="9334146" cy="2540000"/>
              <a:chOff x="0" y="0"/>
              <a:chExt cx="5420212" cy="1474943"/>
            </a:xfrm>
          </p:grpSpPr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23F9AC5F-1DCD-E03D-8195-E136582C3EBB}"/>
                  </a:ext>
                </a:extLst>
              </p:cNvPr>
              <p:cNvSpPr/>
              <p:nvPr/>
            </p:nvSpPr>
            <p:spPr>
              <a:xfrm>
                <a:off x="0" y="0"/>
                <a:ext cx="5420212" cy="1474944"/>
              </a:xfrm>
              <a:custGeom>
                <a:avLst/>
                <a:gdLst/>
                <a:ahLst/>
                <a:cxnLst/>
                <a:rect l="l" t="t" r="r" b="b"/>
                <a:pathLst>
                  <a:path w="5420212" h="1474944">
                    <a:moveTo>
                      <a:pt x="5295752" y="1474943"/>
                    </a:moveTo>
                    <a:lnTo>
                      <a:pt x="124460" y="1474943"/>
                    </a:lnTo>
                    <a:cubicBezTo>
                      <a:pt x="55880" y="1474943"/>
                      <a:pt x="0" y="1419063"/>
                      <a:pt x="0" y="135048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295752" y="0"/>
                    </a:lnTo>
                    <a:cubicBezTo>
                      <a:pt x="5364332" y="0"/>
                      <a:pt x="5420212" y="55880"/>
                      <a:pt x="5420212" y="124460"/>
                    </a:cubicBezTo>
                    <a:lnTo>
                      <a:pt x="5420212" y="1350484"/>
                    </a:lnTo>
                    <a:cubicBezTo>
                      <a:pt x="5420212" y="1419063"/>
                      <a:pt x="5364332" y="1474944"/>
                      <a:pt x="5295752" y="1474944"/>
                    </a:cubicBezTo>
                    <a:close/>
                  </a:path>
                </a:pathLst>
              </a:custGeom>
              <a:solidFill>
                <a:srgbClr val="272727"/>
              </a:solidFill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54" name="TextBox 5">
              <a:extLst>
                <a:ext uri="{FF2B5EF4-FFF2-40B4-BE49-F238E27FC236}">
                  <a16:creationId xmlns:a16="http://schemas.microsoft.com/office/drawing/2014/main" id="{55D7957D-E135-F987-8DCE-7AE7F3AB8BD8}"/>
                </a:ext>
              </a:extLst>
            </p:cNvPr>
            <p:cNvSpPr txBox="1"/>
            <p:nvPr/>
          </p:nvSpPr>
          <p:spPr>
            <a:xfrm>
              <a:off x="623125" y="494031"/>
              <a:ext cx="7968186" cy="160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680"/>
                </a:lnSpc>
                <a:spcBef>
                  <a:spcPct val="0"/>
                </a:spcBef>
              </a:pPr>
              <a:r>
                <a:rPr lang="en-US" sz="3600" b="1" dirty="0" err="1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Esito</a:t>
              </a:r>
              <a:endParaRPr lang="en-US" sz="3600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51553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7320" y="4323582"/>
            <a:ext cx="3388048" cy="4369954"/>
            <a:chOff x="0" y="0"/>
            <a:chExt cx="2623191" cy="33834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5531805" y="4323582"/>
            <a:ext cx="3388048" cy="4369954"/>
            <a:chOff x="0" y="0"/>
            <a:chExt cx="2623191" cy="33834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67528" y="4323582"/>
            <a:ext cx="3388048" cy="4369954"/>
            <a:chOff x="0" y="0"/>
            <a:chExt cx="2623191" cy="33834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02632" y="4323582"/>
            <a:ext cx="3388048" cy="4369954"/>
            <a:chOff x="0" y="0"/>
            <a:chExt cx="2623191" cy="3383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3191" cy="3383431"/>
            </a:xfrm>
            <a:custGeom>
              <a:avLst/>
              <a:gdLst/>
              <a:ahLst/>
              <a:cxnLst/>
              <a:rect l="l" t="t" r="r" b="b"/>
              <a:pathLst>
                <a:path w="2623191" h="3383431">
                  <a:moveTo>
                    <a:pt x="2498731" y="3383431"/>
                  </a:moveTo>
                  <a:lnTo>
                    <a:pt x="124460" y="3383431"/>
                  </a:lnTo>
                  <a:cubicBezTo>
                    <a:pt x="55880" y="3383431"/>
                    <a:pt x="0" y="3327551"/>
                    <a:pt x="0" y="32589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98731" y="0"/>
                  </a:lnTo>
                  <a:cubicBezTo>
                    <a:pt x="2567311" y="0"/>
                    <a:pt x="2623191" y="55880"/>
                    <a:pt x="2623191" y="124460"/>
                  </a:cubicBezTo>
                  <a:lnTo>
                    <a:pt x="2623191" y="3258971"/>
                  </a:lnTo>
                  <a:cubicBezTo>
                    <a:pt x="2623191" y="3327551"/>
                    <a:pt x="2567311" y="3383431"/>
                    <a:pt x="2498731" y="3383431"/>
                  </a:cubicBezTo>
                  <a:close/>
                </a:path>
              </a:pathLst>
            </a:custGeom>
            <a:solidFill>
              <a:srgbClr val="FFF559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39144" y="4490161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2C346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31805" y="4480808"/>
            <a:ext cx="3387429" cy="432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C346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FRONT/BACK - END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09352" y="4480808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2C346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BACKEND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4456" y="4480808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2C346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FRONTEND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96225" y="1593464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 err="1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Tecnologie</a:t>
            </a: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8000" spc="-200" dirty="0" err="1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Usate</a:t>
            </a:r>
            <a:endParaRPr lang="en-US" sz="8000" spc="-200" dirty="0">
              <a:solidFill>
                <a:srgbClr val="FFF55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39144" y="8029117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.NET MVC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73629" y="8029117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JQUERY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09352" y="8029117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AJAX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444456" y="8039100"/>
            <a:ext cx="2904400" cy="43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dirty="0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DATATABLE</a:t>
            </a:r>
          </a:p>
        </p:txBody>
      </p:sp>
      <p:pic>
        <p:nvPicPr>
          <p:cNvPr id="26" name="Immagine 25" descr="Immagine che contiene logo, Carattere, Elementi grafici, Blu elettrico&#10;&#10;Il contenuto generato dall'IA potrebbe non essere corretto.">
            <a:extLst>
              <a:ext uri="{FF2B5EF4-FFF2-40B4-BE49-F238E27FC236}">
                <a16:creationId xmlns:a16="http://schemas.microsoft.com/office/drawing/2014/main" id="{3AA30111-962F-7706-96BB-34F56AE1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24" y="5587733"/>
            <a:ext cx="2714625" cy="1685925"/>
          </a:xfrm>
          <a:prstGeom prst="rect">
            <a:avLst/>
          </a:prstGeom>
        </p:spPr>
      </p:pic>
      <p:pic>
        <p:nvPicPr>
          <p:cNvPr id="28" name="Immagine 27" descr="Immagine che contiene Elementi grafici, logo, grafica, design&#10;&#10;Il contenuto generato dall'IA potrebbe non essere corretto.">
            <a:extLst>
              <a:ext uri="{FF2B5EF4-FFF2-40B4-BE49-F238E27FC236}">
                <a16:creationId xmlns:a16="http://schemas.microsoft.com/office/drawing/2014/main" id="{461BE3DC-1FE8-3990-DBCF-F921AF3F0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831" y="5193379"/>
            <a:ext cx="2566141" cy="2410769"/>
          </a:xfrm>
          <a:prstGeom prst="rect">
            <a:avLst/>
          </a:prstGeom>
        </p:spPr>
      </p:pic>
      <p:pic>
        <p:nvPicPr>
          <p:cNvPr id="30" name="Immagine 29" descr="Immagine che contiene testo, logo, Carattere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34701B7F-E23D-C64E-5D66-FC4665F6F5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587733"/>
            <a:ext cx="2647255" cy="1751261"/>
          </a:xfrm>
          <a:prstGeom prst="rect">
            <a:avLst/>
          </a:prstGeom>
        </p:spPr>
      </p:pic>
      <p:pic>
        <p:nvPicPr>
          <p:cNvPr id="32" name="Immagine 31" descr="Immagine che contiene cerchio, Policromia, Blu elettrico, blu&#10;&#10;Il contenuto generato dall'IA potrebbe non essere corretto.">
            <a:extLst>
              <a:ext uri="{FF2B5EF4-FFF2-40B4-BE49-F238E27FC236}">
                <a16:creationId xmlns:a16="http://schemas.microsoft.com/office/drawing/2014/main" id="{A8DC0058-006B-8399-3369-4C3B77C1E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670" y="5337166"/>
            <a:ext cx="2173971" cy="21739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799" y="4981107"/>
            <a:ext cx="6461760" cy="210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Gestisce le richieste dal </a:t>
            </a:r>
            <a:r>
              <a:rPr lang="it-IT" sz="2799" b="1" dirty="0" err="1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frontend</a:t>
            </a: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eseguendo le elaborazioni lato server per le varie parti principali del sito, inclusi l'index e le relative sezioni.</a:t>
            </a:r>
            <a:endParaRPr lang="en-US" sz="2799" b="1" dirty="0">
              <a:solidFill>
                <a:srgbClr val="FFF559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98987" y="1790700"/>
            <a:ext cx="699738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HOME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CONTROLLER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697524" y="0"/>
            <a:ext cx="9590476" cy="5212080"/>
            <a:chOff x="-595302" y="0"/>
            <a:chExt cx="12787301" cy="7187301"/>
          </a:xfrm>
        </p:grpSpPr>
        <p:pic>
          <p:nvPicPr>
            <p:cNvPr id="5" name="Picture 5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-595302" y="0"/>
              <a:ext cx="12787301" cy="7187301"/>
            </a:xfrm>
            <a:prstGeom prst="rect">
              <a:avLst/>
            </a:prstGeom>
          </p:spPr>
        </p:pic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51339258-34D5-D05E-A20D-03C8A479E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212080"/>
            <a:ext cx="9590476" cy="51130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6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C3F84-2A20-7D3D-83C1-3490CD7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375CBEE-01DE-EADC-48C0-3626F7E24C25}"/>
              </a:ext>
            </a:extLst>
          </p:cNvPr>
          <p:cNvSpPr txBox="1"/>
          <p:nvPr/>
        </p:nvSpPr>
        <p:spPr>
          <a:xfrm>
            <a:off x="877412" y="5143500"/>
            <a:ext cx="6461760" cy="1567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Gestisce le richieste dal </a:t>
            </a:r>
            <a:r>
              <a:rPr lang="it-IT" sz="2799" b="1" dirty="0" err="1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frontend</a:t>
            </a: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del login, eseguendo l’autenticazione del funzionario.</a:t>
            </a:r>
            <a:endParaRPr lang="en-US" sz="2799" b="1" dirty="0">
              <a:solidFill>
                <a:srgbClr val="FFF559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87C006C-1E90-D27B-D93B-11205CA2C122}"/>
              </a:ext>
            </a:extLst>
          </p:cNvPr>
          <p:cNvSpPr txBox="1"/>
          <p:nvPr/>
        </p:nvSpPr>
        <p:spPr>
          <a:xfrm>
            <a:off x="609600" y="1866900"/>
            <a:ext cx="699738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LOGIN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CONTROLLER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A3720A-098D-E700-B80E-902FFB56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972" y="3243182"/>
            <a:ext cx="9882028" cy="70438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1DB5751-7C0A-253F-F1FF-BD14EB66D16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05972" y="0"/>
            <a:ext cx="9882028" cy="3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881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46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7F9B1-2665-CAC7-5F91-E396D263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39246FD-2D6B-D309-B4E8-3B873B957143}"/>
              </a:ext>
            </a:extLst>
          </p:cNvPr>
          <p:cNvSpPr txBox="1"/>
          <p:nvPr/>
        </p:nvSpPr>
        <p:spPr>
          <a:xfrm>
            <a:off x="877412" y="5143500"/>
            <a:ext cx="6461760" cy="210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Agisce da «Middleware» tra C# e database remoto.</a:t>
            </a:r>
          </a:p>
          <a:p>
            <a:pPr algn="ctr">
              <a:lnSpc>
                <a:spcPts val="4199"/>
              </a:lnSpc>
            </a:pPr>
            <a:r>
              <a:rPr lang="it-IT" sz="2799" b="1" dirty="0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Agisce attraverso l’utilizzo della libreria </a:t>
            </a:r>
            <a:r>
              <a:rPr lang="it-IT" sz="2799" b="1" dirty="0" err="1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Dapper</a:t>
            </a:r>
            <a:endParaRPr lang="en-US" sz="2799" b="1" dirty="0">
              <a:solidFill>
                <a:srgbClr val="FFF559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193D31F-D6E1-7D8D-632E-D56BF3840039}"/>
              </a:ext>
            </a:extLst>
          </p:cNvPr>
          <p:cNvSpPr txBox="1"/>
          <p:nvPr/>
        </p:nvSpPr>
        <p:spPr>
          <a:xfrm>
            <a:off x="609600" y="1866900"/>
            <a:ext cx="699738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CLASSE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200" dirty="0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DATABASE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BDC99C-9E44-DD73-844D-AA41E776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0"/>
            <a:ext cx="9906000" cy="61852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9CFD22-F7BC-A693-7864-007241CD6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6185209"/>
            <a:ext cx="18912926" cy="41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262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C71E8-F502-0C43-75C6-6BEED4E6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FC07BDBE-0C9D-6CEC-D46D-24B07E05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7" y="797504"/>
            <a:ext cx="8140146" cy="34799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5420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051D494-2A93-C731-33AC-077C6F266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0" y="252345"/>
            <a:ext cx="5330586" cy="43577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828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B78C0B-C74B-1B86-677D-EEB8EE232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37" y="6009173"/>
            <a:ext cx="8140146" cy="34595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C16E5AF-1A66-EE2E-27B9-020839F93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050" y="5762804"/>
            <a:ext cx="8473213" cy="38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827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88F10506B2014FA3E1B3452BC4BBAD" ma:contentTypeVersion="17" ma:contentTypeDescription="Creare un nuovo documento." ma:contentTypeScope="" ma:versionID="e96765d2d24254e573a6d9e9768aba81">
  <xsd:schema xmlns:xsd="http://www.w3.org/2001/XMLSchema" xmlns:xs="http://www.w3.org/2001/XMLSchema" xmlns:p="http://schemas.microsoft.com/office/2006/metadata/properties" xmlns:ns3="f2313039-33de-44af-83aa-d0eba702fe43" xmlns:ns4="3b434c42-bd9c-49a3-92d5-f763db1fcfc4" targetNamespace="http://schemas.microsoft.com/office/2006/metadata/properties" ma:root="true" ma:fieldsID="a1a6923cac0c60d86281a6c29a160b2e" ns3:_="" ns4:_="">
    <xsd:import namespace="f2313039-33de-44af-83aa-d0eba702fe43"/>
    <xsd:import namespace="3b434c42-bd9c-49a3-92d5-f763db1fcf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13039-33de-44af-83aa-d0eba702fe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34c42-bd9c-49a3-92d5-f763db1fcf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313039-33de-44af-83aa-d0eba702fe43" xsi:nil="true"/>
  </documentManagement>
</p:properties>
</file>

<file path=customXml/itemProps1.xml><?xml version="1.0" encoding="utf-8"?>
<ds:datastoreItem xmlns:ds="http://schemas.openxmlformats.org/officeDocument/2006/customXml" ds:itemID="{9F34D5BB-16AA-4939-9373-972C6A858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313039-33de-44af-83aa-d0eba702fe43"/>
    <ds:schemaRef ds:uri="3b434c42-bd9c-49a3-92d5-f763db1fcf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DD612F-176A-41E6-A328-0B19B4B1BD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F6614-FC13-4309-831E-93AB6EA51348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3b434c42-bd9c-49a3-92d5-f763db1fcfc4"/>
    <ds:schemaRef ds:uri="f2313039-33de-44af-83aa-d0eba702fe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183</Words>
  <Application>Microsoft Office PowerPoint</Application>
  <PresentationFormat>Personalizzato</PresentationFormat>
  <Paragraphs>50</Paragraphs>
  <Slides>11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Quicksand</vt:lpstr>
      <vt:lpstr>Calibri</vt:lpstr>
      <vt:lpstr>Quicksand Bold</vt:lpstr>
      <vt:lpstr>Aptos</vt:lpstr>
      <vt:lpstr>Shrikhand</vt:lpstr>
      <vt:lpstr>Quicksand Medium</vt:lpstr>
      <vt:lpstr>Aptos Narrow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and Software Presentation in Colourful Retro Style</dc:title>
  <cp:lastModifiedBy>MUDRIC MARCO</cp:lastModifiedBy>
  <cp:revision>2</cp:revision>
  <dcterms:created xsi:type="dcterms:W3CDTF">2006-08-16T00:00:00Z</dcterms:created>
  <dcterms:modified xsi:type="dcterms:W3CDTF">2025-02-06T11:15:29Z</dcterms:modified>
  <dc:identifier>DAGeUqkY7u4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0x0101004D88F10506B2014FA3E1B3452BC4BBAD</vt:lpwstr>
  </property>
</Properties>
</file>