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3" r:id="rId4"/>
    <p:sldId id="272" r:id="rId5"/>
    <p:sldId id="257" r:id="rId6"/>
    <p:sldId id="265" r:id="rId7"/>
    <p:sldId id="266" r:id="rId8"/>
    <p:sldId id="264" r:id="rId9"/>
    <p:sldId id="261" r:id="rId10"/>
    <p:sldId id="267" r:id="rId11"/>
    <p:sldId id="268" r:id="rId12"/>
    <p:sldId id="273" r:id="rId13"/>
    <p:sldId id="274" r:id="rId14"/>
    <p:sldId id="275" r:id="rId15"/>
    <p:sldId id="271" r:id="rId16"/>
  </p:sldIdLst>
  <p:sldSz cx="18288000" cy="10287000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Arimo" panose="020B0604020202020204" charset="0"/>
      <p:regular r:id="rId20"/>
    </p:embeddedFont>
    <p:embeddedFont>
      <p:font typeface="Montserrat Classic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87853" autoAdjust="0"/>
  </p:normalViewPr>
  <p:slideViewPr>
    <p:cSldViewPr>
      <p:cViewPr varScale="1">
        <p:scale>
          <a:sx n="34" d="100"/>
          <a:sy n="34" d="100"/>
        </p:scale>
        <p:origin x="140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B7E9F70-7591-B8B9-F668-87D1F69C10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73691D-E708-48CE-91EC-88E39EB1BA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D56F-68D5-48EE-A1D7-43390255C654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D38A6A-6939-BB4E-716B-6079180928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EF9C6A-B37F-5B10-0EC9-8CF207D9B3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610-3BE3-40BB-930E-00867AFABA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954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2:28:36.9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1567 381 24575,'-27'-16'0,"1"0"0,-30-25 0,-27-17 0,71 51 0,0 0 0,0 2 0,-1-1 0,1 2 0,-22-6 0,-53-2 0,10 2 0,7-2 0,-11-2 0,-128-39 0,142 24 0,49 20 0,0 1 0,-1 1 0,-31-8 0,-97-1 0,42 6 0,3 0-682,-128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2:28:40.3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32 213 24575,'41'2'0,"0"2"0,78 18 0,-78-14 0,189 49 0,-117-27 0,136 19 0,-177-44 0,89-4 0,-151-1 0,19-2 0,-29 2 0,0 0 0,0 0 0,0 0 0,-1 0 0,1 0 0,0 0 0,0-1 0,0 1 0,0 0 0,0 0 0,0 0 0,-1 0 0,1 0 0,0 0 0,0 0 0,0-1 0,0 1 0,0 0 0,0 0 0,0 0 0,0 0 0,0 0 0,0-1 0,0 1 0,0 0 0,0 0 0,0 0 0,0 0 0,0 0 0,0-1 0,0 1 0,0 0 0,0 0 0,0 0 0,0 0 0,0 0 0,0-1 0,0 1 0,0 0 0,0 0 0,0 0 0,0 0 0,1 0 0,-1 0 0,0-1 0,0 1 0,0 0 0,0 0 0,0 0 0,0 0 0,0 0 0,1 0 0,-1 0 0,-19-6 0,-1 2 0,-41-7 0,1-3 0,-85-31 0,-179-89 0,273 118 0,-1 1 0,0 3 0,-60-5 0,48 7 0,-87-24 0,127 25 0,24 9 0,0 0 0,0 0 0,0 0 0,0 0 0,0 0 0,-1-1 0,1 1 0,0 0 0,0 0 0,0 0 0,0 0 0,0 0 0,0 0 0,0 0 0,-1-1 0,1 1 0,0 0 0,0 0 0,0 0 0,0 0 0,0 0 0,0-1 0,0 1 0,0 0 0,0 0 0,0 0 0,0 0 0,0-1 0,0 1 0,0 0 0,0 0 0,0 0 0,0 0 0,0-1 0,0 1 0,0 0 0,0 0 0,0 0 0,0 0 0,0 0 0,1-1 0,-1 1 0,0 0 0,0 0 0,0 0 0,0 0 0,0 0 0,0 0 0,0-1 0,1 1 0,-1 0 0,0 0 0,0 0 0,0 0 0,0 0 0,0 0 0,1 0 0,-1 0 0,0 0 0,0 0 0,0 0 0,0 0 0,0 0 0,1 0 0,-1 0 0,0 0 0,0 0 0,0 0 0,1 0 0,12-2 0,1 1 0,0 0 0,0 1 0,-1 1 0,28 4 0,-10-2 0,74 9 0,-1 4 0,168 49 0,-130-20 0,235 71 0,-346-108 0,2-2 0,-1-1 0,44 1 0,100-7 0,-84-2 0,686 3 0,-768 0 0,1 0 0,-1-1 0,1 0 0,-1-1 0,1 0 0,-1-1 0,0 0 0,16-7 0,-21 8 0,0-1 0,0 0 0,0-1 0,-1 1 0,0-1 0,1 0 0,-1 0 0,-1 0 0,1-1 0,-1 1 0,1-1 0,-1 0 0,-1 0 0,1 0 0,-1 0 0,0 0 0,3-10 0,-3 9 0,0 0 0,-1-1 0,0 1 0,0 0 0,0-1 0,-1 1 0,0-1 0,0 1 0,-1 0 0,1-1 0,-1 1 0,-1-1 0,1 1 0,-1 0 0,0 0 0,-1 0 0,1 0 0,-1 0 0,-1 1 0,1-1 0,-1 1 0,1 0 0,-2 0 0,1 0 0,0 1 0,-1-1 0,0 1 0,0 0 0,0 0 0,-8-3 0,1 0 0,-1 1 0,0 0 0,0 1 0,0 1 0,0 0 0,0 1 0,-1 1 0,-23-3 0,-12 4 0,-55 4 0,34 0 0,-70 11 0,26-1 0,-206-9 80,198-5-1525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340F-5DA4-4D52-9A6F-654C93F4A91D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C765-ED13-40B6-BC48-CD5D505C2FF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212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NON DIRE </a:t>
            </a:r>
            <a:r>
              <a:rPr lang="en-GB" dirty="0"/>
              <a:t>“PATTERN DI DATI”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3DD-4EBD-47AF-B430-497E20C53DB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D8C-0109-4F79-BA40-B0B68F59CD7C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CD97-C840-4073-A549-B4B0DBB8A5F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C39E-1F98-47CA-B0B7-C1C9183A259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D655-5669-4F4B-A86F-F04A46E5040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06D6-38D2-40E0-878D-8FB0EAA80CB4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A5A-859A-428F-9011-65F3B4FAAB6D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53C8-EAA7-4DAC-85F8-CFC4A4A6C08B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32B1-3967-4BEC-9C9A-B9773F384074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EE70-BB0D-4287-B24B-6A1ED1B3E73F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6DAD-5109-4348-9B7B-B9B2FAAEFFC8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63FB-5D31-47AC-92FF-F1CBCCB6776A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xilinx.com/v/u/en-US/ug1037-vivado-axi-reference-guid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462" cy="824630"/>
          </a:xfrm>
          <a:custGeom>
            <a:avLst/>
            <a:gdLst/>
            <a:ahLst/>
            <a:cxnLst/>
            <a:rect l="l" t="t" r="r" b="b"/>
            <a:pathLst>
              <a:path w="675462" h="824630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368435"/>
            <a:ext cx="8544752" cy="15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004AAD"/>
                </a:solidFill>
                <a:latin typeface="Arial Black" panose="020B0A04020102020204" pitchFamily="34" charset="0"/>
              </a:rPr>
              <a:t>SYNC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63860"/>
            <a:ext cx="8544752" cy="307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2BB4D4"/>
                </a:solidFill>
                <a:latin typeface="Arial Black" panose="020B0A04020102020204" pitchFamily="34" charset="0"/>
              </a:rPr>
              <a:t>REPORT #3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4162" y="1078950"/>
            <a:ext cx="261427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004AAD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xx/06/2024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150262"/>
            <a:ext cx="6059821" cy="8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1E0CE9B-DA8B-4642-23C8-67FA1F6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D734E8-BF26-AACE-3F5E-92B6EEDADFCB}"/>
              </a:ext>
            </a:extLst>
          </p:cNvPr>
          <p:cNvSpPr/>
          <p:nvPr/>
        </p:nvSpPr>
        <p:spPr>
          <a:xfrm>
            <a:off x="9144000" y="404812"/>
            <a:ext cx="76200" cy="967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AD9E5F-AA00-EBC9-10A9-E9286209FA34}"/>
              </a:ext>
            </a:extLst>
          </p:cNvPr>
          <p:cNvSpPr/>
          <p:nvPr/>
        </p:nvSpPr>
        <p:spPr>
          <a:xfrm>
            <a:off x="3276600" y="1714500"/>
            <a:ext cx="11811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083AB9-B62D-F3C7-8281-71E622ACDF3E}"/>
              </a:ext>
            </a:extLst>
          </p:cNvPr>
          <p:cNvSpPr txBox="1"/>
          <p:nvPr/>
        </p:nvSpPr>
        <p:spPr>
          <a:xfrm>
            <a:off x="3962400" y="450696"/>
            <a:ext cx="41910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0BF23C-78C2-D303-788B-91CD60F058FC}"/>
              </a:ext>
            </a:extLst>
          </p:cNvPr>
          <p:cNvSpPr txBox="1"/>
          <p:nvPr/>
        </p:nvSpPr>
        <p:spPr>
          <a:xfrm>
            <a:off x="10182224" y="404812"/>
            <a:ext cx="5591175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183F-A196-D02A-E4EE-CCFC63C10446}"/>
              </a:ext>
            </a:extLst>
          </p:cNvPr>
          <p:cNvSpPr txBox="1"/>
          <p:nvPr/>
        </p:nvSpPr>
        <p:spPr>
          <a:xfrm>
            <a:off x="2895600" y="2720666"/>
            <a:ext cx="62484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PATTERN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543D85-9C88-4250-034F-2DD48A82B1A7}"/>
              </a:ext>
            </a:extLst>
          </p:cNvPr>
          <p:cNvSpPr txBox="1"/>
          <p:nvPr/>
        </p:nvSpPr>
        <p:spPr>
          <a:xfrm>
            <a:off x="5444207" y="4273879"/>
            <a:ext cx="37338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F240115-4AD9-26FF-CB61-A36E44003AF8}"/>
              </a:ext>
            </a:extLst>
          </p:cNvPr>
          <p:cNvSpPr txBox="1"/>
          <p:nvPr/>
        </p:nvSpPr>
        <p:spPr>
          <a:xfrm>
            <a:off x="9272587" y="6134100"/>
            <a:ext cx="11987213" cy="11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FOUND/NOT FOUND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A45DA7-EB28-0A7F-A74A-794E60B5226C}"/>
              </a:ext>
            </a:extLst>
          </p:cNvPr>
          <p:cNvSpPr txBox="1"/>
          <p:nvPr/>
        </p:nvSpPr>
        <p:spPr>
          <a:xfrm>
            <a:off x="9302084" y="7734300"/>
            <a:ext cx="12462386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POSITION</a:t>
            </a:r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729A63E0-26F3-2980-195C-C7357D062A9A}"/>
              </a:ext>
            </a:extLst>
          </p:cNvPr>
          <p:cNvSpPr/>
          <p:nvPr/>
        </p:nvSpPr>
        <p:spPr>
          <a:xfrm rot="16388099">
            <a:off x="-1016243" y="7347849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3633BD-E206-A953-D0BC-31C619B79EEB}"/>
              </a:ext>
            </a:extLst>
          </p:cNvPr>
          <p:cNvSpPr txBox="1"/>
          <p:nvPr/>
        </p:nvSpPr>
        <p:spPr>
          <a:xfrm>
            <a:off x="1902619" y="1211416"/>
            <a:ext cx="15699581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WHAT IF I WANT TO USE</a:t>
            </a:r>
            <a:endParaRPr kumimoji="0" lang="en-US" sz="9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D2C51D-1145-98AA-08DC-8A1C65AE64F5}"/>
              </a:ext>
            </a:extLst>
          </p:cNvPr>
          <p:cNvSpPr txBox="1"/>
          <p:nvPr/>
        </p:nvSpPr>
        <p:spPr>
          <a:xfrm>
            <a:off x="1902618" y="3238500"/>
            <a:ext cx="104417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 NEW 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921D16-947B-AAE9-DF2D-86987225B468}"/>
              </a:ext>
            </a:extLst>
          </p:cNvPr>
          <p:cNvSpPr txBox="1"/>
          <p:nvPr/>
        </p:nvSpPr>
        <p:spPr>
          <a:xfrm>
            <a:off x="1902619" y="4305300"/>
            <a:ext cx="130325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BUT WITH AN OLD DATA SET?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BA16A-46BD-C862-3EBA-394AD37B0744}"/>
              </a:ext>
            </a:extLst>
          </p:cNvPr>
          <p:cNvSpPr txBox="1"/>
          <p:nvPr/>
        </p:nvSpPr>
        <p:spPr>
          <a:xfrm>
            <a:off x="10134600" y="6479326"/>
            <a:ext cx="1013698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 NEW DATA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1B3BE47-3ED7-11A6-2285-479BED4E1B16}"/>
              </a:ext>
            </a:extLst>
          </p:cNvPr>
          <p:cNvSpPr txBox="1"/>
          <p:nvPr/>
        </p:nvSpPr>
        <p:spPr>
          <a:xfrm>
            <a:off x="4495800" y="7397749"/>
            <a:ext cx="1325880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BUT WITH THE OLD PATTERN?</a:t>
            </a:r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46C4A1B3-9D8F-552E-61FA-00D2770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03F7E5-AFF3-C77B-900F-F545DDF2EE5C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ALU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DECOUPLED MIMD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276926" y="6342955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/>
        </p:nvGraphicFramePr>
        <p:xfrm>
          <a:off x="6580423" y="3570333"/>
          <a:ext cx="1371585" cy="75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85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07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8DBD5571-A445-F6B5-EEE4-90F08DE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307E80-C02A-9415-6795-2AD66A19EFC2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1F4957-1137-4FE6-161E-CFE7F035314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B0E4A7F-5485-33EA-7140-5F238EF6E852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</p:spTree>
    <p:extLst>
      <p:ext uri="{BB962C8B-B14F-4D97-AF65-F5344CB8AC3E}">
        <p14:creationId xmlns:p14="http://schemas.microsoft.com/office/powerpoint/2010/main" val="26093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0.00016 L -0.22977 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4C88CD9-8F3E-6546-30AC-33BD6CDE6B1F}"/>
              </a:ext>
            </a:extLst>
          </p:cNvPr>
          <p:cNvSpPr txBox="1"/>
          <p:nvPr/>
        </p:nvSpPr>
        <p:spPr>
          <a:xfrm>
            <a:off x="4639220" y="3982861"/>
            <a:ext cx="104417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HLS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593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C0A0A1B-1F1E-CE4A-BBFD-35418271C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34" y="1092742"/>
            <a:ext cx="7748346" cy="8101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A55C1-7D39-CD3A-CCE2-EE02CFBF8E5C}"/>
              </a:ext>
            </a:extLst>
          </p:cNvPr>
          <p:cNvSpPr txBox="1"/>
          <p:nvPr/>
        </p:nvSpPr>
        <p:spPr>
          <a:xfrm>
            <a:off x="12801600" y="2628900"/>
            <a:ext cx="240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176 lines VS 1437</a:t>
            </a:r>
          </a:p>
        </p:txBody>
      </p:sp>
    </p:spTree>
    <p:extLst>
      <p:ext uri="{BB962C8B-B14F-4D97-AF65-F5344CB8AC3E}">
        <p14:creationId xmlns:p14="http://schemas.microsoft.com/office/powerpoint/2010/main" val="408716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7B06E3-B7B9-E8B4-EA4F-3F566F0A7EF2}"/>
              </a:ext>
            </a:extLst>
          </p:cNvPr>
          <p:cNvSpPr txBox="1"/>
          <p:nvPr/>
        </p:nvSpPr>
        <p:spPr>
          <a:xfrm>
            <a:off x="2190750" y="2857500"/>
            <a:ext cx="13906500" cy="243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THANK YOU FOR YOUR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ATTENTION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1F19B6-4F6C-4730-E3E8-48CE8F1DE9F1}"/>
              </a:ext>
            </a:extLst>
          </p:cNvPr>
          <p:cNvSpPr txBox="1"/>
          <p:nvPr/>
        </p:nvSpPr>
        <p:spPr>
          <a:xfrm>
            <a:off x="1447800" y="8343900"/>
            <a:ext cx="9144000" cy="92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99"/>
              </a:lnSpc>
            </a:pPr>
            <a:r>
              <a:rPr lang="en-US" sz="1800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>
              <a:lnSpc>
                <a:spcPts val="3499"/>
              </a:lnSpc>
            </a:pPr>
            <a:r>
              <a:rPr lang="en-US" sz="1800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972E91E2-5AE2-E580-D574-A8EE0EA4058F}"/>
              </a:ext>
            </a:extLst>
          </p:cNvPr>
          <p:cNvSpPr/>
          <p:nvPr/>
        </p:nvSpPr>
        <p:spPr>
          <a:xfrm rot="16388099">
            <a:off x="6451357" y="622700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B6215C30-F92A-4744-8F65-A8A009C4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37542"/>
            <a:ext cx="1223023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ALVEARE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10708"/>
            <a:ext cx="12230230" cy="14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2E2E2E"/>
                </a:solidFill>
                <a:latin typeface="Arial Black" panose="020B0A04020102020204" pitchFamily="34" charset="0"/>
              </a:rPr>
              <a:t>ALVEARE is a comprehensive framework that presents a solution which achieves a 34x speedup execution factors and enhances RE performance thanks to the following aspects:</a:t>
            </a:r>
          </a:p>
        </p:txBody>
      </p:sp>
      <p:sp>
        <p:nvSpPr>
          <p:cNvPr id="4" name="Freeform 4"/>
          <p:cNvSpPr/>
          <p:nvPr/>
        </p:nvSpPr>
        <p:spPr>
          <a:xfrm rot="-1625759">
            <a:off x="10837013" y="-4312634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5086350"/>
            <a:ext cx="14614541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RE-tailored domain-specialized ISA based on RISC architecture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microarchitecture for the efficient execution of REs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 hardware mechanism to handle speculative counter modes (greedy and lazy)</a:t>
            </a:r>
          </a:p>
          <a:p>
            <a:pPr>
              <a:lnSpc>
                <a:spcPts val="6249"/>
              </a:lnSpc>
            </a:pPr>
            <a:endParaRPr lang="en-US" sz="2499" dirty="0">
              <a:solidFill>
                <a:srgbClr val="2E2E2E"/>
              </a:solidFill>
              <a:latin typeface="Montserrat Classic"/>
            </a:endParaRPr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1DB59BC-8D46-0F33-8373-AF577AEC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15339"/>
            <a:ext cx="5486961" cy="250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AXI4 is a memory-mapped protocols, this means that all transactions involve the concept of transferring a target address within a system memory space and data. </a:t>
            </a:r>
          </a:p>
        </p:txBody>
      </p:sp>
      <p:sp>
        <p:nvSpPr>
          <p:cNvPr id="3" name="Freeform 3"/>
          <p:cNvSpPr/>
          <p:nvPr/>
        </p:nvSpPr>
        <p:spPr>
          <a:xfrm rot="8905814" flipH="1">
            <a:off x="8788293" y="-1175876"/>
            <a:ext cx="11300655" cy="9184351"/>
          </a:xfrm>
          <a:custGeom>
            <a:avLst/>
            <a:gdLst/>
            <a:ahLst/>
            <a:cxnLst/>
            <a:rect l="l" t="t" r="r" b="b"/>
            <a:pathLst>
              <a:path w="11300655" h="9184351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6892658" y="2168487"/>
            <a:ext cx="11185734" cy="7088103"/>
          </a:xfrm>
          <a:custGeom>
            <a:avLst/>
            <a:gdLst/>
            <a:ahLst/>
            <a:cxnLst/>
            <a:rect l="l" t="t" r="r" b="b"/>
            <a:pathLst>
              <a:path w="11185734" h="7088103">
                <a:moveTo>
                  <a:pt x="0" y="0"/>
                </a:moveTo>
                <a:lnTo>
                  <a:pt x="11185735" y="0"/>
                </a:lnTo>
                <a:lnTo>
                  <a:pt x="11185735" y="7088103"/>
                </a:lnTo>
                <a:lnTo>
                  <a:pt x="0" y="708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221385"/>
            <a:ext cx="833695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AXI4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0993" y="6026685"/>
            <a:ext cx="45472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2E2E2E"/>
                </a:solidFill>
                <a:latin typeface="Arial Black" panose="020B0A04020102020204" pitchFamily="34" charset="0"/>
              </a:rPr>
              <a:t>What do we need?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0993" y="6744236"/>
            <a:ext cx="4428821" cy="200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ALVEARE needs to know where data are mapped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Manage data mapping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Addresses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(for sure...)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34800" y="9029178"/>
            <a:ext cx="5587276" cy="211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300" u="sng" dirty="0">
                <a:solidFill>
                  <a:srgbClr val="000000"/>
                </a:solidFill>
                <a:latin typeface="Arimo"/>
                <a:hlinkClick r:id="rId5" tooltip="https://docs.xilinx.com/v/u/en-US/ug1037-vivado-axi-reference-guide"/>
              </a:rPr>
              <a:t>https://docs.xilinx.com/v/u/en-US/ug1037-vivado-axi-reference-guide</a:t>
            </a:r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B9285C23-E592-048B-FCC8-1AA0FA3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5FB02-9E7E-CF5E-89D6-A3299828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7D61A-234A-EF08-85A9-8410E72607D8}"/>
              </a:ext>
            </a:extLst>
          </p:cNvPr>
          <p:cNvSpPr txBox="1"/>
          <p:nvPr/>
        </p:nvSpPr>
        <p:spPr>
          <a:xfrm>
            <a:off x="7772400" y="3238500"/>
            <a:ext cx="2013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</a:t>
            </a:r>
            <a:r>
              <a:rPr lang="en-GB" dirty="0" err="1"/>
              <a:t>presentazione</a:t>
            </a:r>
            <a:endParaRPr lang="en-GB" dirty="0"/>
          </a:p>
          <a:p>
            <a:endParaRPr lang="en-GB" dirty="0"/>
          </a:p>
          <a:p>
            <a:r>
              <a:rPr lang="en-GB" dirty="0"/>
              <a:t>ALU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SIMD</a:t>
            </a:r>
          </a:p>
          <a:p>
            <a:r>
              <a:rPr lang="en-GB" dirty="0"/>
              <a:t>MIMD</a:t>
            </a:r>
          </a:p>
          <a:p>
            <a:r>
              <a:rPr lang="en-GB" dirty="0"/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5430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6551" y="900908"/>
            <a:ext cx="8572512" cy="116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SIMD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43878"/>
              </p:ext>
            </p:extLst>
          </p:nvPr>
        </p:nvGraphicFramePr>
        <p:xfrm>
          <a:off x="1393133" y="3547111"/>
          <a:ext cx="2569268" cy="771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0775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278493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7177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2CC82-2E2F-227D-9558-FBE39CE4E1E6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353460" y="6677493"/>
            <a:ext cx="133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E0241C-0A51-6FFE-A632-28C698DC419E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FC1FEF9-1915-E3AD-6E9A-22BB070CE27C}"/>
              </a:ext>
            </a:extLst>
          </p:cNvPr>
          <p:cNvGrpSpPr/>
          <p:nvPr/>
        </p:nvGrpSpPr>
        <p:grpSpPr>
          <a:xfrm>
            <a:off x="2057399" y="4318888"/>
            <a:ext cx="5208817" cy="1574670"/>
            <a:chOff x="2057399" y="4318888"/>
            <a:chExt cx="5208817" cy="157467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E118A1-24AF-B37F-1641-CC0FA74CE44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399" y="4318888"/>
              <a:ext cx="0" cy="157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637F3D-F238-0376-B374-066BD3B89DAF}"/>
                </a:ext>
              </a:extLst>
            </p:cNvPr>
            <p:cNvCxnSpPr>
              <a:cxnSpLocks/>
            </p:cNvCxnSpPr>
            <p:nvPr/>
          </p:nvCxnSpPr>
          <p:spPr>
            <a:xfrm>
              <a:off x="3252978" y="4331968"/>
              <a:ext cx="0" cy="15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44">
              <a:extLst>
                <a:ext uri="{FF2B5EF4-FFF2-40B4-BE49-F238E27FC236}">
                  <a16:creationId xmlns:a16="http://schemas.microsoft.com/office/drawing/2014/main" id="{60DEE75A-B81B-4F19-4DBD-C2054BF30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216" y="4318888"/>
              <a:ext cx="0" cy="156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91CA186B-DC81-2EC5-2D46-EE4EAA685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92319"/>
              </p:ext>
            </p:extLst>
          </p:nvPr>
        </p:nvGraphicFramePr>
        <p:xfrm>
          <a:off x="6580608" y="3563175"/>
          <a:ext cx="1381691" cy="7557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1691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571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1.23457E-6 L -0.12456 -1.2345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6551" y="900908"/>
            <a:ext cx="8572512" cy="116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9250"/>
              </p:ext>
            </p:extLst>
          </p:nvPr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2CC82-2E2F-227D-9558-FBE39CE4E1E6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387316" y="6645477"/>
            <a:ext cx="126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E0241C-0A51-6FFE-A632-28C698DC419E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08449"/>
              </p:ext>
            </p:extLst>
          </p:nvPr>
        </p:nvGraphicFramePr>
        <p:xfrm>
          <a:off x="6580608" y="3563175"/>
          <a:ext cx="1381691" cy="7557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1691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571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22F928EF-76FC-ACDF-2749-99D259C4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89E-6 -4.81481E-6 L -0.12457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03F7E5-AFF3-C77B-900F-F545DDF2EE5C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DECOUPLED MIMD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276926" y="6342955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7489"/>
              </p:ext>
            </p:extLst>
          </p:nvPr>
        </p:nvGraphicFramePr>
        <p:xfrm>
          <a:off x="6580423" y="3570333"/>
          <a:ext cx="1371585" cy="75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85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07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5941ABD-20C5-0B05-5C23-8810FE5A61C4}"/>
              </a:ext>
            </a:extLst>
          </p:cNvPr>
          <p:cNvGrpSpPr/>
          <p:nvPr/>
        </p:nvGrpSpPr>
        <p:grpSpPr>
          <a:xfrm>
            <a:off x="1539850" y="6949928"/>
            <a:ext cx="2230678" cy="817264"/>
            <a:chOff x="1539850" y="6943913"/>
            <a:chExt cx="2230678" cy="817264"/>
          </a:xfrm>
          <a:solidFill>
            <a:schemeClr val="accent5">
              <a:lumMod val="50000"/>
            </a:schemeClr>
          </a:solidFill>
        </p:grpSpPr>
        <p:sp>
          <p:nvSpPr>
            <p:cNvPr id="8" name="Rectangle 46">
              <a:extLst>
                <a:ext uri="{FF2B5EF4-FFF2-40B4-BE49-F238E27FC236}">
                  <a16:creationId xmlns:a16="http://schemas.microsoft.com/office/drawing/2014/main" id="{E53980C7-5C19-CF11-5699-76BAF0F13253}"/>
                </a:ext>
              </a:extLst>
            </p:cNvPr>
            <p:cNvSpPr/>
            <p:nvPr/>
          </p:nvSpPr>
          <p:spPr>
            <a:xfrm>
              <a:off x="1539850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A</a:t>
              </a:r>
            </a:p>
          </p:txBody>
        </p:sp>
        <p:sp>
          <p:nvSpPr>
            <p:cNvPr id="9" name="Rectangle 47">
              <a:extLst>
                <a:ext uri="{FF2B5EF4-FFF2-40B4-BE49-F238E27FC236}">
                  <a16:creationId xmlns:a16="http://schemas.microsoft.com/office/drawing/2014/main" id="{64FFBDEE-34FD-B683-A53E-004F7D1E6B8B}"/>
                </a:ext>
              </a:extLst>
            </p:cNvPr>
            <p:cNvSpPr/>
            <p:nvPr/>
          </p:nvSpPr>
          <p:spPr>
            <a:xfrm>
              <a:off x="2735429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B</a:t>
              </a:r>
            </a:p>
          </p:txBody>
        </p:sp>
      </p:grpSp>
      <p:sp>
        <p:nvSpPr>
          <p:cNvPr id="11" name="Rectangle 47">
            <a:extLst>
              <a:ext uri="{FF2B5EF4-FFF2-40B4-BE49-F238E27FC236}">
                <a16:creationId xmlns:a16="http://schemas.microsoft.com/office/drawing/2014/main" id="{816722BE-C43A-1D71-8640-BCDFED3CBC3C}"/>
              </a:ext>
            </a:extLst>
          </p:cNvPr>
          <p:cNvSpPr/>
          <p:nvPr/>
        </p:nvSpPr>
        <p:spPr>
          <a:xfrm>
            <a:off x="4049557" y="6949928"/>
            <a:ext cx="1035099" cy="8172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OLD OP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35DCBC0-ACC2-EE17-5949-211CFC12E2A2}"/>
              </a:ext>
            </a:extLst>
          </p:cNvPr>
          <p:cNvGrpSpPr/>
          <p:nvPr/>
        </p:nvGrpSpPr>
        <p:grpSpPr>
          <a:xfrm>
            <a:off x="1539850" y="6949928"/>
            <a:ext cx="2230678" cy="817264"/>
            <a:chOff x="1539850" y="6943913"/>
            <a:chExt cx="2230678" cy="817264"/>
          </a:xfrm>
          <a:solidFill>
            <a:srgbClr val="00B0F0"/>
          </a:solidFill>
        </p:grpSpPr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859144AA-AEDE-DD03-2209-BA31449131F2}"/>
                </a:ext>
              </a:extLst>
            </p:cNvPr>
            <p:cNvSpPr/>
            <p:nvPr/>
          </p:nvSpPr>
          <p:spPr>
            <a:xfrm>
              <a:off x="1539850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A</a:t>
              </a:r>
            </a:p>
          </p:txBody>
        </p:sp>
        <p:sp>
          <p:nvSpPr>
            <p:cNvPr id="27" name="Rectangle 47">
              <a:extLst>
                <a:ext uri="{FF2B5EF4-FFF2-40B4-BE49-F238E27FC236}">
                  <a16:creationId xmlns:a16="http://schemas.microsoft.com/office/drawing/2014/main" id="{FE9DE7FD-AA79-B2A3-AF3A-D5849353DC73}"/>
                </a:ext>
              </a:extLst>
            </p:cNvPr>
            <p:cNvSpPr/>
            <p:nvPr/>
          </p:nvSpPr>
          <p:spPr>
            <a:xfrm>
              <a:off x="2735429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B</a:t>
              </a:r>
            </a:p>
          </p:txBody>
        </p:sp>
      </p:grpSp>
      <p:sp>
        <p:nvSpPr>
          <p:cNvPr id="28" name="Rectangle 47">
            <a:extLst>
              <a:ext uri="{FF2B5EF4-FFF2-40B4-BE49-F238E27FC236}">
                <a16:creationId xmlns:a16="http://schemas.microsoft.com/office/drawing/2014/main" id="{37EF5DD8-3646-E06A-64D1-F08E3003DFC6}"/>
              </a:ext>
            </a:extLst>
          </p:cNvPr>
          <p:cNvSpPr/>
          <p:nvPr/>
        </p:nvSpPr>
        <p:spPr>
          <a:xfrm>
            <a:off x="4035165" y="6949928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OP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3923CF9-FBE7-F715-0005-B5B4D1265DA1}"/>
              </a:ext>
            </a:extLst>
          </p:cNvPr>
          <p:cNvSpPr txBox="1"/>
          <p:nvPr/>
        </p:nvSpPr>
        <p:spPr>
          <a:xfrm>
            <a:off x="8839201" y="52959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SELEC=0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5FFA992-ADB4-D141-C35C-5235F8C5539E}"/>
              </a:ext>
            </a:extLst>
          </p:cNvPr>
          <p:cNvSpPr txBox="1"/>
          <p:nvPr/>
        </p:nvSpPr>
        <p:spPr>
          <a:xfrm>
            <a:off x="8839201" y="5551088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F1F5132-7542-AF1B-D719-E792CDBB9A3A}"/>
              </a:ext>
            </a:extLst>
          </p:cNvPr>
          <p:cNvSpPr txBox="1"/>
          <p:nvPr/>
        </p:nvSpPr>
        <p:spPr>
          <a:xfrm>
            <a:off x="8839201" y="5799961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SELEC=2</a:t>
            </a:r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8DBD5571-A445-F6B5-EEE4-90F08DE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307E80-C02A-9415-6795-2AD66A19EFC2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1F4957-1137-4FE6-161E-CFE7F035314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B0E4A7F-5485-33EA-7140-5F238EF6E852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</p:spTree>
    <p:extLst>
      <p:ext uri="{BB962C8B-B14F-4D97-AF65-F5344CB8AC3E}">
        <p14:creationId xmlns:p14="http://schemas.microsoft.com/office/powerpoint/2010/main" val="992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0.00016 L -0.22977 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28" grpId="0" animBg="1"/>
      <p:bldP spid="28" grpId="1" animBg="1"/>
      <p:bldP spid="28" grpId="2" animBg="1"/>
      <p:bldP spid="28" grpId="3" animBg="1"/>
      <p:bldP spid="29" grpId="0"/>
      <p:bldP spid="31" grpId="0"/>
      <p:bldP spid="31" grpId="1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7A6FB-70E6-A283-57E7-E2FA870153D3}"/>
              </a:ext>
            </a:extLst>
          </p:cNvPr>
          <p:cNvSpPr txBox="1"/>
          <p:nvPr/>
        </p:nvSpPr>
        <p:spPr>
          <a:xfrm>
            <a:off x="1790700" y="4512494"/>
            <a:ext cx="147066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WHY</a:t>
            </a: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 IS THIS USEFUL?</a:t>
            </a:r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EBA40B98-2CDE-F891-718F-058F4AF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217305" y="3946105"/>
            <a:ext cx="5409656" cy="5409656"/>
          </a:xfrm>
          <a:custGeom>
            <a:avLst/>
            <a:gdLst/>
            <a:ahLst/>
            <a:cxnLst/>
            <a:rect l="l" t="t" r="r" b="b"/>
            <a:pathLst>
              <a:path w="5409656" h="5409656">
                <a:moveTo>
                  <a:pt x="0" y="0"/>
                </a:moveTo>
                <a:lnTo>
                  <a:pt x="5409656" y="0"/>
                </a:lnTo>
                <a:lnTo>
                  <a:pt x="5409656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1190625"/>
            <a:ext cx="10279915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DRAM CONNECTION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7111" y="4673234"/>
            <a:ext cx="6803465" cy="143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speed up data transfer the DMA has to be replaced with a direct connection from ALVEARE system to the DRAM.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67111" y="6380114"/>
            <a:ext cx="6803465" cy="92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connection has to be performed from PL to PS through an AXI4 communication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67111" y="3888955"/>
            <a:ext cx="3200115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2E2E2E"/>
                </a:solidFill>
                <a:latin typeface="Arial Black" panose="020B0A04020102020204" pitchFamily="34" charset="0"/>
              </a:rPr>
              <a:t>Goal 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67111" y="7925106"/>
            <a:ext cx="6803465" cy="434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ALVEARE is then scheduled to receive an enhancement with the integration of an AXI4 Master.</a:t>
            </a: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F8E251-F932-1DFD-1C98-3EF39B35D02C}"/>
                  </a:ext>
                </a:extLst>
              </p14:cNvPr>
              <p14:cNvContentPartPr/>
              <p14:nvPr/>
            </p14:nvContentPartPr>
            <p14:xfrm>
              <a:off x="2841066" y="5485908"/>
              <a:ext cx="564480" cy="13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F8E251-F932-1DFD-1C98-3EF39B35D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8066" y="5422908"/>
                <a:ext cx="690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C0B749-2BCC-87D0-28D3-35A7614BE873}"/>
                  </a:ext>
                </a:extLst>
              </p14:cNvPr>
              <p14:cNvContentPartPr/>
              <p14:nvPr/>
            </p14:nvContentPartPr>
            <p14:xfrm>
              <a:off x="2689506" y="5504628"/>
              <a:ext cx="917640" cy="140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C0B749-2BCC-87D0-28D3-35A7614BE8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6866" y="5441988"/>
                <a:ext cx="104328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A4BA8F84-D509-1155-99EB-E20F5BD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408</Words>
  <Application>Microsoft Office PowerPoint</Application>
  <PresentationFormat>Custom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Arimo</vt:lpstr>
      <vt:lpstr>Arial</vt:lpstr>
      <vt:lpstr>Calibri</vt:lpstr>
      <vt:lpstr>Arial Black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di Sync</dc:title>
  <dc:creator>Giulio Lotto</dc:creator>
  <cp:lastModifiedBy>Marco La Barbera</cp:lastModifiedBy>
  <cp:revision>9</cp:revision>
  <dcterms:created xsi:type="dcterms:W3CDTF">2006-08-16T00:00:00Z</dcterms:created>
  <dcterms:modified xsi:type="dcterms:W3CDTF">2024-06-06T16:51:23Z</dcterms:modified>
  <dc:identifier>DAGDJT0jQlE</dc:identifier>
</cp:coreProperties>
</file>