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63" r:id="rId4"/>
    <p:sldId id="272" r:id="rId5"/>
    <p:sldId id="257" r:id="rId6"/>
    <p:sldId id="265" r:id="rId7"/>
    <p:sldId id="266" r:id="rId8"/>
    <p:sldId id="264" r:id="rId9"/>
    <p:sldId id="261" r:id="rId10"/>
    <p:sldId id="267" r:id="rId11"/>
    <p:sldId id="268" r:id="rId12"/>
    <p:sldId id="269" r:id="rId13"/>
    <p:sldId id="270" r:id="rId14"/>
    <p:sldId id="271" r:id="rId15"/>
  </p:sldIdLst>
  <p:sldSz cx="18288000" cy="10287000"/>
  <p:notesSz cx="6858000" cy="9144000"/>
  <p:embeddedFontLst>
    <p:embeddedFont>
      <p:font typeface="Arial Black" panose="020B0A04020102020204" pitchFamily="34" charset="0"/>
      <p:bold r:id="rId18"/>
    </p:embeddedFont>
    <p:embeddedFont>
      <p:font typeface="Arimo" panose="020B0604020202020204" charset="0"/>
      <p:regular r:id="rId19"/>
    </p:embeddedFont>
    <p:embeddedFont>
      <p:font typeface="Montserrat Classic" panose="020B0604020202020204" charset="0"/>
      <p:regular r:id="rId20"/>
    </p:embeddedFont>
    <p:embeddedFont>
      <p:font typeface="Montserrat Classic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87853" autoAdjust="0"/>
  </p:normalViewPr>
  <p:slideViewPr>
    <p:cSldViewPr>
      <p:cViewPr varScale="1">
        <p:scale>
          <a:sx n="56" d="100"/>
          <a:sy n="56" d="100"/>
        </p:scale>
        <p:origin x="168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B7E9F70-7591-B8B9-F668-87D1F69C10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173691D-E708-48CE-91EC-88E39EB1BA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7D56F-68D5-48EE-A1D7-43390255C654}" type="datetimeFigureOut">
              <a:rPr lang="it-IT" smtClean="0"/>
              <a:t>29/04/2024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D38A6A-6939-BB4E-716B-6079180928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DEF9C6A-B37F-5B10-0EC9-8CF207D9B3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92610-3BE3-40BB-930E-00867AFABA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09547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2:28:36.98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1567 381 24575,'-27'-16'0,"1"0"0,-30-25 0,-27-17 0,71 51 0,0 0 0,0 2 0,-1-1 0,1 2 0,-22-6 0,-53-2 0,10 2 0,7-2 0,-11-2 0,-128-39 0,142 24 0,49 20 0,0 1 0,-1 1 0,-31-8 0,-97-1 0,42 6 0,3 0-682,-128 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2:28:40.35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32 213 24575,'41'2'0,"0"2"0,78 18 0,-78-14 0,189 49 0,-117-27 0,136 19 0,-177-44 0,89-4 0,-151-1 0,19-2 0,-29 2 0,0 0 0,0 0 0,0 0 0,-1 0 0,1 0 0,0 0 0,0-1 0,0 1 0,0 0 0,0 0 0,0 0 0,-1 0 0,1 0 0,0 0 0,0 0 0,0-1 0,0 1 0,0 0 0,0 0 0,0 0 0,0 0 0,0 0 0,0-1 0,0 1 0,0 0 0,0 0 0,0 0 0,0 0 0,0 0 0,0-1 0,0 1 0,0 0 0,0 0 0,0 0 0,0 0 0,0 0 0,0-1 0,0 1 0,0 0 0,0 0 0,0 0 0,0 0 0,1 0 0,-1 0 0,0-1 0,0 1 0,0 0 0,0 0 0,0 0 0,0 0 0,0 0 0,1 0 0,-1 0 0,-19-6 0,-1 2 0,-41-7 0,1-3 0,-85-31 0,-179-89 0,273 118 0,-1 1 0,0 3 0,-60-5 0,48 7 0,-87-24 0,127 25 0,24 9 0,0 0 0,0 0 0,0 0 0,0 0 0,0 0 0,-1-1 0,1 1 0,0 0 0,0 0 0,0 0 0,0 0 0,0 0 0,0 0 0,0 0 0,-1-1 0,1 1 0,0 0 0,0 0 0,0 0 0,0 0 0,0 0 0,0-1 0,0 1 0,0 0 0,0 0 0,0 0 0,0 0 0,0-1 0,0 1 0,0 0 0,0 0 0,0 0 0,0 0 0,0-1 0,0 1 0,0 0 0,0 0 0,0 0 0,0 0 0,0 0 0,1-1 0,-1 1 0,0 0 0,0 0 0,0 0 0,0 0 0,0 0 0,0 0 0,0-1 0,1 1 0,-1 0 0,0 0 0,0 0 0,0 0 0,0 0 0,0 0 0,1 0 0,-1 0 0,0 0 0,0 0 0,0 0 0,0 0 0,0 0 0,1 0 0,-1 0 0,0 0 0,0 0 0,0 0 0,1 0 0,12-2 0,1 1 0,0 0 0,0 1 0,-1 1 0,28 4 0,-10-2 0,74 9 0,-1 4 0,168 49 0,-130-20 0,235 71 0,-346-108 0,2-2 0,-1-1 0,44 1 0,100-7 0,-84-2 0,686 3 0,-768 0 0,1 0 0,-1-1 0,1 0 0,-1-1 0,1 0 0,-1-1 0,0 0 0,16-7 0,-21 8 0,0-1 0,0 0 0,0-1 0,-1 1 0,0-1 0,1 0 0,-1 0 0,-1 0 0,1-1 0,-1 1 0,1-1 0,-1 0 0,-1 0 0,1 0 0,-1 0 0,0 0 0,3-10 0,-3 9 0,0 0 0,-1-1 0,0 1 0,0 0 0,0-1 0,-1 1 0,0-1 0,0 1 0,-1 0 0,1-1 0,-1 1 0,-1-1 0,1 1 0,-1 0 0,0 0 0,-1 0 0,1 0 0,-1 0 0,-1 1 0,1-1 0,-1 1 0,1 0 0,-2 0 0,1 0 0,0 1 0,-1-1 0,0 1 0,0 0 0,0 0 0,-8-3 0,1 0 0,-1 1 0,0 0 0,0 1 0,0 1 0,0 0 0,0 1 0,-1 1 0,-23-3 0,-12 4 0,-55 4 0,34 0 0,-70 11 0,26-1 0,-206-9 80,198-5-1525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6340F-5DA4-4D52-9A6F-654C93F4A91D}" type="datetimeFigureOut">
              <a:rPr lang="it-IT" smtClean="0"/>
              <a:t>29/04/2024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AC765-ED13-40B6-BC48-CD5D505C2FF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02128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NON DIRE </a:t>
            </a:r>
            <a:r>
              <a:rPr lang="en-GB" dirty="0"/>
              <a:t>“PATTERN DI DATI”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AC765-ED13-40B6-BC48-CD5D505C2FF3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11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6AC765-ED13-40B6-BC48-CD5D505C2FF3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7629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83DD-4EBD-47AF-B430-497E20C53DBF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9D8C-0109-4F79-BA40-B0B68F59CD7C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CD97-C840-4073-A549-B4B0DBB8A5F5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C39E-1F98-47CA-B0B7-C1C9183A2590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D655-5669-4F4B-A86F-F04A46E50400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06D6-38D2-40E0-878D-8FB0EAA80CB4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FA5A-859A-428F-9011-65F3B4FAAB6D}" type="datetime1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53C8-EAA7-4DAC-85F8-CFC4A4A6C08B}" type="datetime1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32B1-3967-4BEC-9C9A-B9773F384074}" type="datetime1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EE70-BB0D-4287-B24B-6A1ED1B3E73F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6DAD-5109-4348-9B7B-B9B2FAAEFFC8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A63FB-5D31-47AC-92FF-F1CBCCB6776A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xilinx.com/v/u/en-US/ug1037-vivado-axi-reference-guide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svg"/><Relationship Id="rId7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customXml" Target="../ink/ink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675462" cy="824630"/>
          </a:xfrm>
          <a:custGeom>
            <a:avLst/>
            <a:gdLst/>
            <a:ahLst/>
            <a:cxnLst/>
            <a:rect l="l" t="t" r="r" b="b"/>
            <a:pathLst>
              <a:path w="675462" h="824630">
                <a:moveTo>
                  <a:pt x="0" y="0"/>
                </a:moveTo>
                <a:lnTo>
                  <a:pt x="675462" y="0"/>
                </a:lnTo>
                <a:lnTo>
                  <a:pt x="675462" y="824630"/>
                </a:lnTo>
                <a:lnTo>
                  <a:pt x="0" y="824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-1111642">
            <a:off x="11120480" y="1055557"/>
            <a:ext cx="10443683" cy="8487866"/>
          </a:xfrm>
          <a:custGeom>
            <a:avLst/>
            <a:gdLst/>
            <a:ahLst/>
            <a:cxnLst/>
            <a:rect l="l" t="t" r="r" b="b"/>
            <a:pathLst>
              <a:path w="10443683" h="8487866">
                <a:moveTo>
                  <a:pt x="0" y="0"/>
                </a:moveTo>
                <a:lnTo>
                  <a:pt x="10443683" y="0"/>
                </a:lnTo>
                <a:lnTo>
                  <a:pt x="10443683" y="8487866"/>
                </a:lnTo>
                <a:lnTo>
                  <a:pt x="0" y="84878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4318441" y="9258300"/>
            <a:ext cx="9727319" cy="3106962"/>
          </a:xfrm>
          <a:custGeom>
            <a:avLst/>
            <a:gdLst/>
            <a:ahLst/>
            <a:cxnLst/>
            <a:rect l="l" t="t" r="r" b="b"/>
            <a:pathLst>
              <a:path w="9727319" h="3106962">
                <a:moveTo>
                  <a:pt x="0" y="0"/>
                </a:moveTo>
                <a:lnTo>
                  <a:pt x="9727318" y="0"/>
                </a:lnTo>
                <a:lnTo>
                  <a:pt x="9727318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1028700" y="3368435"/>
            <a:ext cx="8544752" cy="1597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926"/>
              </a:lnSpc>
            </a:pPr>
            <a:r>
              <a:rPr lang="en-US" sz="12047" dirty="0">
                <a:solidFill>
                  <a:srgbClr val="004AAD"/>
                </a:solidFill>
                <a:latin typeface="Arial Black" panose="020B0A04020102020204" pitchFamily="34" charset="0"/>
              </a:rPr>
              <a:t>SYNC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863860"/>
            <a:ext cx="8544752" cy="3077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926"/>
              </a:lnSpc>
            </a:pPr>
            <a:r>
              <a:rPr lang="en-US" sz="12047" dirty="0">
                <a:solidFill>
                  <a:srgbClr val="2BB4D4"/>
                </a:solidFill>
                <a:latin typeface="Arial Black" panose="020B0A04020102020204" pitchFamily="34" charset="0"/>
              </a:rPr>
              <a:t>REPORT #2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04162" y="1078950"/>
            <a:ext cx="2614278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 dirty="0">
                <a:solidFill>
                  <a:srgbClr val="004AAD"/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29/04/2024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8150262"/>
            <a:ext cx="6059821" cy="870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spc="124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marco.labarbera@mail.polimi.it</a:t>
            </a:r>
          </a:p>
          <a:p>
            <a:pPr>
              <a:lnSpc>
                <a:spcPts val="3499"/>
              </a:lnSpc>
            </a:pPr>
            <a:r>
              <a:rPr lang="en-US" sz="2499" spc="124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giulio.lotto@mail.polimi.it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1E0CE9B-DA8B-4642-23C8-67FA1F63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">
            <a:extLst>
              <a:ext uri="{FF2B5EF4-FFF2-40B4-BE49-F238E27FC236}">
                <a16:creationId xmlns:a16="http://schemas.microsoft.com/office/drawing/2014/main" id="{ECDBE907-4A42-5479-9B25-C7DF989CA29A}"/>
              </a:ext>
            </a:extLst>
          </p:cNvPr>
          <p:cNvSpPr/>
          <p:nvPr/>
        </p:nvSpPr>
        <p:spPr>
          <a:xfrm rot="12606587">
            <a:off x="-2362539" y="5861562"/>
            <a:ext cx="9495369" cy="7717145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2D734E8-BF26-AACE-3F5E-92B6EEDADFCB}"/>
              </a:ext>
            </a:extLst>
          </p:cNvPr>
          <p:cNvSpPr/>
          <p:nvPr/>
        </p:nvSpPr>
        <p:spPr>
          <a:xfrm>
            <a:off x="9144000" y="404812"/>
            <a:ext cx="76200" cy="9677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3AD9E5F-AA00-EBC9-10A9-E9286209FA34}"/>
              </a:ext>
            </a:extLst>
          </p:cNvPr>
          <p:cNvSpPr/>
          <p:nvPr/>
        </p:nvSpPr>
        <p:spPr>
          <a:xfrm>
            <a:off x="3276600" y="1714500"/>
            <a:ext cx="11811000" cy="76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A083AB9-B62D-F3C7-8281-71E622ACDF3E}"/>
              </a:ext>
            </a:extLst>
          </p:cNvPr>
          <p:cNvSpPr txBox="1"/>
          <p:nvPr/>
        </p:nvSpPr>
        <p:spPr>
          <a:xfrm>
            <a:off x="3962400" y="450696"/>
            <a:ext cx="4191000" cy="1262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INPUT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20BF23C-78C2-D303-788B-91CD60F058FC}"/>
              </a:ext>
            </a:extLst>
          </p:cNvPr>
          <p:cNvSpPr txBox="1"/>
          <p:nvPr/>
        </p:nvSpPr>
        <p:spPr>
          <a:xfrm>
            <a:off x="10182224" y="404812"/>
            <a:ext cx="5591175" cy="1262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OUTPUT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311183F-A196-D02A-E4EE-CCFC63C10446}"/>
              </a:ext>
            </a:extLst>
          </p:cNvPr>
          <p:cNvSpPr txBox="1"/>
          <p:nvPr/>
        </p:nvSpPr>
        <p:spPr>
          <a:xfrm>
            <a:off x="2895600" y="2720666"/>
            <a:ext cx="6248400" cy="1262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PATTERN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0543D85-9C88-4250-034F-2DD48A82B1A7}"/>
              </a:ext>
            </a:extLst>
          </p:cNvPr>
          <p:cNvSpPr txBox="1"/>
          <p:nvPr/>
        </p:nvSpPr>
        <p:spPr>
          <a:xfrm>
            <a:off x="5444207" y="4273879"/>
            <a:ext cx="3733800" cy="1262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DATA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F240115-4AD9-26FF-CB61-A36E44003AF8}"/>
              </a:ext>
            </a:extLst>
          </p:cNvPr>
          <p:cNvSpPr txBox="1"/>
          <p:nvPr/>
        </p:nvSpPr>
        <p:spPr>
          <a:xfrm>
            <a:off x="9272587" y="6134100"/>
            <a:ext cx="11987213" cy="1180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FOUND/NOT FOUND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EA45DA7-EB28-0A7F-A74A-794E60B5226C}"/>
              </a:ext>
            </a:extLst>
          </p:cNvPr>
          <p:cNvSpPr txBox="1"/>
          <p:nvPr/>
        </p:nvSpPr>
        <p:spPr>
          <a:xfrm>
            <a:off x="9302084" y="7734300"/>
            <a:ext cx="12462386" cy="1262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POSITION</a:t>
            </a:r>
          </a:p>
        </p:txBody>
      </p:sp>
      <p:sp>
        <p:nvSpPr>
          <p:cNvPr id="4" name="Segnaposto numero diapositiva 10">
            <a:extLst>
              <a:ext uri="{FF2B5EF4-FFF2-40B4-BE49-F238E27FC236}">
                <a16:creationId xmlns:a16="http://schemas.microsoft.com/office/drawing/2014/main" id="{E2AD4C7D-B69B-D3C5-044F-DE72AF9C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4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">
            <a:extLst>
              <a:ext uri="{FF2B5EF4-FFF2-40B4-BE49-F238E27FC236}">
                <a16:creationId xmlns:a16="http://schemas.microsoft.com/office/drawing/2014/main" id="{729A63E0-26F3-2980-195C-C7357D062A9A}"/>
              </a:ext>
            </a:extLst>
          </p:cNvPr>
          <p:cNvSpPr/>
          <p:nvPr/>
        </p:nvSpPr>
        <p:spPr>
          <a:xfrm rot="16388099">
            <a:off x="-1016243" y="7347849"/>
            <a:ext cx="9495369" cy="7717145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E3633BD-E206-A953-D0BC-31C619B79EEB}"/>
              </a:ext>
            </a:extLst>
          </p:cNvPr>
          <p:cNvSpPr txBox="1"/>
          <p:nvPr/>
        </p:nvSpPr>
        <p:spPr>
          <a:xfrm>
            <a:off x="1902619" y="1211416"/>
            <a:ext cx="15699581" cy="1262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0" dirty="0">
                <a:solidFill>
                  <a:srgbClr val="004AAD"/>
                </a:solidFill>
                <a:latin typeface="Arial Black" panose="020B0A04020102020204" pitchFamily="34" charset="0"/>
              </a:rPr>
              <a:t>WHAT IF I WANT TO USE</a:t>
            </a:r>
            <a:endParaRPr kumimoji="0" lang="en-US" sz="9000" b="0" i="0" u="none" strike="noStrike" kern="1200" cap="none" spc="0" normalizeH="0" baseline="0" noProof="0" dirty="0">
              <a:ln>
                <a:noFill/>
              </a:ln>
              <a:solidFill>
                <a:srgbClr val="004AAD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ED2C51D-1145-98AA-08DC-8A1C65AE64F5}"/>
              </a:ext>
            </a:extLst>
          </p:cNvPr>
          <p:cNvSpPr txBox="1"/>
          <p:nvPr/>
        </p:nvSpPr>
        <p:spPr>
          <a:xfrm>
            <a:off x="1902618" y="3238500"/>
            <a:ext cx="10441781" cy="1160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A NEW PATTERN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6921D16-947B-AAE9-DF2D-86987225B468}"/>
              </a:ext>
            </a:extLst>
          </p:cNvPr>
          <p:cNvSpPr txBox="1"/>
          <p:nvPr/>
        </p:nvSpPr>
        <p:spPr>
          <a:xfrm>
            <a:off x="1902619" y="4305300"/>
            <a:ext cx="13032581" cy="1160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BUT WITH AN OLD DATA SET?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2BA16A-46BD-C862-3EBA-394AD37B0744}"/>
              </a:ext>
            </a:extLst>
          </p:cNvPr>
          <p:cNvSpPr txBox="1"/>
          <p:nvPr/>
        </p:nvSpPr>
        <p:spPr>
          <a:xfrm>
            <a:off x="10134600" y="6479326"/>
            <a:ext cx="10136980" cy="1160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A NEW DATA SET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1B3BE47-3ED7-11A6-2285-479BED4E1B16}"/>
              </a:ext>
            </a:extLst>
          </p:cNvPr>
          <p:cNvSpPr txBox="1"/>
          <p:nvPr/>
        </p:nvSpPr>
        <p:spPr>
          <a:xfrm>
            <a:off x="4495800" y="7397749"/>
            <a:ext cx="13258800" cy="1160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</a:rPr>
              <a:t>BUT WITH THE OLD PATTERN?</a:t>
            </a:r>
          </a:p>
        </p:txBody>
      </p:sp>
      <p:sp>
        <p:nvSpPr>
          <p:cNvPr id="3" name="Segnaposto numero diapositiva 10">
            <a:extLst>
              <a:ext uri="{FF2B5EF4-FFF2-40B4-BE49-F238E27FC236}">
                <a16:creationId xmlns:a16="http://schemas.microsoft.com/office/drawing/2014/main" id="{46C4A1B3-9D8F-552E-61FA-00D2770E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7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930669">
            <a:off x="-7971294" y="-10725049"/>
            <a:ext cx="18539921" cy="18539921"/>
          </a:xfrm>
          <a:custGeom>
            <a:avLst/>
            <a:gdLst/>
            <a:ahLst/>
            <a:cxnLst/>
            <a:rect l="l" t="t" r="r" b="b"/>
            <a:pathLst>
              <a:path w="18539921" h="18539921">
                <a:moveTo>
                  <a:pt x="0" y="0"/>
                </a:moveTo>
                <a:lnTo>
                  <a:pt x="18539921" y="0"/>
                </a:lnTo>
                <a:lnTo>
                  <a:pt x="18539921" y="18539921"/>
                </a:lnTo>
                <a:lnTo>
                  <a:pt x="0" y="18539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it-IT"/>
              <a:t>SELEC=0</a:t>
            </a:r>
            <a:endParaRPr lang="it-IT" dirty="0"/>
          </a:p>
        </p:txBody>
      </p:sp>
      <p:sp>
        <p:nvSpPr>
          <p:cNvPr id="5" name="TextBox 5"/>
          <p:cNvSpPr txBox="1"/>
          <p:nvPr/>
        </p:nvSpPr>
        <p:spPr>
          <a:xfrm>
            <a:off x="1046550" y="900908"/>
            <a:ext cx="12821849" cy="1169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 dirty="0">
                <a:solidFill>
                  <a:srgbClr val="004AAD"/>
                </a:solidFill>
                <a:latin typeface="Arial Black" panose="020B0A04020102020204" pitchFamily="34" charset="0"/>
              </a:rPr>
              <a:t>DECOUPLED MIMD</a:t>
            </a:r>
          </a:p>
        </p:txBody>
      </p:sp>
      <p:sp>
        <p:nvSpPr>
          <p:cNvPr id="14" name="Freeform 14"/>
          <p:cNvSpPr/>
          <p:nvPr/>
        </p:nvSpPr>
        <p:spPr>
          <a:xfrm rot="5242519" flipH="1">
            <a:off x="-1042019" y="8240279"/>
            <a:ext cx="8063091" cy="6553094"/>
          </a:xfrm>
          <a:custGeom>
            <a:avLst/>
            <a:gdLst/>
            <a:ahLst/>
            <a:cxnLst/>
            <a:rect l="l" t="t" r="r" b="b"/>
            <a:pathLst>
              <a:path w="8063091" h="6553094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40DC50E-606F-43AD-41D6-FF20747447ED}"/>
              </a:ext>
            </a:extLst>
          </p:cNvPr>
          <p:cNvGraphicFramePr>
            <a:graphicFrameLocks noGrp="1"/>
          </p:cNvGraphicFramePr>
          <p:nvPr/>
        </p:nvGraphicFramePr>
        <p:xfrm>
          <a:off x="1393133" y="3552514"/>
          <a:ext cx="3864667" cy="7663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3867">
                  <a:extLst>
                    <a:ext uri="{9D8B030D-6E8A-4147-A177-3AD203B41FA5}">
                      <a16:colId xmlns:a16="http://schemas.microsoft.com/office/drawing/2014/main" val="306234791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86830857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36595320"/>
                    </a:ext>
                  </a:extLst>
                </a:gridCol>
              </a:tblGrid>
              <a:tr h="76637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09623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453F46C3-40CE-4262-DB14-DD866390508F}"/>
              </a:ext>
            </a:extLst>
          </p:cNvPr>
          <p:cNvSpPr/>
          <p:nvPr/>
        </p:nvSpPr>
        <p:spPr>
          <a:xfrm>
            <a:off x="1393132" y="3238500"/>
            <a:ext cx="10108246" cy="31401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DRAM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2F7699-54CB-68E1-C48F-1A7D903A886A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962304" y="7350857"/>
            <a:ext cx="56012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24243A-2857-DB0E-BEB7-DDCD2B42DED3}"/>
              </a:ext>
            </a:extLst>
          </p:cNvPr>
          <p:cNvSpPr txBox="1"/>
          <p:nvPr/>
        </p:nvSpPr>
        <p:spPr>
          <a:xfrm>
            <a:off x="12256306" y="6319638"/>
            <a:ext cx="1265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  <a:p>
            <a:r>
              <a:rPr lang="en-GB" dirty="0"/>
              <a:t>SELEC,</a:t>
            </a:r>
          </a:p>
          <a:p>
            <a:r>
              <a:rPr lang="en-GB" dirty="0"/>
              <a:t>ADDRESSES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F6A4D1-6C8F-E5F0-7B9D-06EFF9BB47EF}"/>
              </a:ext>
            </a:extLst>
          </p:cNvPr>
          <p:cNvSpPr/>
          <p:nvPr/>
        </p:nvSpPr>
        <p:spPr>
          <a:xfrm>
            <a:off x="1415913" y="5880478"/>
            <a:ext cx="6546388" cy="305686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IP ALU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5EAA2036-620C-3023-2010-A2E6A4AE4658}"/>
              </a:ext>
            </a:extLst>
          </p:cNvPr>
          <p:cNvGrpSpPr/>
          <p:nvPr/>
        </p:nvGrpSpPr>
        <p:grpSpPr>
          <a:xfrm>
            <a:off x="13563599" y="6211749"/>
            <a:ext cx="4419601" cy="2278215"/>
            <a:chOff x="11628861" y="6211749"/>
            <a:chExt cx="5334064" cy="2278215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502CC82-2E2F-227D-9558-FBE39CE4E1E6}"/>
                </a:ext>
              </a:extLst>
            </p:cNvPr>
            <p:cNvSpPr/>
            <p:nvPr/>
          </p:nvSpPr>
          <p:spPr>
            <a:xfrm>
              <a:off x="11628861" y="6211749"/>
              <a:ext cx="5334064" cy="22782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/>
                <a:t>ZYNQ</a:t>
              </a:r>
              <a:endParaRPr lang="en-GB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AE0241C-0A51-6FFE-A632-28C698DC419E}"/>
                </a:ext>
              </a:extLst>
            </p:cNvPr>
            <p:cNvSpPr/>
            <p:nvPr/>
          </p:nvSpPr>
          <p:spPr>
            <a:xfrm>
              <a:off x="11628861" y="6903444"/>
              <a:ext cx="1035099" cy="81726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Slave Port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900AB23-20AF-5F70-660A-C075D2F22748}"/>
              </a:ext>
            </a:extLst>
          </p:cNvPr>
          <p:cNvSpPr/>
          <p:nvPr/>
        </p:nvSpPr>
        <p:spPr>
          <a:xfrm>
            <a:off x="1539850" y="5893558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DF218-BC7D-7CD4-F1C1-F9C1D0510839}"/>
              </a:ext>
            </a:extLst>
          </p:cNvPr>
          <p:cNvSpPr/>
          <p:nvPr/>
        </p:nvSpPr>
        <p:spPr>
          <a:xfrm>
            <a:off x="2735429" y="5893558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Master2</a:t>
            </a:r>
          </a:p>
        </p:txBody>
      </p:sp>
      <p:sp>
        <p:nvSpPr>
          <p:cNvPr id="3" name="Rectangle 47">
            <a:extLst>
              <a:ext uri="{FF2B5EF4-FFF2-40B4-BE49-F238E27FC236}">
                <a16:creationId xmlns:a16="http://schemas.microsoft.com/office/drawing/2014/main" id="{9967C73E-6A24-9FB6-269D-4DC6F396E110}"/>
              </a:ext>
            </a:extLst>
          </p:cNvPr>
          <p:cNvSpPr/>
          <p:nvPr/>
        </p:nvSpPr>
        <p:spPr>
          <a:xfrm>
            <a:off x="6748667" y="5893558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Master0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4DD96A5C-287D-2A64-8536-15B19F671BC1}"/>
              </a:ext>
            </a:extLst>
          </p:cNvPr>
          <p:cNvGraphicFramePr>
            <a:graphicFrameLocks noGrp="1"/>
          </p:cNvGraphicFramePr>
          <p:nvPr/>
        </p:nvGraphicFramePr>
        <p:xfrm>
          <a:off x="6638123" y="3555099"/>
          <a:ext cx="1246533" cy="7507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46533">
                  <a:extLst>
                    <a:ext uri="{9D8B030D-6E8A-4147-A177-3AD203B41FA5}">
                      <a16:colId xmlns:a16="http://schemas.microsoft.com/office/drawing/2014/main" val="303076931"/>
                    </a:ext>
                  </a:extLst>
                </a:gridCol>
              </a:tblGrid>
              <a:tr h="75070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846535"/>
                  </a:ext>
                </a:extLst>
              </a:tr>
            </a:tbl>
          </a:graphicData>
        </a:graphic>
      </p:graphicFrame>
      <p:sp>
        <p:nvSpPr>
          <p:cNvPr id="4" name="Rectangle 47">
            <a:extLst>
              <a:ext uri="{FF2B5EF4-FFF2-40B4-BE49-F238E27FC236}">
                <a16:creationId xmlns:a16="http://schemas.microsoft.com/office/drawing/2014/main" id="{984862A6-9DFD-79B2-6BDE-67B2279CFFBE}"/>
              </a:ext>
            </a:extLst>
          </p:cNvPr>
          <p:cNvSpPr/>
          <p:nvPr/>
        </p:nvSpPr>
        <p:spPr>
          <a:xfrm>
            <a:off x="4049557" y="5899573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Master3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791C4259-84BF-BD9B-FAAA-6E715E63FE05}"/>
              </a:ext>
            </a:extLst>
          </p:cNvPr>
          <p:cNvGrpSpPr/>
          <p:nvPr/>
        </p:nvGrpSpPr>
        <p:grpSpPr>
          <a:xfrm>
            <a:off x="2057399" y="4318886"/>
            <a:ext cx="5208817" cy="1574672"/>
            <a:chOff x="2057399" y="4318886"/>
            <a:chExt cx="5208817" cy="1574672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DFC1FEF9-1915-E3AD-6E9A-22BB070CE27C}"/>
                </a:ext>
              </a:extLst>
            </p:cNvPr>
            <p:cNvGrpSpPr/>
            <p:nvPr/>
          </p:nvGrpSpPr>
          <p:grpSpPr>
            <a:xfrm>
              <a:off x="2057399" y="4318888"/>
              <a:ext cx="5208817" cy="1574670"/>
              <a:chOff x="2057399" y="4318888"/>
              <a:chExt cx="5208817" cy="1574670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9E118A1-24AF-B37F-1641-CC0FA74CE4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7399" y="4318888"/>
                <a:ext cx="0" cy="15746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2637F3D-F238-0376-B374-066BD3B89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2978" y="4331968"/>
                <a:ext cx="0" cy="15485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44">
                <a:extLst>
                  <a:ext uri="{FF2B5EF4-FFF2-40B4-BE49-F238E27FC236}">
                    <a16:creationId xmlns:a16="http://schemas.microsoft.com/office/drawing/2014/main" id="{60DEE75A-B81B-4F19-4DBD-C2054BF305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66216" y="4318888"/>
                <a:ext cx="0" cy="15615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A06032B6-2F41-DD05-D70F-A14E43B6FD8B}"/>
                </a:ext>
              </a:extLst>
            </p:cNvPr>
            <p:cNvCxnSpPr/>
            <p:nvPr/>
          </p:nvCxnSpPr>
          <p:spPr>
            <a:xfrm>
              <a:off x="4567106" y="4318886"/>
              <a:ext cx="0" cy="156159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egnaposto numero diapositiva 10">
            <a:extLst>
              <a:ext uri="{FF2B5EF4-FFF2-40B4-BE49-F238E27FC236}">
                <a16:creationId xmlns:a16="http://schemas.microsoft.com/office/drawing/2014/main" id="{AB5FBC22-9ED9-B53F-F9AE-FD5ECF05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5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0556E-6 0.00016 L -0.22977 0.000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DCDFEED-CACD-6ADE-3819-6F3498EEAEAD}"/>
              </a:ext>
            </a:extLst>
          </p:cNvPr>
          <p:cNvSpPr txBox="1"/>
          <p:nvPr/>
        </p:nvSpPr>
        <p:spPr>
          <a:xfrm>
            <a:off x="3967162" y="876300"/>
            <a:ext cx="11191875" cy="1262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0" dirty="0">
                <a:solidFill>
                  <a:srgbClr val="004AAD"/>
                </a:solidFill>
                <a:latin typeface="Arial Black" panose="020B0A04020102020204" pitchFamily="34" charset="0"/>
              </a:rPr>
              <a:t>FUTURE WORKS:</a:t>
            </a:r>
            <a:endParaRPr kumimoji="0" lang="en-US" sz="9000" b="0" i="0" u="none" strike="noStrike" kern="1200" cap="none" spc="0" normalizeH="0" baseline="0" noProof="0" dirty="0">
              <a:ln>
                <a:noFill/>
              </a:ln>
              <a:solidFill>
                <a:srgbClr val="004AAD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8F7840-9361-D276-7AA5-072518297744}"/>
              </a:ext>
            </a:extLst>
          </p:cNvPr>
          <p:cNvSpPr txBox="1"/>
          <p:nvPr/>
        </p:nvSpPr>
        <p:spPr>
          <a:xfrm>
            <a:off x="1752600" y="2857500"/>
            <a:ext cx="15621000" cy="5723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marR="0" lvl="0" indent="-114300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SEND ON</a:t>
            </a:r>
            <a:r>
              <a:rPr lang="en-US" sz="6000" dirty="0">
                <a:solidFill>
                  <a:srgbClr val="004A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 A CERTAIN AMOUNT OF THE DATA SET TO THE IP</a:t>
            </a:r>
          </a:p>
          <a:p>
            <a:pPr marL="1143000" marR="0" lvl="0" indent="-114300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6000" dirty="0">
              <a:solidFill>
                <a:srgbClr val="004AAD"/>
              </a:solidFill>
              <a:latin typeface="Montserrat Classic Bold"/>
            </a:endParaRPr>
          </a:p>
          <a:p>
            <a:pPr marL="1143000" marR="0" lvl="0" indent="-114300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6000" dirty="0">
                <a:solidFill>
                  <a:srgbClr val="004AA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UNDERSTANDING OF ALVEARE OPERATIONS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004AAD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E9FD474B-2EE2-4A2F-55E8-625317EFEE6F}"/>
              </a:ext>
            </a:extLst>
          </p:cNvPr>
          <p:cNvSpPr/>
          <p:nvPr/>
        </p:nvSpPr>
        <p:spPr>
          <a:xfrm rot="4960581">
            <a:off x="-5055660" y="-5325253"/>
            <a:ext cx="9495369" cy="7717145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7A29861A-390E-EEBF-9253-99D1B9A55086}"/>
              </a:ext>
            </a:extLst>
          </p:cNvPr>
          <p:cNvSpPr/>
          <p:nvPr/>
        </p:nvSpPr>
        <p:spPr>
          <a:xfrm rot="16388099">
            <a:off x="6908557" y="8827327"/>
            <a:ext cx="9495369" cy="7717145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Segnaposto numero diapositiva 10">
            <a:extLst>
              <a:ext uri="{FF2B5EF4-FFF2-40B4-BE49-F238E27FC236}">
                <a16:creationId xmlns:a16="http://schemas.microsoft.com/office/drawing/2014/main" id="{D0EDDC06-DCA6-9089-D5C9-4AB130A3D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36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B7B06E3-B7B9-E8B4-EA4F-3F566F0A7EF2}"/>
              </a:ext>
            </a:extLst>
          </p:cNvPr>
          <p:cNvSpPr txBox="1"/>
          <p:nvPr/>
        </p:nvSpPr>
        <p:spPr>
          <a:xfrm>
            <a:off x="2190750" y="2857500"/>
            <a:ext cx="13906500" cy="2436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THANK YOU FOR YOUR 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ATTENTION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004AAD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71F19B6-4F6C-4730-E3E8-48CE8F1DE9F1}"/>
              </a:ext>
            </a:extLst>
          </p:cNvPr>
          <p:cNvSpPr txBox="1"/>
          <p:nvPr/>
        </p:nvSpPr>
        <p:spPr>
          <a:xfrm>
            <a:off x="1447800" y="8343900"/>
            <a:ext cx="9144000" cy="922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499"/>
              </a:lnSpc>
            </a:pPr>
            <a:r>
              <a:rPr lang="en-US" sz="1800" spc="124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marco.labarbera@mail.polimi.it</a:t>
            </a:r>
          </a:p>
          <a:p>
            <a:pPr>
              <a:lnSpc>
                <a:spcPts val="3499"/>
              </a:lnSpc>
            </a:pPr>
            <a:r>
              <a:rPr lang="en-US" sz="1800" spc="124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giulio.lotto@mail.polimi.it</a:t>
            </a: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972E91E2-5AE2-E580-D574-A8EE0EA4058F}"/>
              </a:ext>
            </a:extLst>
          </p:cNvPr>
          <p:cNvSpPr/>
          <p:nvPr/>
        </p:nvSpPr>
        <p:spPr>
          <a:xfrm rot="16388099">
            <a:off x="6451357" y="6227002"/>
            <a:ext cx="9495369" cy="7717145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Segnaposto numero diapositiva 10">
            <a:extLst>
              <a:ext uri="{FF2B5EF4-FFF2-40B4-BE49-F238E27FC236}">
                <a16:creationId xmlns:a16="http://schemas.microsoft.com/office/drawing/2014/main" id="{B6215C30-F92A-4744-8F65-A8A009C4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4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637542"/>
            <a:ext cx="12230230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 dirty="0">
                <a:solidFill>
                  <a:srgbClr val="004AAD"/>
                </a:solidFill>
                <a:latin typeface="Arial Black" panose="020B0A04020102020204" pitchFamily="34" charset="0"/>
              </a:rPr>
              <a:t>ALVEARE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010708"/>
            <a:ext cx="12230230" cy="14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99"/>
              </a:lnSpc>
            </a:pPr>
            <a:r>
              <a:rPr lang="en-US" sz="2499" dirty="0">
                <a:solidFill>
                  <a:srgbClr val="2E2E2E"/>
                </a:solidFill>
                <a:latin typeface="Arial Black" panose="020B0A04020102020204" pitchFamily="34" charset="0"/>
              </a:rPr>
              <a:t>ALVEARE is a comprehensive framework that presents a solution which achieves a 34x speedup execution factors and enhances RE performance thanks to the following aspects:</a:t>
            </a:r>
          </a:p>
        </p:txBody>
      </p:sp>
      <p:sp>
        <p:nvSpPr>
          <p:cNvPr id="4" name="Freeform 4"/>
          <p:cNvSpPr/>
          <p:nvPr/>
        </p:nvSpPr>
        <p:spPr>
          <a:xfrm rot="-1625759">
            <a:off x="10837013" y="-4312634"/>
            <a:ext cx="9495369" cy="7717145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1028700" y="5086350"/>
            <a:ext cx="14614541" cy="306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6249"/>
              </a:lnSpc>
              <a:buFont typeface="Arial"/>
              <a:buChar char="•"/>
            </a:pPr>
            <a:r>
              <a:rPr lang="en-US" sz="2499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RE-tailored domain-specialized ISA based on RISC architecture</a:t>
            </a:r>
          </a:p>
          <a:p>
            <a:pPr marL="539749" lvl="1" indent="-269875">
              <a:lnSpc>
                <a:spcPts val="6249"/>
              </a:lnSpc>
              <a:buFont typeface="Arial"/>
              <a:buChar char="•"/>
            </a:pPr>
            <a:r>
              <a:rPr lang="en-US" sz="2499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Specialized microarchitecture for the efficient execution of REs</a:t>
            </a:r>
          </a:p>
          <a:p>
            <a:pPr marL="539749" lvl="1" indent="-269875">
              <a:lnSpc>
                <a:spcPts val="6249"/>
              </a:lnSpc>
              <a:buFont typeface="Arial"/>
              <a:buChar char="•"/>
            </a:pPr>
            <a:r>
              <a:rPr lang="en-US" sz="2499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Novel hardware mechanism to handle speculative counter modes (greedy and lazy)</a:t>
            </a:r>
          </a:p>
          <a:p>
            <a:pPr>
              <a:lnSpc>
                <a:spcPts val="6249"/>
              </a:lnSpc>
            </a:pPr>
            <a:endParaRPr lang="en-US" sz="2499" dirty="0">
              <a:solidFill>
                <a:srgbClr val="2E2E2E"/>
              </a:solidFill>
              <a:latin typeface="Montserrat Classic"/>
            </a:endParaRPr>
          </a:p>
        </p:txBody>
      </p:sp>
      <p:sp>
        <p:nvSpPr>
          <p:cNvPr id="7" name="Segnaposto numero diapositiva 10">
            <a:extLst>
              <a:ext uri="{FF2B5EF4-FFF2-40B4-BE49-F238E27FC236}">
                <a16:creationId xmlns:a16="http://schemas.microsoft.com/office/drawing/2014/main" id="{B1DB59BC-8D46-0F33-8373-AF577AEC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715339"/>
            <a:ext cx="5486961" cy="2509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99"/>
              </a:lnSpc>
            </a:pPr>
            <a:r>
              <a:rPr lang="en-US" sz="2499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AXI4 is a memory-mapped protocols, this means that all transactions involve the concept of transferring a target address within a system memory space and data. </a:t>
            </a:r>
          </a:p>
        </p:txBody>
      </p:sp>
      <p:sp>
        <p:nvSpPr>
          <p:cNvPr id="3" name="Freeform 3"/>
          <p:cNvSpPr/>
          <p:nvPr/>
        </p:nvSpPr>
        <p:spPr>
          <a:xfrm rot="8905814" flipH="1">
            <a:off x="8788293" y="-1175876"/>
            <a:ext cx="11300655" cy="9184351"/>
          </a:xfrm>
          <a:custGeom>
            <a:avLst/>
            <a:gdLst/>
            <a:ahLst/>
            <a:cxnLst/>
            <a:rect l="l" t="t" r="r" b="b"/>
            <a:pathLst>
              <a:path w="11300655" h="9184351">
                <a:moveTo>
                  <a:pt x="11300655" y="0"/>
                </a:moveTo>
                <a:lnTo>
                  <a:pt x="0" y="0"/>
                </a:lnTo>
                <a:lnTo>
                  <a:pt x="0" y="9184351"/>
                </a:lnTo>
                <a:lnTo>
                  <a:pt x="11300655" y="9184351"/>
                </a:lnTo>
                <a:lnTo>
                  <a:pt x="11300655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6892658" y="2168487"/>
            <a:ext cx="11185734" cy="7088103"/>
          </a:xfrm>
          <a:custGeom>
            <a:avLst/>
            <a:gdLst/>
            <a:ahLst/>
            <a:cxnLst/>
            <a:rect l="l" t="t" r="r" b="b"/>
            <a:pathLst>
              <a:path w="11185734" h="7088103">
                <a:moveTo>
                  <a:pt x="0" y="0"/>
                </a:moveTo>
                <a:lnTo>
                  <a:pt x="11185735" y="0"/>
                </a:lnTo>
                <a:lnTo>
                  <a:pt x="11185735" y="7088103"/>
                </a:lnTo>
                <a:lnTo>
                  <a:pt x="0" y="70881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1028700" y="1221385"/>
            <a:ext cx="8336950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 dirty="0">
                <a:solidFill>
                  <a:srgbClr val="004AAD"/>
                </a:solidFill>
                <a:latin typeface="Arial Black" panose="020B0A04020102020204" pitchFamily="34" charset="0"/>
              </a:rPr>
              <a:t>AXI4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0993" y="6026685"/>
            <a:ext cx="4547205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dirty="0">
                <a:solidFill>
                  <a:srgbClr val="2E2E2E"/>
                </a:solidFill>
                <a:latin typeface="Arial Black" panose="020B0A04020102020204" pitchFamily="34" charset="0"/>
              </a:rPr>
              <a:t>What do we need?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0993" y="6744236"/>
            <a:ext cx="4428821" cy="2007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2" lvl="1" indent="-215901">
              <a:lnSpc>
                <a:spcPts val="3200"/>
              </a:lnSpc>
              <a:buFont typeface="Arial"/>
              <a:buChar char="•"/>
            </a:pPr>
            <a:r>
              <a:rPr lang="en-US" sz="2000" dirty="0">
                <a:solidFill>
                  <a:srgbClr val="2E2E2E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ALVEARE needs to know where data are mapped</a:t>
            </a:r>
          </a:p>
          <a:p>
            <a:pPr marL="431802" lvl="1" indent="-215901">
              <a:lnSpc>
                <a:spcPts val="3200"/>
              </a:lnSpc>
              <a:buFont typeface="Arial"/>
              <a:buChar char="•"/>
            </a:pPr>
            <a:r>
              <a:rPr lang="en-US" sz="2000" dirty="0">
                <a:solidFill>
                  <a:srgbClr val="2E2E2E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Manage data mapping</a:t>
            </a:r>
          </a:p>
          <a:p>
            <a:pPr marL="431802" lvl="1" indent="-215901">
              <a:lnSpc>
                <a:spcPts val="3200"/>
              </a:lnSpc>
              <a:buFont typeface="Arial"/>
              <a:buChar char="•"/>
            </a:pPr>
            <a:r>
              <a:rPr lang="en-US" sz="2000" dirty="0" err="1">
                <a:solidFill>
                  <a:srgbClr val="2E2E2E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Adresses</a:t>
            </a:r>
            <a:endParaRPr lang="en-US" sz="2000" dirty="0">
              <a:solidFill>
                <a:srgbClr val="2E2E2E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431802" lvl="1" indent="-215901">
              <a:lnSpc>
                <a:spcPts val="3200"/>
              </a:lnSpc>
              <a:buFont typeface="Arial"/>
              <a:buChar char="•"/>
            </a:pPr>
            <a:r>
              <a:rPr lang="en-US" sz="2000" dirty="0">
                <a:solidFill>
                  <a:srgbClr val="2E2E2E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Data (for sure...)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734800" y="9029178"/>
            <a:ext cx="5587276" cy="2110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20"/>
              </a:lnSpc>
            </a:pPr>
            <a:r>
              <a:rPr lang="en-US" sz="1300" u="sng" dirty="0">
                <a:solidFill>
                  <a:srgbClr val="000000"/>
                </a:solidFill>
                <a:latin typeface="Arimo"/>
                <a:hlinkClick r:id="rId5" tooltip="https://docs.xilinx.com/v/u/en-US/ug1037-vivado-axi-reference-guide"/>
              </a:rPr>
              <a:t>https://docs.xilinx.com/v/u/en-US/ug1037-vivado-axi-reference-guide</a:t>
            </a:r>
          </a:p>
        </p:txBody>
      </p:sp>
      <p:sp>
        <p:nvSpPr>
          <p:cNvPr id="9" name="Segnaposto numero diapositiva 10">
            <a:extLst>
              <a:ext uri="{FF2B5EF4-FFF2-40B4-BE49-F238E27FC236}">
                <a16:creationId xmlns:a16="http://schemas.microsoft.com/office/drawing/2014/main" id="{B9285C23-E592-048B-FCC8-1AA0FA34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65FB02-9E7E-CF5E-89D6-A3299828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47D61A-234A-EF08-85A9-8410E72607D8}"/>
              </a:ext>
            </a:extLst>
          </p:cNvPr>
          <p:cNvSpPr txBox="1"/>
          <p:nvPr/>
        </p:nvSpPr>
        <p:spPr>
          <a:xfrm>
            <a:off x="7772400" y="3238500"/>
            <a:ext cx="20137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Slide </a:t>
            </a:r>
            <a:r>
              <a:rPr lang="en-GB" dirty="0" err="1"/>
              <a:t>presentazione</a:t>
            </a:r>
            <a:endParaRPr lang="en-GB" dirty="0"/>
          </a:p>
          <a:p>
            <a:endParaRPr lang="en-GB" dirty="0"/>
          </a:p>
          <a:p>
            <a:r>
              <a:rPr lang="en-GB" dirty="0"/>
              <a:t>ALU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SIMD</a:t>
            </a:r>
          </a:p>
          <a:p>
            <a:r>
              <a:rPr lang="en-GB" dirty="0"/>
              <a:t>MIMD</a:t>
            </a:r>
          </a:p>
          <a:p>
            <a:r>
              <a:rPr lang="en-GB" dirty="0"/>
              <a:t>Dec</a:t>
            </a:r>
          </a:p>
        </p:txBody>
      </p:sp>
    </p:spTree>
    <p:extLst>
      <p:ext uri="{BB962C8B-B14F-4D97-AF65-F5344CB8AC3E}">
        <p14:creationId xmlns:p14="http://schemas.microsoft.com/office/powerpoint/2010/main" val="54300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930669">
            <a:off x="-7971294" y="-10725049"/>
            <a:ext cx="18539921" cy="18539921"/>
          </a:xfrm>
          <a:custGeom>
            <a:avLst/>
            <a:gdLst/>
            <a:ahLst/>
            <a:cxnLst/>
            <a:rect l="l" t="t" r="r" b="b"/>
            <a:pathLst>
              <a:path w="18539921" h="18539921">
                <a:moveTo>
                  <a:pt x="0" y="0"/>
                </a:moveTo>
                <a:lnTo>
                  <a:pt x="18539921" y="0"/>
                </a:lnTo>
                <a:lnTo>
                  <a:pt x="18539921" y="18539921"/>
                </a:lnTo>
                <a:lnTo>
                  <a:pt x="0" y="18539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fontAlgn="ctr"/>
            <a:r>
              <a:rPr lang="en-GB" b="1"/>
              <a:t>A</a:t>
            </a:r>
            <a:endParaRPr lang="it-IT"/>
          </a:p>
          <a:p>
            <a:pPr fontAlgn="ctr"/>
            <a:r>
              <a:rPr lang="en-GB" b="1"/>
              <a:t>B</a:t>
            </a:r>
            <a:endParaRPr lang="it-IT"/>
          </a:p>
          <a:p>
            <a:pPr fontAlgn="ctr"/>
            <a:r>
              <a:rPr lang="en-GB" b="1"/>
              <a:t>A</a:t>
            </a:r>
            <a:endParaRPr lang="it-IT"/>
          </a:p>
          <a:p>
            <a:pPr fontAlgn="ctr"/>
            <a:r>
              <a:rPr lang="en-GB" b="1"/>
              <a:t>B</a:t>
            </a:r>
            <a:endParaRPr lang="it-IT"/>
          </a:p>
        </p:txBody>
      </p:sp>
      <p:sp>
        <p:nvSpPr>
          <p:cNvPr id="5" name="TextBox 5"/>
          <p:cNvSpPr txBox="1"/>
          <p:nvPr/>
        </p:nvSpPr>
        <p:spPr>
          <a:xfrm>
            <a:off x="1046551" y="900908"/>
            <a:ext cx="8572512" cy="1169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 dirty="0">
                <a:solidFill>
                  <a:srgbClr val="004AAD"/>
                </a:solidFill>
                <a:latin typeface="Arial Black" panose="020B0A04020102020204" pitchFamily="34" charset="0"/>
              </a:rPr>
              <a:t>SIMD</a:t>
            </a:r>
          </a:p>
        </p:txBody>
      </p:sp>
      <p:sp>
        <p:nvSpPr>
          <p:cNvPr id="14" name="Freeform 14"/>
          <p:cNvSpPr/>
          <p:nvPr/>
        </p:nvSpPr>
        <p:spPr>
          <a:xfrm rot="5242519" flipH="1">
            <a:off x="-1042019" y="8240279"/>
            <a:ext cx="8063091" cy="6553094"/>
          </a:xfrm>
          <a:custGeom>
            <a:avLst/>
            <a:gdLst/>
            <a:ahLst/>
            <a:cxnLst/>
            <a:rect l="l" t="t" r="r" b="b"/>
            <a:pathLst>
              <a:path w="8063091" h="6553094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40DC50E-606F-43AD-41D6-FF2074744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443878"/>
              </p:ext>
            </p:extLst>
          </p:nvPr>
        </p:nvGraphicFramePr>
        <p:xfrm>
          <a:off x="1393133" y="3547111"/>
          <a:ext cx="2569268" cy="77177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0775">
                  <a:extLst>
                    <a:ext uri="{9D8B030D-6E8A-4147-A177-3AD203B41FA5}">
                      <a16:colId xmlns:a16="http://schemas.microsoft.com/office/drawing/2014/main" val="3062347913"/>
                    </a:ext>
                  </a:extLst>
                </a:gridCol>
                <a:gridCol w="1278493">
                  <a:extLst>
                    <a:ext uri="{9D8B030D-6E8A-4147-A177-3AD203B41FA5}">
                      <a16:colId xmlns:a16="http://schemas.microsoft.com/office/drawing/2014/main" val="1836595320"/>
                    </a:ext>
                  </a:extLst>
                </a:gridCol>
              </a:tblGrid>
              <a:tr h="77177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096237"/>
                  </a:ext>
                </a:extLst>
              </a:tr>
            </a:tbl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02CC82-2E2F-227D-9558-FBE39CE4E1E6}"/>
              </a:ext>
            </a:extLst>
          </p:cNvPr>
          <p:cNvSpPr/>
          <p:nvPr/>
        </p:nvSpPr>
        <p:spPr>
          <a:xfrm>
            <a:off x="11625656" y="6211749"/>
            <a:ext cx="5337269" cy="22782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ZYNQ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3F46C3-40CE-4262-DB14-DD866390508F}"/>
              </a:ext>
            </a:extLst>
          </p:cNvPr>
          <p:cNvSpPr/>
          <p:nvPr/>
        </p:nvSpPr>
        <p:spPr>
          <a:xfrm>
            <a:off x="1393132" y="3238500"/>
            <a:ext cx="10108246" cy="31401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DRAM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2F7699-54CB-68E1-C48F-1A7D903A886A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962304" y="7350857"/>
            <a:ext cx="36633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24243A-2857-DB0E-BEB7-DDCD2B42DED3}"/>
              </a:ext>
            </a:extLst>
          </p:cNvPr>
          <p:cNvSpPr txBox="1"/>
          <p:nvPr/>
        </p:nvSpPr>
        <p:spPr>
          <a:xfrm>
            <a:off x="10353460" y="6677493"/>
            <a:ext cx="1336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OPERATION,</a:t>
            </a:r>
          </a:p>
          <a:p>
            <a:r>
              <a:rPr lang="en-GB" dirty="0"/>
              <a:t>ADDRESSES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F6A4D1-6C8F-E5F0-7B9D-06EFF9BB47EF}"/>
              </a:ext>
            </a:extLst>
          </p:cNvPr>
          <p:cNvSpPr/>
          <p:nvPr/>
        </p:nvSpPr>
        <p:spPr>
          <a:xfrm>
            <a:off x="1415913" y="5880478"/>
            <a:ext cx="6546388" cy="305686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IP ALU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AE0241C-0A51-6FFE-A632-28C698DC419E}"/>
              </a:ext>
            </a:extLst>
          </p:cNvPr>
          <p:cNvSpPr/>
          <p:nvPr/>
        </p:nvSpPr>
        <p:spPr>
          <a:xfrm>
            <a:off x="11628861" y="6903444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Slave Port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00AB23-20AF-5F70-660A-C075D2F22748}"/>
              </a:ext>
            </a:extLst>
          </p:cNvPr>
          <p:cNvSpPr/>
          <p:nvPr/>
        </p:nvSpPr>
        <p:spPr>
          <a:xfrm>
            <a:off x="1539850" y="5893558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DF218-BC7D-7CD4-F1C1-F9C1D0510839}"/>
              </a:ext>
            </a:extLst>
          </p:cNvPr>
          <p:cNvSpPr/>
          <p:nvPr/>
        </p:nvSpPr>
        <p:spPr>
          <a:xfrm>
            <a:off x="2735429" y="5893558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Master2</a:t>
            </a:r>
          </a:p>
        </p:txBody>
      </p:sp>
      <p:sp>
        <p:nvSpPr>
          <p:cNvPr id="3" name="Rectangle 47">
            <a:extLst>
              <a:ext uri="{FF2B5EF4-FFF2-40B4-BE49-F238E27FC236}">
                <a16:creationId xmlns:a16="http://schemas.microsoft.com/office/drawing/2014/main" id="{9967C73E-6A24-9FB6-269D-4DC6F396E110}"/>
              </a:ext>
            </a:extLst>
          </p:cNvPr>
          <p:cNvSpPr/>
          <p:nvPr/>
        </p:nvSpPr>
        <p:spPr>
          <a:xfrm>
            <a:off x="6748667" y="5893558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Master0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FC1FEF9-1915-E3AD-6E9A-22BB070CE27C}"/>
              </a:ext>
            </a:extLst>
          </p:cNvPr>
          <p:cNvGrpSpPr/>
          <p:nvPr/>
        </p:nvGrpSpPr>
        <p:grpSpPr>
          <a:xfrm>
            <a:off x="2057399" y="4318888"/>
            <a:ext cx="5208817" cy="1574670"/>
            <a:chOff x="2057399" y="4318888"/>
            <a:chExt cx="5208817" cy="157467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9E118A1-24AF-B37F-1641-CC0FA74CE44E}"/>
                </a:ext>
              </a:extLst>
            </p:cNvPr>
            <p:cNvCxnSpPr>
              <a:cxnSpLocks/>
            </p:cNvCxnSpPr>
            <p:nvPr/>
          </p:nvCxnSpPr>
          <p:spPr>
            <a:xfrm>
              <a:off x="2057399" y="4318888"/>
              <a:ext cx="0" cy="15746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2637F3D-F238-0376-B374-066BD3B89DAF}"/>
                </a:ext>
              </a:extLst>
            </p:cNvPr>
            <p:cNvCxnSpPr>
              <a:cxnSpLocks/>
            </p:cNvCxnSpPr>
            <p:nvPr/>
          </p:nvCxnSpPr>
          <p:spPr>
            <a:xfrm>
              <a:off x="3252978" y="4331968"/>
              <a:ext cx="0" cy="1548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44">
              <a:extLst>
                <a:ext uri="{FF2B5EF4-FFF2-40B4-BE49-F238E27FC236}">
                  <a16:creationId xmlns:a16="http://schemas.microsoft.com/office/drawing/2014/main" id="{60DEE75A-B81B-4F19-4DBD-C2054BF305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6216" y="4318888"/>
              <a:ext cx="0" cy="15615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4DD96A5C-287D-2A64-8536-15B19F671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810729"/>
              </p:ext>
            </p:extLst>
          </p:nvPr>
        </p:nvGraphicFramePr>
        <p:xfrm>
          <a:off x="6650933" y="3563177"/>
          <a:ext cx="1230566" cy="75571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0566">
                  <a:extLst>
                    <a:ext uri="{9D8B030D-6E8A-4147-A177-3AD203B41FA5}">
                      <a16:colId xmlns:a16="http://schemas.microsoft.com/office/drawing/2014/main" val="303076931"/>
                    </a:ext>
                  </a:extLst>
                </a:gridCol>
              </a:tblGrid>
              <a:tr h="75571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846535"/>
                  </a:ext>
                </a:extLst>
              </a:tr>
            </a:tbl>
          </a:graphicData>
        </a:graphic>
      </p:graphicFrame>
      <p:sp>
        <p:nvSpPr>
          <p:cNvPr id="4" name="Segnaposto numero diapositiva 10">
            <a:extLst>
              <a:ext uri="{FF2B5EF4-FFF2-40B4-BE49-F238E27FC236}">
                <a16:creationId xmlns:a16="http://schemas.microsoft.com/office/drawing/2014/main" id="{10826EDE-B818-6A93-6332-49FB04D8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72222E-7 -1.23457E-6 L -0.12456 -1.2345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930669">
            <a:off x="-7971294" y="-10725049"/>
            <a:ext cx="18539921" cy="18539921"/>
          </a:xfrm>
          <a:custGeom>
            <a:avLst/>
            <a:gdLst/>
            <a:ahLst/>
            <a:cxnLst/>
            <a:rect l="l" t="t" r="r" b="b"/>
            <a:pathLst>
              <a:path w="18539921" h="18539921">
                <a:moveTo>
                  <a:pt x="0" y="0"/>
                </a:moveTo>
                <a:lnTo>
                  <a:pt x="18539921" y="0"/>
                </a:lnTo>
                <a:lnTo>
                  <a:pt x="18539921" y="18539921"/>
                </a:lnTo>
                <a:lnTo>
                  <a:pt x="0" y="18539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fontAlgn="ctr"/>
            <a:r>
              <a:rPr lang="en-GB" b="1"/>
              <a:t>A</a:t>
            </a:r>
            <a:endParaRPr lang="it-IT"/>
          </a:p>
          <a:p>
            <a:pPr fontAlgn="ctr"/>
            <a:r>
              <a:rPr lang="en-GB" b="1"/>
              <a:t>B</a:t>
            </a:r>
            <a:endParaRPr lang="it-IT"/>
          </a:p>
          <a:p>
            <a:pPr fontAlgn="ctr"/>
            <a:r>
              <a:rPr lang="en-GB" b="1"/>
              <a:t>A</a:t>
            </a:r>
            <a:endParaRPr lang="it-IT"/>
          </a:p>
          <a:p>
            <a:pPr fontAlgn="ctr"/>
            <a:r>
              <a:rPr lang="en-GB" b="1"/>
              <a:t>B</a:t>
            </a:r>
            <a:endParaRPr lang="it-IT"/>
          </a:p>
        </p:txBody>
      </p:sp>
      <p:sp>
        <p:nvSpPr>
          <p:cNvPr id="5" name="TextBox 5"/>
          <p:cNvSpPr txBox="1"/>
          <p:nvPr/>
        </p:nvSpPr>
        <p:spPr>
          <a:xfrm>
            <a:off x="1046551" y="900908"/>
            <a:ext cx="8572512" cy="1169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 dirty="0">
                <a:solidFill>
                  <a:srgbClr val="004AAD"/>
                </a:solidFill>
                <a:latin typeface="Arial Black" panose="020B0A04020102020204" pitchFamily="34" charset="0"/>
              </a:rPr>
              <a:t>MIMD</a:t>
            </a:r>
          </a:p>
        </p:txBody>
      </p:sp>
      <p:sp>
        <p:nvSpPr>
          <p:cNvPr id="14" name="Freeform 14"/>
          <p:cNvSpPr/>
          <p:nvPr/>
        </p:nvSpPr>
        <p:spPr>
          <a:xfrm rot="5242519" flipH="1">
            <a:off x="-1042019" y="8240279"/>
            <a:ext cx="8063091" cy="6553094"/>
          </a:xfrm>
          <a:custGeom>
            <a:avLst/>
            <a:gdLst/>
            <a:ahLst/>
            <a:cxnLst/>
            <a:rect l="l" t="t" r="r" b="b"/>
            <a:pathLst>
              <a:path w="8063091" h="6553094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40DC50E-606F-43AD-41D6-FF2074744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009250"/>
              </p:ext>
            </p:extLst>
          </p:nvPr>
        </p:nvGraphicFramePr>
        <p:xfrm>
          <a:off x="1393133" y="3552514"/>
          <a:ext cx="3864667" cy="7663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3867">
                  <a:extLst>
                    <a:ext uri="{9D8B030D-6E8A-4147-A177-3AD203B41FA5}">
                      <a16:colId xmlns:a16="http://schemas.microsoft.com/office/drawing/2014/main" val="306234791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86830857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36595320"/>
                    </a:ext>
                  </a:extLst>
                </a:gridCol>
              </a:tblGrid>
              <a:tr h="76637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096237"/>
                  </a:ext>
                </a:extLst>
              </a:tr>
            </a:tbl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02CC82-2E2F-227D-9558-FBE39CE4E1E6}"/>
              </a:ext>
            </a:extLst>
          </p:cNvPr>
          <p:cNvSpPr/>
          <p:nvPr/>
        </p:nvSpPr>
        <p:spPr>
          <a:xfrm>
            <a:off x="11625656" y="6211749"/>
            <a:ext cx="5337269" cy="22782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ZYNQ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3F46C3-40CE-4262-DB14-DD866390508F}"/>
              </a:ext>
            </a:extLst>
          </p:cNvPr>
          <p:cNvSpPr/>
          <p:nvPr/>
        </p:nvSpPr>
        <p:spPr>
          <a:xfrm>
            <a:off x="1393132" y="3238500"/>
            <a:ext cx="10108246" cy="31401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DRAM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2F7699-54CB-68E1-C48F-1A7D903A886A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962304" y="7350857"/>
            <a:ext cx="36633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24243A-2857-DB0E-BEB7-DDCD2B42DED3}"/>
              </a:ext>
            </a:extLst>
          </p:cNvPr>
          <p:cNvSpPr txBox="1"/>
          <p:nvPr/>
        </p:nvSpPr>
        <p:spPr>
          <a:xfrm>
            <a:off x="10387316" y="6645477"/>
            <a:ext cx="1265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  <a:p>
            <a:r>
              <a:rPr lang="en-GB" dirty="0"/>
              <a:t>ADDRESSES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F6A4D1-6C8F-E5F0-7B9D-06EFF9BB47EF}"/>
              </a:ext>
            </a:extLst>
          </p:cNvPr>
          <p:cNvSpPr/>
          <p:nvPr/>
        </p:nvSpPr>
        <p:spPr>
          <a:xfrm>
            <a:off x="1415913" y="5880478"/>
            <a:ext cx="6546388" cy="305686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IP ALU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AE0241C-0A51-6FFE-A632-28C698DC419E}"/>
              </a:ext>
            </a:extLst>
          </p:cNvPr>
          <p:cNvSpPr/>
          <p:nvPr/>
        </p:nvSpPr>
        <p:spPr>
          <a:xfrm>
            <a:off x="11628861" y="6903444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Slave Port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00AB23-20AF-5F70-660A-C075D2F22748}"/>
              </a:ext>
            </a:extLst>
          </p:cNvPr>
          <p:cNvSpPr/>
          <p:nvPr/>
        </p:nvSpPr>
        <p:spPr>
          <a:xfrm>
            <a:off x="1539850" y="5893558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DF218-BC7D-7CD4-F1C1-F9C1D0510839}"/>
              </a:ext>
            </a:extLst>
          </p:cNvPr>
          <p:cNvSpPr/>
          <p:nvPr/>
        </p:nvSpPr>
        <p:spPr>
          <a:xfrm>
            <a:off x="2735429" y="5893558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Master2</a:t>
            </a:r>
          </a:p>
        </p:txBody>
      </p:sp>
      <p:sp>
        <p:nvSpPr>
          <p:cNvPr id="3" name="Rectangle 47">
            <a:extLst>
              <a:ext uri="{FF2B5EF4-FFF2-40B4-BE49-F238E27FC236}">
                <a16:creationId xmlns:a16="http://schemas.microsoft.com/office/drawing/2014/main" id="{9967C73E-6A24-9FB6-269D-4DC6F396E110}"/>
              </a:ext>
            </a:extLst>
          </p:cNvPr>
          <p:cNvSpPr/>
          <p:nvPr/>
        </p:nvSpPr>
        <p:spPr>
          <a:xfrm>
            <a:off x="6748667" y="5893558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Master0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4DD96A5C-287D-2A64-8536-15B19F671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308449"/>
              </p:ext>
            </p:extLst>
          </p:nvPr>
        </p:nvGraphicFramePr>
        <p:xfrm>
          <a:off x="6580608" y="3563175"/>
          <a:ext cx="1381691" cy="75571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81691">
                  <a:extLst>
                    <a:ext uri="{9D8B030D-6E8A-4147-A177-3AD203B41FA5}">
                      <a16:colId xmlns:a16="http://schemas.microsoft.com/office/drawing/2014/main" val="303076931"/>
                    </a:ext>
                  </a:extLst>
                </a:gridCol>
              </a:tblGrid>
              <a:tr h="75571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846535"/>
                  </a:ext>
                </a:extLst>
              </a:tr>
            </a:tbl>
          </a:graphicData>
        </a:graphic>
      </p:graphicFrame>
      <p:sp>
        <p:nvSpPr>
          <p:cNvPr id="4" name="Rectangle 47">
            <a:extLst>
              <a:ext uri="{FF2B5EF4-FFF2-40B4-BE49-F238E27FC236}">
                <a16:creationId xmlns:a16="http://schemas.microsoft.com/office/drawing/2014/main" id="{984862A6-9DFD-79B2-6BDE-67B2279CFFBE}"/>
              </a:ext>
            </a:extLst>
          </p:cNvPr>
          <p:cNvSpPr/>
          <p:nvPr/>
        </p:nvSpPr>
        <p:spPr>
          <a:xfrm>
            <a:off x="4049557" y="5899573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Master3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791C4259-84BF-BD9B-FAAA-6E715E63FE05}"/>
              </a:ext>
            </a:extLst>
          </p:cNvPr>
          <p:cNvGrpSpPr/>
          <p:nvPr/>
        </p:nvGrpSpPr>
        <p:grpSpPr>
          <a:xfrm>
            <a:off x="2057399" y="4318886"/>
            <a:ext cx="5208817" cy="1574672"/>
            <a:chOff x="2057399" y="4318886"/>
            <a:chExt cx="5208817" cy="1574672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DFC1FEF9-1915-E3AD-6E9A-22BB070CE27C}"/>
                </a:ext>
              </a:extLst>
            </p:cNvPr>
            <p:cNvGrpSpPr/>
            <p:nvPr/>
          </p:nvGrpSpPr>
          <p:grpSpPr>
            <a:xfrm>
              <a:off x="2057399" y="4318888"/>
              <a:ext cx="5208817" cy="1574670"/>
              <a:chOff x="2057399" y="4318888"/>
              <a:chExt cx="5208817" cy="1574670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9E118A1-24AF-B37F-1641-CC0FA74CE4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7399" y="4318888"/>
                <a:ext cx="0" cy="15746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2637F3D-F238-0376-B374-066BD3B89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2978" y="4331968"/>
                <a:ext cx="0" cy="15485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44">
                <a:extLst>
                  <a:ext uri="{FF2B5EF4-FFF2-40B4-BE49-F238E27FC236}">
                    <a16:creationId xmlns:a16="http://schemas.microsoft.com/office/drawing/2014/main" id="{60DEE75A-B81B-4F19-4DBD-C2054BF305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66216" y="4318888"/>
                <a:ext cx="0" cy="15615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A06032B6-2F41-DD05-D70F-A14E43B6FD8B}"/>
                </a:ext>
              </a:extLst>
            </p:cNvPr>
            <p:cNvCxnSpPr/>
            <p:nvPr/>
          </p:nvCxnSpPr>
          <p:spPr>
            <a:xfrm>
              <a:off x="4567106" y="4318886"/>
              <a:ext cx="0" cy="156159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egnaposto numero diapositiva 10">
            <a:extLst>
              <a:ext uri="{FF2B5EF4-FFF2-40B4-BE49-F238E27FC236}">
                <a16:creationId xmlns:a16="http://schemas.microsoft.com/office/drawing/2014/main" id="{22F928EF-76FC-ACDF-2749-99D259C4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4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3889E-6 -4.81481E-6 L -0.12457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930669">
            <a:off x="-7971294" y="-10725049"/>
            <a:ext cx="18539921" cy="18539921"/>
          </a:xfrm>
          <a:custGeom>
            <a:avLst/>
            <a:gdLst/>
            <a:ahLst/>
            <a:cxnLst/>
            <a:rect l="l" t="t" r="r" b="b"/>
            <a:pathLst>
              <a:path w="18539921" h="18539921">
                <a:moveTo>
                  <a:pt x="0" y="0"/>
                </a:moveTo>
                <a:lnTo>
                  <a:pt x="18539921" y="0"/>
                </a:lnTo>
                <a:lnTo>
                  <a:pt x="18539921" y="18539921"/>
                </a:lnTo>
                <a:lnTo>
                  <a:pt x="0" y="18539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it-IT"/>
              <a:t>SELEC=0</a:t>
            </a:r>
            <a:endParaRPr lang="it-IT" dirty="0"/>
          </a:p>
        </p:txBody>
      </p:sp>
      <p:sp>
        <p:nvSpPr>
          <p:cNvPr id="5" name="TextBox 5"/>
          <p:cNvSpPr txBox="1"/>
          <p:nvPr/>
        </p:nvSpPr>
        <p:spPr>
          <a:xfrm>
            <a:off x="1046550" y="900908"/>
            <a:ext cx="12821849" cy="1169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 dirty="0">
                <a:solidFill>
                  <a:srgbClr val="004AAD"/>
                </a:solidFill>
                <a:latin typeface="Arial Black" panose="020B0A04020102020204" pitchFamily="34" charset="0"/>
              </a:rPr>
              <a:t>DECOUPLED MIMD</a:t>
            </a:r>
          </a:p>
        </p:txBody>
      </p:sp>
      <p:sp>
        <p:nvSpPr>
          <p:cNvPr id="14" name="Freeform 14"/>
          <p:cNvSpPr/>
          <p:nvPr/>
        </p:nvSpPr>
        <p:spPr>
          <a:xfrm rot="5242519" flipH="1">
            <a:off x="-1042019" y="8240279"/>
            <a:ext cx="8063091" cy="6553094"/>
          </a:xfrm>
          <a:custGeom>
            <a:avLst/>
            <a:gdLst/>
            <a:ahLst/>
            <a:cxnLst/>
            <a:rect l="l" t="t" r="r" b="b"/>
            <a:pathLst>
              <a:path w="8063091" h="6553094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40DC50E-606F-43AD-41D6-FF20747447ED}"/>
              </a:ext>
            </a:extLst>
          </p:cNvPr>
          <p:cNvGraphicFramePr>
            <a:graphicFrameLocks noGrp="1"/>
          </p:cNvGraphicFramePr>
          <p:nvPr/>
        </p:nvGraphicFramePr>
        <p:xfrm>
          <a:off x="1393133" y="3552514"/>
          <a:ext cx="3864667" cy="7663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3867">
                  <a:extLst>
                    <a:ext uri="{9D8B030D-6E8A-4147-A177-3AD203B41FA5}">
                      <a16:colId xmlns:a16="http://schemas.microsoft.com/office/drawing/2014/main" val="306234791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86830857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36595320"/>
                    </a:ext>
                  </a:extLst>
                </a:gridCol>
              </a:tblGrid>
              <a:tr h="76637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09623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453F46C3-40CE-4262-DB14-DD866390508F}"/>
              </a:ext>
            </a:extLst>
          </p:cNvPr>
          <p:cNvSpPr/>
          <p:nvPr/>
        </p:nvSpPr>
        <p:spPr>
          <a:xfrm>
            <a:off x="1393132" y="3238500"/>
            <a:ext cx="10108246" cy="31401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DRAM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2F7699-54CB-68E1-C48F-1A7D903A886A}"/>
              </a:ext>
            </a:extLst>
          </p:cNvPr>
          <p:cNvCxnSpPr>
            <a:cxnSpLocks/>
            <a:stCxn id="17" idx="1"/>
            <a:endCxn id="22" idx="3"/>
          </p:cNvCxnSpPr>
          <p:nvPr/>
        </p:nvCxnSpPr>
        <p:spPr>
          <a:xfrm flipH="1" flipV="1">
            <a:off x="7939520" y="7412645"/>
            <a:ext cx="5597040" cy="38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A24243A-2857-DB0E-BEB7-DDCD2B42DED3}"/>
              </a:ext>
            </a:extLst>
          </p:cNvPr>
          <p:cNvSpPr txBox="1"/>
          <p:nvPr/>
        </p:nvSpPr>
        <p:spPr>
          <a:xfrm>
            <a:off x="12256306" y="6319638"/>
            <a:ext cx="1265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  <a:p>
            <a:r>
              <a:rPr lang="en-GB" dirty="0"/>
              <a:t>SELEC,</a:t>
            </a:r>
          </a:p>
          <a:p>
            <a:r>
              <a:rPr lang="en-GB" dirty="0"/>
              <a:t>ADDRESSES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F6A4D1-6C8F-E5F0-7B9D-06EFF9BB47EF}"/>
              </a:ext>
            </a:extLst>
          </p:cNvPr>
          <p:cNvSpPr/>
          <p:nvPr/>
        </p:nvSpPr>
        <p:spPr>
          <a:xfrm>
            <a:off x="1393132" y="5884213"/>
            <a:ext cx="6546388" cy="305686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IP ALU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5EAA2036-620C-3023-2010-A2E6A4AE4658}"/>
              </a:ext>
            </a:extLst>
          </p:cNvPr>
          <p:cNvGrpSpPr/>
          <p:nvPr/>
        </p:nvGrpSpPr>
        <p:grpSpPr>
          <a:xfrm>
            <a:off x="13536560" y="6312318"/>
            <a:ext cx="4419601" cy="2278215"/>
            <a:chOff x="11628861" y="6211749"/>
            <a:chExt cx="5334064" cy="2278215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502CC82-2E2F-227D-9558-FBE39CE4E1E6}"/>
                </a:ext>
              </a:extLst>
            </p:cNvPr>
            <p:cNvSpPr/>
            <p:nvPr/>
          </p:nvSpPr>
          <p:spPr>
            <a:xfrm>
              <a:off x="11628861" y="6211749"/>
              <a:ext cx="5334064" cy="227821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/>
                <a:t>ZYNQ</a:t>
              </a:r>
              <a:endParaRPr lang="en-GB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AE0241C-0A51-6FFE-A632-28C698DC419E}"/>
                </a:ext>
              </a:extLst>
            </p:cNvPr>
            <p:cNvSpPr/>
            <p:nvPr/>
          </p:nvSpPr>
          <p:spPr>
            <a:xfrm>
              <a:off x="11628861" y="6903444"/>
              <a:ext cx="1035099" cy="81726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Slave Port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900AB23-20AF-5F70-660A-C075D2F22748}"/>
              </a:ext>
            </a:extLst>
          </p:cNvPr>
          <p:cNvSpPr/>
          <p:nvPr/>
        </p:nvSpPr>
        <p:spPr>
          <a:xfrm>
            <a:off x="1539850" y="5893558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EDF218-BC7D-7CD4-F1C1-F9C1D0510839}"/>
              </a:ext>
            </a:extLst>
          </p:cNvPr>
          <p:cNvSpPr/>
          <p:nvPr/>
        </p:nvSpPr>
        <p:spPr>
          <a:xfrm>
            <a:off x="2735429" y="5893558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Master2</a:t>
            </a:r>
          </a:p>
        </p:txBody>
      </p:sp>
      <p:sp>
        <p:nvSpPr>
          <p:cNvPr id="3" name="Rectangle 47">
            <a:extLst>
              <a:ext uri="{FF2B5EF4-FFF2-40B4-BE49-F238E27FC236}">
                <a16:creationId xmlns:a16="http://schemas.microsoft.com/office/drawing/2014/main" id="{9967C73E-6A24-9FB6-269D-4DC6F396E110}"/>
              </a:ext>
            </a:extLst>
          </p:cNvPr>
          <p:cNvSpPr/>
          <p:nvPr/>
        </p:nvSpPr>
        <p:spPr>
          <a:xfrm>
            <a:off x="6748667" y="5893558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Master0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4DD96A5C-287D-2A64-8536-15B19F671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053614"/>
              </p:ext>
            </p:extLst>
          </p:nvPr>
        </p:nvGraphicFramePr>
        <p:xfrm>
          <a:off x="6553212" y="3555099"/>
          <a:ext cx="1371585" cy="7507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585">
                  <a:extLst>
                    <a:ext uri="{9D8B030D-6E8A-4147-A177-3AD203B41FA5}">
                      <a16:colId xmlns:a16="http://schemas.microsoft.com/office/drawing/2014/main" val="303076931"/>
                    </a:ext>
                  </a:extLst>
                </a:gridCol>
              </a:tblGrid>
              <a:tr h="75070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846535"/>
                  </a:ext>
                </a:extLst>
              </a:tr>
            </a:tbl>
          </a:graphicData>
        </a:graphic>
      </p:graphicFrame>
      <p:sp>
        <p:nvSpPr>
          <p:cNvPr id="4" name="Rectangle 47">
            <a:extLst>
              <a:ext uri="{FF2B5EF4-FFF2-40B4-BE49-F238E27FC236}">
                <a16:creationId xmlns:a16="http://schemas.microsoft.com/office/drawing/2014/main" id="{984862A6-9DFD-79B2-6BDE-67B2279CFFBE}"/>
              </a:ext>
            </a:extLst>
          </p:cNvPr>
          <p:cNvSpPr/>
          <p:nvPr/>
        </p:nvSpPr>
        <p:spPr>
          <a:xfrm>
            <a:off x="4049557" y="5899573"/>
            <a:ext cx="1035099" cy="817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Master3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791C4259-84BF-BD9B-FAAA-6E715E63FE05}"/>
              </a:ext>
            </a:extLst>
          </p:cNvPr>
          <p:cNvGrpSpPr/>
          <p:nvPr/>
        </p:nvGrpSpPr>
        <p:grpSpPr>
          <a:xfrm>
            <a:off x="2057399" y="4318886"/>
            <a:ext cx="5208817" cy="1574672"/>
            <a:chOff x="2057399" y="4318886"/>
            <a:chExt cx="5208817" cy="1574672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DFC1FEF9-1915-E3AD-6E9A-22BB070CE27C}"/>
                </a:ext>
              </a:extLst>
            </p:cNvPr>
            <p:cNvGrpSpPr/>
            <p:nvPr/>
          </p:nvGrpSpPr>
          <p:grpSpPr>
            <a:xfrm>
              <a:off x="2057399" y="4318888"/>
              <a:ext cx="5208817" cy="1574670"/>
              <a:chOff x="2057399" y="4318888"/>
              <a:chExt cx="5208817" cy="1574670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9E118A1-24AF-B37F-1641-CC0FA74CE4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7399" y="4318888"/>
                <a:ext cx="0" cy="15746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2637F3D-F238-0376-B374-066BD3B89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2978" y="4331968"/>
                <a:ext cx="0" cy="15485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44">
                <a:extLst>
                  <a:ext uri="{FF2B5EF4-FFF2-40B4-BE49-F238E27FC236}">
                    <a16:creationId xmlns:a16="http://schemas.microsoft.com/office/drawing/2014/main" id="{60DEE75A-B81B-4F19-4DBD-C2054BF305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66216" y="4318888"/>
                <a:ext cx="0" cy="15615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A06032B6-2F41-DD05-D70F-A14E43B6FD8B}"/>
                </a:ext>
              </a:extLst>
            </p:cNvPr>
            <p:cNvCxnSpPr/>
            <p:nvPr/>
          </p:nvCxnSpPr>
          <p:spPr>
            <a:xfrm>
              <a:off x="4567106" y="4318886"/>
              <a:ext cx="0" cy="1561592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C5941ABD-20C5-0B05-5C23-8810FE5A61C4}"/>
              </a:ext>
            </a:extLst>
          </p:cNvPr>
          <p:cNvGrpSpPr/>
          <p:nvPr/>
        </p:nvGrpSpPr>
        <p:grpSpPr>
          <a:xfrm>
            <a:off x="1539850" y="6949928"/>
            <a:ext cx="2230678" cy="817264"/>
            <a:chOff x="1539850" y="6943913"/>
            <a:chExt cx="2230678" cy="817264"/>
          </a:xfrm>
          <a:solidFill>
            <a:schemeClr val="accent5">
              <a:lumMod val="50000"/>
            </a:schemeClr>
          </a:solidFill>
        </p:grpSpPr>
        <p:sp>
          <p:nvSpPr>
            <p:cNvPr id="8" name="Rectangle 46">
              <a:extLst>
                <a:ext uri="{FF2B5EF4-FFF2-40B4-BE49-F238E27FC236}">
                  <a16:creationId xmlns:a16="http://schemas.microsoft.com/office/drawing/2014/main" id="{E53980C7-5C19-CF11-5699-76BAF0F13253}"/>
                </a:ext>
              </a:extLst>
            </p:cNvPr>
            <p:cNvSpPr/>
            <p:nvPr/>
          </p:nvSpPr>
          <p:spPr>
            <a:xfrm>
              <a:off x="1539850" y="6943913"/>
              <a:ext cx="1035099" cy="817264"/>
            </a:xfrm>
            <a:prstGeom prst="rect">
              <a:avLst/>
            </a:prstGeom>
            <a:grp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OLD A</a:t>
              </a:r>
            </a:p>
          </p:txBody>
        </p:sp>
        <p:sp>
          <p:nvSpPr>
            <p:cNvPr id="9" name="Rectangle 47">
              <a:extLst>
                <a:ext uri="{FF2B5EF4-FFF2-40B4-BE49-F238E27FC236}">
                  <a16:creationId xmlns:a16="http://schemas.microsoft.com/office/drawing/2014/main" id="{64FFBDEE-34FD-B683-A53E-004F7D1E6B8B}"/>
                </a:ext>
              </a:extLst>
            </p:cNvPr>
            <p:cNvSpPr/>
            <p:nvPr/>
          </p:nvSpPr>
          <p:spPr>
            <a:xfrm>
              <a:off x="2735429" y="6943913"/>
              <a:ext cx="1035099" cy="817264"/>
            </a:xfrm>
            <a:prstGeom prst="rect">
              <a:avLst/>
            </a:prstGeom>
            <a:grp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OLD B</a:t>
              </a:r>
            </a:p>
          </p:txBody>
        </p:sp>
      </p:grpSp>
      <p:sp>
        <p:nvSpPr>
          <p:cNvPr id="11" name="Rectangle 47">
            <a:extLst>
              <a:ext uri="{FF2B5EF4-FFF2-40B4-BE49-F238E27FC236}">
                <a16:creationId xmlns:a16="http://schemas.microsoft.com/office/drawing/2014/main" id="{816722BE-C43A-1D71-8640-BCDFED3CBC3C}"/>
              </a:ext>
            </a:extLst>
          </p:cNvPr>
          <p:cNvSpPr/>
          <p:nvPr/>
        </p:nvSpPr>
        <p:spPr>
          <a:xfrm>
            <a:off x="4049557" y="6949928"/>
            <a:ext cx="1035099" cy="81726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OLD OP</a:t>
            </a:r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235DCBC0-ACC2-EE17-5949-211CFC12E2A2}"/>
              </a:ext>
            </a:extLst>
          </p:cNvPr>
          <p:cNvGrpSpPr/>
          <p:nvPr/>
        </p:nvGrpSpPr>
        <p:grpSpPr>
          <a:xfrm>
            <a:off x="1539850" y="6949928"/>
            <a:ext cx="2230678" cy="817264"/>
            <a:chOff x="1539850" y="6943913"/>
            <a:chExt cx="2230678" cy="817264"/>
          </a:xfrm>
          <a:solidFill>
            <a:srgbClr val="00B0F0"/>
          </a:solidFill>
        </p:grpSpPr>
        <p:sp>
          <p:nvSpPr>
            <p:cNvPr id="25" name="Rectangle 46">
              <a:extLst>
                <a:ext uri="{FF2B5EF4-FFF2-40B4-BE49-F238E27FC236}">
                  <a16:creationId xmlns:a16="http://schemas.microsoft.com/office/drawing/2014/main" id="{859144AA-AEDE-DD03-2209-BA31449131F2}"/>
                </a:ext>
              </a:extLst>
            </p:cNvPr>
            <p:cNvSpPr/>
            <p:nvPr/>
          </p:nvSpPr>
          <p:spPr>
            <a:xfrm>
              <a:off x="1539850" y="6943913"/>
              <a:ext cx="1035099" cy="817264"/>
            </a:xfrm>
            <a:prstGeom prst="rect">
              <a:avLst/>
            </a:prstGeom>
            <a:grp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NEW A</a:t>
              </a:r>
            </a:p>
          </p:txBody>
        </p:sp>
        <p:sp>
          <p:nvSpPr>
            <p:cNvPr id="27" name="Rectangle 47">
              <a:extLst>
                <a:ext uri="{FF2B5EF4-FFF2-40B4-BE49-F238E27FC236}">
                  <a16:creationId xmlns:a16="http://schemas.microsoft.com/office/drawing/2014/main" id="{FE9DE7FD-AA79-B2A3-AF3A-D5849353DC73}"/>
                </a:ext>
              </a:extLst>
            </p:cNvPr>
            <p:cNvSpPr/>
            <p:nvPr/>
          </p:nvSpPr>
          <p:spPr>
            <a:xfrm>
              <a:off x="2735429" y="6943913"/>
              <a:ext cx="1035099" cy="817264"/>
            </a:xfrm>
            <a:prstGeom prst="rect">
              <a:avLst/>
            </a:prstGeom>
            <a:grp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NEW B</a:t>
              </a:r>
            </a:p>
          </p:txBody>
        </p:sp>
      </p:grpSp>
      <p:sp>
        <p:nvSpPr>
          <p:cNvPr id="28" name="Rectangle 47">
            <a:extLst>
              <a:ext uri="{FF2B5EF4-FFF2-40B4-BE49-F238E27FC236}">
                <a16:creationId xmlns:a16="http://schemas.microsoft.com/office/drawing/2014/main" id="{37EF5DD8-3646-E06A-64D1-F08E3003DFC6}"/>
              </a:ext>
            </a:extLst>
          </p:cNvPr>
          <p:cNvSpPr/>
          <p:nvPr/>
        </p:nvSpPr>
        <p:spPr>
          <a:xfrm>
            <a:off x="4035165" y="6949928"/>
            <a:ext cx="1035099" cy="8172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NEW OP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3923CF9-FBE7-F715-0005-B5B4D1265DA1}"/>
              </a:ext>
            </a:extLst>
          </p:cNvPr>
          <p:cNvSpPr txBox="1"/>
          <p:nvPr/>
        </p:nvSpPr>
        <p:spPr>
          <a:xfrm>
            <a:off x="8839201" y="52959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SELEC=0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85FFA992-ADB4-D141-C35C-5235F8C5539E}"/>
              </a:ext>
            </a:extLst>
          </p:cNvPr>
          <p:cNvSpPr txBox="1"/>
          <p:nvPr/>
        </p:nvSpPr>
        <p:spPr>
          <a:xfrm>
            <a:off x="8839201" y="5551088"/>
            <a:ext cx="1030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SELEC=1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1F1F5132-7542-AF1B-D719-E792CDBB9A3A}"/>
              </a:ext>
            </a:extLst>
          </p:cNvPr>
          <p:cNvSpPr txBox="1"/>
          <p:nvPr/>
        </p:nvSpPr>
        <p:spPr>
          <a:xfrm>
            <a:off x="8839201" y="5799961"/>
            <a:ext cx="1030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SELEC=2</a:t>
            </a:r>
          </a:p>
        </p:txBody>
      </p:sp>
      <p:sp>
        <p:nvSpPr>
          <p:cNvPr id="6" name="Segnaposto numero diapositiva 10">
            <a:extLst>
              <a:ext uri="{FF2B5EF4-FFF2-40B4-BE49-F238E27FC236}">
                <a16:creationId xmlns:a16="http://schemas.microsoft.com/office/drawing/2014/main" id="{8DBD5571-A445-F6B5-EEE4-90F08DE6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7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0556E-6 0.00016 L -0.22977 0.000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 animBg="1"/>
      <p:bldP spid="28" grpId="0" animBg="1"/>
      <p:bldP spid="28" grpId="1" animBg="1"/>
      <p:bldP spid="28" grpId="2" animBg="1"/>
      <p:bldP spid="28" grpId="3" animBg="1"/>
      <p:bldP spid="29" grpId="0"/>
      <p:bldP spid="31" grpId="0"/>
      <p:bldP spid="31" grpId="1"/>
      <p:bldP spid="33" grpId="0"/>
      <p:bldP spid="3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">
            <a:extLst>
              <a:ext uri="{FF2B5EF4-FFF2-40B4-BE49-F238E27FC236}">
                <a16:creationId xmlns:a16="http://schemas.microsoft.com/office/drawing/2014/main" id="{ECDBE907-4A42-5479-9B25-C7DF989CA29A}"/>
              </a:ext>
            </a:extLst>
          </p:cNvPr>
          <p:cNvSpPr/>
          <p:nvPr/>
        </p:nvSpPr>
        <p:spPr>
          <a:xfrm rot="12606587">
            <a:off x="-2362539" y="5861562"/>
            <a:ext cx="9495369" cy="7717145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7D7A6FB-70E6-A283-57E7-E2FA870153D3}"/>
              </a:ext>
            </a:extLst>
          </p:cNvPr>
          <p:cNvSpPr txBox="1"/>
          <p:nvPr/>
        </p:nvSpPr>
        <p:spPr>
          <a:xfrm>
            <a:off x="1790700" y="4512494"/>
            <a:ext cx="14706600" cy="1262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0" dirty="0">
                <a:solidFill>
                  <a:srgbClr val="004AAD"/>
                </a:solidFill>
                <a:latin typeface="Arial Black" panose="020B0A04020102020204" pitchFamily="34" charset="0"/>
              </a:rPr>
              <a:t>WHY</a:t>
            </a:r>
            <a:r>
              <a: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4AAD"/>
                </a:solidFill>
                <a:effectLst/>
                <a:uLnTx/>
                <a:uFillTx/>
                <a:latin typeface="Arial Black" panose="020B0A04020102020204" pitchFamily="34" charset="0"/>
              </a:rPr>
              <a:t> IS THIS USEFUL?</a:t>
            </a:r>
          </a:p>
        </p:txBody>
      </p:sp>
      <p:sp>
        <p:nvSpPr>
          <p:cNvPr id="3" name="Segnaposto numero diapositiva 10">
            <a:extLst>
              <a:ext uri="{FF2B5EF4-FFF2-40B4-BE49-F238E27FC236}">
                <a16:creationId xmlns:a16="http://schemas.microsoft.com/office/drawing/2014/main" id="{EBA40B98-2CDE-F891-718F-058F4AF6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8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987423" flipH="1">
            <a:off x="12625695" y="7261552"/>
            <a:ext cx="8063091" cy="6553094"/>
          </a:xfrm>
          <a:custGeom>
            <a:avLst/>
            <a:gdLst/>
            <a:ahLst/>
            <a:cxnLst/>
            <a:rect l="l" t="t" r="r" b="b"/>
            <a:pathLst>
              <a:path w="8063091" h="6553094">
                <a:moveTo>
                  <a:pt x="8063091" y="0"/>
                </a:moveTo>
                <a:lnTo>
                  <a:pt x="0" y="0"/>
                </a:lnTo>
                <a:lnTo>
                  <a:pt x="0" y="6553094"/>
                </a:lnTo>
                <a:lnTo>
                  <a:pt x="8063091" y="6553094"/>
                </a:lnTo>
                <a:lnTo>
                  <a:pt x="8063091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217305" y="3946105"/>
            <a:ext cx="5409656" cy="5409656"/>
          </a:xfrm>
          <a:custGeom>
            <a:avLst/>
            <a:gdLst/>
            <a:ahLst/>
            <a:cxnLst/>
            <a:rect l="l" t="t" r="r" b="b"/>
            <a:pathLst>
              <a:path w="5409656" h="5409656">
                <a:moveTo>
                  <a:pt x="0" y="0"/>
                </a:moveTo>
                <a:lnTo>
                  <a:pt x="5409656" y="0"/>
                </a:lnTo>
                <a:lnTo>
                  <a:pt x="5409656" y="5409656"/>
                </a:lnTo>
                <a:lnTo>
                  <a:pt x="0" y="54096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4" name="TextBox 4"/>
          <p:cNvSpPr txBox="1"/>
          <p:nvPr/>
        </p:nvSpPr>
        <p:spPr>
          <a:xfrm>
            <a:off x="1028700" y="1190625"/>
            <a:ext cx="10279915" cy="2352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00"/>
              </a:lnSpc>
            </a:pPr>
            <a:r>
              <a:rPr lang="en-US" sz="9000" dirty="0">
                <a:solidFill>
                  <a:srgbClr val="004AAD"/>
                </a:solidFill>
                <a:latin typeface="Arial Black" panose="020B0A04020102020204" pitchFamily="34" charset="0"/>
              </a:rPr>
              <a:t>DRAM CONNECTION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167111" y="4673234"/>
            <a:ext cx="6803465" cy="1430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2400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order to speed up data transfer the DMA has to be replaced with a direct connection from ALVEARE system to the DRAM.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167111" y="6380114"/>
            <a:ext cx="6803465" cy="922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2400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DRAM connection has to be performed from PL to PS through an AXI4 communication system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167111" y="3888955"/>
            <a:ext cx="3200115" cy="504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999" dirty="0">
                <a:solidFill>
                  <a:srgbClr val="2E2E2E"/>
                </a:solidFill>
                <a:latin typeface="Arial Black" panose="020B0A04020102020204" pitchFamily="34" charset="0"/>
              </a:rPr>
              <a:t>Goal 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167111" y="7925106"/>
            <a:ext cx="6803465" cy="4345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2400" dirty="0">
                <a:solidFill>
                  <a:srgbClr val="2E2E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ALVEARE is then scheduled to receive an enhancement with the integration of an AXI4 Master.</a:t>
            </a:r>
          </a:p>
          <a:p>
            <a:pPr>
              <a:lnSpc>
                <a:spcPts val="3840"/>
              </a:lnSpc>
            </a:pPr>
            <a:endParaRPr lang="en-US" sz="2400" dirty="0">
              <a:solidFill>
                <a:srgbClr val="2E2E2E"/>
              </a:solidFill>
              <a:latin typeface="Montserrat Classic"/>
            </a:endParaRPr>
          </a:p>
          <a:p>
            <a:pPr>
              <a:lnSpc>
                <a:spcPts val="3840"/>
              </a:lnSpc>
            </a:pPr>
            <a:endParaRPr lang="en-US" sz="2400" dirty="0">
              <a:solidFill>
                <a:srgbClr val="2E2E2E"/>
              </a:solidFill>
              <a:latin typeface="Montserrat Classic"/>
            </a:endParaRPr>
          </a:p>
          <a:p>
            <a:pPr>
              <a:lnSpc>
                <a:spcPts val="3840"/>
              </a:lnSpc>
            </a:pPr>
            <a:endParaRPr lang="en-US" sz="2400" dirty="0">
              <a:solidFill>
                <a:srgbClr val="2E2E2E"/>
              </a:solidFill>
              <a:latin typeface="Montserrat Classic"/>
            </a:endParaRPr>
          </a:p>
          <a:p>
            <a:pPr>
              <a:lnSpc>
                <a:spcPts val="3840"/>
              </a:lnSpc>
            </a:pPr>
            <a:endParaRPr lang="en-US" sz="2400" dirty="0">
              <a:solidFill>
                <a:srgbClr val="2E2E2E"/>
              </a:solidFill>
              <a:latin typeface="Montserrat Classic"/>
            </a:endParaRPr>
          </a:p>
          <a:p>
            <a:pPr>
              <a:lnSpc>
                <a:spcPts val="3840"/>
              </a:lnSpc>
            </a:pPr>
            <a:endParaRPr lang="en-US" sz="2400" dirty="0">
              <a:solidFill>
                <a:srgbClr val="2E2E2E"/>
              </a:solidFill>
              <a:latin typeface="Montserrat Classic"/>
            </a:endParaRPr>
          </a:p>
          <a:p>
            <a:pPr>
              <a:lnSpc>
                <a:spcPts val="3840"/>
              </a:lnSpc>
            </a:pPr>
            <a:endParaRPr lang="en-US" sz="2400" dirty="0">
              <a:solidFill>
                <a:srgbClr val="2E2E2E"/>
              </a:solidFill>
              <a:latin typeface="Montserrat Classic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6F8E251-F932-1DFD-1C98-3EF39B35D02C}"/>
                  </a:ext>
                </a:extLst>
              </p14:cNvPr>
              <p14:cNvContentPartPr/>
              <p14:nvPr/>
            </p14:nvContentPartPr>
            <p14:xfrm>
              <a:off x="2841066" y="5485908"/>
              <a:ext cx="564480" cy="137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6F8E251-F932-1DFD-1C98-3EF39B35D0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78066" y="5422908"/>
                <a:ext cx="69012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9C0B749-2BCC-87D0-28D3-35A7614BE873}"/>
                  </a:ext>
                </a:extLst>
              </p14:cNvPr>
              <p14:cNvContentPartPr/>
              <p14:nvPr/>
            </p14:nvContentPartPr>
            <p14:xfrm>
              <a:off x="2689506" y="5504628"/>
              <a:ext cx="917640" cy="140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9C0B749-2BCC-87D0-28D3-35A7614BE8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6866" y="5441988"/>
                <a:ext cx="1043280" cy="2664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Segnaposto numero diapositiva 10">
            <a:extLst>
              <a:ext uri="{FF2B5EF4-FFF2-40B4-BE49-F238E27FC236}">
                <a16:creationId xmlns:a16="http://schemas.microsoft.com/office/drawing/2014/main" id="{A4BA8F84-D509-1155-99EB-E20F5BD4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7734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419</Words>
  <Application>Microsoft Office PowerPoint</Application>
  <PresentationFormat>Custom</PresentationFormat>
  <Paragraphs>150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Arial Black</vt:lpstr>
      <vt:lpstr>Montserrat Classic</vt:lpstr>
      <vt:lpstr>Arimo</vt:lpstr>
      <vt:lpstr>Montserrat Classic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Copia di Sync</dc:title>
  <dc:creator>Giulio Lotto</dc:creator>
  <cp:lastModifiedBy>Marco La Barbera</cp:lastModifiedBy>
  <cp:revision>8</cp:revision>
  <dcterms:created xsi:type="dcterms:W3CDTF">2006-08-16T00:00:00Z</dcterms:created>
  <dcterms:modified xsi:type="dcterms:W3CDTF">2024-04-29T15:00:54Z</dcterms:modified>
  <dc:identifier>DAGDJT0jQlE</dc:identifier>
</cp:coreProperties>
</file>