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5" r:id="rId6"/>
    <p:sldId id="261" r:id="rId7"/>
    <p:sldId id="263" r:id="rId8"/>
    <p:sldId id="267" r:id="rId9"/>
    <p:sldId id="282" r:id="rId10"/>
    <p:sldId id="297" r:id="rId11"/>
    <p:sldId id="283" r:id="rId12"/>
    <p:sldId id="275" r:id="rId13"/>
    <p:sldId id="288" r:id="rId14"/>
    <p:sldId id="281" r:id="rId15"/>
    <p:sldId id="280" r:id="rId16"/>
    <p:sldId id="291" r:id="rId17"/>
    <p:sldId id="290" r:id="rId18"/>
    <p:sldId id="271" r:id="rId19"/>
  </p:sldIdLst>
  <p:sldSz cx="18288000" cy="10287000"/>
  <p:notesSz cx="6858000" cy="9144000"/>
  <p:embeddedFontLst>
    <p:embeddedFont>
      <p:font typeface="Arial Black" panose="020B0A04020102020204" pitchFamily="34" charset="0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5CAFD0-13A7-4C55-B621-4803088741E6}">
          <p14:sldIdLst>
            <p14:sldId id="256"/>
            <p14:sldId id="295"/>
            <p14:sldId id="261"/>
            <p14:sldId id="263"/>
            <p14:sldId id="267"/>
            <p14:sldId id="282"/>
            <p14:sldId id="297"/>
            <p14:sldId id="283"/>
            <p14:sldId id="275"/>
            <p14:sldId id="288"/>
            <p14:sldId id="281"/>
            <p14:sldId id="280"/>
            <p14:sldId id="291"/>
            <p14:sldId id="29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F726C-676F-4B5A-A907-654A68281FBB}" v="674" dt="2024-07-16T20:40:07.542"/>
    <p1510:client id="{E1B627DA-C779-3AF3-1F70-1D6BF7AFD997}" v="8" dt="2024-07-16T17:52:43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2" autoAdjust="0"/>
    <p:restoredTop sz="89882" autoAdjust="0"/>
  </p:normalViewPr>
  <p:slideViewPr>
    <p:cSldViewPr>
      <p:cViewPr varScale="1">
        <p:scale>
          <a:sx n="57" d="100"/>
          <a:sy n="57" d="100"/>
        </p:scale>
        <p:origin x="132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B7E9F70-7591-B8B9-F668-87D1F69C10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173691D-E708-48CE-91EC-88E39EB1BA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7D56F-68D5-48EE-A1D7-43390255C654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D38A6A-6939-BB4E-716B-6079180928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EF9C6A-B37F-5B10-0EC9-8CF207D9B3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2610-3BE3-40BB-930E-00867AFABA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954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6340F-5DA4-4D52-9A6F-654C93F4A91D}" type="datetimeFigureOut">
              <a:rPr lang="it-IT" smtClean="0"/>
              <a:t>17/07/2024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AC765-ED13-40B6-BC48-CD5D505C2FF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2128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Perché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cache? LOCALITA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AC765-ED13-40B6-BC48-CD5D505C2FF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126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Impiegare</a:t>
            </a:r>
            <a:r>
              <a:rPr lang="en-GB" b="1" dirty="0"/>
              <a:t> </a:t>
            </a:r>
            <a:r>
              <a:rPr lang="en-GB" b="1" dirty="0" err="1"/>
              <a:t>meno</a:t>
            </a:r>
            <a:r>
              <a:rPr lang="en-GB" b="1" dirty="0"/>
              <a:t> tempo a </a:t>
            </a:r>
            <a:r>
              <a:rPr lang="en-GB" b="1" dirty="0" err="1"/>
              <a:t>spiegarla</a:t>
            </a:r>
            <a:r>
              <a:rPr lang="en-GB" b="1" dirty="0"/>
              <a:t> e </a:t>
            </a:r>
            <a:r>
              <a:rPr lang="en-GB" b="1" dirty="0" err="1"/>
              <a:t>meglio</a:t>
            </a:r>
            <a:endParaRPr lang="en-GB" b="1" dirty="0"/>
          </a:p>
          <a:p>
            <a:endParaRPr lang="en-GB" b="1" dirty="0"/>
          </a:p>
          <a:p>
            <a:r>
              <a:rPr lang="en-GB" b="1" dirty="0" err="1"/>
              <a:t>Giustificativa</a:t>
            </a:r>
            <a:r>
              <a:rPr lang="en-GB" b="1" dirty="0"/>
              <a:t> per dire </a:t>
            </a:r>
            <a:r>
              <a:rPr lang="en-GB" b="1" dirty="0" err="1"/>
              <a:t>che</a:t>
            </a:r>
            <a:r>
              <a:rPr lang="en-GB" b="1" dirty="0"/>
              <a:t> </a:t>
            </a:r>
            <a:r>
              <a:rPr lang="en-GB" b="1" dirty="0" err="1"/>
              <a:t>abbiamo</a:t>
            </a:r>
            <a:r>
              <a:rPr lang="en-GB" b="1" dirty="0"/>
              <a:t> </a:t>
            </a:r>
            <a:r>
              <a:rPr lang="en-GB" b="1" dirty="0" err="1"/>
              <a:t>creato</a:t>
            </a:r>
            <a:r>
              <a:rPr lang="en-GB" b="1" dirty="0"/>
              <a:t> 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AC765-ED13-40B6-BC48-CD5D505C2FF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27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Implementato</a:t>
            </a:r>
            <a:r>
              <a:rPr lang="en-GB" dirty="0"/>
              <a:t> con </a:t>
            </a:r>
            <a:r>
              <a:rPr lang="en-GB" dirty="0" err="1"/>
              <a:t>approccio</a:t>
            </a:r>
            <a:r>
              <a:rPr lang="en-GB" dirty="0"/>
              <a:t> </a:t>
            </a:r>
            <a:r>
              <a:rPr lang="en-GB" b="1" dirty="0"/>
              <a:t>DATA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AC765-ED13-40B6-BC48-CD5D505C2FF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37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INTEGRARE CUSTOM DSA PARTENDO DA QUELLO FATTO IN HLS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AC765-ED13-40B6-BC48-CD5D505C2FF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96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AC765-ED13-40B6-BC48-CD5D505C2FF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634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Il </a:t>
            </a:r>
            <a:r>
              <a:rPr lang="en-GB" dirty="0" err="1"/>
              <a:t>funzionamento</a:t>
            </a:r>
            <a:r>
              <a:rPr lang="en-GB" dirty="0"/>
              <a:t> è </a:t>
            </a:r>
            <a:r>
              <a:rPr lang="en-GB" dirty="0" err="1"/>
              <a:t>analogo</a:t>
            </a:r>
            <a:r>
              <a:rPr lang="en-GB" dirty="0"/>
              <a:t> a </a:t>
            </a:r>
            <a:r>
              <a:rPr lang="en-GB" dirty="0" err="1"/>
              <a:t>quello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b="1" dirty="0"/>
              <a:t>COMPLEX PIPELINE</a:t>
            </a:r>
          </a:p>
          <a:p>
            <a:pPr marL="171450" indent="-171450">
              <a:buFontTx/>
              <a:buChar char="-"/>
            </a:pPr>
            <a:r>
              <a:rPr lang="en-GB" b="1" dirty="0"/>
              <a:t>ILP</a:t>
            </a:r>
            <a:r>
              <a:rPr lang="en-GB" dirty="0"/>
              <a:t> (Instruction Level Parallelism)</a:t>
            </a:r>
          </a:p>
          <a:p>
            <a:r>
              <a:rPr lang="en-GB" dirty="0"/>
              <a:t>-  </a:t>
            </a:r>
            <a:r>
              <a:rPr lang="en-GB" dirty="0" err="1"/>
              <a:t>Volendo</a:t>
            </a:r>
            <a:r>
              <a:rPr lang="en-GB" dirty="0"/>
              <a:t> le FU </a:t>
            </a: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replicate (es. 2 </a:t>
            </a:r>
            <a:r>
              <a:rPr lang="en-GB" dirty="0" err="1"/>
              <a:t>blocchi</a:t>
            </a:r>
            <a:r>
              <a:rPr lang="en-GB" dirty="0"/>
              <a:t> per la </a:t>
            </a:r>
            <a:r>
              <a:rPr lang="en-GB" dirty="0" err="1"/>
              <a:t>moltiplicazione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AC765-ED13-40B6-BC48-CD5D505C2FF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958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Pp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AC765-ED13-40B6-BC48-CD5D505C2FF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57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Dare numeri e </a:t>
            </a:r>
            <a:r>
              <a:rPr lang="en-GB" dirty="0" err="1"/>
              <a:t>riasumere</a:t>
            </a:r>
            <a:r>
              <a:rPr lang="en-GB" dirty="0"/>
              <a:t> </a:t>
            </a:r>
            <a:r>
              <a:rPr lang="en-GB" dirty="0" err="1"/>
              <a:t>meglio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AC765-ED13-40B6-BC48-CD5D505C2FF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96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2B12-EDCD-4D37-851B-23F0C10A5119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44FE-D987-494F-8D34-97C02BF6FDEC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90CA-2F2C-4597-938C-7A1939856FAD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50D4-FD37-45AF-8BBD-45DD464B333B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FCB0-80EB-4EB2-89BB-50EA06718955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FE12-D919-4C7F-AB5F-34CBB1D81E08}" type="datetime1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772C-CB7F-4F29-84BC-C68CC2FF835D}" type="datetime1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1A0A-9953-40E0-95C7-A65BFDDCF43F}" type="datetime1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86-7878-4132-ABBC-C518ADA8D23B}" type="datetime1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D8D5-C839-449F-8373-81545C8C0591}" type="datetime1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F3A7-5B27-4A8D-B58C-D3C493214B0D}" type="datetime1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430C-1847-41B4-B649-EC15C7726FC9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www.amd.com/en/corporate/university-program/aup-boards/pynq-z2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hyperlink" Target="https://home.mit.bme.hu/~szanto/education/vimima15/heterogen_vivado_hls_5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sv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675462" cy="824630"/>
          </a:xfrm>
          <a:custGeom>
            <a:avLst/>
            <a:gdLst/>
            <a:ahLst/>
            <a:cxnLst/>
            <a:rect l="l" t="t" r="r" b="b"/>
            <a:pathLst>
              <a:path w="675462" h="824630">
                <a:moveTo>
                  <a:pt x="0" y="0"/>
                </a:moveTo>
                <a:lnTo>
                  <a:pt x="675462" y="0"/>
                </a:lnTo>
                <a:lnTo>
                  <a:pt x="675462" y="824630"/>
                </a:lnTo>
                <a:lnTo>
                  <a:pt x="0" y="82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3" name="Freeform 3"/>
          <p:cNvSpPr/>
          <p:nvPr/>
        </p:nvSpPr>
        <p:spPr>
          <a:xfrm rot="-1111642">
            <a:off x="11361996" y="-3913173"/>
            <a:ext cx="10443683" cy="8487866"/>
          </a:xfrm>
          <a:custGeom>
            <a:avLst/>
            <a:gdLst/>
            <a:ahLst/>
            <a:cxnLst/>
            <a:rect l="l" t="t" r="r" b="b"/>
            <a:pathLst>
              <a:path w="10443683" h="8487866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4" name="Freeform 4"/>
          <p:cNvSpPr/>
          <p:nvPr/>
        </p:nvSpPr>
        <p:spPr>
          <a:xfrm>
            <a:off x="5334000" y="10004425"/>
            <a:ext cx="9727319" cy="3106962"/>
          </a:xfrm>
          <a:custGeom>
            <a:avLst/>
            <a:gdLst/>
            <a:ahLst/>
            <a:cxnLst/>
            <a:rect l="l" t="t" r="r" b="b"/>
            <a:pathLst>
              <a:path w="9727319" h="3106962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5" name="TextBox 5"/>
          <p:cNvSpPr txBox="1"/>
          <p:nvPr/>
        </p:nvSpPr>
        <p:spPr>
          <a:xfrm>
            <a:off x="1428749" y="3578899"/>
            <a:ext cx="15430500" cy="2492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GB" sz="5400" dirty="0">
                <a:solidFill>
                  <a:srgbClr val="004AAD"/>
                </a:solidFill>
                <a:latin typeface="Arial Black" panose="020B0A04020102020204" pitchFamily="34" charset="0"/>
              </a:rPr>
              <a:t>AXI4 High-Speed Communication for Microprocessors and </a:t>
            </a:r>
            <a:r>
              <a:rPr lang="en-GB" sz="5400" dirty="0" err="1">
                <a:solidFill>
                  <a:srgbClr val="004AAD"/>
                </a:solidFill>
                <a:latin typeface="Arial Black" panose="020B0A04020102020204" pitchFamily="34" charset="0"/>
              </a:rPr>
              <a:t>RegEx</a:t>
            </a:r>
            <a:r>
              <a:rPr lang="en-GB" sz="5400" dirty="0">
                <a:solidFill>
                  <a:srgbClr val="004AAD"/>
                </a:solidFill>
                <a:latin typeface="Arial Black" panose="020B0A04020102020204" pitchFamily="34" charset="0"/>
              </a:rPr>
              <a:t> Architectures</a:t>
            </a:r>
            <a:endParaRPr lang="en-US" sz="5400" dirty="0">
              <a:solidFill>
                <a:srgbClr val="004AA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39099" y="8103746"/>
            <a:ext cx="2209800" cy="504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004AAD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18 July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14089" y="9134379"/>
            <a:ext cx="6059821" cy="870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 dirty="0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marco.labarbera@mail.polimi.it</a:t>
            </a:r>
          </a:p>
          <a:p>
            <a:pPr algn="ctr">
              <a:lnSpc>
                <a:spcPts val="3499"/>
              </a:lnSpc>
            </a:pPr>
            <a:r>
              <a:rPr lang="en-US" sz="2499" spc="124" dirty="0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giulio.lotto@mail.polimi.it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1E0CE9B-DA8B-4642-23C8-67FA1F63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</a:t>
            </a:fld>
            <a:endParaRPr lang="en-US" sz="24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D2F21D0-53BD-2749-0DDA-AD9D3A19A6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104" y="7541910"/>
            <a:ext cx="4518896" cy="14109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62F6C5F-12CD-8D53-915B-17BB33339D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1" y="7541910"/>
            <a:ext cx="3581400" cy="1825470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99BD0570-8297-83B5-9193-6B674EF5F23A}"/>
              </a:ext>
            </a:extLst>
          </p:cNvPr>
          <p:cNvSpPr txBox="1"/>
          <p:nvPr/>
        </p:nvSpPr>
        <p:spPr>
          <a:xfrm>
            <a:off x="1913945" y="983284"/>
            <a:ext cx="3648656" cy="870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124" dirty="0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Marco La Barbera</a:t>
            </a:r>
          </a:p>
          <a:p>
            <a:pPr>
              <a:lnSpc>
                <a:spcPts val="3499"/>
              </a:lnSpc>
            </a:pPr>
            <a:r>
              <a:rPr lang="en-US" sz="2499" spc="124" dirty="0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Giulio Lotto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6E45169-2B8A-3A3A-AC9F-8219372BB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58" y="2933700"/>
            <a:ext cx="16543283" cy="6391723"/>
          </a:xfrm>
          <a:prstGeom prst="rect">
            <a:avLst/>
          </a:prstGeom>
        </p:spPr>
      </p:pic>
      <p:sp>
        <p:nvSpPr>
          <p:cNvPr id="2" name="Freeform 4">
            <a:extLst>
              <a:ext uri="{FF2B5EF4-FFF2-40B4-BE49-F238E27FC236}">
                <a16:creationId xmlns:a16="http://schemas.microsoft.com/office/drawing/2014/main" id="{ECDBE907-4A42-5479-9B25-C7DF989CA29A}"/>
              </a:ext>
            </a:extLst>
          </p:cNvPr>
          <p:cNvSpPr/>
          <p:nvPr/>
        </p:nvSpPr>
        <p:spPr>
          <a:xfrm rot="18722869">
            <a:off x="14556202" y="-4035227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Segnaposto numero diapositiva 10">
            <a:extLst>
              <a:ext uri="{FF2B5EF4-FFF2-40B4-BE49-F238E27FC236}">
                <a16:creationId xmlns:a16="http://schemas.microsoft.com/office/drawing/2014/main" id="{E2AD4C7D-B69B-D3C5-044F-DE72AF9C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57287B-44D2-FB7E-E879-AC90173BBC10}"/>
              </a:ext>
            </a:extLst>
          </p:cNvPr>
          <p:cNvSpPr txBox="1"/>
          <p:nvPr/>
        </p:nvSpPr>
        <p:spPr>
          <a:xfrm>
            <a:off x="533400" y="1330128"/>
            <a:ext cx="163068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EXECUTE MODULE</a:t>
            </a:r>
          </a:p>
        </p:txBody>
      </p:sp>
      <p:sp>
        <p:nvSpPr>
          <p:cNvPr id="10" name="Rectangle 46">
            <a:extLst>
              <a:ext uri="{FF2B5EF4-FFF2-40B4-BE49-F238E27FC236}">
                <a16:creationId xmlns:a16="http://schemas.microsoft.com/office/drawing/2014/main" id="{BBEBBF6E-C612-E4E9-7BAD-D68519F3C50F}"/>
              </a:ext>
            </a:extLst>
          </p:cNvPr>
          <p:cNvSpPr/>
          <p:nvPr/>
        </p:nvSpPr>
        <p:spPr>
          <a:xfrm>
            <a:off x="2611820" y="4916070"/>
            <a:ext cx="1035099" cy="8172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A</a:t>
            </a: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838F333D-6551-2269-4059-8749D0E74CA0}"/>
              </a:ext>
            </a:extLst>
          </p:cNvPr>
          <p:cNvSpPr/>
          <p:nvPr/>
        </p:nvSpPr>
        <p:spPr>
          <a:xfrm>
            <a:off x="2611819" y="6312746"/>
            <a:ext cx="1035099" cy="8172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B</a:t>
            </a:r>
          </a:p>
        </p:txBody>
      </p:sp>
      <p:sp>
        <p:nvSpPr>
          <p:cNvPr id="14" name="Rectangle 46">
            <a:extLst>
              <a:ext uri="{FF2B5EF4-FFF2-40B4-BE49-F238E27FC236}">
                <a16:creationId xmlns:a16="http://schemas.microsoft.com/office/drawing/2014/main" id="{853BB9AC-FDEE-19CA-72C1-91402D1E04B4}"/>
              </a:ext>
            </a:extLst>
          </p:cNvPr>
          <p:cNvSpPr/>
          <p:nvPr/>
        </p:nvSpPr>
        <p:spPr>
          <a:xfrm>
            <a:off x="1576720" y="4916070"/>
            <a:ext cx="1035099" cy="8172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A</a:t>
            </a:r>
          </a:p>
        </p:txBody>
      </p:sp>
      <p:sp>
        <p:nvSpPr>
          <p:cNvPr id="15" name="Rectangle 47">
            <a:extLst>
              <a:ext uri="{FF2B5EF4-FFF2-40B4-BE49-F238E27FC236}">
                <a16:creationId xmlns:a16="http://schemas.microsoft.com/office/drawing/2014/main" id="{097719D6-2D28-24A6-7E25-867725A0B22B}"/>
              </a:ext>
            </a:extLst>
          </p:cNvPr>
          <p:cNvSpPr/>
          <p:nvPr/>
        </p:nvSpPr>
        <p:spPr>
          <a:xfrm>
            <a:off x="1576720" y="6312746"/>
            <a:ext cx="1035099" cy="8172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B</a:t>
            </a:r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8F9023E2-FF4F-8E44-A74F-FF7155EA5FEC}"/>
              </a:ext>
            </a:extLst>
          </p:cNvPr>
          <p:cNvSpPr/>
          <p:nvPr/>
        </p:nvSpPr>
        <p:spPr>
          <a:xfrm>
            <a:off x="2514600" y="4838700"/>
            <a:ext cx="1035099" cy="81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A</a:t>
            </a:r>
          </a:p>
        </p:txBody>
      </p:sp>
      <p:sp>
        <p:nvSpPr>
          <p:cNvPr id="17" name="Rectangle 47">
            <a:extLst>
              <a:ext uri="{FF2B5EF4-FFF2-40B4-BE49-F238E27FC236}">
                <a16:creationId xmlns:a16="http://schemas.microsoft.com/office/drawing/2014/main" id="{CC25AED9-0375-A605-E6B2-66ED56F5A1EA}"/>
              </a:ext>
            </a:extLst>
          </p:cNvPr>
          <p:cNvSpPr/>
          <p:nvPr/>
        </p:nvSpPr>
        <p:spPr>
          <a:xfrm>
            <a:off x="2514599" y="6235376"/>
            <a:ext cx="1035099" cy="81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B</a:t>
            </a:r>
          </a:p>
        </p:txBody>
      </p:sp>
      <p:sp>
        <p:nvSpPr>
          <p:cNvPr id="18" name="Rectangle 46">
            <a:extLst>
              <a:ext uri="{FF2B5EF4-FFF2-40B4-BE49-F238E27FC236}">
                <a16:creationId xmlns:a16="http://schemas.microsoft.com/office/drawing/2014/main" id="{3A7F6C2F-FEED-0C10-7E30-F0ACCC6EE4BA}"/>
              </a:ext>
            </a:extLst>
          </p:cNvPr>
          <p:cNvSpPr/>
          <p:nvPr/>
        </p:nvSpPr>
        <p:spPr>
          <a:xfrm>
            <a:off x="1479500" y="4838700"/>
            <a:ext cx="1035099" cy="8172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A</a:t>
            </a:r>
          </a:p>
        </p:txBody>
      </p:sp>
      <p:sp>
        <p:nvSpPr>
          <p:cNvPr id="19" name="Rectangle 47">
            <a:extLst>
              <a:ext uri="{FF2B5EF4-FFF2-40B4-BE49-F238E27FC236}">
                <a16:creationId xmlns:a16="http://schemas.microsoft.com/office/drawing/2014/main" id="{C61890F0-A844-13B2-2F99-7969E2258050}"/>
              </a:ext>
            </a:extLst>
          </p:cNvPr>
          <p:cNvSpPr/>
          <p:nvPr/>
        </p:nvSpPr>
        <p:spPr>
          <a:xfrm>
            <a:off x="1479500" y="6235376"/>
            <a:ext cx="1035099" cy="8172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B</a:t>
            </a:r>
          </a:p>
        </p:txBody>
      </p:sp>
      <p:sp>
        <p:nvSpPr>
          <p:cNvPr id="20" name="Rectangle 46">
            <a:extLst>
              <a:ext uri="{FF2B5EF4-FFF2-40B4-BE49-F238E27FC236}">
                <a16:creationId xmlns:a16="http://schemas.microsoft.com/office/drawing/2014/main" id="{9B94ABE9-A4DE-EFA8-A92F-F3E020944D52}"/>
              </a:ext>
            </a:extLst>
          </p:cNvPr>
          <p:cNvSpPr/>
          <p:nvPr/>
        </p:nvSpPr>
        <p:spPr>
          <a:xfrm>
            <a:off x="11111614" y="6343226"/>
            <a:ext cx="1035099" cy="8172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</a:t>
            </a:r>
          </a:p>
        </p:txBody>
      </p:sp>
      <p:sp>
        <p:nvSpPr>
          <p:cNvPr id="21" name="Rectangle 46">
            <a:extLst>
              <a:ext uri="{FF2B5EF4-FFF2-40B4-BE49-F238E27FC236}">
                <a16:creationId xmlns:a16="http://schemas.microsoft.com/office/drawing/2014/main" id="{3E285A07-30BC-65E3-466D-5420764980D8}"/>
              </a:ext>
            </a:extLst>
          </p:cNvPr>
          <p:cNvSpPr/>
          <p:nvPr/>
        </p:nvSpPr>
        <p:spPr>
          <a:xfrm>
            <a:off x="11111613" y="3821199"/>
            <a:ext cx="1035099" cy="8172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</a:t>
            </a:r>
          </a:p>
        </p:txBody>
      </p:sp>
      <p:sp>
        <p:nvSpPr>
          <p:cNvPr id="3" name="Rectangle 46">
            <a:extLst>
              <a:ext uri="{FF2B5EF4-FFF2-40B4-BE49-F238E27FC236}">
                <a16:creationId xmlns:a16="http://schemas.microsoft.com/office/drawing/2014/main" id="{391A735B-933F-45A1-CACB-96D616C052EC}"/>
              </a:ext>
            </a:extLst>
          </p:cNvPr>
          <p:cNvSpPr/>
          <p:nvPr/>
        </p:nvSpPr>
        <p:spPr>
          <a:xfrm>
            <a:off x="3352800" y="8468240"/>
            <a:ext cx="1035099" cy="51911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MUL</a:t>
            </a: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E18EA7D3-80E4-1CE2-6DC1-BF9BD060C59C}"/>
              </a:ext>
            </a:extLst>
          </p:cNvPr>
          <p:cNvSpPr/>
          <p:nvPr/>
        </p:nvSpPr>
        <p:spPr>
          <a:xfrm>
            <a:off x="3352800" y="8468240"/>
            <a:ext cx="1035099" cy="51911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SUM</a:t>
            </a:r>
          </a:p>
        </p:txBody>
      </p:sp>
      <p:sp>
        <p:nvSpPr>
          <p:cNvPr id="13" name="Rectangle 46">
            <a:extLst>
              <a:ext uri="{FF2B5EF4-FFF2-40B4-BE49-F238E27FC236}">
                <a16:creationId xmlns:a16="http://schemas.microsoft.com/office/drawing/2014/main" id="{9645BE80-0890-B5FC-358E-A6BCC1B630D6}"/>
              </a:ext>
            </a:extLst>
          </p:cNvPr>
          <p:cNvSpPr/>
          <p:nvPr/>
        </p:nvSpPr>
        <p:spPr>
          <a:xfrm>
            <a:off x="3352799" y="8468240"/>
            <a:ext cx="1035099" cy="51911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25F73-5AAB-5ED6-3D4F-0088512F70EF}"/>
              </a:ext>
            </a:extLst>
          </p:cNvPr>
          <p:cNvSpPr txBox="1"/>
          <p:nvPr/>
        </p:nvSpPr>
        <p:spPr>
          <a:xfrm>
            <a:off x="14610676" y="4498843"/>
            <a:ext cx="232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After 10 CC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3C829-6589-FC26-2FBD-5F782EC7A509}"/>
              </a:ext>
            </a:extLst>
          </p:cNvPr>
          <p:cNvSpPr txBox="1"/>
          <p:nvPr/>
        </p:nvSpPr>
        <p:spPr>
          <a:xfrm>
            <a:off x="14610677" y="4497169"/>
            <a:ext cx="232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After 30 CC</a:t>
            </a:r>
          </a:p>
        </p:txBody>
      </p:sp>
      <p:sp>
        <p:nvSpPr>
          <p:cNvPr id="22" name="Rectangle 47">
            <a:extLst>
              <a:ext uri="{FF2B5EF4-FFF2-40B4-BE49-F238E27FC236}">
                <a16:creationId xmlns:a16="http://schemas.microsoft.com/office/drawing/2014/main" id="{83B0B5F6-6143-14C2-C2AA-8162F60C7501}"/>
              </a:ext>
            </a:extLst>
          </p:cNvPr>
          <p:cNvSpPr/>
          <p:nvPr/>
        </p:nvSpPr>
        <p:spPr>
          <a:xfrm>
            <a:off x="11107896" y="7639357"/>
            <a:ext cx="1035099" cy="8172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</a:t>
            </a:r>
          </a:p>
        </p:txBody>
      </p:sp>
      <p:sp>
        <p:nvSpPr>
          <p:cNvPr id="23" name="Rectangle 47">
            <a:extLst>
              <a:ext uri="{FF2B5EF4-FFF2-40B4-BE49-F238E27FC236}">
                <a16:creationId xmlns:a16="http://schemas.microsoft.com/office/drawing/2014/main" id="{FC21C1CE-B512-F415-FC26-A455743590CB}"/>
              </a:ext>
            </a:extLst>
          </p:cNvPr>
          <p:cNvSpPr/>
          <p:nvPr/>
        </p:nvSpPr>
        <p:spPr>
          <a:xfrm>
            <a:off x="11098603" y="7639357"/>
            <a:ext cx="1035099" cy="8172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</a:t>
            </a:r>
          </a:p>
        </p:txBody>
      </p:sp>
      <p:sp>
        <p:nvSpPr>
          <p:cNvPr id="24" name="Rectangle 46">
            <a:extLst>
              <a:ext uri="{FF2B5EF4-FFF2-40B4-BE49-F238E27FC236}">
                <a16:creationId xmlns:a16="http://schemas.microsoft.com/office/drawing/2014/main" id="{8EE261FE-69C5-026A-5A56-3E63E4C9A1AE}"/>
              </a:ext>
            </a:extLst>
          </p:cNvPr>
          <p:cNvSpPr/>
          <p:nvPr/>
        </p:nvSpPr>
        <p:spPr>
          <a:xfrm>
            <a:off x="3352798" y="8468240"/>
            <a:ext cx="1035099" cy="51911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DIV</a:t>
            </a:r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44C558F-B3E7-7A5D-C6A2-0A0653641E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08" y="2690193"/>
            <a:ext cx="7786580" cy="490661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227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0.14558 -0.0175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4" y="-88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93827E-6 L 0.09141 -0.15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6" y="-767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7222E-6 -2.59259E-6 L 0.05659 -2.59259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7222E-6 4.93827E-6 L 0.05659 1.85185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-2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59 -2.59259E-6 L 0.198 -0.0175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-88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59 4.93827E-6 L 0.14149 -0.153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-767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8.64198E-7 L 0.15503 0.1381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52" y="689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8.64198E-7 L 0.06189 0.0075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-13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0.06189 0.0075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10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33333E-6 L 0.10087 0.0023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3" y="1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58 -0.01759 L 0.26641 0.0194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185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41 -0.1534 L 0.26641 -0.0052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740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46914E-6 L 0.22587 -0.0583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93" y="-2917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9 0.00756 L 0.20747 0.1381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7037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89 0.00757 L 0.1533 0.0023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6" y="-26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17 -0.01759 L 0.323 0.0194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1852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 -0.1534 L 0.323 -0.0052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740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41 0.01945 L 0.38481 0.1157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481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41 -0.00525 L 0.38481 0.032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186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46914E-6 L 0.22587 -0.0583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93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3 0.01945 L 0.4421 -0.15092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-8519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3 -0.00525 L 0.4414 -0.2126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-1037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03 0.13812 L 0.2717 0.02701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5556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87 0.00231 L 0.2717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-111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46914E-6 L 0.22587 -0.05833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93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7 0.02701 L 0.38481 0.23997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10648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7 0.00232 L 0.38481 0.15787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7778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63 0.13812 L 0.3283 0.02701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5926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46 0.00231 L 0.3283 0.0023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741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46914E-6 L 0.22587 -0.05833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93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2.83951E-6 L 0.16832 -0.05016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25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1.11111E-6 L 0.20278 0.19506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9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08642E-6 L 0.23099 -0.17608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-8812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3 0.02701 L 0.44427 0.2379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1054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3 0.00232 L 0.44497 0.16528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08642E-6 L 0.25651 -0.17608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21" y="-8812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1" grpId="3" animBg="1"/>
      <p:bldP spid="11" grpId="4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7" grpId="3" animBg="1"/>
      <p:bldP spid="17" grpId="4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20" grpId="0" animBg="1"/>
      <p:bldP spid="20" grpId="1" animBg="1"/>
      <p:bldP spid="21" grpId="0" animBg="1"/>
      <p:bldP spid="21" grpId="1" animBg="1"/>
      <p:bldP spid="3" grpId="0" animBg="1"/>
      <p:bldP spid="3" grpId="1" animBg="1"/>
      <p:bldP spid="8" grpId="0" animBg="1"/>
      <p:bldP spid="8" grpId="1" animBg="1"/>
      <p:bldP spid="13" grpId="0" animBg="1"/>
      <p:bldP spid="13" grpId="1" animBg="1"/>
      <p:bldP spid="7" grpId="0"/>
      <p:bldP spid="7" grpId="1"/>
      <p:bldP spid="9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10">
            <a:extLst>
              <a:ext uri="{FF2B5EF4-FFF2-40B4-BE49-F238E27FC236}">
                <a16:creationId xmlns:a16="http://schemas.microsoft.com/office/drawing/2014/main" id="{10826EDE-B818-6A93-6332-49FB04D8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6D9B75-001D-5CAE-288A-67CD7B1D51F7}"/>
              </a:ext>
            </a:extLst>
          </p:cNvPr>
          <p:cNvSpPr txBox="1"/>
          <p:nvPr/>
        </p:nvSpPr>
        <p:spPr>
          <a:xfrm>
            <a:off x="957470" y="605918"/>
            <a:ext cx="9829800" cy="2416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EVALUATION ENVIRONMENT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0F839E-7241-EFFE-1438-8F4BBAB93387}"/>
              </a:ext>
            </a:extLst>
          </p:cNvPr>
          <p:cNvSpPr txBox="1"/>
          <p:nvPr/>
        </p:nvSpPr>
        <p:spPr>
          <a:xfrm>
            <a:off x="228600" y="9850536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hlinkClick r:id="rId2"/>
              </a:rPr>
              <a:t>https://www.amd.com/en/corporate/university-program/aup-boards/pynq-z2.html</a:t>
            </a:r>
            <a:endParaRPr lang="it-IT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9292F-B42E-B888-DE86-9D879B4D4B27}"/>
              </a:ext>
            </a:extLst>
          </p:cNvPr>
          <p:cNvSpPr txBox="1"/>
          <p:nvPr/>
        </p:nvSpPr>
        <p:spPr>
          <a:xfrm>
            <a:off x="957470" y="3147179"/>
            <a:ext cx="1341119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68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PYNQ-Z2 board</a:t>
            </a:r>
          </a:p>
          <a:p>
            <a:pPr marL="457200" indent="-4680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HLS 2023.2</a:t>
            </a:r>
          </a:p>
          <a:p>
            <a:pPr marL="457200" indent="-468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Vivado 2023.2 </a:t>
            </a:r>
          </a:p>
          <a:p>
            <a:pPr marL="457200" indent="-468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PYNQ-Z2 environment for Host-DSA </a:t>
            </a:r>
          </a:p>
          <a:p>
            <a:pPr algn="just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   communications (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, Python)</a:t>
            </a:r>
          </a:p>
          <a:p>
            <a:pPr marL="457200" indent="-468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100 MHz clock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6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Scaled out from a burst of 50 data to a burst of 400 data, as it is the maximum number fitting our FPGA resources.</a:t>
            </a:r>
          </a:p>
        </p:txBody>
      </p:sp>
      <p:pic>
        <p:nvPicPr>
          <p:cNvPr id="13" name="Picture 12" descr="A black and pink logo&#10;&#10;Description automatically generated">
            <a:extLst>
              <a:ext uri="{FF2B5EF4-FFF2-40B4-BE49-F238E27FC236}">
                <a16:creationId xmlns:a16="http://schemas.microsoft.com/office/drawing/2014/main" id="{1D66D5E0-BB70-A030-38F3-CBE2E1504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372" y="2683525"/>
            <a:ext cx="3725038" cy="1854660"/>
          </a:xfrm>
          <a:prstGeom prst="rect">
            <a:avLst/>
          </a:prstGeom>
        </p:spPr>
      </p:pic>
      <p:pic>
        <p:nvPicPr>
          <p:cNvPr id="9" name="Picture 8" descr="A red square with a black background&#10;&#10;Description automatically generated">
            <a:extLst>
              <a:ext uri="{FF2B5EF4-FFF2-40B4-BE49-F238E27FC236}">
                <a16:creationId xmlns:a16="http://schemas.microsoft.com/office/drawing/2014/main" id="{2E8F4800-3789-0546-C24A-A49B30CFD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344" y="4730671"/>
            <a:ext cx="1098926" cy="1098926"/>
          </a:xfrm>
          <a:prstGeom prst="rect">
            <a:avLst/>
          </a:prstGeom>
        </p:spPr>
      </p:pic>
      <p:pic>
        <p:nvPicPr>
          <p:cNvPr id="15" name="Picture 14" descr="A yellow and black logo&#10;&#10;Description automatically generated">
            <a:extLst>
              <a:ext uri="{FF2B5EF4-FFF2-40B4-BE49-F238E27FC236}">
                <a16:creationId xmlns:a16="http://schemas.microsoft.com/office/drawing/2014/main" id="{179D67B7-5447-0474-2DBC-F29182B93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053" y="4616300"/>
            <a:ext cx="1327667" cy="1327667"/>
          </a:xfrm>
          <a:prstGeom prst="rect">
            <a:avLst/>
          </a:prstGeom>
        </p:spPr>
      </p:pic>
      <p:pic>
        <p:nvPicPr>
          <p:cNvPr id="11" name="Picture 10" descr="A couple of logos with text&#10;&#10;Description automatically generated with medium confidence">
            <a:extLst>
              <a:ext uri="{FF2B5EF4-FFF2-40B4-BE49-F238E27FC236}">
                <a16:creationId xmlns:a16="http://schemas.microsoft.com/office/drawing/2014/main" id="{4AC88D02-98EB-BC29-398D-661ABAD042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0" r="16584"/>
          <a:stretch/>
        </p:blipFill>
        <p:spPr>
          <a:xfrm>
            <a:off x="11688966" y="6286500"/>
            <a:ext cx="3540444" cy="15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5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10">
            <a:extLst>
              <a:ext uri="{FF2B5EF4-FFF2-40B4-BE49-F238E27FC236}">
                <a16:creationId xmlns:a16="http://schemas.microsoft.com/office/drawing/2014/main" id="{10826EDE-B818-6A93-6332-49FB04D8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F5A65D-8A63-1BFA-853D-716CEE11F23B}"/>
              </a:ext>
            </a:extLst>
          </p:cNvPr>
          <p:cNvSpPr txBox="1"/>
          <p:nvPr/>
        </p:nvSpPr>
        <p:spPr>
          <a:xfrm>
            <a:off x="457200" y="571500"/>
            <a:ext cx="6096000" cy="1282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RESULTS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D15A411-C148-B14B-50BD-09F4C764A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92723"/>
              </p:ext>
            </p:extLst>
          </p:nvPr>
        </p:nvGraphicFramePr>
        <p:xfrm>
          <a:off x="2667000" y="1976878"/>
          <a:ext cx="13106400" cy="7667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3431704797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162396975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105563128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422853721"/>
                    </a:ext>
                  </a:extLst>
                </a:gridCol>
              </a:tblGrid>
              <a:tr h="1532994">
                <a:tc>
                  <a:txBody>
                    <a:bodyPr/>
                    <a:lstStyle/>
                    <a:p>
                      <a:pPr algn="ctr"/>
                      <a:endParaRPr lang="it-IT" sz="3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4000" b="1" kern="1200" dirty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b="1" kern="1200" dirty="0">
                          <a:solidFill>
                            <a:schemeClr val="lt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SPEED 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060222"/>
                  </a:ext>
                </a:extLst>
              </a:tr>
              <a:tr h="1375764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DIM BURST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600" dirty="0">
                          <a:latin typeface="Arial Black" panose="020B0A04020102020204" pitchFamily="34" charset="0"/>
                        </a:rPr>
                        <a:t>SISD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ASH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ASH/SISD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37923"/>
                  </a:ext>
                </a:extLst>
              </a:tr>
              <a:tr h="1189690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50</a:t>
                      </a:r>
                      <a:endParaRPr lang="it-IT" sz="32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Arial Black" panose="020B0A04020102020204" pitchFamily="34" charset="0"/>
                        </a:rPr>
                        <a:t>4.878 </a:t>
                      </a:r>
                      <a:r>
                        <a:rPr lang="it-IT" dirty="0" err="1">
                          <a:latin typeface="Arial Black" panose="020B0A04020102020204" pitchFamily="34" charset="0"/>
                        </a:rPr>
                        <a:t>ms</a:t>
                      </a:r>
                      <a:endParaRPr lang="it-IT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Arial Black" panose="020B0A04020102020204" pitchFamily="34" charset="0"/>
                        </a:rPr>
                        <a:t>0.0445 </a:t>
                      </a:r>
                      <a:r>
                        <a:rPr lang="it-IT" dirty="0" err="1">
                          <a:latin typeface="Arial Black" panose="020B0A04020102020204" pitchFamily="34" charset="0"/>
                        </a:rPr>
                        <a:t>ms</a:t>
                      </a:r>
                      <a:endParaRPr lang="it-IT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109.65</a:t>
                      </a:r>
                      <a:endParaRPr lang="it-IT" sz="20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36"/>
                  </a:ext>
                </a:extLst>
              </a:tr>
              <a:tr h="1189690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100</a:t>
                      </a:r>
                      <a:endParaRPr lang="it-IT" sz="32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Arial Black" panose="020B0A04020102020204" pitchFamily="34" charset="0"/>
                        </a:rPr>
                        <a:t>10.2 </a:t>
                      </a:r>
                      <a:r>
                        <a:rPr lang="it-IT" dirty="0" err="1">
                          <a:latin typeface="Arial Black" panose="020B0A04020102020204" pitchFamily="34" charset="0"/>
                        </a:rPr>
                        <a:t>ms</a:t>
                      </a:r>
                      <a:endParaRPr lang="it-IT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Arial Black" panose="020B0A04020102020204" pitchFamily="34" charset="0"/>
                        </a:rPr>
                        <a:t>0.0672 </a:t>
                      </a:r>
                      <a:r>
                        <a:rPr lang="it-IT" dirty="0" err="1">
                          <a:latin typeface="Arial Black" panose="020B0A04020102020204" pitchFamily="34" charset="0"/>
                        </a:rPr>
                        <a:t>ms</a:t>
                      </a:r>
                      <a:endParaRPr lang="it-IT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151.76</a:t>
                      </a:r>
                      <a:endParaRPr lang="it-IT" sz="32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63815"/>
                  </a:ext>
                </a:extLst>
              </a:tr>
              <a:tr h="1189690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200</a:t>
                      </a:r>
                      <a:endParaRPr lang="it-IT" sz="32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Arial Black" panose="020B0A04020102020204" pitchFamily="34" charset="0"/>
                        </a:rPr>
                        <a:t>20.1 </a:t>
                      </a:r>
                      <a:r>
                        <a:rPr lang="it-IT" dirty="0" err="1">
                          <a:latin typeface="Arial Black" panose="020B0A04020102020204" pitchFamily="34" charset="0"/>
                        </a:rPr>
                        <a:t>ms</a:t>
                      </a:r>
                      <a:endParaRPr lang="it-IT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Arial Black" panose="020B0A04020102020204" pitchFamily="34" charset="0"/>
                        </a:rPr>
                        <a:t>0.0841 </a:t>
                      </a:r>
                      <a:r>
                        <a:rPr lang="it-IT" dirty="0" err="1">
                          <a:latin typeface="Arial Black" panose="020B0A04020102020204" pitchFamily="34" charset="0"/>
                        </a:rPr>
                        <a:t>ms</a:t>
                      </a:r>
                      <a:endParaRPr lang="it-IT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239.26</a:t>
                      </a:r>
                      <a:endParaRPr lang="it-IT" sz="32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06197"/>
                  </a:ext>
                </a:extLst>
              </a:tr>
              <a:tr h="1189690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400</a:t>
                      </a:r>
                      <a:endParaRPr lang="it-IT" sz="32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Arial Black" panose="020B0A04020102020204" pitchFamily="34" charset="0"/>
                        </a:rPr>
                        <a:t>38.9 </a:t>
                      </a:r>
                      <a:r>
                        <a:rPr lang="it-IT" dirty="0" err="1">
                          <a:latin typeface="Arial Black" panose="020B0A04020102020204" pitchFamily="34" charset="0"/>
                        </a:rPr>
                        <a:t>ms</a:t>
                      </a:r>
                      <a:endParaRPr lang="it-IT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Arial Black" panose="020B0A04020102020204" pitchFamily="34" charset="0"/>
                        </a:rPr>
                        <a:t>0.15 </a:t>
                      </a:r>
                      <a:r>
                        <a:rPr lang="it-IT" dirty="0" err="1">
                          <a:latin typeface="Arial Black" panose="020B0A04020102020204" pitchFamily="34" charset="0"/>
                        </a:rPr>
                        <a:t>ms</a:t>
                      </a:r>
                      <a:endParaRPr lang="it-IT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256.57</a:t>
                      </a:r>
                      <a:endParaRPr lang="it-IT" sz="32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566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11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10">
            <a:extLst>
              <a:ext uri="{FF2B5EF4-FFF2-40B4-BE49-F238E27FC236}">
                <a16:creationId xmlns:a16="http://schemas.microsoft.com/office/drawing/2014/main" id="{10826EDE-B818-6A93-6332-49FB04D8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F5A65D-8A63-1BFA-853D-716CEE11F23B}"/>
              </a:ext>
            </a:extLst>
          </p:cNvPr>
          <p:cNvSpPr txBox="1"/>
          <p:nvPr/>
        </p:nvSpPr>
        <p:spPr>
          <a:xfrm>
            <a:off x="457200" y="571500"/>
            <a:ext cx="6096000" cy="1282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RESULTS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D15A411-C148-B14B-50BD-09F4C764A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77096"/>
              </p:ext>
            </p:extLst>
          </p:nvPr>
        </p:nvGraphicFramePr>
        <p:xfrm>
          <a:off x="3352800" y="2019300"/>
          <a:ext cx="11315700" cy="741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3431704797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1688168577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1162396975"/>
                    </a:ext>
                  </a:extLst>
                </a:gridCol>
              </a:tblGrid>
              <a:tr h="1191283">
                <a:tc>
                  <a:txBody>
                    <a:bodyPr/>
                    <a:lstStyle/>
                    <a:p>
                      <a:pPr algn="ctr"/>
                      <a:endParaRPr lang="it-IT" sz="3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latin typeface="Arial Black" panose="020B0A04020102020204" pitchFamily="34" charset="0"/>
                        </a:rPr>
                        <a:t>ASH RESOURCES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060222"/>
                  </a:ext>
                </a:extLst>
              </a:tr>
              <a:tr h="1396737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DIM BURST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LUT</a:t>
                      </a:r>
                      <a:endParaRPr lang="it-IT" sz="24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600" dirty="0">
                          <a:latin typeface="Arial Black" panose="020B0A04020102020204" pitchFamily="34" charset="0"/>
                        </a:rPr>
                        <a:t>FF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37923"/>
                  </a:ext>
                </a:extLst>
              </a:tr>
              <a:tr h="1207829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50</a:t>
                      </a:r>
                      <a:endParaRPr lang="it-IT" sz="32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10.564</a:t>
                      </a:r>
                      <a:endParaRPr lang="it-IT" sz="20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17.625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36"/>
                  </a:ext>
                </a:extLst>
              </a:tr>
              <a:tr h="1207829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100</a:t>
                      </a:r>
                      <a:endParaRPr lang="it-IT" sz="32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600" dirty="0">
                          <a:latin typeface="Arial Black" panose="020B0A04020102020204" pitchFamily="34" charset="0"/>
                        </a:rPr>
                        <a:t>12.166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600" dirty="0">
                          <a:latin typeface="Arial Black" panose="020B0A04020102020204" pitchFamily="34" charset="0"/>
                        </a:rPr>
                        <a:t>24.056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63815"/>
                  </a:ext>
                </a:extLst>
              </a:tr>
              <a:tr h="1207829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200</a:t>
                      </a:r>
                      <a:endParaRPr lang="it-IT" sz="32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15.737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36.903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06197"/>
                  </a:ext>
                </a:extLst>
              </a:tr>
              <a:tr h="1207829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400</a:t>
                      </a:r>
                      <a:endParaRPr lang="it-IT" sz="32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22.762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latin typeface="Arial Black" panose="020B0A04020102020204" pitchFamily="34" charset="0"/>
                        </a:rPr>
                        <a:t>62.680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566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19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10">
            <a:extLst>
              <a:ext uri="{FF2B5EF4-FFF2-40B4-BE49-F238E27FC236}">
                <a16:creationId xmlns:a16="http://schemas.microsoft.com/office/drawing/2014/main" id="{10826EDE-B818-6A93-6332-49FB04D8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6D9B75-001D-5CAE-288A-67CD7B1D51F7}"/>
              </a:ext>
            </a:extLst>
          </p:cNvPr>
          <p:cNvSpPr txBox="1"/>
          <p:nvPr/>
        </p:nvSpPr>
        <p:spPr>
          <a:xfrm>
            <a:off x="4229100" y="571500"/>
            <a:ext cx="98298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CONCLUSIONS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31E1906-F99A-19FA-6D15-B7F267F9C5A4}"/>
              </a:ext>
            </a:extLst>
          </p:cNvPr>
          <p:cNvSpPr txBox="1"/>
          <p:nvPr/>
        </p:nvSpPr>
        <p:spPr>
          <a:xfrm>
            <a:off x="1752600" y="3543300"/>
            <a:ext cx="14935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The use of the AXI4 and a double-cache system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implies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a maximum </a:t>
            </a:r>
            <a: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  <a:t>256x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  <a:t>speed-up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AXI-Lite ALU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it-IT" sz="2400" dirty="0">
              <a:latin typeface="Arial Black" panose="020B0A040201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The system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suitable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just for ALVEARE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architectures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use a </a:t>
            </a:r>
            <a: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it-IT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to simulate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ALVEARE’s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95BE5F2E-19A9-2572-65B8-99850B5508FE}"/>
              </a:ext>
            </a:extLst>
          </p:cNvPr>
          <p:cNvSpPr/>
          <p:nvPr/>
        </p:nvSpPr>
        <p:spPr>
          <a:xfrm rot="1633116">
            <a:off x="4472515" y="6952387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32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972E91E2-5AE2-E580-D574-A8EE0EA4058F}"/>
              </a:ext>
            </a:extLst>
          </p:cNvPr>
          <p:cNvSpPr/>
          <p:nvPr/>
        </p:nvSpPr>
        <p:spPr>
          <a:xfrm rot="16388099">
            <a:off x="5082115" y="541720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7B06E3-B7B9-E8B4-EA4F-3F566F0A7EF2}"/>
              </a:ext>
            </a:extLst>
          </p:cNvPr>
          <p:cNvSpPr txBox="1"/>
          <p:nvPr/>
        </p:nvSpPr>
        <p:spPr>
          <a:xfrm>
            <a:off x="2190749" y="4241860"/>
            <a:ext cx="13906500" cy="243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THANK YOU FOR YOUR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ATTENTION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3" name="Segnaposto numero diapositiva 10">
            <a:extLst>
              <a:ext uri="{FF2B5EF4-FFF2-40B4-BE49-F238E27FC236}">
                <a16:creationId xmlns:a16="http://schemas.microsoft.com/office/drawing/2014/main" id="{B6215C30-F92A-4744-8F65-A8A009C4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EE05979-5F4E-062C-837B-F3FA5B15D21F}"/>
              </a:ext>
            </a:extLst>
          </p:cNvPr>
          <p:cNvSpPr txBox="1"/>
          <p:nvPr/>
        </p:nvSpPr>
        <p:spPr>
          <a:xfrm>
            <a:off x="6114089" y="9134379"/>
            <a:ext cx="6059821" cy="870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 dirty="0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marco.labarbera@mail.polimi.it</a:t>
            </a:r>
          </a:p>
          <a:p>
            <a:pPr algn="ctr">
              <a:lnSpc>
                <a:spcPts val="3499"/>
              </a:lnSpc>
            </a:pPr>
            <a:r>
              <a:rPr lang="en-US" sz="2499" spc="124" dirty="0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giulio.lotto@mail.polimi.it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A60526-274A-29FF-14F4-17769688A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0" y="7570411"/>
            <a:ext cx="4518896" cy="14109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E969585-29D8-7CD4-3905-2027FD06E0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65" y="7570411"/>
            <a:ext cx="3767812" cy="1919145"/>
          </a:xfrm>
          <a:prstGeom prst="rect">
            <a:avLst/>
          </a:prstGeom>
        </p:spPr>
      </p:pic>
      <p:sp>
        <p:nvSpPr>
          <p:cNvPr id="9" name="Freeform 4">
            <a:extLst>
              <a:ext uri="{FF2B5EF4-FFF2-40B4-BE49-F238E27FC236}">
                <a16:creationId xmlns:a16="http://schemas.microsoft.com/office/drawing/2014/main" id="{57DE5570-1DBC-3F1F-CD30-5B820E9AFE7F}"/>
              </a:ext>
            </a:extLst>
          </p:cNvPr>
          <p:cNvSpPr/>
          <p:nvPr/>
        </p:nvSpPr>
        <p:spPr>
          <a:xfrm>
            <a:off x="-914400" y="9569402"/>
            <a:ext cx="9727319" cy="3106962"/>
          </a:xfrm>
          <a:custGeom>
            <a:avLst/>
            <a:gdLst/>
            <a:ahLst/>
            <a:cxnLst/>
            <a:rect l="l" t="t" r="r" b="b"/>
            <a:pathLst>
              <a:path w="9727319" h="3106962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CasellaDiTesto 8">
            <a:extLst>
              <a:ext uri="{FF2B5EF4-FFF2-40B4-BE49-F238E27FC236}">
                <a16:creationId xmlns:a16="http://schemas.microsoft.com/office/drawing/2014/main" id="{690180C9-5F5F-E1E3-FD05-ABD997516C5E}"/>
              </a:ext>
            </a:extLst>
          </p:cNvPr>
          <p:cNvSpPr txBox="1"/>
          <p:nvPr/>
        </p:nvSpPr>
        <p:spPr>
          <a:xfrm>
            <a:off x="5105400" y="2087733"/>
            <a:ext cx="94488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26841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ue and black rectangles with white text&#10;&#10;Description automatically generated">
            <a:extLst>
              <a:ext uri="{FF2B5EF4-FFF2-40B4-BE49-F238E27FC236}">
                <a16:creationId xmlns:a16="http://schemas.microsoft.com/office/drawing/2014/main" id="{F22BB506-127B-9782-A9E8-3C0E0DA05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9" b="1795"/>
          <a:stretch/>
        </p:blipFill>
        <p:spPr>
          <a:xfrm>
            <a:off x="914400" y="2947217"/>
            <a:ext cx="12230230" cy="31387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5D9EF-8136-74C4-D5E3-5950CDF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E8416DB-A5BA-F132-A06B-A4F03059219C}"/>
              </a:ext>
            </a:extLst>
          </p:cNvPr>
          <p:cNvSpPr txBox="1"/>
          <p:nvPr/>
        </p:nvSpPr>
        <p:spPr>
          <a:xfrm>
            <a:off x="769535" y="696777"/>
            <a:ext cx="12230230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A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CA190-C5E5-05BA-367B-4115C19EF465}"/>
              </a:ext>
            </a:extLst>
          </p:cNvPr>
          <p:cNvSpPr txBox="1"/>
          <p:nvPr/>
        </p:nvSpPr>
        <p:spPr>
          <a:xfrm>
            <a:off x="914400" y="2098290"/>
            <a:ext cx="12230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highlight>
                  <a:srgbClr val="FFFFFF"/>
                </a:highlight>
                <a:latin typeface="Arial" panose="020B0604020202020204" pitchFamily="34" charset="0"/>
              </a:rPr>
              <a:t>Fast architectures </a:t>
            </a:r>
            <a:r>
              <a:rPr lang="en-GB" sz="2400" dirty="0">
                <a:highlight>
                  <a:srgbClr val="FFFFFF"/>
                </a:highlight>
                <a:latin typeface="Arial" panose="020B0604020202020204" pitchFamily="34" charset="0"/>
              </a:rPr>
              <a:t>may be impaired by a </a:t>
            </a:r>
            <a:r>
              <a:rPr lang="en-GB" sz="2400" b="1" dirty="0">
                <a:highlight>
                  <a:srgbClr val="FFFFFF"/>
                </a:highlight>
                <a:latin typeface="Arial" panose="020B0604020202020204" pitchFamily="34" charset="0"/>
              </a:rPr>
              <a:t>slow communication system</a:t>
            </a:r>
            <a:r>
              <a:rPr lang="en-GB" sz="2400" dirty="0">
                <a:highlight>
                  <a:srgbClr val="FFFFFF"/>
                </a:highlight>
                <a:latin typeface="Arial" panose="020B0604020202020204" pitchFamily="34" charset="0"/>
              </a:rPr>
              <a:t> with the host.</a:t>
            </a:r>
            <a:endParaRPr lang="en-US" sz="2400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12" name="Picture 11" descr="A cartoon snail with big eyes&#10;&#10;Description automatically generated">
            <a:extLst>
              <a:ext uri="{FF2B5EF4-FFF2-40B4-BE49-F238E27FC236}">
                <a16:creationId xmlns:a16="http://schemas.microsoft.com/office/drawing/2014/main" id="{B0D4410E-E946-77E6-1FEA-8BACF59022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5" t="4412" r="11765" b="7354"/>
          <a:stretch/>
        </p:blipFill>
        <p:spPr>
          <a:xfrm flipH="1">
            <a:off x="6400800" y="2594742"/>
            <a:ext cx="2578696" cy="2919278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875F8EE7-F9CC-55B2-4F88-B2B73B9EAE25}"/>
              </a:ext>
            </a:extLst>
          </p:cNvPr>
          <p:cNvSpPr txBox="1"/>
          <p:nvPr/>
        </p:nvSpPr>
        <p:spPr>
          <a:xfrm>
            <a:off x="1063488" y="7571101"/>
            <a:ext cx="9985512" cy="1993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sz="2400" b="1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ALVEARE</a:t>
            </a:r>
            <a:r>
              <a:rPr lang="en-US" sz="2400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comprehensive framework that presents a solution that achieves a </a:t>
            </a:r>
            <a:r>
              <a:rPr lang="en-US" sz="2400" b="1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34x speedup </a:t>
            </a:r>
            <a:r>
              <a:rPr lang="en-US" sz="2400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factors and enhances RE performance </a:t>
            </a:r>
            <a:r>
              <a:rPr lang="en-US" sz="2400" b="1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sz="2400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</a:t>
            </a:r>
            <a:r>
              <a:rPr lang="en-US" sz="2400" b="1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US" sz="2400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protocol </a:t>
            </a:r>
            <a:r>
              <a:rPr lang="en-US" sz="2400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send data to the architecture.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C8AA3-AEEE-09D5-DEBB-0D005CA13625}"/>
              </a:ext>
            </a:extLst>
          </p:cNvPr>
          <p:cNvSpPr txBox="1"/>
          <p:nvPr/>
        </p:nvSpPr>
        <p:spPr>
          <a:xfrm>
            <a:off x="76200" y="9965361"/>
            <a:ext cx="8534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u="sng" dirty="0">
                <a:solidFill>
                  <a:srgbClr val="0070C0"/>
                </a:solidFill>
              </a:rPr>
              <a:t>Filippo </a:t>
            </a:r>
            <a:r>
              <a:rPr lang="en-GB" sz="1200" u="sng" dirty="0" err="1">
                <a:solidFill>
                  <a:srgbClr val="0070C0"/>
                </a:solidFill>
              </a:rPr>
              <a:t>Carloni</a:t>
            </a:r>
            <a:r>
              <a:rPr lang="en-GB" sz="1200" u="sng" dirty="0">
                <a:solidFill>
                  <a:srgbClr val="0070C0"/>
                </a:solidFill>
              </a:rPr>
              <a:t>, Davide </a:t>
            </a:r>
            <a:r>
              <a:rPr lang="en-GB" sz="1200" u="sng" dirty="0" err="1">
                <a:solidFill>
                  <a:srgbClr val="0070C0"/>
                </a:solidFill>
              </a:rPr>
              <a:t>Conficconi</a:t>
            </a:r>
            <a:r>
              <a:rPr lang="en-GB" sz="1200" u="sng" dirty="0">
                <a:solidFill>
                  <a:srgbClr val="0070C0"/>
                </a:solidFill>
              </a:rPr>
              <a:t>, and Marco D </a:t>
            </a:r>
            <a:r>
              <a:rPr lang="en-GB" sz="1200" u="sng" dirty="0" err="1">
                <a:solidFill>
                  <a:srgbClr val="0070C0"/>
                </a:solidFill>
              </a:rPr>
              <a:t>Santambrogio</a:t>
            </a:r>
            <a:r>
              <a:rPr lang="en-GB" sz="1200" u="sng" dirty="0">
                <a:solidFill>
                  <a:srgbClr val="0070C0"/>
                </a:solidFill>
              </a:rPr>
              <a:t>. ALVEARE: a Domain-Specific Framework for Regular Expressions. 2024.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3D97E5A2-01CE-24AA-8925-1B409139036A}"/>
              </a:ext>
            </a:extLst>
          </p:cNvPr>
          <p:cNvSpPr txBox="1"/>
          <p:nvPr/>
        </p:nvSpPr>
        <p:spPr>
          <a:xfrm>
            <a:off x="1060175" y="6743001"/>
            <a:ext cx="2368825" cy="454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sz="2400" b="1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case study:</a:t>
            </a:r>
            <a:endParaRPr lang="en-US" sz="2400" dirty="0">
              <a:solidFill>
                <a:srgbClr val="2E2E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A diagram of a computer chip&#10;&#10;Description automatically generated">
            <a:extLst>
              <a:ext uri="{FF2B5EF4-FFF2-40B4-BE49-F238E27FC236}">
                <a16:creationId xmlns:a16="http://schemas.microsoft.com/office/drawing/2014/main" id="{C91DBC01-7BF4-7E11-C195-DC196FAD75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t="3733" r="1612" b="2472"/>
          <a:stretch/>
        </p:blipFill>
        <p:spPr>
          <a:xfrm>
            <a:off x="11503986" y="6309102"/>
            <a:ext cx="5715686" cy="378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7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987423" flipH="1">
            <a:off x="14603411" y="-2488116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762000" y="2969726"/>
            <a:ext cx="7391400" cy="50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2E2E2E"/>
                </a:solidFill>
                <a:latin typeface="Arial Black" panose="020B0A04020102020204" pitchFamily="34" charset="0"/>
              </a:rPr>
              <a:t>GOAL 1: FAST DRAM CONNECTION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2000" y="8267700"/>
            <a:ext cx="7912137" cy="922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400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DSA will receive data packets and instructions from the DRAM through the AXI4 and will write back the results.</a:t>
            </a:r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A4BA8F84-D509-1155-99EB-E20F5BD4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1050857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dirty="0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3FADD81-C2A3-E6D6-3BB9-0D8A45F5CD9E}"/>
              </a:ext>
            </a:extLst>
          </p:cNvPr>
          <p:cNvSpPr txBox="1"/>
          <p:nvPr/>
        </p:nvSpPr>
        <p:spPr>
          <a:xfrm>
            <a:off x="762000" y="656631"/>
            <a:ext cx="10896600" cy="1169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PROJECT GOALS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EFB309D-F056-0BC3-0576-2F8C50F46191}"/>
              </a:ext>
            </a:extLst>
          </p:cNvPr>
          <p:cNvSpPr txBox="1"/>
          <p:nvPr/>
        </p:nvSpPr>
        <p:spPr>
          <a:xfrm>
            <a:off x="9825184" y="2969726"/>
            <a:ext cx="6473170" cy="50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2E2E2E"/>
                </a:solidFill>
                <a:latin typeface="Arial Black" panose="020B0A04020102020204" pitchFamily="34" charset="0"/>
              </a:rPr>
              <a:t>GOAL 2: CACHING SYSTEM</a:t>
            </a:r>
          </a:p>
        </p:txBody>
      </p:sp>
      <p:pic>
        <p:nvPicPr>
          <p:cNvPr id="15" name="Picture 14" descr="A diagram of a team&#10;&#10;Description automatically generated">
            <a:extLst>
              <a:ext uri="{FF2B5EF4-FFF2-40B4-BE49-F238E27FC236}">
                <a16:creationId xmlns:a16="http://schemas.microsoft.com/office/drawing/2014/main" id="{DE8B3BD9-705C-48FC-455A-0C0A0136E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15125"/>
            <a:ext cx="7912136" cy="3492963"/>
          </a:xfrm>
          <a:prstGeom prst="rect">
            <a:avLst/>
          </a:prstGeom>
        </p:spPr>
      </p:pic>
      <p:pic>
        <p:nvPicPr>
          <p:cNvPr id="17" name="Picture 16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BAE13069-A69D-5CDC-AE74-56FE543223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2"/>
          <a:stretch/>
        </p:blipFill>
        <p:spPr>
          <a:xfrm>
            <a:off x="9910484" y="4315125"/>
            <a:ext cx="7900767" cy="3492963"/>
          </a:xfrm>
          <a:prstGeom prst="rect">
            <a:avLst/>
          </a:prstGeom>
        </p:spPr>
      </p:pic>
      <p:sp>
        <p:nvSpPr>
          <p:cNvPr id="20" name="TextBox 6">
            <a:extLst>
              <a:ext uri="{FF2B5EF4-FFF2-40B4-BE49-F238E27FC236}">
                <a16:creationId xmlns:a16="http://schemas.microsoft.com/office/drawing/2014/main" id="{19CF5FA8-7C99-161D-2CA5-93EDB3AF2B55}"/>
              </a:ext>
            </a:extLst>
          </p:cNvPr>
          <p:cNvSpPr txBox="1"/>
          <p:nvPr/>
        </p:nvSpPr>
        <p:spPr>
          <a:xfrm>
            <a:off x="9910484" y="8267700"/>
            <a:ext cx="7900767" cy="14187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400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state-of-the-art buffering system will be replaced by a more streamlined and engaging double-cache system to allow a faster access to the data.</a:t>
            </a:r>
          </a:p>
        </p:txBody>
      </p:sp>
      <p:sp>
        <p:nvSpPr>
          <p:cNvPr id="22" name="Segnaposto numero diapositiva 10">
            <a:extLst>
              <a:ext uri="{FF2B5EF4-FFF2-40B4-BE49-F238E27FC236}">
                <a16:creationId xmlns:a16="http://schemas.microsoft.com/office/drawing/2014/main" id="{FAE0EB85-9434-F03F-291C-5A503DB77DD5}"/>
              </a:ext>
            </a:extLst>
          </p:cNvPr>
          <p:cNvSpPr txBox="1">
            <a:spLocks/>
          </p:cNvSpPr>
          <p:nvPr/>
        </p:nvSpPr>
        <p:spPr>
          <a:xfrm>
            <a:off x="15773400" y="9639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9434588" flipH="1">
            <a:off x="15357300" y="551324"/>
            <a:ext cx="11300655" cy="9184351"/>
          </a:xfrm>
          <a:custGeom>
            <a:avLst/>
            <a:gdLst/>
            <a:ahLst/>
            <a:cxnLst/>
            <a:rect l="l" t="t" r="r" b="b"/>
            <a:pathLst>
              <a:path w="11300655" h="9184351">
                <a:moveTo>
                  <a:pt x="11300655" y="0"/>
                </a:moveTo>
                <a:lnTo>
                  <a:pt x="0" y="0"/>
                </a:lnTo>
                <a:lnTo>
                  <a:pt x="0" y="9184351"/>
                </a:lnTo>
                <a:lnTo>
                  <a:pt x="11300655" y="9184351"/>
                </a:lnTo>
                <a:lnTo>
                  <a:pt x="11300655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B9285C23-E592-048B-FCC8-1AA0FA34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479C063-86EC-1FCA-C336-33EF201A8C59}"/>
              </a:ext>
            </a:extLst>
          </p:cNvPr>
          <p:cNvSpPr txBox="1"/>
          <p:nvPr/>
        </p:nvSpPr>
        <p:spPr>
          <a:xfrm>
            <a:off x="4076495" y="5080796"/>
            <a:ext cx="226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004AAD"/>
                </a:solidFill>
                <a:latin typeface="Arial Black" panose="020B0A04020102020204" pitchFamily="34" charset="0"/>
              </a:rPr>
              <a:t>VHDL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839453-DBB6-6B80-7115-3ABC98D9EA08}"/>
              </a:ext>
            </a:extLst>
          </p:cNvPr>
          <p:cNvSpPr txBox="1"/>
          <p:nvPr/>
        </p:nvSpPr>
        <p:spPr>
          <a:xfrm>
            <a:off x="9765433" y="6101945"/>
            <a:ext cx="4142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- FSM </a:t>
            </a:r>
            <a:r>
              <a:rPr lang="it-IT" sz="3200" dirty="0" err="1"/>
              <a:t>implementation</a:t>
            </a:r>
            <a:endParaRPr lang="it-IT" sz="32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59BEF5C-75C2-CC17-D6F6-8DBD12AC20E2}"/>
              </a:ext>
            </a:extLst>
          </p:cNvPr>
          <p:cNvSpPr txBox="1"/>
          <p:nvPr/>
        </p:nvSpPr>
        <p:spPr>
          <a:xfrm>
            <a:off x="685800" y="792802"/>
            <a:ext cx="163830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AXI4 IMPLEMENTATION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6984A6A-02E8-EE1D-E053-4A54F5F76143}"/>
              </a:ext>
            </a:extLst>
          </p:cNvPr>
          <p:cNvSpPr txBox="1"/>
          <p:nvPr/>
        </p:nvSpPr>
        <p:spPr>
          <a:xfrm>
            <a:off x="9765433" y="6900183"/>
            <a:ext cx="298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- </a:t>
            </a:r>
            <a:r>
              <a:rPr lang="it-IT" sz="3200" dirty="0" err="1"/>
              <a:t>Easier</a:t>
            </a:r>
            <a:r>
              <a:rPr lang="it-IT" sz="3200" dirty="0"/>
              <a:t> to test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EDE1D08-6426-8FF8-5B51-DCEA3914D1B1}"/>
              </a:ext>
            </a:extLst>
          </p:cNvPr>
          <p:cNvSpPr txBox="1"/>
          <p:nvPr/>
        </p:nvSpPr>
        <p:spPr>
          <a:xfrm>
            <a:off x="9765433" y="7699927"/>
            <a:ext cx="4636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- </a:t>
            </a:r>
            <a:r>
              <a:rPr lang="it-IT" sz="3200" dirty="0" err="1"/>
              <a:t>Backpressure</a:t>
            </a:r>
            <a:r>
              <a:rPr lang="it-IT" sz="3200" dirty="0"/>
              <a:t> to handle         </a:t>
            </a:r>
          </a:p>
          <a:p>
            <a:r>
              <a:rPr lang="it-IT" sz="3200" dirty="0"/>
              <a:t>   </a:t>
            </a:r>
            <a:r>
              <a:rPr lang="it-IT" sz="3200" dirty="0" err="1"/>
              <a:t>variable</a:t>
            </a:r>
            <a:r>
              <a:rPr lang="it-IT" sz="3200" dirty="0"/>
              <a:t> </a:t>
            </a:r>
            <a:r>
              <a:rPr lang="it-IT" sz="3200" dirty="0" err="1"/>
              <a:t>latency</a:t>
            </a:r>
            <a:endParaRPr lang="it-IT" sz="3200" dirty="0"/>
          </a:p>
        </p:txBody>
      </p:sp>
      <p:pic>
        <p:nvPicPr>
          <p:cNvPr id="33" name="Picture 8" descr="A red square with a black background&#10;&#10;Description automatically generated">
            <a:extLst>
              <a:ext uri="{FF2B5EF4-FFF2-40B4-BE49-F238E27FC236}">
                <a16:creationId xmlns:a16="http://schemas.microsoft.com/office/drawing/2014/main" id="{765F667E-64AF-8864-FDD1-B586ED8142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233" y="3575018"/>
            <a:ext cx="1098926" cy="1098926"/>
          </a:xfrm>
          <a:prstGeom prst="rect">
            <a:avLst/>
          </a:prstGeom>
        </p:spPr>
      </p:pic>
      <p:pic>
        <p:nvPicPr>
          <p:cNvPr id="34" name="Picture 14" descr="A yellow and black logo&#10;&#10;Description automatically generated">
            <a:extLst>
              <a:ext uri="{FF2B5EF4-FFF2-40B4-BE49-F238E27FC236}">
                <a16:creationId xmlns:a16="http://schemas.microsoft.com/office/drawing/2014/main" id="{5B855C1E-38FB-3B14-5ACE-F76E42BB5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545" y="3460647"/>
            <a:ext cx="1327667" cy="1327667"/>
          </a:xfrm>
          <a:prstGeom prst="rect">
            <a:avLst/>
          </a:prstGeom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837192C-BB67-8CC1-3EB8-741391B9674E}"/>
              </a:ext>
            </a:extLst>
          </p:cNvPr>
          <p:cNvCxnSpPr>
            <a:cxnSpLocks/>
          </p:cNvCxnSpPr>
          <p:nvPr/>
        </p:nvCxnSpPr>
        <p:spPr>
          <a:xfrm flipH="1">
            <a:off x="5618399" y="2291375"/>
            <a:ext cx="838200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22C752A0-8232-EA8A-58C0-B170582D31FD}"/>
              </a:ext>
            </a:extLst>
          </p:cNvPr>
          <p:cNvCxnSpPr>
            <a:cxnSpLocks/>
          </p:cNvCxnSpPr>
          <p:nvPr/>
        </p:nvCxnSpPr>
        <p:spPr>
          <a:xfrm>
            <a:off x="10362962" y="2291376"/>
            <a:ext cx="838200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FA179F6-9AF4-F979-A6F3-B8F2788F1CF4}"/>
              </a:ext>
            </a:extLst>
          </p:cNvPr>
          <p:cNvSpPr txBox="1"/>
          <p:nvPr/>
        </p:nvSpPr>
        <p:spPr>
          <a:xfrm>
            <a:off x="9467367" y="2781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FBAA43A-A9E9-DAB7-D3A3-3BAFB3E436B8}"/>
              </a:ext>
            </a:extLst>
          </p:cNvPr>
          <p:cNvSpPr txBox="1"/>
          <p:nvPr/>
        </p:nvSpPr>
        <p:spPr>
          <a:xfrm>
            <a:off x="3308622" y="6923532"/>
            <a:ext cx="3385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- </a:t>
            </a:r>
            <a:r>
              <a:rPr lang="it-IT" sz="3200" dirty="0" err="1"/>
              <a:t>Very</a:t>
            </a:r>
            <a:r>
              <a:rPr lang="it-IT" sz="3200" dirty="0"/>
              <a:t> </a:t>
            </a:r>
            <a:r>
              <a:rPr lang="it-IT" sz="3200" dirty="0" err="1"/>
              <a:t>tough</a:t>
            </a:r>
            <a:r>
              <a:rPr lang="it-IT" sz="3200" dirty="0"/>
              <a:t> to test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A303CC6-BCBB-1DE5-C26E-7B01EA35ED68}"/>
              </a:ext>
            </a:extLst>
          </p:cNvPr>
          <p:cNvSpPr txBox="1"/>
          <p:nvPr/>
        </p:nvSpPr>
        <p:spPr>
          <a:xfrm>
            <a:off x="3300608" y="6101945"/>
            <a:ext cx="3893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- FSM </a:t>
            </a:r>
            <a:r>
              <a:rPr lang="it-IT" sz="3200" dirty="0" err="1"/>
              <a:t>implementation</a:t>
            </a:r>
            <a:endParaRPr lang="it-IT" sz="3200" dirty="0"/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42BB10D0-32D4-277E-91EF-7F776CA47A2E}"/>
              </a:ext>
            </a:extLst>
          </p:cNvPr>
          <p:cNvSpPr txBox="1"/>
          <p:nvPr/>
        </p:nvSpPr>
        <p:spPr>
          <a:xfrm>
            <a:off x="10659912" y="5080797"/>
            <a:ext cx="226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004AAD"/>
                </a:solidFill>
                <a:latin typeface="Arial Black" panose="020B0A04020102020204" pitchFamily="34" charset="0"/>
              </a:rPr>
              <a:t>HLS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0" grpId="0"/>
      <p:bldP spid="31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ECDBE907-4A42-5479-9B25-C7DF989CA29A}"/>
              </a:ext>
            </a:extLst>
          </p:cNvPr>
          <p:cNvSpPr/>
          <p:nvPr/>
        </p:nvSpPr>
        <p:spPr>
          <a:xfrm rot="12606587">
            <a:off x="-4191591" y="8803136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2D734E8-BF26-AACE-3F5E-92B6EEDADFCB}"/>
              </a:ext>
            </a:extLst>
          </p:cNvPr>
          <p:cNvSpPr/>
          <p:nvPr/>
        </p:nvSpPr>
        <p:spPr>
          <a:xfrm>
            <a:off x="4320500" y="2322654"/>
            <a:ext cx="76200" cy="967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3AD9E5F-AA00-EBC9-10A9-E9286209FA34}"/>
              </a:ext>
            </a:extLst>
          </p:cNvPr>
          <p:cNvSpPr/>
          <p:nvPr/>
        </p:nvSpPr>
        <p:spPr>
          <a:xfrm>
            <a:off x="800100" y="2276935"/>
            <a:ext cx="78867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083AB9-B62D-F3C7-8281-71E622ACDF3E}"/>
              </a:ext>
            </a:extLst>
          </p:cNvPr>
          <p:cNvSpPr txBox="1"/>
          <p:nvPr/>
        </p:nvSpPr>
        <p:spPr>
          <a:xfrm>
            <a:off x="742950" y="2768162"/>
            <a:ext cx="4191000" cy="118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INPUT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0BF23C-78C2-D303-788B-91CD60F058FC}"/>
              </a:ext>
            </a:extLst>
          </p:cNvPr>
          <p:cNvSpPr txBox="1"/>
          <p:nvPr/>
        </p:nvSpPr>
        <p:spPr>
          <a:xfrm>
            <a:off x="5029200" y="2768163"/>
            <a:ext cx="3962400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11183F-A196-D02A-E4EE-CCFC63C10446}"/>
              </a:ext>
            </a:extLst>
          </p:cNvPr>
          <p:cNvSpPr txBox="1"/>
          <p:nvPr/>
        </p:nvSpPr>
        <p:spPr>
          <a:xfrm>
            <a:off x="800100" y="5984377"/>
            <a:ext cx="3581400" cy="11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PATTERN</a:t>
            </a:r>
            <a:endParaRPr kumimoji="0" lang="en-US" sz="480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0543D85-9C88-4250-034F-2DD48A82B1A7}"/>
              </a:ext>
            </a:extLst>
          </p:cNvPr>
          <p:cNvSpPr txBox="1"/>
          <p:nvPr/>
        </p:nvSpPr>
        <p:spPr>
          <a:xfrm>
            <a:off x="785034" y="4320332"/>
            <a:ext cx="3733800" cy="11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DATA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F240115-4AD9-26FF-CB61-A36E44003AF8}"/>
              </a:ext>
            </a:extLst>
          </p:cNvPr>
          <p:cNvSpPr txBox="1"/>
          <p:nvPr/>
        </p:nvSpPr>
        <p:spPr>
          <a:xfrm>
            <a:off x="4149091" y="4628877"/>
            <a:ext cx="43053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FOUND/</a:t>
            </a:r>
          </a:p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NOT FOUND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EA45DA7-EB28-0A7F-A74A-794E60B5226C}"/>
              </a:ext>
            </a:extLst>
          </p:cNvPr>
          <p:cNvSpPr txBox="1"/>
          <p:nvPr/>
        </p:nvSpPr>
        <p:spPr>
          <a:xfrm>
            <a:off x="4949192" y="5979207"/>
            <a:ext cx="3505200" cy="11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POSITION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4" name="Segnaposto numero diapositiva 10">
            <a:extLst>
              <a:ext uri="{FF2B5EF4-FFF2-40B4-BE49-F238E27FC236}">
                <a16:creationId xmlns:a16="http://schemas.microsoft.com/office/drawing/2014/main" id="{E2AD4C7D-B69B-D3C5-044F-DE72AF9C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5C42524-2B7B-D3A5-B941-249D2DD82568}"/>
              </a:ext>
            </a:extLst>
          </p:cNvPr>
          <p:cNvSpPr/>
          <p:nvPr/>
        </p:nvSpPr>
        <p:spPr>
          <a:xfrm>
            <a:off x="13662581" y="2282089"/>
            <a:ext cx="76200" cy="967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36B2FAA-037D-AC8C-0D8A-C920B0298F24}"/>
              </a:ext>
            </a:extLst>
          </p:cNvPr>
          <p:cNvSpPr txBox="1"/>
          <p:nvPr/>
        </p:nvSpPr>
        <p:spPr>
          <a:xfrm>
            <a:off x="9883142" y="2745303"/>
            <a:ext cx="4191000" cy="118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INPUT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3EF54BA-7284-5C3F-8EDF-BFA894510E7C}"/>
              </a:ext>
            </a:extLst>
          </p:cNvPr>
          <p:cNvSpPr txBox="1"/>
          <p:nvPr/>
        </p:nvSpPr>
        <p:spPr>
          <a:xfrm>
            <a:off x="14112242" y="2745303"/>
            <a:ext cx="3962400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F5614E6-6076-A757-2038-BC99587EE4AC}"/>
              </a:ext>
            </a:extLst>
          </p:cNvPr>
          <p:cNvSpPr txBox="1"/>
          <p:nvPr/>
        </p:nvSpPr>
        <p:spPr>
          <a:xfrm>
            <a:off x="9887844" y="5968476"/>
            <a:ext cx="3581400" cy="11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OPERATION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FBC721D-DCB3-7C69-BF06-B41F0B7AC417}"/>
              </a:ext>
            </a:extLst>
          </p:cNvPr>
          <p:cNvSpPr txBox="1"/>
          <p:nvPr/>
        </p:nvSpPr>
        <p:spPr>
          <a:xfrm>
            <a:off x="9891125" y="4324917"/>
            <a:ext cx="3733800" cy="11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DATA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7A7E629-597E-5288-0570-0F6DD83D23BD}"/>
              </a:ext>
            </a:extLst>
          </p:cNvPr>
          <p:cNvSpPr txBox="1"/>
          <p:nvPr/>
        </p:nvSpPr>
        <p:spPr>
          <a:xfrm>
            <a:off x="14349905" y="4321529"/>
            <a:ext cx="2846989" cy="11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RESULT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11C843B1-0D8E-57D5-E672-0ED31CF20897}"/>
              </a:ext>
            </a:extLst>
          </p:cNvPr>
          <p:cNvSpPr/>
          <p:nvPr/>
        </p:nvSpPr>
        <p:spPr>
          <a:xfrm>
            <a:off x="9787892" y="2276935"/>
            <a:ext cx="78867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B23B25FD-69A0-7645-8D32-8A0C75E4D2D1}"/>
              </a:ext>
            </a:extLst>
          </p:cNvPr>
          <p:cNvSpPr/>
          <p:nvPr/>
        </p:nvSpPr>
        <p:spPr>
          <a:xfrm>
            <a:off x="807641" y="4302058"/>
            <a:ext cx="78867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654F396-CF95-2C2C-2D29-16A6F7321A43}"/>
              </a:ext>
            </a:extLst>
          </p:cNvPr>
          <p:cNvSpPr/>
          <p:nvPr/>
        </p:nvSpPr>
        <p:spPr>
          <a:xfrm>
            <a:off x="9885934" y="4302058"/>
            <a:ext cx="78867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C65EBF8-56D7-7975-068B-2F1EC5515A68}"/>
              </a:ext>
            </a:extLst>
          </p:cNvPr>
          <p:cNvSpPr txBox="1"/>
          <p:nvPr/>
        </p:nvSpPr>
        <p:spPr>
          <a:xfrm>
            <a:off x="800100" y="715726"/>
            <a:ext cx="78867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ALVEARE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54D0AC4-3E65-EEFD-E809-83A56E98F741}"/>
              </a:ext>
            </a:extLst>
          </p:cNvPr>
          <p:cNvSpPr txBox="1"/>
          <p:nvPr/>
        </p:nvSpPr>
        <p:spPr>
          <a:xfrm>
            <a:off x="7753271" y="715726"/>
            <a:ext cx="1189482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ASH</a:t>
            </a:r>
          </a:p>
        </p:txBody>
      </p:sp>
    </p:spTree>
    <p:extLst>
      <p:ext uri="{BB962C8B-B14F-4D97-AF65-F5344CB8AC3E}">
        <p14:creationId xmlns:p14="http://schemas.microsoft.com/office/powerpoint/2010/main" val="33624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30669">
            <a:off x="-7971294" y="-10725049"/>
            <a:ext cx="18539921" cy="18539921"/>
          </a:xfrm>
          <a:custGeom>
            <a:avLst/>
            <a:gdLst/>
            <a:ahLst/>
            <a:cxnLst/>
            <a:rect l="l" t="t" r="r" b="b"/>
            <a:pathLst>
              <a:path w="18539921" h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it-IT"/>
              <a:t>SELEC=0</a:t>
            </a:r>
            <a:endParaRPr lang="it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59F63-6CFC-F442-A467-D904E70BC562}"/>
              </a:ext>
            </a:extLst>
          </p:cNvPr>
          <p:cNvSpPr/>
          <p:nvPr/>
        </p:nvSpPr>
        <p:spPr>
          <a:xfrm>
            <a:off x="1393132" y="3547109"/>
            <a:ext cx="10108246" cy="77177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					</a:t>
            </a:r>
            <a:r>
              <a:rPr lang="en-GB" b="1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4" name="Freeform 14"/>
          <p:cNvSpPr/>
          <p:nvPr/>
        </p:nvSpPr>
        <p:spPr>
          <a:xfrm rot="5242519" flipH="1">
            <a:off x="-1042019" y="824027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03F7E5-AFF3-C77B-900F-F545DDF2EE5C}"/>
              </a:ext>
            </a:extLst>
          </p:cNvPr>
          <p:cNvSpPr/>
          <p:nvPr/>
        </p:nvSpPr>
        <p:spPr>
          <a:xfrm>
            <a:off x="1415913" y="5880478"/>
            <a:ext cx="6546388" cy="3056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  <a:p>
            <a:pPr algn="ctr"/>
            <a:endParaRPr lang="en-GB" sz="3600" dirty="0"/>
          </a:p>
          <a:p>
            <a:pPr algn="ctr"/>
            <a:endParaRPr lang="en-GB" sz="3600" dirty="0"/>
          </a:p>
          <a:p>
            <a:pPr algn="ctr"/>
            <a:endParaRPr lang="en-GB" sz="3600" dirty="0"/>
          </a:p>
          <a:p>
            <a:pPr algn="ctr"/>
            <a:r>
              <a:rPr lang="en-GB" sz="4000" b="1" dirty="0">
                <a:solidFill>
                  <a:schemeClr val="tx1"/>
                </a:solidFill>
              </a:rPr>
              <a:t>ASH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6550" y="900908"/>
            <a:ext cx="12821849" cy="1169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SYSTEM BEHAVIOR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0DC50E-606F-43AD-41D6-FF20747447ED}"/>
              </a:ext>
            </a:extLst>
          </p:cNvPr>
          <p:cNvGraphicFramePr>
            <a:graphicFrameLocks noGrp="1"/>
          </p:cNvGraphicFramePr>
          <p:nvPr/>
        </p:nvGraphicFramePr>
        <p:xfrm>
          <a:off x="1393133" y="3552514"/>
          <a:ext cx="3864667" cy="766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867">
                  <a:extLst>
                    <a:ext uri="{9D8B030D-6E8A-4147-A177-3AD203B41FA5}">
                      <a16:colId xmlns:a16="http://schemas.microsoft.com/office/drawing/2014/main" val="30623479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6830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36595320"/>
                    </a:ext>
                  </a:extLst>
                </a:gridCol>
              </a:tblGrid>
              <a:tr h="7663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9623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A24243A-2857-DB0E-BEB7-DDCD2B42DED3}"/>
              </a:ext>
            </a:extLst>
          </p:cNvPr>
          <p:cNvSpPr txBox="1"/>
          <p:nvPr/>
        </p:nvSpPr>
        <p:spPr>
          <a:xfrm>
            <a:off x="10276926" y="6342955"/>
            <a:ext cx="126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/>
              <a:t>SELEC,</a:t>
            </a:r>
          </a:p>
          <a:p>
            <a:r>
              <a:rPr lang="en-GB" dirty="0"/>
              <a:t>ADDRESSES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0AB23-20AF-5F70-660A-C075D2F22748}"/>
              </a:ext>
            </a:extLst>
          </p:cNvPr>
          <p:cNvSpPr/>
          <p:nvPr/>
        </p:nvSpPr>
        <p:spPr>
          <a:xfrm>
            <a:off x="1539850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DF218-BC7D-7CD4-F1C1-F9C1D0510839}"/>
              </a:ext>
            </a:extLst>
          </p:cNvPr>
          <p:cNvSpPr/>
          <p:nvPr/>
        </p:nvSpPr>
        <p:spPr>
          <a:xfrm>
            <a:off x="2735429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Master2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9967C73E-6A24-9FB6-269D-4DC6F396E110}"/>
              </a:ext>
            </a:extLst>
          </p:cNvPr>
          <p:cNvSpPr/>
          <p:nvPr/>
        </p:nvSpPr>
        <p:spPr>
          <a:xfrm>
            <a:off x="6748667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Master0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DD96A5C-287D-2A64-8536-15B19F671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0534"/>
              </p:ext>
            </p:extLst>
          </p:nvPr>
        </p:nvGraphicFramePr>
        <p:xfrm>
          <a:off x="6580423" y="3547109"/>
          <a:ext cx="1371585" cy="7739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85">
                  <a:extLst>
                    <a:ext uri="{9D8B030D-6E8A-4147-A177-3AD203B41FA5}">
                      <a16:colId xmlns:a16="http://schemas.microsoft.com/office/drawing/2014/main" val="303076931"/>
                    </a:ext>
                  </a:extLst>
                </a:gridCol>
              </a:tblGrid>
              <a:tr h="77393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846535"/>
                  </a:ext>
                </a:extLst>
              </a:tr>
            </a:tbl>
          </a:graphicData>
        </a:graphic>
      </p:graphicFrame>
      <p:sp>
        <p:nvSpPr>
          <p:cNvPr id="4" name="Rectangle 47">
            <a:extLst>
              <a:ext uri="{FF2B5EF4-FFF2-40B4-BE49-F238E27FC236}">
                <a16:creationId xmlns:a16="http://schemas.microsoft.com/office/drawing/2014/main" id="{984862A6-9DFD-79B2-6BDE-67B2279CFFBE}"/>
              </a:ext>
            </a:extLst>
          </p:cNvPr>
          <p:cNvSpPr/>
          <p:nvPr/>
        </p:nvSpPr>
        <p:spPr>
          <a:xfrm>
            <a:off x="4049557" y="5899573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Master3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91C4259-84BF-BD9B-FAAA-6E715E63FE05}"/>
              </a:ext>
            </a:extLst>
          </p:cNvPr>
          <p:cNvGrpSpPr/>
          <p:nvPr/>
        </p:nvGrpSpPr>
        <p:grpSpPr>
          <a:xfrm>
            <a:off x="2057399" y="4318886"/>
            <a:ext cx="5208817" cy="1574672"/>
            <a:chOff x="2057399" y="4318886"/>
            <a:chExt cx="5208817" cy="1574672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DFC1FEF9-1915-E3AD-6E9A-22BB070CE27C}"/>
                </a:ext>
              </a:extLst>
            </p:cNvPr>
            <p:cNvGrpSpPr/>
            <p:nvPr/>
          </p:nvGrpSpPr>
          <p:grpSpPr>
            <a:xfrm>
              <a:off x="2057399" y="4318888"/>
              <a:ext cx="5208817" cy="1574670"/>
              <a:chOff x="2057399" y="4318888"/>
              <a:chExt cx="5208817" cy="157467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9E118A1-24AF-B37F-1641-CC0FA74CE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399" y="4318888"/>
                <a:ext cx="0" cy="1574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2637F3D-F238-0376-B374-066BD3B89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2978" y="4331968"/>
                <a:ext cx="0" cy="15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44">
                <a:extLst>
                  <a:ext uri="{FF2B5EF4-FFF2-40B4-BE49-F238E27FC236}">
                    <a16:creationId xmlns:a16="http://schemas.microsoft.com/office/drawing/2014/main" id="{60DEE75A-B81B-4F19-4DBD-C2054BF305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6216" y="4318888"/>
                <a:ext cx="0" cy="156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A06032B6-2F41-DD05-D70F-A14E43B6FD8B}"/>
                </a:ext>
              </a:extLst>
            </p:cNvPr>
            <p:cNvCxnSpPr/>
            <p:nvPr/>
          </p:nvCxnSpPr>
          <p:spPr>
            <a:xfrm>
              <a:off x="4567106" y="4318886"/>
              <a:ext cx="0" cy="156159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46">
            <a:extLst>
              <a:ext uri="{FF2B5EF4-FFF2-40B4-BE49-F238E27FC236}">
                <a16:creationId xmlns:a16="http://schemas.microsoft.com/office/drawing/2014/main" id="{859144AA-AEDE-DD03-2209-BA31449131F2}"/>
              </a:ext>
            </a:extLst>
          </p:cNvPr>
          <p:cNvSpPr/>
          <p:nvPr/>
        </p:nvSpPr>
        <p:spPr>
          <a:xfrm>
            <a:off x="1539850" y="6817320"/>
            <a:ext cx="1035099" cy="8172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A</a:t>
            </a:r>
          </a:p>
        </p:txBody>
      </p:sp>
      <p:sp>
        <p:nvSpPr>
          <p:cNvPr id="27" name="Rectangle 47">
            <a:extLst>
              <a:ext uri="{FF2B5EF4-FFF2-40B4-BE49-F238E27FC236}">
                <a16:creationId xmlns:a16="http://schemas.microsoft.com/office/drawing/2014/main" id="{FE9DE7FD-AA79-B2A3-AF3A-D5849353DC73}"/>
              </a:ext>
            </a:extLst>
          </p:cNvPr>
          <p:cNvSpPr/>
          <p:nvPr/>
        </p:nvSpPr>
        <p:spPr>
          <a:xfrm>
            <a:off x="2735429" y="6817320"/>
            <a:ext cx="1035099" cy="8172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B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3923CF9-FBE7-F715-0005-B5B4D1265DA1}"/>
              </a:ext>
            </a:extLst>
          </p:cNvPr>
          <p:cNvSpPr txBox="1"/>
          <p:nvPr/>
        </p:nvSpPr>
        <p:spPr>
          <a:xfrm>
            <a:off x="8839201" y="52959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SELEC=0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5FFA992-ADB4-D141-C35C-5235F8C5539E}"/>
              </a:ext>
            </a:extLst>
          </p:cNvPr>
          <p:cNvSpPr txBox="1"/>
          <p:nvPr/>
        </p:nvSpPr>
        <p:spPr>
          <a:xfrm>
            <a:off x="8839201" y="5551088"/>
            <a:ext cx="1030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SELEC=1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F1F5132-7542-AF1B-D719-E792CDBB9A3A}"/>
              </a:ext>
            </a:extLst>
          </p:cNvPr>
          <p:cNvSpPr txBox="1"/>
          <p:nvPr/>
        </p:nvSpPr>
        <p:spPr>
          <a:xfrm>
            <a:off x="8839201" y="5799961"/>
            <a:ext cx="1030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SELEC=2</a:t>
            </a:r>
          </a:p>
        </p:txBody>
      </p:sp>
      <p:sp>
        <p:nvSpPr>
          <p:cNvPr id="6" name="Segnaposto numero diapositiva 10">
            <a:extLst>
              <a:ext uri="{FF2B5EF4-FFF2-40B4-BE49-F238E27FC236}">
                <a16:creationId xmlns:a16="http://schemas.microsoft.com/office/drawing/2014/main" id="{8DBD5571-A445-F6B5-EEE4-90F08DE6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8307E80-C02A-9415-6795-2AD66A19EFC2}"/>
              </a:ext>
            </a:extLst>
          </p:cNvPr>
          <p:cNvSpPr/>
          <p:nvPr/>
        </p:nvSpPr>
        <p:spPr>
          <a:xfrm>
            <a:off x="11625656" y="6211749"/>
            <a:ext cx="5337269" cy="2278215"/>
          </a:xfrm>
          <a:prstGeom prst="roundRect">
            <a:avLst>
              <a:gd name="adj" fmla="val 0"/>
            </a:avLst>
          </a:prstGeom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HOST</a:t>
            </a:r>
            <a:endParaRPr lang="en-GB" sz="3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1F4957-1137-4FE6-161E-CFE7F0353148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7962304" y="7350857"/>
            <a:ext cx="3663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B0E4A7F-5485-33EA-7140-5F238EF6E852}"/>
              </a:ext>
            </a:extLst>
          </p:cNvPr>
          <p:cNvSpPr/>
          <p:nvPr/>
        </p:nvSpPr>
        <p:spPr>
          <a:xfrm>
            <a:off x="11628861" y="6903444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Slave Port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57878D48-ED75-3506-0F57-60E2A487151F}"/>
              </a:ext>
            </a:extLst>
          </p:cNvPr>
          <p:cNvSpPr/>
          <p:nvPr/>
        </p:nvSpPr>
        <p:spPr>
          <a:xfrm>
            <a:off x="4045741" y="6817320"/>
            <a:ext cx="1035099" cy="8172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</a:t>
            </a:r>
          </a:p>
        </p:txBody>
      </p:sp>
      <p:sp>
        <p:nvSpPr>
          <p:cNvPr id="17" name="Rectangle 47">
            <a:extLst>
              <a:ext uri="{FF2B5EF4-FFF2-40B4-BE49-F238E27FC236}">
                <a16:creationId xmlns:a16="http://schemas.microsoft.com/office/drawing/2014/main" id="{6D031055-7AAD-A739-C750-5B48D9916FF1}"/>
              </a:ext>
            </a:extLst>
          </p:cNvPr>
          <p:cNvSpPr/>
          <p:nvPr/>
        </p:nvSpPr>
        <p:spPr>
          <a:xfrm>
            <a:off x="6748665" y="6817320"/>
            <a:ext cx="1035099" cy="8172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144213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46914E-7 L -0.1184 2.46914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7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25" grpId="1" animBg="1"/>
      <p:bldP spid="25" grpId="2" animBg="1"/>
      <p:bldP spid="25" grpId="3" animBg="1"/>
      <p:bldP spid="27" grpId="0" animBg="1"/>
      <p:bldP spid="27" grpId="1" animBg="1"/>
      <p:bldP spid="27" grpId="2" animBg="1"/>
      <p:bldP spid="27" grpId="3" animBg="1"/>
      <p:bldP spid="29" grpId="0"/>
      <p:bldP spid="29" grpId="1"/>
      <p:bldP spid="31" grpId="0"/>
      <p:bldP spid="31" grpId="1"/>
      <p:bldP spid="33" grpId="0"/>
      <p:bldP spid="33" grpId="1"/>
      <p:bldP spid="7" grpId="0" animBg="1"/>
      <p:bldP spid="7" grpId="1" animBg="1"/>
      <p:bldP spid="7" grpId="2" animBg="1"/>
      <p:bldP spid="7" grpId="3" animBg="1"/>
      <p:bldP spid="17" grpId="1" animBg="1"/>
      <p:bldP spid="17" grpId="2" animBg="1"/>
      <p:bldP spid="17" grpId="3" animBg="1"/>
      <p:bldP spid="17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ECDBE907-4A42-5479-9B25-C7DF989CA29A}"/>
              </a:ext>
            </a:extLst>
          </p:cNvPr>
          <p:cNvSpPr/>
          <p:nvPr/>
        </p:nvSpPr>
        <p:spPr>
          <a:xfrm rot="12606587">
            <a:off x="11277259" y="-4882638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Segnaposto numero diapositiva 10">
            <a:extLst>
              <a:ext uri="{FF2B5EF4-FFF2-40B4-BE49-F238E27FC236}">
                <a16:creationId xmlns:a16="http://schemas.microsoft.com/office/drawing/2014/main" id="{E2AD4C7D-B69B-D3C5-044F-DE72AF9C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dirty="0"/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4C88CD9-8F3E-6546-30AC-33BD6CDE6B1F}"/>
              </a:ext>
            </a:extLst>
          </p:cNvPr>
          <p:cNvSpPr txBox="1"/>
          <p:nvPr/>
        </p:nvSpPr>
        <p:spPr>
          <a:xfrm>
            <a:off x="838200" y="571500"/>
            <a:ext cx="177546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ASH HLS DESIGN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C2C6BB-34B2-923D-2FB2-B847F06E73D0}"/>
              </a:ext>
            </a:extLst>
          </p:cNvPr>
          <p:cNvSpPr txBox="1"/>
          <p:nvPr/>
        </p:nvSpPr>
        <p:spPr>
          <a:xfrm>
            <a:off x="833176" y="2290693"/>
            <a:ext cx="16383000" cy="2802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very simple ALU architecture was first created using HLS to establish a diverse set of functions, in a data-flow approach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Load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 Store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functions are responsible for transmitting data through the AXI4s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Execution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uses data and operations to perform different calculations (sum, subtraction, multiplication, and division)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Write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function will write the results back to the DRAM using the AXI4</a:t>
            </a:r>
          </a:p>
        </p:txBody>
      </p:sp>
      <p:pic>
        <p:nvPicPr>
          <p:cNvPr id="13" name="Picture 12" descr="A diagram of a block diagram&#10;&#10;Description automatically generated">
            <a:extLst>
              <a:ext uri="{FF2B5EF4-FFF2-40B4-BE49-F238E27FC236}">
                <a16:creationId xmlns:a16="http://schemas.microsoft.com/office/drawing/2014/main" id="{2C307CAA-CF50-6880-85BF-EFD431A0C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53056"/>
            <a:ext cx="9238839" cy="3019425"/>
          </a:xfrm>
          <a:prstGeom prst="rect">
            <a:avLst/>
          </a:prstGeom>
        </p:spPr>
      </p:pic>
      <p:pic>
        <p:nvPicPr>
          <p:cNvPr id="15" name="Picture 14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75387ED5-7323-2DE9-D12B-E2AC02DE8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198" y="5809064"/>
            <a:ext cx="7600741" cy="330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ECDBE907-4A42-5479-9B25-C7DF989CA29A}"/>
              </a:ext>
            </a:extLst>
          </p:cNvPr>
          <p:cNvSpPr/>
          <p:nvPr/>
        </p:nvSpPr>
        <p:spPr>
          <a:xfrm rot="11677721">
            <a:off x="-3667203" y="7006439"/>
            <a:ext cx="9518448" cy="7783507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Segnaposto numero diapositiva 10">
            <a:extLst>
              <a:ext uri="{FF2B5EF4-FFF2-40B4-BE49-F238E27FC236}">
                <a16:creationId xmlns:a16="http://schemas.microsoft.com/office/drawing/2014/main" id="{E2AD4C7D-B69B-D3C5-044F-DE72AF9C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dirty="0"/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4C88CD9-8F3E-6546-30AC-33BD6CDE6B1F}"/>
              </a:ext>
            </a:extLst>
          </p:cNvPr>
          <p:cNvSpPr txBox="1"/>
          <p:nvPr/>
        </p:nvSpPr>
        <p:spPr>
          <a:xfrm>
            <a:off x="1435945" y="876300"/>
            <a:ext cx="15099455" cy="2718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004AAD"/>
                </a:solidFill>
                <a:latin typeface="Arial Black" panose="020B0A04020102020204" pitchFamily="34" charset="0"/>
              </a:rPr>
              <a:t>ALVEARE IS A VHDL-GENERATED ARHITECTURE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7E2D4B-CB93-11B9-19C6-17C8A7951275}"/>
              </a:ext>
            </a:extLst>
          </p:cNvPr>
          <p:cNvSpPr txBox="1"/>
          <p:nvPr/>
        </p:nvSpPr>
        <p:spPr>
          <a:xfrm>
            <a:off x="1405465" y="4396949"/>
            <a:ext cx="15480455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must be able to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insert a custom DSA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inside the VHDL code generated by HLS.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5E90C7A-09A5-6689-DDC8-943E3C03140E}"/>
              </a:ext>
            </a:extLst>
          </p:cNvPr>
          <p:cNvSpPr txBox="1"/>
          <p:nvPr/>
        </p:nvSpPr>
        <p:spPr>
          <a:xfrm>
            <a:off x="1435945" y="5938594"/>
            <a:ext cx="13792200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the function module that executes the operation?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943758A-D3F5-31FB-38E6-7E203A2CE52A}"/>
              </a:ext>
            </a:extLst>
          </p:cNvPr>
          <p:cNvSpPr txBox="1"/>
          <p:nvPr/>
        </p:nvSpPr>
        <p:spPr>
          <a:xfrm>
            <a:off x="10858583" y="8054351"/>
            <a:ext cx="6027337" cy="1333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dirty="0">
                <a:solidFill>
                  <a:srgbClr val="004AAD"/>
                </a:solidFill>
                <a:latin typeface="Arial Black" panose="020B0A04020102020204" pitchFamily="34" charset="0"/>
              </a:rPr>
              <a:t>  </a:t>
            </a:r>
            <a:r>
              <a:rPr lang="en-US" sz="6000" dirty="0">
                <a:solidFill>
                  <a:srgbClr val="FF0000"/>
                </a:solidFill>
                <a:latin typeface="Arial Black" panose="020B0A04020102020204" pitchFamily="34" charset="0"/>
              </a:rPr>
              <a:t>EXECUTE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2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30669">
            <a:off x="-8584160" y="-13822667"/>
            <a:ext cx="18539921" cy="18539921"/>
          </a:xfrm>
          <a:custGeom>
            <a:avLst/>
            <a:gdLst/>
            <a:ahLst/>
            <a:cxnLst/>
            <a:rect l="l" t="t" r="r" b="b"/>
            <a:pathLst>
              <a:path w="18539921" h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fontAlgn="ctr"/>
            <a:r>
              <a:rPr lang="en-GB" b="1"/>
              <a:t>A</a:t>
            </a:r>
            <a:endParaRPr lang="it-IT"/>
          </a:p>
          <a:p>
            <a:pPr fontAlgn="ctr"/>
            <a:r>
              <a:rPr lang="en-GB" b="1"/>
              <a:t>B</a:t>
            </a:r>
            <a:endParaRPr lang="it-IT"/>
          </a:p>
          <a:p>
            <a:pPr fontAlgn="ctr"/>
            <a:r>
              <a:rPr lang="en-GB" b="1"/>
              <a:t>A</a:t>
            </a:r>
            <a:endParaRPr lang="it-IT"/>
          </a:p>
          <a:p>
            <a:pPr fontAlgn="ctr"/>
            <a:r>
              <a:rPr lang="en-GB" b="1"/>
              <a:t>B</a:t>
            </a:r>
            <a:endParaRPr lang="it-IT"/>
          </a:p>
        </p:txBody>
      </p:sp>
      <p:sp>
        <p:nvSpPr>
          <p:cNvPr id="4" name="Segnaposto numero diapositiva 10">
            <a:extLst>
              <a:ext uri="{FF2B5EF4-FFF2-40B4-BE49-F238E27FC236}">
                <a16:creationId xmlns:a16="http://schemas.microsoft.com/office/drawing/2014/main" id="{10826EDE-B818-6A93-6332-49FB04D8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73D573-AC51-114A-F3A6-817E77721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723900"/>
            <a:ext cx="10058399" cy="7950805"/>
          </a:xfrm>
          <a:prstGeom prst="rect">
            <a:avLst/>
          </a:prstGeom>
        </p:spPr>
      </p:pic>
      <p:pic>
        <p:nvPicPr>
          <p:cNvPr id="11" name="Picture 10" descr="A diagram of a circuit&#10;&#10;Description automatically generated">
            <a:extLst>
              <a:ext uri="{FF2B5EF4-FFF2-40B4-BE49-F238E27FC236}">
                <a16:creationId xmlns:a16="http://schemas.microsoft.com/office/drawing/2014/main" id="{C010BB46-8BC0-FA22-0B5C-150A8D92D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093" y="1383722"/>
            <a:ext cx="4858428" cy="17528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C30AAB-F969-7297-39B9-6DC945CC0596}"/>
              </a:ext>
            </a:extLst>
          </p:cNvPr>
          <p:cNvSpPr txBox="1"/>
          <p:nvPr/>
        </p:nvSpPr>
        <p:spPr>
          <a:xfrm>
            <a:off x="28575" y="9865925"/>
            <a:ext cx="3912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7"/>
              </a:rPr>
              <a:t>The Xilinx All Programmable PowerPoint Template (bme.hu)</a:t>
            </a:r>
            <a:endParaRPr lang="en-GB" sz="120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941CFA2-7BB3-8C7C-89E6-BFA5CA8794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796389"/>
            <a:ext cx="4102461" cy="25313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0F6210-BBF5-E4E7-1B46-C81466462AD8}"/>
              </a:ext>
            </a:extLst>
          </p:cNvPr>
          <p:cNvSpPr/>
          <p:nvPr/>
        </p:nvSpPr>
        <p:spPr>
          <a:xfrm>
            <a:off x="1295400" y="3390900"/>
            <a:ext cx="7620000" cy="3505200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3D8A84-2C0B-0F57-F631-464BE15AB27A}"/>
              </a:ext>
            </a:extLst>
          </p:cNvPr>
          <p:cNvSpPr/>
          <p:nvPr/>
        </p:nvSpPr>
        <p:spPr>
          <a:xfrm>
            <a:off x="1295400" y="1383722"/>
            <a:ext cx="4858428" cy="1855023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A close-up of a sign&#10;&#10;Description automatically generated">
            <a:extLst>
              <a:ext uri="{FF2B5EF4-FFF2-40B4-BE49-F238E27FC236}">
                <a16:creationId xmlns:a16="http://schemas.microsoft.com/office/drawing/2014/main" id="{CBE9EF15-463E-6FDE-9747-30085E9CE5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159" y="6896100"/>
            <a:ext cx="4423118" cy="16660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4FB626F-BDE7-0785-1BF7-B701B88156DB}"/>
              </a:ext>
            </a:extLst>
          </p:cNvPr>
          <p:cNvSpPr/>
          <p:nvPr/>
        </p:nvSpPr>
        <p:spPr>
          <a:xfrm>
            <a:off x="1295400" y="7048500"/>
            <a:ext cx="9753600" cy="1038820"/>
          </a:xfrm>
          <a:prstGeom prst="rect">
            <a:avLst/>
          </a:prstGeom>
          <a:solidFill>
            <a:schemeClr val="accent6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6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C15A2ACC03CF4897012DA3E24C71CD" ma:contentTypeVersion="4" ma:contentTypeDescription="Creare un nuovo documento." ma:contentTypeScope="" ma:versionID="b47dd8c51574c9a6eff680eda138733c">
  <xsd:schema xmlns:xsd="http://www.w3.org/2001/XMLSchema" xmlns:xs="http://www.w3.org/2001/XMLSchema" xmlns:p="http://schemas.microsoft.com/office/2006/metadata/properties" xmlns:ns3="ce4031b5-2d9a-4add-a36d-8536d1865337" targetNamespace="http://schemas.microsoft.com/office/2006/metadata/properties" ma:root="true" ma:fieldsID="a8de0105f43b2f836c8f3ea30e098a46" ns3:_="">
    <xsd:import namespace="ce4031b5-2d9a-4add-a36d-8536d18653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4031b5-2d9a-4add-a36d-8536d18653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B8A335-FFEC-4F4B-A04A-7162D0ED6A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4031b5-2d9a-4add-a36d-8536d18653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BD0B14-FE29-4047-9B3F-AB584F3D40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83916-6C09-4868-8FAB-3B23891D964C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ce4031b5-2d9a-4add-a36d-8536d186533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697</Words>
  <Application>Microsoft Office PowerPoint</Application>
  <PresentationFormat>Custom</PresentationFormat>
  <Paragraphs>194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Black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di Sync</dc:title>
  <dc:creator>Giulio Lotto</dc:creator>
  <cp:lastModifiedBy>Marco La Barbera</cp:lastModifiedBy>
  <cp:revision>54</cp:revision>
  <dcterms:created xsi:type="dcterms:W3CDTF">2006-08-16T00:00:00Z</dcterms:created>
  <dcterms:modified xsi:type="dcterms:W3CDTF">2024-07-17T14:44:23Z</dcterms:modified>
  <dc:identifier>DAGDJT0jQlE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0x01010093C15A2ACC03CF4897012DA3E24C71CD</vt:lpwstr>
  </property>
</Properties>
</file>