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31"/>
  </p:notesMasterIdLst>
  <p:handoutMasterIdLst>
    <p:handoutMasterId r:id="rId32"/>
  </p:handoutMasterIdLst>
  <p:sldIdLst>
    <p:sldId id="256" r:id="rId2"/>
    <p:sldId id="295" r:id="rId3"/>
    <p:sldId id="258" r:id="rId4"/>
    <p:sldId id="261" r:id="rId5"/>
    <p:sldId id="296" r:id="rId6"/>
    <p:sldId id="263" r:id="rId7"/>
    <p:sldId id="267" r:id="rId8"/>
    <p:sldId id="257" r:id="rId9"/>
    <p:sldId id="265" r:id="rId10"/>
    <p:sldId id="266" r:id="rId11"/>
    <p:sldId id="282" r:id="rId12"/>
    <p:sldId id="278" r:id="rId13"/>
    <p:sldId id="297" r:id="rId14"/>
    <p:sldId id="274" r:id="rId15"/>
    <p:sldId id="283" r:id="rId16"/>
    <p:sldId id="275" r:id="rId17"/>
    <p:sldId id="288" r:id="rId18"/>
    <p:sldId id="294" r:id="rId19"/>
    <p:sldId id="285" r:id="rId20"/>
    <p:sldId id="286" r:id="rId21"/>
    <p:sldId id="289" r:id="rId22"/>
    <p:sldId id="281" r:id="rId23"/>
    <p:sldId id="280" r:id="rId24"/>
    <p:sldId id="292" r:id="rId25"/>
    <p:sldId id="291" r:id="rId26"/>
    <p:sldId id="293" r:id="rId27"/>
    <p:sldId id="290" r:id="rId28"/>
    <p:sldId id="287" r:id="rId29"/>
    <p:sldId id="271" r:id="rId30"/>
  </p:sldIdLst>
  <p:sldSz cx="18288000" cy="10287000"/>
  <p:notesSz cx="6858000" cy="9144000"/>
  <p:embeddedFontLst>
    <p:embeddedFont>
      <p:font typeface="Arial Black" panose="020B0A04020102020204" pitchFamily="34" charset="0"/>
      <p:bold r:id="rId33"/>
    </p:embeddedFont>
    <p:embeddedFont>
      <p:font typeface="Arimo" panose="020B0604020202020204" charset="0"/>
      <p:regular r:id="rId34"/>
    </p:embeddedFont>
    <p:embeddedFont>
      <p:font typeface="Montserrat Classic" panose="020B0604020202020204" charset="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E5CAFD0-13A7-4C55-B621-4803088741E6}">
          <p14:sldIdLst>
            <p14:sldId id="256"/>
            <p14:sldId id="295"/>
            <p14:sldId id="258"/>
            <p14:sldId id="261"/>
            <p14:sldId id="296"/>
            <p14:sldId id="263"/>
            <p14:sldId id="267"/>
            <p14:sldId id="257"/>
            <p14:sldId id="265"/>
            <p14:sldId id="266"/>
            <p14:sldId id="282"/>
            <p14:sldId id="278"/>
            <p14:sldId id="297"/>
            <p14:sldId id="274"/>
            <p14:sldId id="283"/>
            <p14:sldId id="275"/>
            <p14:sldId id="288"/>
            <p14:sldId id="294"/>
            <p14:sldId id="285"/>
            <p14:sldId id="286"/>
            <p14:sldId id="289"/>
            <p14:sldId id="281"/>
            <p14:sldId id="280"/>
            <p14:sldId id="292"/>
            <p14:sldId id="291"/>
            <p14:sldId id="293"/>
            <p14:sldId id="290"/>
            <p14:sldId id="287"/>
            <p14:sldId id="27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95278" autoAdjust="0"/>
  </p:normalViewPr>
  <p:slideViewPr>
    <p:cSldViewPr>
      <p:cViewPr varScale="1">
        <p:scale>
          <a:sx n="53" d="100"/>
          <a:sy n="53" d="100"/>
        </p:scale>
        <p:origin x="6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5B7E9F70-7591-B8B9-F668-87D1F69C10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6173691D-E708-48CE-91EC-88E39EB1BAD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17D56F-68D5-48EE-A1D7-43390255C654}" type="datetimeFigureOut">
              <a:rPr lang="it-IT" smtClean="0"/>
              <a:t>30/06/2024</a:t>
            </a:fld>
            <a:endParaRPr lang="it-IT"/>
          </a:p>
        </p:txBody>
      </p:sp>
      <p:sp>
        <p:nvSpPr>
          <p:cNvPr id="4" name="Segnaposto piè di pagina 3">
            <a:extLst>
              <a:ext uri="{FF2B5EF4-FFF2-40B4-BE49-F238E27FC236}">
                <a16:creationId xmlns:a16="http://schemas.microsoft.com/office/drawing/2014/main" id="{9CD38A6A-6939-BB4E-716B-6079180928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2DEF9C6A-B37F-5B10-0EC9-8CF207D9B39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792610-3BE3-40BB-930E-00867AFABAB5}" type="slidenum">
              <a:rPr lang="it-IT" smtClean="0"/>
              <a:t>‹#›</a:t>
            </a:fld>
            <a:endParaRPr lang="it-IT"/>
          </a:p>
        </p:txBody>
      </p:sp>
    </p:spTree>
    <p:extLst>
      <p:ext uri="{BB962C8B-B14F-4D97-AF65-F5344CB8AC3E}">
        <p14:creationId xmlns:p14="http://schemas.microsoft.com/office/powerpoint/2010/main" val="18309547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A6340F-5DA4-4D52-9A6F-654C93F4A91D}" type="datetimeFigureOut">
              <a:rPr lang="it-IT" smtClean="0"/>
              <a:t>30/06/2024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6AC765-ED13-40B6-BC48-CD5D505C2FF3}" type="slidenum">
              <a:rPr lang="it-IT" smtClean="0"/>
              <a:t>‹#›</a:t>
            </a:fld>
            <a:endParaRPr lang="it-IT"/>
          </a:p>
        </p:txBody>
      </p:sp>
    </p:spTree>
    <p:extLst>
      <p:ext uri="{BB962C8B-B14F-4D97-AF65-F5344CB8AC3E}">
        <p14:creationId xmlns:p14="http://schemas.microsoft.com/office/powerpoint/2010/main" val="354021284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06AC765-ED13-40B6-BC48-CD5D505C2FF3}" type="slidenum">
              <a:rPr lang="it-IT" smtClean="0"/>
              <a:t>16</a:t>
            </a:fld>
            <a:endParaRPr lang="it-IT"/>
          </a:p>
        </p:txBody>
      </p:sp>
    </p:spTree>
    <p:extLst>
      <p:ext uri="{BB962C8B-B14F-4D97-AF65-F5344CB8AC3E}">
        <p14:creationId xmlns:p14="http://schemas.microsoft.com/office/powerpoint/2010/main" val="976340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0BC2B12-EDCD-4D37-851B-23F0C10A5119}" type="datetime1">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7744FE-D987-494F-8D34-97C02BF6FDEC}" type="datetime1">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4590CA-2F2C-4597-938C-7A1939856FAD}" type="datetime1">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A750D4-FD37-45AF-8BBD-45DD464B333B}" type="datetime1">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DBFCB0-80EB-4EB2-89BB-50EA06718955}" type="datetime1">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98FFE12-D919-4C7F-AB5F-34CBB1D81E08}" type="datetime1">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849772C-CB7F-4F29-84BC-C68CC2FF835D}" type="datetime1">
              <a:rPr lang="en-US" smtClean="0"/>
              <a:t>6/30/2024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871A0A-9953-40E0-95C7-A65BFDDCF43F}" type="datetime1">
              <a:rPr lang="en-US" smtClean="0"/>
              <a:t>6/30/2024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33E886-7878-4132-ABBC-C518ADA8D23B}" type="datetime1">
              <a:rPr lang="en-US" smtClean="0"/>
              <a:t>6/30/2024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E3D8D5-C839-449F-8373-81545C8C0591}" type="datetime1">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D2F3A7-5B27-4A8D-B58C-D3C493214B0D}" type="datetime1">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B1430C-1847-41B4-B649-EC15C7726FC9}" type="datetime1">
              <a:rPr lang="en-US" smtClean="0"/>
              <a:t>6/30/2024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hyperlink" Target="https://home.mit.bme.hu/~szanto/education/vimima15/heterogen_vivado_hls_5.pdf" TargetMode="External"/><Relationship Id="rId3" Type="http://schemas.openxmlformats.org/officeDocument/2006/relationships/image" Target="../media/image11.png"/><Relationship Id="rId7"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2.svg"/><Relationship Id="rId9"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s://www.amd.com/en/corporate/university-program/aup-boards/pynq-z2.html" TargetMode="Externa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0.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hyperlink" Target="https://docs.xilinx.com/v/u/en-US/ug1037-vivado-axi-reference-guide" TargetMode="Externa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1028700"/>
            <a:ext cx="675462" cy="824630"/>
          </a:xfrm>
          <a:custGeom>
            <a:avLst/>
            <a:gdLst/>
            <a:ahLst/>
            <a:cxnLst/>
            <a:rect l="l" t="t" r="r" b="b"/>
            <a:pathLst>
              <a:path w="675462" h="824630">
                <a:moveTo>
                  <a:pt x="0" y="0"/>
                </a:moveTo>
                <a:lnTo>
                  <a:pt x="675462" y="0"/>
                </a:lnTo>
                <a:lnTo>
                  <a:pt x="675462" y="824630"/>
                </a:lnTo>
                <a:lnTo>
                  <a:pt x="0" y="8246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dirty="0"/>
          </a:p>
        </p:txBody>
      </p:sp>
      <p:sp>
        <p:nvSpPr>
          <p:cNvPr id="3" name="Freeform 3"/>
          <p:cNvSpPr/>
          <p:nvPr/>
        </p:nvSpPr>
        <p:spPr>
          <a:xfrm rot="-1111642">
            <a:off x="11361996" y="-3913173"/>
            <a:ext cx="10443683" cy="8487866"/>
          </a:xfrm>
          <a:custGeom>
            <a:avLst/>
            <a:gdLst/>
            <a:ahLst/>
            <a:cxnLst/>
            <a:rect l="l" t="t" r="r" b="b"/>
            <a:pathLst>
              <a:path w="10443683" h="8487866">
                <a:moveTo>
                  <a:pt x="0" y="0"/>
                </a:moveTo>
                <a:lnTo>
                  <a:pt x="10443683" y="0"/>
                </a:lnTo>
                <a:lnTo>
                  <a:pt x="10443683" y="8487866"/>
                </a:lnTo>
                <a:lnTo>
                  <a:pt x="0" y="8487866"/>
                </a:lnTo>
                <a:lnTo>
                  <a:pt x="0" y="0"/>
                </a:lnTo>
                <a:close/>
              </a:path>
            </a:pathLst>
          </a:custGeom>
          <a:blipFill>
            <a:blip r:embed="rId4">
              <a:alphaModFix amt="50000"/>
              <a:extLst>
                <a:ext uri="{96DAC541-7B7A-43D3-8B79-37D633B846F1}">
                  <asvg:svgBlip xmlns:asvg="http://schemas.microsoft.com/office/drawing/2016/SVG/main" r:embed="rId5"/>
                </a:ext>
              </a:extLst>
            </a:blip>
            <a:stretch>
              <a:fillRect/>
            </a:stretch>
          </a:blipFill>
        </p:spPr>
        <p:txBody>
          <a:bodyPr/>
          <a:lstStyle/>
          <a:p>
            <a:endParaRPr lang="en-GB" dirty="0"/>
          </a:p>
        </p:txBody>
      </p:sp>
      <p:sp>
        <p:nvSpPr>
          <p:cNvPr id="4" name="Freeform 4"/>
          <p:cNvSpPr/>
          <p:nvPr/>
        </p:nvSpPr>
        <p:spPr>
          <a:xfrm>
            <a:off x="5334000" y="10004425"/>
            <a:ext cx="9727319" cy="3106962"/>
          </a:xfrm>
          <a:custGeom>
            <a:avLst/>
            <a:gdLst/>
            <a:ahLst/>
            <a:cxnLst/>
            <a:rect l="l" t="t" r="r" b="b"/>
            <a:pathLst>
              <a:path w="9727319" h="3106962">
                <a:moveTo>
                  <a:pt x="0" y="0"/>
                </a:moveTo>
                <a:lnTo>
                  <a:pt x="9727318" y="0"/>
                </a:lnTo>
                <a:lnTo>
                  <a:pt x="9727318" y="3106962"/>
                </a:lnTo>
                <a:lnTo>
                  <a:pt x="0" y="31069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dirty="0"/>
          </a:p>
        </p:txBody>
      </p:sp>
      <p:sp>
        <p:nvSpPr>
          <p:cNvPr id="5" name="TextBox 5"/>
          <p:cNvSpPr txBox="1"/>
          <p:nvPr/>
        </p:nvSpPr>
        <p:spPr>
          <a:xfrm>
            <a:off x="1428749" y="3578899"/>
            <a:ext cx="15430500" cy="2492990"/>
          </a:xfrm>
          <a:prstGeom prst="rect">
            <a:avLst/>
          </a:prstGeom>
        </p:spPr>
        <p:txBody>
          <a:bodyPr wrap="square" lIns="0" tIns="0" rIns="0" bIns="0" rtlCol="0" anchor="t">
            <a:spAutoFit/>
          </a:bodyPr>
          <a:lstStyle/>
          <a:p>
            <a:pPr algn="ctr"/>
            <a:r>
              <a:rPr lang="en-GB" sz="5400" dirty="0">
                <a:solidFill>
                  <a:srgbClr val="004AAD"/>
                </a:solidFill>
                <a:latin typeface="Arial Black" panose="020B0A04020102020204" pitchFamily="34" charset="0"/>
              </a:rPr>
              <a:t>High-Speed System Communication and Caching Enhancement for </a:t>
            </a:r>
            <a:r>
              <a:rPr lang="en-GB" sz="5400" dirty="0" err="1">
                <a:solidFill>
                  <a:srgbClr val="004AAD"/>
                </a:solidFill>
                <a:latin typeface="Arial Black" panose="020B0A04020102020204" pitchFamily="34" charset="0"/>
              </a:rPr>
              <a:t>RegEx</a:t>
            </a:r>
            <a:r>
              <a:rPr lang="en-GB" sz="5400" dirty="0">
                <a:solidFill>
                  <a:srgbClr val="004AAD"/>
                </a:solidFill>
                <a:latin typeface="Arial Black" panose="020B0A04020102020204" pitchFamily="34" charset="0"/>
              </a:rPr>
              <a:t> Matching</a:t>
            </a:r>
            <a:endParaRPr lang="en-US" sz="5400" dirty="0">
              <a:solidFill>
                <a:srgbClr val="004AAD"/>
              </a:solidFill>
              <a:latin typeface="Arial Black" panose="020B0A04020102020204" pitchFamily="34" charset="0"/>
            </a:endParaRPr>
          </a:p>
        </p:txBody>
      </p:sp>
      <p:sp>
        <p:nvSpPr>
          <p:cNvPr id="7" name="TextBox 7"/>
          <p:cNvSpPr txBox="1"/>
          <p:nvPr/>
        </p:nvSpPr>
        <p:spPr>
          <a:xfrm>
            <a:off x="1704162" y="1078950"/>
            <a:ext cx="2614278" cy="504825"/>
          </a:xfrm>
          <a:prstGeom prst="rect">
            <a:avLst/>
          </a:prstGeom>
        </p:spPr>
        <p:txBody>
          <a:bodyPr lIns="0" tIns="0" rIns="0" bIns="0" rtlCol="0" anchor="t">
            <a:spAutoFit/>
          </a:bodyPr>
          <a:lstStyle/>
          <a:p>
            <a:pPr>
              <a:lnSpc>
                <a:spcPts val="4199"/>
              </a:lnSpc>
            </a:pPr>
            <a:r>
              <a:rPr lang="en-US" sz="2999" dirty="0">
                <a:solidFill>
                  <a:srgbClr val="004AAD"/>
                </a:solidFill>
                <a:latin typeface="Arial" panose="020B0604020202020204" pitchFamily="34" charset="0"/>
                <a:ea typeface="Microsoft JhengHei" panose="020B0604030504040204" pitchFamily="34" charset="-120"/>
                <a:cs typeface="Arial" panose="020B0604020202020204" pitchFamily="34" charset="0"/>
              </a:rPr>
              <a:t>30/06/2024</a:t>
            </a:r>
          </a:p>
        </p:txBody>
      </p:sp>
      <p:sp>
        <p:nvSpPr>
          <p:cNvPr id="8" name="TextBox 8"/>
          <p:cNvSpPr txBox="1"/>
          <p:nvPr/>
        </p:nvSpPr>
        <p:spPr>
          <a:xfrm>
            <a:off x="6114089" y="9134379"/>
            <a:ext cx="6059821" cy="870046"/>
          </a:xfrm>
          <a:prstGeom prst="rect">
            <a:avLst/>
          </a:prstGeom>
        </p:spPr>
        <p:txBody>
          <a:bodyPr lIns="0" tIns="0" rIns="0" bIns="0" rtlCol="0" anchor="t">
            <a:spAutoFit/>
          </a:bodyPr>
          <a:lstStyle/>
          <a:p>
            <a:pPr algn="ctr">
              <a:lnSpc>
                <a:spcPts val="3499"/>
              </a:lnSpc>
            </a:pPr>
            <a:r>
              <a:rPr lang="en-US" sz="2499" spc="124" dirty="0">
                <a:solidFill>
                  <a:srgbClr val="2E2E2E"/>
                </a:solidFill>
                <a:latin typeface="Arial Black" panose="020B0A04020102020204" pitchFamily="34" charset="0"/>
                <a:cs typeface="Arial" panose="020B0604020202020204" pitchFamily="34" charset="0"/>
              </a:rPr>
              <a:t>marco.labarbera@mail.polimi.it</a:t>
            </a:r>
          </a:p>
          <a:p>
            <a:pPr algn="ctr">
              <a:lnSpc>
                <a:spcPts val="3499"/>
              </a:lnSpc>
            </a:pPr>
            <a:r>
              <a:rPr lang="en-US" sz="2499" spc="124" dirty="0">
                <a:solidFill>
                  <a:srgbClr val="2E2E2E"/>
                </a:solidFill>
                <a:latin typeface="Arial Black" panose="020B0A04020102020204" pitchFamily="34" charset="0"/>
                <a:cs typeface="Arial" panose="020B0604020202020204" pitchFamily="34" charset="0"/>
              </a:rPr>
              <a:t>giulio.lotto@mail.polimi.it</a:t>
            </a:r>
          </a:p>
        </p:txBody>
      </p:sp>
      <p:sp>
        <p:nvSpPr>
          <p:cNvPr id="11" name="Segnaposto numero diapositiva 10">
            <a:extLst>
              <a:ext uri="{FF2B5EF4-FFF2-40B4-BE49-F238E27FC236}">
                <a16:creationId xmlns:a16="http://schemas.microsoft.com/office/drawing/2014/main" id="{51E0CE9B-DA8B-4642-23C8-67FA1F6371C4}"/>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a:t>
            </a:fld>
            <a:endParaRPr lang="en-US" sz="2400" dirty="0"/>
          </a:p>
        </p:txBody>
      </p:sp>
      <p:pic>
        <p:nvPicPr>
          <p:cNvPr id="9" name="Immagine 8">
            <a:extLst>
              <a:ext uri="{FF2B5EF4-FFF2-40B4-BE49-F238E27FC236}">
                <a16:creationId xmlns:a16="http://schemas.microsoft.com/office/drawing/2014/main" id="{AD2F21D0-53BD-2749-0DDA-AD9D3A19A63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388104" y="7541910"/>
            <a:ext cx="4518896" cy="1410900"/>
          </a:xfrm>
          <a:prstGeom prst="rect">
            <a:avLst/>
          </a:prstGeom>
        </p:spPr>
      </p:pic>
      <p:pic>
        <p:nvPicPr>
          <p:cNvPr id="13" name="Immagine 12">
            <a:extLst>
              <a:ext uri="{FF2B5EF4-FFF2-40B4-BE49-F238E27FC236}">
                <a16:creationId xmlns:a16="http://schemas.microsoft.com/office/drawing/2014/main" id="{462F6C5F-12CD-8D53-915B-17BB33339DE6}"/>
              </a:ext>
            </a:extLst>
          </p:cNvPr>
          <p:cNvPicPr>
            <a:picLocks noChangeAspect="1"/>
          </p:cNvPicPr>
          <p:nvPr/>
        </p:nvPicPr>
        <p:blipFill>
          <a:blip r:embed="rId9"/>
          <a:stretch>
            <a:fillRect/>
          </a:stretch>
        </p:blipFill>
        <p:spPr>
          <a:xfrm>
            <a:off x="762000" y="7541910"/>
            <a:ext cx="3767655" cy="192040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930669">
            <a:off x="-7971294" y="-10725049"/>
            <a:ext cx="18539921" cy="18539921"/>
          </a:xfrm>
          <a:custGeom>
            <a:avLst/>
            <a:gdLst/>
            <a:ahLst/>
            <a:cxnLst/>
            <a:rect l="l" t="t" r="r" b="b"/>
            <a:pathLst>
              <a:path w="18539921" h="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txBody>
          <a:bodyPr/>
          <a:lstStyle/>
          <a:p>
            <a:r>
              <a:rPr lang="it-IT"/>
              <a:t>SELEC=0</a:t>
            </a:r>
            <a:endParaRPr lang="it-IT" dirty="0"/>
          </a:p>
        </p:txBody>
      </p:sp>
      <p:sp>
        <p:nvSpPr>
          <p:cNvPr id="7" name="Rectangle 6">
            <a:extLst>
              <a:ext uri="{FF2B5EF4-FFF2-40B4-BE49-F238E27FC236}">
                <a16:creationId xmlns:a16="http://schemas.microsoft.com/office/drawing/2014/main" id="{5574240D-3AF5-9381-7449-99F46EB65D45}"/>
              </a:ext>
            </a:extLst>
          </p:cNvPr>
          <p:cNvSpPr/>
          <p:nvPr/>
        </p:nvSpPr>
        <p:spPr>
          <a:xfrm>
            <a:off x="1393132" y="3547109"/>
            <a:ext cx="10108246" cy="771775"/>
          </a:xfrm>
          <a:prstGeom prst="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							</a:t>
            </a:r>
            <a:r>
              <a:rPr lang="en-GB" b="1" dirty="0">
                <a:solidFill>
                  <a:schemeClr val="tx1"/>
                </a:solidFill>
              </a:rPr>
              <a:t>DRAM</a:t>
            </a:r>
          </a:p>
        </p:txBody>
      </p:sp>
      <p:sp>
        <p:nvSpPr>
          <p:cNvPr id="14" name="Freeform 14"/>
          <p:cNvSpPr/>
          <p:nvPr/>
        </p:nvSpPr>
        <p:spPr>
          <a:xfrm rot="5242519" flipH="1">
            <a:off x="-1042019" y="8240279"/>
            <a:ext cx="8063091" cy="6553094"/>
          </a:xfrm>
          <a:custGeom>
            <a:avLst/>
            <a:gdLst/>
            <a:ahLst/>
            <a:cxnLst/>
            <a:rect l="l" t="t" r="r" b="b"/>
            <a:pathLst>
              <a:path w="8063091" h="6553094">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a:stretch>
          </a:blipFill>
        </p:spPr>
        <p:txBody>
          <a:bodyPr/>
          <a:lstStyle/>
          <a:p>
            <a:endParaRPr lang="en-GB"/>
          </a:p>
        </p:txBody>
      </p:sp>
      <p:sp>
        <p:nvSpPr>
          <p:cNvPr id="39" name="Rectangle 38">
            <a:extLst>
              <a:ext uri="{FF2B5EF4-FFF2-40B4-BE49-F238E27FC236}">
                <a16:creationId xmlns:a16="http://schemas.microsoft.com/office/drawing/2014/main" id="{5403F7E5-AFF3-C77B-900F-F545DDF2EE5C}"/>
              </a:ext>
            </a:extLst>
          </p:cNvPr>
          <p:cNvSpPr/>
          <p:nvPr/>
        </p:nvSpPr>
        <p:spPr>
          <a:xfrm>
            <a:off x="1415913" y="5880478"/>
            <a:ext cx="6546388" cy="305686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sz="3600" dirty="0"/>
          </a:p>
        </p:txBody>
      </p:sp>
      <p:sp>
        <p:nvSpPr>
          <p:cNvPr id="5" name="TextBox 5"/>
          <p:cNvSpPr txBox="1"/>
          <p:nvPr/>
        </p:nvSpPr>
        <p:spPr>
          <a:xfrm>
            <a:off x="1046550" y="900908"/>
            <a:ext cx="12821849" cy="1169679"/>
          </a:xfrm>
          <a:prstGeom prst="rect">
            <a:avLst/>
          </a:prstGeom>
        </p:spPr>
        <p:txBody>
          <a:bodyPr wrap="square" lIns="0" tIns="0" rIns="0" bIns="0" rtlCol="0" anchor="t">
            <a:spAutoFit/>
          </a:bodyPr>
          <a:lstStyle/>
          <a:p>
            <a:pPr>
              <a:lnSpc>
                <a:spcPts val="9000"/>
              </a:lnSpc>
            </a:pPr>
            <a:r>
              <a:rPr lang="en-US" sz="9000" dirty="0">
                <a:solidFill>
                  <a:srgbClr val="004AAD"/>
                </a:solidFill>
                <a:latin typeface="Arial Black" panose="020B0A04020102020204" pitchFamily="34" charset="0"/>
              </a:rPr>
              <a:t>DECOUPLED MIMD</a:t>
            </a:r>
          </a:p>
        </p:txBody>
      </p:sp>
      <p:graphicFrame>
        <p:nvGraphicFramePr>
          <p:cNvPr id="16" name="Table 15">
            <a:extLst>
              <a:ext uri="{FF2B5EF4-FFF2-40B4-BE49-F238E27FC236}">
                <a16:creationId xmlns:a16="http://schemas.microsoft.com/office/drawing/2014/main" id="{140DC50E-606F-43AD-41D6-FF20747447ED}"/>
              </a:ext>
            </a:extLst>
          </p:cNvPr>
          <p:cNvGraphicFramePr>
            <a:graphicFrameLocks noGrp="1"/>
          </p:cNvGraphicFramePr>
          <p:nvPr/>
        </p:nvGraphicFramePr>
        <p:xfrm>
          <a:off x="1393133" y="3552514"/>
          <a:ext cx="3864667" cy="766374"/>
        </p:xfrm>
        <a:graphic>
          <a:graphicData uri="http://schemas.openxmlformats.org/drawingml/2006/table">
            <a:tbl>
              <a:tblPr firstRow="1" bandRow="1">
                <a:tableStyleId>{93296810-A885-4BE3-A3E7-6D5BEEA58F35}</a:tableStyleId>
              </a:tblPr>
              <a:tblGrid>
                <a:gridCol w="1273867">
                  <a:extLst>
                    <a:ext uri="{9D8B030D-6E8A-4147-A177-3AD203B41FA5}">
                      <a16:colId xmlns:a16="http://schemas.microsoft.com/office/drawing/2014/main" val="3062347913"/>
                    </a:ext>
                  </a:extLst>
                </a:gridCol>
                <a:gridCol w="1371600">
                  <a:extLst>
                    <a:ext uri="{9D8B030D-6E8A-4147-A177-3AD203B41FA5}">
                      <a16:colId xmlns:a16="http://schemas.microsoft.com/office/drawing/2014/main" val="868308578"/>
                    </a:ext>
                  </a:extLst>
                </a:gridCol>
                <a:gridCol w="1219200">
                  <a:extLst>
                    <a:ext uri="{9D8B030D-6E8A-4147-A177-3AD203B41FA5}">
                      <a16:colId xmlns:a16="http://schemas.microsoft.com/office/drawing/2014/main" val="1836595320"/>
                    </a:ext>
                  </a:extLst>
                </a:gridCol>
              </a:tblGrid>
              <a:tr h="766374">
                <a:tc>
                  <a:txBody>
                    <a:bodyPr/>
                    <a:lstStyle/>
                    <a:p>
                      <a:pPr algn="ctr"/>
                      <a:r>
                        <a:rPr lang="en-GB" dirty="0"/>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OP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9096237"/>
                  </a:ext>
                </a:extLst>
              </a:tr>
            </a:tbl>
          </a:graphicData>
        </a:graphic>
      </p:graphicFrame>
      <p:sp>
        <p:nvSpPr>
          <p:cNvPr id="21" name="TextBox 20">
            <a:extLst>
              <a:ext uri="{FF2B5EF4-FFF2-40B4-BE49-F238E27FC236}">
                <a16:creationId xmlns:a16="http://schemas.microsoft.com/office/drawing/2014/main" id="{EA24243A-2857-DB0E-BEB7-DDCD2B42DED3}"/>
              </a:ext>
            </a:extLst>
          </p:cNvPr>
          <p:cNvSpPr txBox="1"/>
          <p:nvPr/>
        </p:nvSpPr>
        <p:spPr>
          <a:xfrm>
            <a:off x="10276926" y="6342955"/>
            <a:ext cx="1265411" cy="923330"/>
          </a:xfrm>
          <a:prstGeom prst="rect">
            <a:avLst/>
          </a:prstGeom>
          <a:noFill/>
        </p:spPr>
        <p:txBody>
          <a:bodyPr wrap="none" rtlCol="0">
            <a:spAutoFit/>
          </a:bodyPr>
          <a:lstStyle/>
          <a:p>
            <a:endParaRPr lang="en-GB" dirty="0"/>
          </a:p>
          <a:p>
            <a:r>
              <a:rPr lang="en-GB" dirty="0"/>
              <a:t>SELEC,</a:t>
            </a:r>
          </a:p>
          <a:p>
            <a:r>
              <a:rPr lang="en-GB" dirty="0"/>
              <a:t>ADDRESSES</a:t>
            </a:r>
          </a:p>
        </p:txBody>
      </p:sp>
      <p:sp>
        <p:nvSpPr>
          <p:cNvPr id="47" name="Rectangle 46">
            <a:extLst>
              <a:ext uri="{FF2B5EF4-FFF2-40B4-BE49-F238E27FC236}">
                <a16:creationId xmlns:a16="http://schemas.microsoft.com/office/drawing/2014/main" id="{7900AB23-20AF-5F70-660A-C075D2F22748}"/>
              </a:ext>
            </a:extLst>
          </p:cNvPr>
          <p:cNvSpPr/>
          <p:nvPr/>
        </p:nvSpPr>
        <p:spPr>
          <a:xfrm>
            <a:off x="1539850"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Master1</a:t>
            </a:r>
          </a:p>
        </p:txBody>
      </p:sp>
      <p:sp>
        <p:nvSpPr>
          <p:cNvPr id="48" name="Rectangle 47">
            <a:extLst>
              <a:ext uri="{FF2B5EF4-FFF2-40B4-BE49-F238E27FC236}">
                <a16:creationId xmlns:a16="http://schemas.microsoft.com/office/drawing/2014/main" id="{A5EDF218-BC7D-7CD4-F1C1-F9C1D0510839}"/>
              </a:ext>
            </a:extLst>
          </p:cNvPr>
          <p:cNvSpPr/>
          <p:nvPr/>
        </p:nvSpPr>
        <p:spPr>
          <a:xfrm>
            <a:off x="2735429"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Master2</a:t>
            </a:r>
          </a:p>
        </p:txBody>
      </p:sp>
      <p:sp>
        <p:nvSpPr>
          <p:cNvPr id="3" name="Rectangle 47">
            <a:extLst>
              <a:ext uri="{FF2B5EF4-FFF2-40B4-BE49-F238E27FC236}">
                <a16:creationId xmlns:a16="http://schemas.microsoft.com/office/drawing/2014/main" id="{9967C73E-6A24-9FB6-269D-4DC6F396E110}"/>
              </a:ext>
            </a:extLst>
          </p:cNvPr>
          <p:cNvSpPr/>
          <p:nvPr/>
        </p:nvSpPr>
        <p:spPr>
          <a:xfrm>
            <a:off x="6748667"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Master0</a:t>
            </a:r>
          </a:p>
        </p:txBody>
      </p:sp>
      <p:graphicFrame>
        <p:nvGraphicFramePr>
          <p:cNvPr id="13" name="Tabella 12">
            <a:extLst>
              <a:ext uri="{FF2B5EF4-FFF2-40B4-BE49-F238E27FC236}">
                <a16:creationId xmlns:a16="http://schemas.microsoft.com/office/drawing/2014/main" id="{4DD96A5C-287D-2A64-8536-15B19F671BC1}"/>
              </a:ext>
            </a:extLst>
          </p:cNvPr>
          <p:cNvGraphicFramePr>
            <a:graphicFrameLocks noGrp="1"/>
          </p:cNvGraphicFramePr>
          <p:nvPr>
            <p:extLst>
              <p:ext uri="{D42A27DB-BD31-4B8C-83A1-F6EECF244321}">
                <p14:modId xmlns:p14="http://schemas.microsoft.com/office/powerpoint/2010/main" val="1642173229"/>
              </p:ext>
            </p:extLst>
          </p:nvPr>
        </p:nvGraphicFramePr>
        <p:xfrm>
          <a:off x="6580423" y="3554669"/>
          <a:ext cx="1371585" cy="766374"/>
        </p:xfrm>
        <a:graphic>
          <a:graphicData uri="http://schemas.openxmlformats.org/drawingml/2006/table">
            <a:tbl>
              <a:tblPr firstRow="1" bandRow="1">
                <a:tableStyleId>{93296810-A885-4BE3-A3E7-6D5BEEA58F35}</a:tableStyleId>
              </a:tblPr>
              <a:tblGrid>
                <a:gridCol w="1371585">
                  <a:extLst>
                    <a:ext uri="{9D8B030D-6E8A-4147-A177-3AD203B41FA5}">
                      <a16:colId xmlns:a16="http://schemas.microsoft.com/office/drawing/2014/main" val="303076931"/>
                    </a:ext>
                  </a:extLst>
                </a:gridCol>
              </a:tblGrid>
              <a:tr h="766374">
                <a:tc>
                  <a:txBody>
                    <a:bodyPr/>
                    <a:lstStyle/>
                    <a:p>
                      <a:pPr algn="ctr"/>
                      <a:r>
                        <a:rPr lang="en-GB" dirty="0"/>
                        <a:t>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5846535"/>
                  </a:ext>
                </a:extLst>
              </a:tr>
            </a:tbl>
          </a:graphicData>
        </a:graphic>
      </p:graphicFrame>
      <p:sp>
        <p:nvSpPr>
          <p:cNvPr id="4" name="Rectangle 47">
            <a:extLst>
              <a:ext uri="{FF2B5EF4-FFF2-40B4-BE49-F238E27FC236}">
                <a16:creationId xmlns:a16="http://schemas.microsoft.com/office/drawing/2014/main" id="{984862A6-9DFD-79B2-6BDE-67B2279CFFBE}"/>
              </a:ext>
            </a:extLst>
          </p:cNvPr>
          <p:cNvSpPr/>
          <p:nvPr/>
        </p:nvSpPr>
        <p:spPr>
          <a:xfrm>
            <a:off x="4049557" y="5899573"/>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Master3</a:t>
            </a:r>
          </a:p>
        </p:txBody>
      </p:sp>
      <p:grpSp>
        <p:nvGrpSpPr>
          <p:cNvPr id="23" name="Gruppo 22">
            <a:extLst>
              <a:ext uri="{FF2B5EF4-FFF2-40B4-BE49-F238E27FC236}">
                <a16:creationId xmlns:a16="http://schemas.microsoft.com/office/drawing/2014/main" id="{791C4259-84BF-BD9B-FAAA-6E715E63FE05}"/>
              </a:ext>
            </a:extLst>
          </p:cNvPr>
          <p:cNvGrpSpPr/>
          <p:nvPr/>
        </p:nvGrpSpPr>
        <p:grpSpPr>
          <a:xfrm>
            <a:off x="2057399" y="4318886"/>
            <a:ext cx="5208817" cy="1574672"/>
            <a:chOff x="2057399" y="4318886"/>
            <a:chExt cx="5208817" cy="1574672"/>
          </a:xfrm>
        </p:grpSpPr>
        <p:grpSp>
          <p:nvGrpSpPr>
            <p:cNvPr id="15" name="Gruppo 14">
              <a:extLst>
                <a:ext uri="{FF2B5EF4-FFF2-40B4-BE49-F238E27FC236}">
                  <a16:creationId xmlns:a16="http://schemas.microsoft.com/office/drawing/2014/main" id="{DFC1FEF9-1915-E3AD-6E9A-22BB070CE27C}"/>
                </a:ext>
              </a:extLst>
            </p:cNvPr>
            <p:cNvGrpSpPr/>
            <p:nvPr/>
          </p:nvGrpSpPr>
          <p:grpSpPr>
            <a:xfrm>
              <a:off x="2057399" y="4318888"/>
              <a:ext cx="5208817" cy="1574670"/>
              <a:chOff x="2057399" y="4318888"/>
              <a:chExt cx="5208817" cy="1574670"/>
            </a:xfrm>
          </p:grpSpPr>
          <p:cxnSp>
            <p:nvCxnSpPr>
              <p:cNvPr id="26" name="Straight Arrow Connector 25">
                <a:extLst>
                  <a:ext uri="{FF2B5EF4-FFF2-40B4-BE49-F238E27FC236}">
                    <a16:creationId xmlns:a16="http://schemas.microsoft.com/office/drawing/2014/main" id="{09E118A1-24AF-B37F-1641-CC0FA74CE44E}"/>
                  </a:ext>
                </a:extLst>
              </p:cNvPr>
              <p:cNvCxnSpPr>
                <a:cxnSpLocks/>
              </p:cNvCxnSpPr>
              <p:nvPr/>
            </p:nvCxnSpPr>
            <p:spPr>
              <a:xfrm>
                <a:off x="2057399" y="4318888"/>
                <a:ext cx="0" cy="15746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02637F3D-F238-0376-B374-066BD3B89DAF}"/>
                  </a:ext>
                </a:extLst>
              </p:cNvPr>
              <p:cNvCxnSpPr>
                <a:cxnSpLocks/>
              </p:cNvCxnSpPr>
              <p:nvPr/>
            </p:nvCxnSpPr>
            <p:spPr>
              <a:xfrm>
                <a:off x="3252978" y="4331968"/>
                <a:ext cx="0" cy="15485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44">
                <a:extLst>
                  <a:ext uri="{FF2B5EF4-FFF2-40B4-BE49-F238E27FC236}">
                    <a16:creationId xmlns:a16="http://schemas.microsoft.com/office/drawing/2014/main" id="{60DEE75A-B81B-4F19-4DBD-C2054BF305B1}"/>
                  </a:ext>
                </a:extLst>
              </p:cNvPr>
              <p:cNvCxnSpPr>
                <a:cxnSpLocks/>
              </p:cNvCxnSpPr>
              <p:nvPr/>
            </p:nvCxnSpPr>
            <p:spPr>
              <a:xfrm flipV="1">
                <a:off x="7266216" y="4318888"/>
                <a:ext cx="0" cy="15615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2" name="Connettore 2 11">
              <a:extLst>
                <a:ext uri="{FF2B5EF4-FFF2-40B4-BE49-F238E27FC236}">
                  <a16:creationId xmlns:a16="http://schemas.microsoft.com/office/drawing/2014/main" id="{A06032B6-2F41-DD05-D70F-A14E43B6FD8B}"/>
                </a:ext>
              </a:extLst>
            </p:cNvPr>
            <p:cNvCxnSpPr/>
            <p:nvPr/>
          </p:nvCxnSpPr>
          <p:spPr>
            <a:xfrm>
              <a:off x="4567106" y="4318886"/>
              <a:ext cx="0" cy="1561592"/>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uppo 18">
            <a:extLst>
              <a:ext uri="{FF2B5EF4-FFF2-40B4-BE49-F238E27FC236}">
                <a16:creationId xmlns:a16="http://schemas.microsoft.com/office/drawing/2014/main" id="{C5941ABD-20C5-0B05-5C23-8810FE5A61C4}"/>
              </a:ext>
            </a:extLst>
          </p:cNvPr>
          <p:cNvGrpSpPr/>
          <p:nvPr/>
        </p:nvGrpSpPr>
        <p:grpSpPr>
          <a:xfrm>
            <a:off x="1542929" y="6835146"/>
            <a:ext cx="2230678" cy="817264"/>
            <a:chOff x="1539850" y="6943913"/>
            <a:chExt cx="2230678" cy="817264"/>
          </a:xfrm>
          <a:solidFill>
            <a:schemeClr val="accent5">
              <a:lumMod val="50000"/>
            </a:schemeClr>
          </a:solidFill>
        </p:grpSpPr>
        <p:sp>
          <p:nvSpPr>
            <p:cNvPr id="8" name="Rectangle 46">
              <a:extLst>
                <a:ext uri="{FF2B5EF4-FFF2-40B4-BE49-F238E27FC236}">
                  <a16:creationId xmlns:a16="http://schemas.microsoft.com/office/drawing/2014/main" id="{E53980C7-5C19-CF11-5699-76BAF0F13253}"/>
                </a:ext>
              </a:extLst>
            </p:cNvPr>
            <p:cNvSpPr/>
            <p:nvPr/>
          </p:nvSpPr>
          <p:spPr>
            <a:xfrm>
              <a:off x="1539850" y="6943913"/>
              <a:ext cx="1035099" cy="817264"/>
            </a:xfrm>
            <a:prstGeom prst="rect">
              <a:avLst/>
            </a:prstGeom>
            <a:grp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OLD A</a:t>
              </a:r>
            </a:p>
          </p:txBody>
        </p:sp>
        <p:sp>
          <p:nvSpPr>
            <p:cNvPr id="9" name="Rectangle 47">
              <a:extLst>
                <a:ext uri="{FF2B5EF4-FFF2-40B4-BE49-F238E27FC236}">
                  <a16:creationId xmlns:a16="http://schemas.microsoft.com/office/drawing/2014/main" id="{64FFBDEE-34FD-B683-A53E-004F7D1E6B8B}"/>
                </a:ext>
              </a:extLst>
            </p:cNvPr>
            <p:cNvSpPr/>
            <p:nvPr/>
          </p:nvSpPr>
          <p:spPr>
            <a:xfrm>
              <a:off x="2735429" y="6943913"/>
              <a:ext cx="1035099" cy="817264"/>
            </a:xfrm>
            <a:prstGeom prst="rect">
              <a:avLst/>
            </a:prstGeom>
            <a:grp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OLD B</a:t>
              </a:r>
            </a:p>
          </p:txBody>
        </p:sp>
      </p:grpSp>
      <p:sp>
        <p:nvSpPr>
          <p:cNvPr id="11" name="Rectangle 47">
            <a:extLst>
              <a:ext uri="{FF2B5EF4-FFF2-40B4-BE49-F238E27FC236}">
                <a16:creationId xmlns:a16="http://schemas.microsoft.com/office/drawing/2014/main" id="{816722BE-C43A-1D71-8640-BCDFED3CBC3C}"/>
              </a:ext>
            </a:extLst>
          </p:cNvPr>
          <p:cNvSpPr/>
          <p:nvPr/>
        </p:nvSpPr>
        <p:spPr>
          <a:xfrm>
            <a:off x="4043530" y="6835146"/>
            <a:ext cx="1035099" cy="817264"/>
          </a:xfrm>
          <a:prstGeom prst="rect">
            <a:avLst/>
          </a:prstGeom>
          <a:solidFill>
            <a:schemeClr val="accent5">
              <a:lumMod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OLD OP</a:t>
            </a:r>
          </a:p>
        </p:txBody>
      </p:sp>
      <p:grpSp>
        <p:nvGrpSpPr>
          <p:cNvPr id="24" name="Gruppo 23">
            <a:extLst>
              <a:ext uri="{FF2B5EF4-FFF2-40B4-BE49-F238E27FC236}">
                <a16:creationId xmlns:a16="http://schemas.microsoft.com/office/drawing/2014/main" id="{235DCBC0-ACC2-EE17-5949-211CFC12E2A2}"/>
              </a:ext>
            </a:extLst>
          </p:cNvPr>
          <p:cNvGrpSpPr/>
          <p:nvPr/>
        </p:nvGrpSpPr>
        <p:grpSpPr>
          <a:xfrm>
            <a:off x="1539850" y="6824021"/>
            <a:ext cx="2230678" cy="817264"/>
            <a:chOff x="1539850" y="6943913"/>
            <a:chExt cx="2230678" cy="817264"/>
          </a:xfrm>
          <a:solidFill>
            <a:srgbClr val="00B0F0"/>
          </a:solidFill>
        </p:grpSpPr>
        <p:sp>
          <p:nvSpPr>
            <p:cNvPr id="25" name="Rectangle 46">
              <a:extLst>
                <a:ext uri="{FF2B5EF4-FFF2-40B4-BE49-F238E27FC236}">
                  <a16:creationId xmlns:a16="http://schemas.microsoft.com/office/drawing/2014/main" id="{859144AA-AEDE-DD03-2209-BA31449131F2}"/>
                </a:ext>
              </a:extLst>
            </p:cNvPr>
            <p:cNvSpPr/>
            <p:nvPr/>
          </p:nvSpPr>
          <p:spPr>
            <a:xfrm>
              <a:off x="1539850" y="6943913"/>
              <a:ext cx="1035099" cy="817264"/>
            </a:xfrm>
            <a:prstGeom prst="rect">
              <a:avLst/>
            </a:prstGeom>
            <a:grp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A</a:t>
              </a:r>
            </a:p>
          </p:txBody>
        </p:sp>
        <p:sp>
          <p:nvSpPr>
            <p:cNvPr id="27" name="Rectangle 47">
              <a:extLst>
                <a:ext uri="{FF2B5EF4-FFF2-40B4-BE49-F238E27FC236}">
                  <a16:creationId xmlns:a16="http://schemas.microsoft.com/office/drawing/2014/main" id="{FE9DE7FD-AA79-B2A3-AF3A-D5849353DC73}"/>
                </a:ext>
              </a:extLst>
            </p:cNvPr>
            <p:cNvSpPr/>
            <p:nvPr/>
          </p:nvSpPr>
          <p:spPr>
            <a:xfrm>
              <a:off x="2735429" y="6943913"/>
              <a:ext cx="1035099" cy="817264"/>
            </a:xfrm>
            <a:prstGeom prst="rect">
              <a:avLst/>
            </a:prstGeom>
            <a:grp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B</a:t>
              </a:r>
            </a:p>
          </p:txBody>
        </p:sp>
      </p:grpSp>
      <p:sp>
        <p:nvSpPr>
          <p:cNvPr id="28" name="Rectangle 47">
            <a:extLst>
              <a:ext uri="{FF2B5EF4-FFF2-40B4-BE49-F238E27FC236}">
                <a16:creationId xmlns:a16="http://schemas.microsoft.com/office/drawing/2014/main" id="{37EF5DD8-3646-E06A-64D1-F08E3003DFC6}"/>
              </a:ext>
            </a:extLst>
          </p:cNvPr>
          <p:cNvSpPr/>
          <p:nvPr/>
        </p:nvSpPr>
        <p:spPr>
          <a:xfrm>
            <a:off x="4049556" y="6835146"/>
            <a:ext cx="1035099" cy="817264"/>
          </a:xfrm>
          <a:prstGeom prst="rect">
            <a:avLst/>
          </a:prstGeom>
          <a:solidFill>
            <a:srgbClr val="00B0F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OP</a:t>
            </a:r>
          </a:p>
        </p:txBody>
      </p:sp>
      <p:sp>
        <p:nvSpPr>
          <p:cNvPr id="29" name="CasellaDiTesto 28">
            <a:extLst>
              <a:ext uri="{FF2B5EF4-FFF2-40B4-BE49-F238E27FC236}">
                <a16:creationId xmlns:a16="http://schemas.microsoft.com/office/drawing/2014/main" id="{43923CF9-FBE7-F715-0005-B5B4D1265DA1}"/>
              </a:ext>
            </a:extLst>
          </p:cNvPr>
          <p:cNvSpPr txBox="1"/>
          <p:nvPr/>
        </p:nvSpPr>
        <p:spPr>
          <a:xfrm>
            <a:off x="8839201" y="5295900"/>
            <a:ext cx="990600" cy="369332"/>
          </a:xfrm>
          <a:prstGeom prst="rect">
            <a:avLst/>
          </a:prstGeom>
          <a:noFill/>
        </p:spPr>
        <p:txBody>
          <a:bodyPr wrap="square" rtlCol="0">
            <a:spAutoFit/>
          </a:bodyPr>
          <a:lstStyle/>
          <a:p>
            <a:r>
              <a:rPr lang="it-IT" dirty="0"/>
              <a:t>SELEC=0</a:t>
            </a:r>
          </a:p>
        </p:txBody>
      </p:sp>
      <p:sp>
        <p:nvSpPr>
          <p:cNvPr id="31" name="CasellaDiTesto 30">
            <a:extLst>
              <a:ext uri="{FF2B5EF4-FFF2-40B4-BE49-F238E27FC236}">
                <a16:creationId xmlns:a16="http://schemas.microsoft.com/office/drawing/2014/main" id="{85FFA992-ADB4-D141-C35C-5235F8C5539E}"/>
              </a:ext>
            </a:extLst>
          </p:cNvPr>
          <p:cNvSpPr txBox="1"/>
          <p:nvPr/>
        </p:nvSpPr>
        <p:spPr>
          <a:xfrm>
            <a:off x="8839201" y="5551088"/>
            <a:ext cx="1030659" cy="369332"/>
          </a:xfrm>
          <a:prstGeom prst="rect">
            <a:avLst/>
          </a:prstGeom>
          <a:noFill/>
        </p:spPr>
        <p:txBody>
          <a:bodyPr wrap="square">
            <a:spAutoFit/>
          </a:bodyPr>
          <a:lstStyle/>
          <a:p>
            <a:r>
              <a:rPr lang="it-IT" dirty="0"/>
              <a:t>SELEC=1</a:t>
            </a:r>
          </a:p>
        </p:txBody>
      </p:sp>
      <p:sp>
        <p:nvSpPr>
          <p:cNvPr id="33" name="CasellaDiTesto 32">
            <a:extLst>
              <a:ext uri="{FF2B5EF4-FFF2-40B4-BE49-F238E27FC236}">
                <a16:creationId xmlns:a16="http://schemas.microsoft.com/office/drawing/2014/main" id="{1F1F5132-7542-AF1B-D719-E792CDBB9A3A}"/>
              </a:ext>
            </a:extLst>
          </p:cNvPr>
          <p:cNvSpPr txBox="1"/>
          <p:nvPr/>
        </p:nvSpPr>
        <p:spPr>
          <a:xfrm>
            <a:off x="8839201" y="5799961"/>
            <a:ext cx="1030659" cy="369332"/>
          </a:xfrm>
          <a:prstGeom prst="rect">
            <a:avLst/>
          </a:prstGeom>
          <a:noFill/>
        </p:spPr>
        <p:txBody>
          <a:bodyPr wrap="square">
            <a:spAutoFit/>
          </a:bodyPr>
          <a:lstStyle/>
          <a:p>
            <a:r>
              <a:rPr lang="it-IT" dirty="0"/>
              <a:t>SELEC=2</a:t>
            </a:r>
          </a:p>
        </p:txBody>
      </p:sp>
      <p:sp>
        <p:nvSpPr>
          <p:cNvPr id="6" name="Segnaposto numero diapositiva 10">
            <a:extLst>
              <a:ext uri="{FF2B5EF4-FFF2-40B4-BE49-F238E27FC236}">
                <a16:creationId xmlns:a16="http://schemas.microsoft.com/office/drawing/2014/main" id="{8DBD5571-A445-F6B5-EEE4-90F08DE6DB66}"/>
              </a:ext>
            </a:extLst>
          </p:cNvPr>
          <p:cNvSpPr>
            <a:spLocks noGrp="1"/>
          </p:cNvSpPr>
          <p:nvPr>
            <p:ph type="sldNum" sz="quarter" idx="12"/>
          </p:nvPr>
        </p:nvSpPr>
        <p:spPr>
          <a:xfrm>
            <a:off x="15773400" y="9639300"/>
            <a:ext cx="2133600" cy="365125"/>
          </a:xfrm>
        </p:spPr>
        <p:txBody>
          <a:bodyPr/>
          <a:lstStyle/>
          <a:p>
            <a:fld id="{B6F15528-21DE-4FAA-801E-634DDDAF4B2B}" type="slidenum">
              <a:rPr lang="en-US" sz="2800" smtClean="0"/>
              <a:pPr/>
              <a:t>10</a:t>
            </a:fld>
            <a:endParaRPr lang="en-US" dirty="0"/>
          </a:p>
        </p:txBody>
      </p:sp>
      <p:sp>
        <p:nvSpPr>
          <p:cNvPr id="35" name="Rectangle: Rounded Corners 34">
            <a:extLst>
              <a:ext uri="{FF2B5EF4-FFF2-40B4-BE49-F238E27FC236}">
                <a16:creationId xmlns:a16="http://schemas.microsoft.com/office/drawing/2014/main" id="{38307E80-C02A-9415-6795-2AD66A19EFC2}"/>
              </a:ext>
            </a:extLst>
          </p:cNvPr>
          <p:cNvSpPr/>
          <p:nvPr/>
        </p:nvSpPr>
        <p:spPr>
          <a:xfrm>
            <a:off x="11625656" y="6211749"/>
            <a:ext cx="5337269" cy="22782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600" dirty="0"/>
              <a:t>ZYNQ</a:t>
            </a:r>
            <a:endParaRPr lang="en-GB" dirty="0"/>
          </a:p>
        </p:txBody>
      </p:sp>
      <p:cxnSp>
        <p:nvCxnSpPr>
          <p:cNvPr id="36" name="Straight Arrow Connector 35">
            <a:extLst>
              <a:ext uri="{FF2B5EF4-FFF2-40B4-BE49-F238E27FC236}">
                <a16:creationId xmlns:a16="http://schemas.microsoft.com/office/drawing/2014/main" id="{521F4957-1137-4FE6-161E-CFE7F0353148}"/>
              </a:ext>
            </a:extLst>
          </p:cNvPr>
          <p:cNvCxnSpPr>
            <a:cxnSpLocks/>
            <a:stCxn id="35" idx="1"/>
          </p:cNvCxnSpPr>
          <p:nvPr/>
        </p:nvCxnSpPr>
        <p:spPr>
          <a:xfrm flipH="1">
            <a:off x="7962304" y="7350857"/>
            <a:ext cx="36633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Rectangle 37">
            <a:extLst>
              <a:ext uri="{FF2B5EF4-FFF2-40B4-BE49-F238E27FC236}">
                <a16:creationId xmlns:a16="http://schemas.microsoft.com/office/drawing/2014/main" id="{5B0E4A7F-5485-33EA-7140-5F238EF6E852}"/>
              </a:ext>
            </a:extLst>
          </p:cNvPr>
          <p:cNvSpPr/>
          <p:nvPr/>
        </p:nvSpPr>
        <p:spPr>
          <a:xfrm>
            <a:off x="11628861" y="6903444"/>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Slave Port</a:t>
            </a:r>
          </a:p>
        </p:txBody>
      </p:sp>
    </p:spTree>
    <p:extLst>
      <p:ext uri="{BB962C8B-B14F-4D97-AF65-F5344CB8AC3E}">
        <p14:creationId xmlns:p14="http://schemas.microsoft.com/office/powerpoint/2010/main" val="99270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30556E-6 0.00016 L -0.22977 0.00016 " pathEditMode="relative" rAng="0" ptsTypes="AA">
                                      <p:cBhvr>
                                        <p:cTn id="6" dur="2000" fill="hold"/>
                                        <p:tgtEl>
                                          <p:spTgt spid="21"/>
                                        </p:tgtEl>
                                        <p:attrNameLst>
                                          <p:attrName>ppt_x</p:attrName>
                                          <p:attrName>ppt_y</p:attrName>
                                        </p:attrNameLst>
                                      </p:cBhvr>
                                      <p:rCtr x="-11493" y="0"/>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down)">
                                      <p:cBhvr>
                                        <p:cTn id="11" dur="500"/>
                                        <p:tgtEl>
                                          <p:spTgt spid="24"/>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down)">
                                      <p:cBhvr>
                                        <p:cTn id="14" dur="500"/>
                                        <p:tgtEl>
                                          <p:spTgt spid="28"/>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down)">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nodeType="clickEffect">
                                  <p:stCondLst>
                                    <p:cond delay="0"/>
                                  </p:stCondLst>
                                  <p:childTnLst>
                                    <p:animEffect transition="out" filter="wipe(down)">
                                      <p:cBhvr>
                                        <p:cTn id="21" dur="500"/>
                                        <p:tgtEl>
                                          <p:spTgt spid="24"/>
                                        </p:tgtEl>
                                      </p:cBhvr>
                                    </p:animEffect>
                                    <p:set>
                                      <p:cBhvr>
                                        <p:cTn id="22" dur="1" fill="hold">
                                          <p:stCondLst>
                                            <p:cond delay="499"/>
                                          </p:stCondLst>
                                        </p:cTn>
                                        <p:tgtEl>
                                          <p:spTgt spid="24"/>
                                        </p:tgtEl>
                                        <p:attrNameLst>
                                          <p:attrName>style.visibility</p:attrName>
                                        </p:attrNameLst>
                                      </p:cBhvr>
                                      <p:to>
                                        <p:strVal val="hidden"/>
                                      </p:to>
                                    </p:set>
                                  </p:childTnLst>
                                </p:cTn>
                              </p:par>
                              <p:par>
                                <p:cTn id="23" presetID="22" presetClass="exit" presetSubtype="4" fill="hold" grpId="1" nodeType="withEffect">
                                  <p:stCondLst>
                                    <p:cond delay="0"/>
                                  </p:stCondLst>
                                  <p:childTnLst>
                                    <p:animEffect transition="out" filter="wipe(down)">
                                      <p:cBhvr>
                                        <p:cTn id="24" dur="500"/>
                                        <p:tgtEl>
                                          <p:spTgt spid="28"/>
                                        </p:tgtEl>
                                      </p:cBhvr>
                                    </p:animEffect>
                                    <p:set>
                                      <p:cBhvr>
                                        <p:cTn id="25" dur="1" fill="hold">
                                          <p:stCondLst>
                                            <p:cond delay="499"/>
                                          </p:stCondLst>
                                        </p:cTn>
                                        <p:tgtEl>
                                          <p:spTgt spid="28"/>
                                        </p:tgtEl>
                                        <p:attrNameLst>
                                          <p:attrName>style.visibility</p:attrName>
                                        </p:attrNameLst>
                                      </p:cBhvr>
                                      <p:to>
                                        <p:strVal val="hidden"/>
                                      </p:to>
                                    </p:set>
                                  </p:childTnLst>
                                </p:cTn>
                              </p:par>
                              <p:par>
                                <p:cTn id="26" presetID="22" presetClass="exit" presetSubtype="4" fill="hold" grpId="1" nodeType="withEffect">
                                  <p:stCondLst>
                                    <p:cond delay="0"/>
                                  </p:stCondLst>
                                  <p:childTnLst>
                                    <p:animEffect transition="out" filter="wipe(down)">
                                      <p:cBhvr>
                                        <p:cTn id="27" dur="500"/>
                                        <p:tgtEl>
                                          <p:spTgt spid="33"/>
                                        </p:tgtEl>
                                      </p:cBhvr>
                                    </p:animEffect>
                                    <p:set>
                                      <p:cBhvr>
                                        <p:cTn id="28" dur="1" fill="hold">
                                          <p:stCondLst>
                                            <p:cond delay="499"/>
                                          </p:stCondLst>
                                        </p:cTn>
                                        <p:tgtEl>
                                          <p:spTgt spid="3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2"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down)">
                                      <p:cBhvr>
                                        <p:cTn id="33" dur="500"/>
                                        <p:tgtEl>
                                          <p:spTgt spid="28"/>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down)">
                                      <p:cBhvr>
                                        <p:cTn id="36" dur="500"/>
                                        <p:tgtEl>
                                          <p:spTgt spid="31"/>
                                        </p:tgtEl>
                                      </p:cBhvr>
                                    </p:animEffect>
                                  </p:childTnLst>
                                </p:cTn>
                              </p:par>
                              <p:par>
                                <p:cTn id="37" presetID="22" presetClass="entr" presetSubtype="4"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xit" presetSubtype="4" fill="hold" grpId="3" nodeType="clickEffect">
                                  <p:stCondLst>
                                    <p:cond delay="0"/>
                                  </p:stCondLst>
                                  <p:childTnLst>
                                    <p:animEffect transition="out" filter="wipe(down)">
                                      <p:cBhvr>
                                        <p:cTn id="43" dur="500"/>
                                        <p:tgtEl>
                                          <p:spTgt spid="28"/>
                                        </p:tgtEl>
                                      </p:cBhvr>
                                    </p:animEffect>
                                    <p:set>
                                      <p:cBhvr>
                                        <p:cTn id="44" dur="1" fill="hold">
                                          <p:stCondLst>
                                            <p:cond delay="499"/>
                                          </p:stCondLst>
                                        </p:cTn>
                                        <p:tgtEl>
                                          <p:spTgt spid="28"/>
                                        </p:tgtEl>
                                        <p:attrNameLst>
                                          <p:attrName>style.visibility</p:attrName>
                                        </p:attrNameLst>
                                      </p:cBhvr>
                                      <p:to>
                                        <p:strVal val="hidden"/>
                                      </p:to>
                                    </p:set>
                                  </p:childTnLst>
                                </p:cTn>
                              </p:par>
                              <p:par>
                                <p:cTn id="45" presetID="22" presetClass="exit" presetSubtype="4" fill="hold" grpId="1" nodeType="withEffect">
                                  <p:stCondLst>
                                    <p:cond delay="0"/>
                                  </p:stCondLst>
                                  <p:childTnLst>
                                    <p:animEffect transition="out" filter="wipe(down)">
                                      <p:cBhvr>
                                        <p:cTn id="46" dur="500"/>
                                        <p:tgtEl>
                                          <p:spTgt spid="31"/>
                                        </p:tgtEl>
                                      </p:cBhvr>
                                    </p:animEffect>
                                    <p:set>
                                      <p:cBhvr>
                                        <p:cTn id="47" dur="1" fill="hold">
                                          <p:stCondLst>
                                            <p:cond delay="499"/>
                                          </p:stCondLst>
                                        </p:cTn>
                                        <p:tgtEl>
                                          <p:spTgt spid="31"/>
                                        </p:tgtEl>
                                        <p:attrNameLst>
                                          <p:attrName>style.visibility</p:attrName>
                                        </p:attrNameLst>
                                      </p:cBhvr>
                                      <p:to>
                                        <p:strVal val="hidden"/>
                                      </p:to>
                                    </p:set>
                                  </p:childTnLst>
                                </p:cTn>
                              </p:par>
                              <p:par>
                                <p:cTn id="48" presetID="22" presetClass="exit" presetSubtype="4" fill="hold" nodeType="withEffect">
                                  <p:stCondLst>
                                    <p:cond delay="0"/>
                                  </p:stCondLst>
                                  <p:childTnLst>
                                    <p:animEffect transition="out" filter="wipe(down)">
                                      <p:cBhvr>
                                        <p:cTn id="49" dur="500"/>
                                        <p:tgtEl>
                                          <p:spTgt spid="19"/>
                                        </p:tgtEl>
                                      </p:cBhvr>
                                    </p:animEffect>
                                    <p:set>
                                      <p:cBhvr>
                                        <p:cTn id="50" dur="1" fill="hold">
                                          <p:stCondLst>
                                            <p:cond delay="499"/>
                                          </p:stCondLst>
                                        </p:cTn>
                                        <p:tgtEl>
                                          <p:spTgt spid="1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ipe(down)">
                                      <p:cBhvr>
                                        <p:cTn id="55" dur="500"/>
                                        <p:tgtEl>
                                          <p:spTgt spid="24"/>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down)">
                                      <p:cBhvr>
                                        <p:cTn id="58" dur="500"/>
                                        <p:tgtEl>
                                          <p:spTgt spid="11"/>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wipe(down)">
                                      <p:cBhvr>
                                        <p:cTn id="6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1" grpId="0" animBg="1"/>
      <p:bldP spid="28" grpId="0" animBg="1"/>
      <p:bldP spid="28" grpId="1" animBg="1"/>
      <p:bldP spid="28" grpId="2" animBg="1"/>
      <p:bldP spid="28" grpId="3" animBg="1"/>
      <p:bldP spid="29" grpId="0"/>
      <p:bldP spid="31" grpId="0"/>
      <p:bldP spid="31" grpId="1"/>
      <p:bldP spid="33" grpId="0"/>
      <p:bldP spid="33"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930669">
            <a:off x="-7971294" y="-10725049"/>
            <a:ext cx="18539921" cy="18539921"/>
          </a:xfrm>
          <a:custGeom>
            <a:avLst/>
            <a:gdLst/>
            <a:ahLst/>
            <a:cxnLst/>
            <a:rect l="l" t="t" r="r" b="b"/>
            <a:pathLst>
              <a:path w="18539921" h="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txBody>
          <a:bodyPr/>
          <a:lstStyle/>
          <a:p>
            <a:r>
              <a:rPr lang="it-IT"/>
              <a:t>SELEC=0</a:t>
            </a:r>
            <a:endParaRPr lang="it-IT" dirty="0"/>
          </a:p>
        </p:txBody>
      </p:sp>
      <p:sp>
        <p:nvSpPr>
          <p:cNvPr id="8" name="Rectangle 7">
            <a:extLst>
              <a:ext uri="{FF2B5EF4-FFF2-40B4-BE49-F238E27FC236}">
                <a16:creationId xmlns:a16="http://schemas.microsoft.com/office/drawing/2014/main" id="{26659F63-6CFC-F442-A467-D904E70BC562}"/>
              </a:ext>
            </a:extLst>
          </p:cNvPr>
          <p:cNvSpPr/>
          <p:nvPr/>
        </p:nvSpPr>
        <p:spPr>
          <a:xfrm>
            <a:off x="1393132" y="3547109"/>
            <a:ext cx="10108246" cy="771775"/>
          </a:xfrm>
          <a:prstGeom prst="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							</a:t>
            </a:r>
            <a:r>
              <a:rPr lang="en-GB" b="1" dirty="0">
                <a:solidFill>
                  <a:schemeClr val="tx1"/>
                </a:solidFill>
              </a:rPr>
              <a:t>DRAM</a:t>
            </a:r>
          </a:p>
        </p:txBody>
      </p:sp>
      <p:sp>
        <p:nvSpPr>
          <p:cNvPr id="14" name="Freeform 14"/>
          <p:cNvSpPr/>
          <p:nvPr/>
        </p:nvSpPr>
        <p:spPr>
          <a:xfrm rot="5242519" flipH="1">
            <a:off x="-1042019" y="8240279"/>
            <a:ext cx="8063091" cy="6553094"/>
          </a:xfrm>
          <a:custGeom>
            <a:avLst/>
            <a:gdLst/>
            <a:ahLst/>
            <a:cxnLst/>
            <a:rect l="l" t="t" r="r" b="b"/>
            <a:pathLst>
              <a:path w="8063091" h="6553094">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a:stretch>
          </a:blipFill>
        </p:spPr>
        <p:txBody>
          <a:bodyPr/>
          <a:lstStyle/>
          <a:p>
            <a:endParaRPr lang="en-GB"/>
          </a:p>
        </p:txBody>
      </p:sp>
      <p:sp>
        <p:nvSpPr>
          <p:cNvPr id="39" name="Rectangle 38">
            <a:extLst>
              <a:ext uri="{FF2B5EF4-FFF2-40B4-BE49-F238E27FC236}">
                <a16:creationId xmlns:a16="http://schemas.microsoft.com/office/drawing/2014/main" id="{5403F7E5-AFF3-C77B-900F-F545DDF2EE5C}"/>
              </a:ext>
            </a:extLst>
          </p:cNvPr>
          <p:cNvSpPr/>
          <p:nvPr/>
        </p:nvSpPr>
        <p:spPr>
          <a:xfrm>
            <a:off x="1415913" y="5880478"/>
            <a:ext cx="6546388" cy="305686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sz="3600" dirty="0"/>
          </a:p>
        </p:txBody>
      </p:sp>
      <p:sp>
        <p:nvSpPr>
          <p:cNvPr id="5" name="TextBox 5"/>
          <p:cNvSpPr txBox="1"/>
          <p:nvPr/>
        </p:nvSpPr>
        <p:spPr>
          <a:xfrm>
            <a:off x="1046550" y="900908"/>
            <a:ext cx="12821849" cy="1169679"/>
          </a:xfrm>
          <a:prstGeom prst="rect">
            <a:avLst/>
          </a:prstGeom>
        </p:spPr>
        <p:txBody>
          <a:bodyPr wrap="square" lIns="0" tIns="0" rIns="0" bIns="0" rtlCol="0" anchor="t">
            <a:spAutoFit/>
          </a:bodyPr>
          <a:lstStyle/>
          <a:p>
            <a:pPr>
              <a:lnSpc>
                <a:spcPts val="9000"/>
              </a:lnSpc>
            </a:pPr>
            <a:r>
              <a:rPr lang="en-US" sz="9000" dirty="0">
                <a:solidFill>
                  <a:srgbClr val="004AAD"/>
                </a:solidFill>
                <a:latin typeface="Arial Black" panose="020B0A04020102020204" pitchFamily="34" charset="0"/>
              </a:rPr>
              <a:t>ALV_MIMD</a:t>
            </a:r>
          </a:p>
        </p:txBody>
      </p:sp>
      <p:graphicFrame>
        <p:nvGraphicFramePr>
          <p:cNvPr id="16" name="Table 15">
            <a:extLst>
              <a:ext uri="{FF2B5EF4-FFF2-40B4-BE49-F238E27FC236}">
                <a16:creationId xmlns:a16="http://schemas.microsoft.com/office/drawing/2014/main" id="{140DC50E-606F-43AD-41D6-FF20747447ED}"/>
              </a:ext>
            </a:extLst>
          </p:cNvPr>
          <p:cNvGraphicFramePr>
            <a:graphicFrameLocks noGrp="1"/>
          </p:cNvGraphicFramePr>
          <p:nvPr/>
        </p:nvGraphicFramePr>
        <p:xfrm>
          <a:off x="1393133" y="3552514"/>
          <a:ext cx="3864667" cy="766374"/>
        </p:xfrm>
        <a:graphic>
          <a:graphicData uri="http://schemas.openxmlformats.org/drawingml/2006/table">
            <a:tbl>
              <a:tblPr firstRow="1" bandRow="1">
                <a:tableStyleId>{93296810-A885-4BE3-A3E7-6D5BEEA58F35}</a:tableStyleId>
              </a:tblPr>
              <a:tblGrid>
                <a:gridCol w="1273867">
                  <a:extLst>
                    <a:ext uri="{9D8B030D-6E8A-4147-A177-3AD203B41FA5}">
                      <a16:colId xmlns:a16="http://schemas.microsoft.com/office/drawing/2014/main" val="3062347913"/>
                    </a:ext>
                  </a:extLst>
                </a:gridCol>
                <a:gridCol w="1371600">
                  <a:extLst>
                    <a:ext uri="{9D8B030D-6E8A-4147-A177-3AD203B41FA5}">
                      <a16:colId xmlns:a16="http://schemas.microsoft.com/office/drawing/2014/main" val="868308578"/>
                    </a:ext>
                  </a:extLst>
                </a:gridCol>
                <a:gridCol w="1219200">
                  <a:extLst>
                    <a:ext uri="{9D8B030D-6E8A-4147-A177-3AD203B41FA5}">
                      <a16:colId xmlns:a16="http://schemas.microsoft.com/office/drawing/2014/main" val="1836595320"/>
                    </a:ext>
                  </a:extLst>
                </a:gridCol>
              </a:tblGrid>
              <a:tr h="766374">
                <a:tc>
                  <a:txBody>
                    <a:bodyPr/>
                    <a:lstStyle/>
                    <a:p>
                      <a:pPr algn="ctr"/>
                      <a:r>
                        <a:rPr lang="en-GB" dirty="0"/>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OP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9096237"/>
                  </a:ext>
                </a:extLst>
              </a:tr>
            </a:tbl>
          </a:graphicData>
        </a:graphic>
      </p:graphicFrame>
      <p:sp>
        <p:nvSpPr>
          <p:cNvPr id="21" name="TextBox 20">
            <a:extLst>
              <a:ext uri="{FF2B5EF4-FFF2-40B4-BE49-F238E27FC236}">
                <a16:creationId xmlns:a16="http://schemas.microsoft.com/office/drawing/2014/main" id="{EA24243A-2857-DB0E-BEB7-DDCD2B42DED3}"/>
              </a:ext>
            </a:extLst>
          </p:cNvPr>
          <p:cNvSpPr txBox="1"/>
          <p:nvPr/>
        </p:nvSpPr>
        <p:spPr>
          <a:xfrm>
            <a:off x="10276926" y="6342955"/>
            <a:ext cx="1265411" cy="923330"/>
          </a:xfrm>
          <a:prstGeom prst="rect">
            <a:avLst/>
          </a:prstGeom>
          <a:noFill/>
        </p:spPr>
        <p:txBody>
          <a:bodyPr wrap="none" rtlCol="0">
            <a:spAutoFit/>
          </a:bodyPr>
          <a:lstStyle/>
          <a:p>
            <a:endParaRPr lang="en-GB" dirty="0"/>
          </a:p>
          <a:p>
            <a:r>
              <a:rPr lang="en-GB" dirty="0"/>
              <a:t>SELEC,</a:t>
            </a:r>
          </a:p>
          <a:p>
            <a:r>
              <a:rPr lang="en-GB" dirty="0"/>
              <a:t>ADDRESSES</a:t>
            </a:r>
          </a:p>
        </p:txBody>
      </p:sp>
      <p:sp>
        <p:nvSpPr>
          <p:cNvPr id="47" name="Rectangle 46">
            <a:extLst>
              <a:ext uri="{FF2B5EF4-FFF2-40B4-BE49-F238E27FC236}">
                <a16:creationId xmlns:a16="http://schemas.microsoft.com/office/drawing/2014/main" id="{7900AB23-20AF-5F70-660A-C075D2F22748}"/>
              </a:ext>
            </a:extLst>
          </p:cNvPr>
          <p:cNvSpPr/>
          <p:nvPr/>
        </p:nvSpPr>
        <p:spPr>
          <a:xfrm>
            <a:off x="1539850"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Master1</a:t>
            </a:r>
          </a:p>
        </p:txBody>
      </p:sp>
      <p:sp>
        <p:nvSpPr>
          <p:cNvPr id="48" name="Rectangle 47">
            <a:extLst>
              <a:ext uri="{FF2B5EF4-FFF2-40B4-BE49-F238E27FC236}">
                <a16:creationId xmlns:a16="http://schemas.microsoft.com/office/drawing/2014/main" id="{A5EDF218-BC7D-7CD4-F1C1-F9C1D0510839}"/>
              </a:ext>
            </a:extLst>
          </p:cNvPr>
          <p:cNvSpPr/>
          <p:nvPr/>
        </p:nvSpPr>
        <p:spPr>
          <a:xfrm>
            <a:off x="2735429"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Master2</a:t>
            </a:r>
          </a:p>
        </p:txBody>
      </p:sp>
      <p:sp>
        <p:nvSpPr>
          <p:cNvPr id="3" name="Rectangle 47">
            <a:extLst>
              <a:ext uri="{FF2B5EF4-FFF2-40B4-BE49-F238E27FC236}">
                <a16:creationId xmlns:a16="http://schemas.microsoft.com/office/drawing/2014/main" id="{9967C73E-6A24-9FB6-269D-4DC6F396E110}"/>
              </a:ext>
            </a:extLst>
          </p:cNvPr>
          <p:cNvSpPr/>
          <p:nvPr/>
        </p:nvSpPr>
        <p:spPr>
          <a:xfrm>
            <a:off x="6748667"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Master0</a:t>
            </a:r>
          </a:p>
        </p:txBody>
      </p:sp>
      <p:graphicFrame>
        <p:nvGraphicFramePr>
          <p:cNvPr id="13" name="Tabella 12">
            <a:extLst>
              <a:ext uri="{FF2B5EF4-FFF2-40B4-BE49-F238E27FC236}">
                <a16:creationId xmlns:a16="http://schemas.microsoft.com/office/drawing/2014/main" id="{4DD96A5C-287D-2A64-8536-15B19F671BC1}"/>
              </a:ext>
            </a:extLst>
          </p:cNvPr>
          <p:cNvGraphicFramePr>
            <a:graphicFrameLocks noGrp="1"/>
          </p:cNvGraphicFramePr>
          <p:nvPr>
            <p:extLst>
              <p:ext uri="{D42A27DB-BD31-4B8C-83A1-F6EECF244321}">
                <p14:modId xmlns:p14="http://schemas.microsoft.com/office/powerpoint/2010/main" val="93420534"/>
              </p:ext>
            </p:extLst>
          </p:nvPr>
        </p:nvGraphicFramePr>
        <p:xfrm>
          <a:off x="6580423" y="3547109"/>
          <a:ext cx="1371585" cy="773933"/>
        </p:xfrm>
        <a:graphic>
          <a:graphicData uri="http://schemas.openxmlformats.org/drawingml/2006/table">
            <a:tbl>
              <a:tblPr firstRow="1" bandRow="1">
                <a:tableStyleId>{93296810-A885-4BE3-A3E7-6D5BEEA58F35}</a:tableStyleId>
              </a:tblPr>
              <a:tblGrid>
                <a:gridCol w="1371585">
                  <a:extLst>
                    <a:ext uri="{9D8B030D-6E8A-4147-A177-3AD203B41FA5}">
                      <a16:colId xmlns:a16="http://schemas.microsoft.com/office/drawing/2014/main" val="303076931"/>
                    </a:ext>
                  </a:extLst>
                </a:gridCol>
              </a:tblGrid>
              <a:tr h="773933">
                <a:tc>
                  <a:txBody>
                    <a:bodyPr/>
                    <a:lstStyle/>
                    <a:p>
                      <a:pPr algn="ctr"/>
                      <a:r>
                        <a:rPr lang="en-GB" dirty="0"/>
                        <a:t>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5846535"/>
                  </a:ext>
                </a:extLst>
              </a:tr>
            </a:tbl>
          </a:graphicData>
        </a:graphic>
      </p:graphicFrame>
      <p:sp>
        <p:nvSpPr>
          <p:cNvPr id="4" name="Rectangle 47">
            <a:extLst>
              <a:ext uri="{FF2B5EF4-FFF2-40B4-BE49-F238E27FC236}">
                <a16:creationId xmlns:a16="http://schemas.microsoft.com/office/drawing/2014/main" id="{984862A6-9DFD-79B2-6BDE-67B2279CFFBE}"/>
              </a:ext>
            </a:extLst>
          </p:cNvPr>
          <p:cNvSpPr/>
          <p:nvPr/>
        </p:nvSpPr>
        <p:spPr>
          <a:xfrm>
            <a:off x="4049557" y="5899573"/>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Master3</a:t>
            </a:r>
          </a:p>
        </p:txBody>
      </p:sp>
      <p:grpSp>
        <p:nvGrpSpPr>
          <p:cNvPr id="23" name="Gruppo 22">
            <a:extLst>
              <a:ext uri="{FF2B5EF4-FFF2-40B4-BE49-F238E27FC236}">
                <a16:creationId xmlns:a16="http://schemas.microsoft.com/office/drawing/2014/main" id="{791C4259-84BF-BD9B-FAAA-6E715E63FE05}"/>
              </a:ext>
            </a:extLst>
          </p:cNvPr>
          <p:cNvGrpSpPr/>
          <p:nvPr/>
        </p:nvGrpSpPr>
        <p:grpSpPr>
          <a:xfrm>
            <a:off x="2057399" y="4318886"/>
            <a:ext cx="5208817" cy="1574672"/>
            <a:chOff x="2057399" y="4318886"/>
            <a:chExt cx="5208817" cy="1574672"/>
          </a:xfrm>
        </p:grpSpPr>
        <p:grpSp>
          <p:nvGrpSpPr>
            <p:cNvPr id="15" name="Gruppo 14">
              <a:extLst>
                <a:ext uri="{FF2B5EF4-FFF2-40B4-BE49-F238E27FC236}">
                  <a16:creationId xmlns:a16="http://schemas.microsoft.com/office/drawing/2014/main" id="{DFC1FEF9-1915-E3AD-6E9A-22BB070CE27C}"/>
                </a:ext>
              </a:extLst>
            </p:cNvPr>
            <p:cNvGrpSpPr/>
            <p:nvPr/>
          </p:nvGrpSpPr>
          <p:grpSpPr>
            <a:xfrm>
              <a:off x="2057399" y="4318888"/>
              <a:ext cx="5208817" cy="1574670"/>
              <a:chOff x="2057399" y="4318888"/>
              <a:chExt cx="5208817" cy="1574670"/>
            </a:xfrm>
          </p:grpSpPr>
          <p:cxnSp>
            <p:nvCxnSpPr>
              <p:cNvPr id="26" name="Straight Arrow Connector 25">
                <a:extLst>
                  <a:ext uri="{FF2B5EF4-FFF2-40B4-BE49-F238E27FC236}">
                    <a16:creationId xmlns:a16="http://schemas.microsoft.com/office/drawing/2014/main" id="{09E118A1-24AF-B37F-1641-CC0FA74CE44E}"/>
                  </a:ext>
                </a:extLst>
              </p:cNvPr>
              <p:cNvCxnSpPr>
                <a:cxnSpLocks/>
              </p:cNvCxnSpPr>
              <p:nvPr/>
            </p:nvCxnSpPr>
            <p:spPr>
              <a:xfrm>
                <a:off x="2057399" y="4318888"/>
                <a:ext cx="0" cy="15746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02637F3D-F238-0376-B374-066BD3B89DAF}"/>
                  </a:ext>
                </a:extLst>
              </p:cNvPr>
              <p:cNvCxnSpPr>
                <a:cxnSpLocks/>
              </p:cNvCxnSpPr>
              <p:nvPr/>
            </p:nvCxnSpPr>
            <p:spPr>
              <a:xfrm>
                <a:off x="3252978" y="4331968"/>
                <a:ext cx="0" cy="15485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44">
                <a:extLst>
                  <a:ext uri="{FF2B5EF4-FFF2-40B4-BE49-F238E27FC236}">
                    <a16:creationId xmlns:a16="http://schemas.microsoft.com/office/drawing/2014/main" id="{60DEE75A-B81B-4F19-4DBD-C2054BF305B1}"/>
                  </a:ext>
                </a:extLst>
              </p:cNvPr>
              <p:cNvCxnSpPr>
                <a:cxnSpLocks/>
              </p:cNvCxnSpPr>
              <p:nvPr/>
            </p:nvCxnSpPr>
            <p:spPr>
              <a:xfrm flipV="1">
                <a:off x="7266216" y="4318888"/>
                <a:ext cx="0" cy="15615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2" name="Connettore 2 11">
              <a:extLst>
                <a:ext uri="{FF2B5EF4-FFF2-40B4-BE49-F238E27FC236}">
                  <a16:creationId xmlns:a16="http://schemas.microsoft.com/office/drawing/2014/main" id="{A06032B6-2F41-DD05-D70F-A14E43B6FD8B}"/>
                </a:ext>
              </a:extLst>
            </p:cNvPr>
            <p:cNvCxnSpPr/>
            <p:nvPr/>
          </p:nvCxnSpPr>
          <p:spPr>
            <a:xfrm>
              <a:off x="4567106" y="4318886"/>
              <a:ext cx="0" cy="1561592"/>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5" name="Rectangle 46">
            <a:extLst>
              <a:ext uri="{FF2B5EF4-FFF2-40B4-BE49-F238E27FC236}">
                <a16:creationId xmlns:a16="http://schemas.microsoft.com/office/drawing/2014/main" id="{859144AA-AEDE-DD03-2209-BA31449131F2}"/>
              </a:ext>
            </a:extLst>
          </p:cNvPr>
          <p:cNvSpPr/>
          <p:nvPr/>
        </p:nvSpPr>
        <p:spPr>
          <a:xfrm>
            <a:off x="1539850" y="6817320"/>
            <a:ext cx="1035099" cy="817264"/>
          </a:xfrm>
          <a:prstGeom prst="rect">
            <a:avLst/>
          </a:prstGeom>
          <a:solidFill>
            <a:srgbClr val="00B0F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A</a:t>
            </a:r>
          </a:p>
        </p:txBody>
      </p:sp>
      <p:sp>
        <p:nvSpPr>
          <p:cNvPr id="27" name="Rectangle 47">
            <a:extLst>
              <a:ext uri="{FF2B5EF4-FFF2-40B4-BE49-F238E27FC236}">
                <a16:creationId xmlns:a16="http://schemas.microsoft.com/office/drawing/2014/main" id="{FE9DE7FD-AA79-B2A3-AF3A-D5849353DC73}"/>
              </a:ext>
            </a:extLst>
          </p:cNvPr>
          <p:cNvSpPr/>
          <p:nvPr/>
        </p:nvSpPr>
        <p:spPr>
          <a:xfrm>
            <a:off x="2735429" y="6817320"/>
            <a:ext cx="1035099" cy="817264"/>
          </a:xfrm>
          <a:prstGeom prst="rect">
            <a:avLst/>
          </a:prstGeom>
          <a:solidFill>
            <a:srgbClr val="00B0F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B</a:t>
            </a:r>
          </a:p>
        </p:txBody>
      </p:sp>
      <p:sp>
        <p:nvSpPr>
          <p:cNvPr id="29" name="CasellaDiTesto 28">
            <a:extLst>
              <a:ext uri="{FF2B5EF4-FFF2-40B4-BE49-F238E27FC236}">
                <a16:creationId xmlns:a16="http://schemas.microsoft.com/office/drawing/2014/main" id="{43923CF9-FBE7-F715-0005-B5B4D1265DA1}"/>
              </a:ext>
            </a:extLst>
          </p:cNvPr>
          <p:cNvSpPr txBox="1"/>
          <p:nvPr/>
        </p:nvSpPr>
        <p:spPr>
          <a:xfrm>
            <a:off x="8839201" y="5295900"/>
            <a:ext cx="990600" cy="369332"/>
          </a:xfrm>
          <a:prstGeom prst="rect">
            <a:avLst/>
          </a:prstGeom>
          <a:noFill/>
        </p:spPr>
        <p:txBody>
          <a:bodyPr wrap="square" rtlCol="0">
            <a:spAutoFit/>
          </a:bodyPr>
          <a:lstStyle/>
          <a:p>
            <a:r>
              <a:rPr lang="it-IT" dirty="0"/>
              <a:t>SELEC=0</a:t>
            </a:r>
          </a:p>
        </p:txBody>
      </p:sp>
      <p:sp>
        <p:nvSpPr>
          <p:cNvPr id="31" name="CasellaDiTesto 30">
            <a:extLst>
              <a:ext uri="{FF2B5EF4-FFF2-40B4-BE49-F238E27FC236}">
                <a16:creationId xmlns:a16="http://schemas.microsoft.com/office/drawing/2014/main" id="{85FFA992-ADB4-D141-C35C-5235F8C5539E}"/>
              </a:ext>
            </a:extLst>
          </p:cNvPr>
          <p:cNvSpPr txBox="1"/>
          <p:nvPr/>
        </p:nvSpPr>
        <p:spPr>
          <a:xfrm>
            <a:off x="8839201" y="5551088"/>
            <a:ext cx="1030659" cy="369332"/>
          </a:xfrm>
          <a:prstGeom prst="rect">
            <a:avLst/>
          </a:prstGeom>
          <a:noFill/>
        </p:spPr>
        <p:txBody>
          <a:bodyPr wrap="square">
            <a:spAutoFit/>
          </a:bodyPr>
          <a:lstStyle/>
          <a:p>
            <a:r>
              <a:rPr lang="it-IT" dirty="0"/>
              <a:t>SELEC=1</a:t>
            </a:r>
          </a:p>
        </p:txBody>
      </p:sp>
      <p:sp>
        <p:nvSpPr>
          <p:cNvPr id="33" name="CasellaDiTesto 32">
            <a:extLst>
              <a:ext uri="{FF2B5EF4-FFF2-40B4-BE49-F238E27FC236}">
                <a16:creationId xmlns:a16="http://schemas.microsoft.com/office/drawing/2014/main" id="{1F1F5132-7542-AF1B-D719-E792CDBB9A3A}"/>
              </a:ext>
            </a:extLst>
          </p:cNvPr>
          <p:cNvSpPr txBox="1"/>
          <p:nvPr/>
        </p:nvSpPr>
        <p:spPr>
          <a:xfrm>
            <a:off x="8839201" y="5799961"/>
            <a:ext cx="1030659" cy="369332"/>
          </a:xfrm>
          <a:prstGeom prst="rect">
            <a:avLst/>
          </a:prstGeom>
          <a:noFill/>
        </p:spPr>
        <p:txBody>
          <a:bodyPr wrap="square">
            <a:spAutoFit/>
          </a:bodyPr>
          <a:lstStyle/>
          <a:p>
            <a:r>
              <a:rPr lang="it-IT" dirty="0"/>
              <a:t>SELEC=2</a:t>
            </a:r>
          </a:p>
        </p:txBody>
      </p:sp>
      <p:sp>
        <p:nvSpPr>
          <p:cNvPr id="6" name="Segnaposto numero diapositiva 10">
            <a:extLst>
              <a:ext uri="{FF2B5EF4-FFF2-40B4-BE49-F238E27FC236}">
                <a16:creationId xmlns:a16="http://schemas.microsoft.com/office/drawing/2014/main" id="{8DBD5571-A445-F6B5-EEE4-90F08DE6DB66}"/>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11</a:t>
            </a:fld>
            <a:endParaRPr lang="en-US" sz="2400" dirty="0"/>
          </a:p>
        </p:txBody>
      </p:sp>
      <p:sp>
        <p:nvSpPr>
          <p:cNvPr id="35" name="Rectangle: Rounded Corners 34">
            <a:extLst>
              <a:ext uri="{FF2B5EF4-FFF2-40B4-BE49-F238E27FC236}">
                <a16:creationId xmlns:a16="http://schemas.microsoft.com/office/drawing/2014/main" id="{38307E80-C02A-9415-6795-2AD66A19EFC2}"/>
              </a:ext>
            </a:extLst>
          </p:cNvPr>
          <p:cNvSpPr/>
          <p:nvPr/>
        </p:nvSpPr>
        <p:spPr>
          <a:xfrm>
            <a:off x="11625656" y="6211749"/>
            <a:ext cx="5337269" cy="22782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600" dirty="0"/>
              <a:t>ZYNQ</a:t>
            </a:r>
            <a:endParaRPr lang="en-GB" dirty="0"/>
          </a:p>
        </p:txBody>
      </p:sp>
      <p:cxnSp>
        <p:nvCxnSpPr>
          <p:cNvPr id="36" name="Straight Arrow Connector 35">
            <a:extLst>
              <a:ext uri="{FF2B5EF4-FFF2-40B4-BE49-F238E27FC236}">
                <a16:creationId xmlns:a16="http://schemas.microsoft.com/office/drawing/2014/main" id="{521F4957-1137-4FE6-161E-CFE7F0353148}"/>
              </a:ext>
            </a:extLst>
          </p:cNvPr>
          <p:cNvCxnSpPr>
            <a:cxnSpLocks/>
            <a:stCxn id="35" idx="1"/>
          </p:cNvCxnSpPr>
          <p:nvPr/>
        </p:nvCxnSpPr>
        <p:spPr>
          <a:xfrm flipH="1">
            <a:off x="7962304" y="7350857"/>
            <a:ext cx="36633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Rectangle 37">
            <a:extLst>
              <a:ext uri="{FF2B5EF4-FFF2-40B4-BE49-F238E27FC236}">
                <a16:creationId xmlns:a16="http://schemas.microsoft.com/office/drawing/2014/main" id="{5B0E4A7F-5485-33EA-7140-5F238EF6E852}"/>
              </a:ext>
            </a:extLst>
          </p:cNvPr>
          <p:cNvSpPr/>
          <p:nvPr/>
        </p:nvSpPr>
        <p:spPr>
          <a:xfrm>
            <a:off x="11628861" y="6903444"/>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Slave Port</a:t>
            </a:r>
          </a:p>
        </p:txBody>
      </p:sp>
      <p:sp>
        <p:nvSpPr>
          <p:cNvPr id="7" name="Rectangle 47">
            <a:extLst>
              <a:ext uri="{FF2B5EF4-FFF2-40B4-BE49-F238E27FC236}">
                <a16:creationId xmlns:a16="http://schemas.microsoft.com/office/drawing/2014/main" id="{57878D48-ED75-3506-0F57-60E2A487151F}"/>
              </a:ext>
            </a:extLst>
          </p:cNvPr>
          <p:cNvSpPr/>
          <p:nvPr/>
        </p:nvSpPr>
        <p:spPr>
          <a:xfrm>
            <a:off x="4045741" y="6817320"/>
            <a:ext cx="1035099" cy="817264"/>
          </a:xfrm>
          <a:prstGeom prst="rect">
            <a:avLst/>
          </a:prstGeom>
          <a:solidFill>
            <a:srgbClr val="92D05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OP</a:t>
            </a:r>
          </a:p>
        </p:txBody>
      </p:sp>
      <p:sp>
        <p:nvSpPr>
          <p:cNvPr id="17" name="Rectangle 47">
            <a:extLst>
              <a:ext uri="{FF2B5EF4-FFF2-40B4-BE49-F238E27FC236}">
                <a16:creationId xmlns:a16="http://schemas.microsoft.com/office/drawing/2014/main" id="{6D031055-7AAD-A739-C750-5B48D9916FF1}"/>
              </a:ext>
            </a:extLst>
          </p:cNvPr>
          <p:cNvSpPr/>
          <p:nvPr/>
        </p:nvSpPr>
        <p:spPr>
          <a:xfrm>
            <a:off x="6748665" y="6817320"/>
            <a:ext cx="1035099" cy="817264"/>
          </a:xfrm>
          <a:prstGeom prst="rect">
            <a:avLst/>
          </a:prstGeom>
          <a:solidFill>
            <a:srgbClr val="FFFF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solidFill>
                  <a:sysClr val="windowText" lastClr="000000"/>
                </a:solidFill>
              </a:rPr>
              <a:t>RES</a:t>
            </a:r>
          </a:p>
        </p:txBody>
      </p:sp>
    </p:spTree>
    <p:extLst>
      <p:ext uri="{BB962C8B-B14F-4D97-AF65-F5344CB8AC3E}">
        <p14:creationId xmlns:p14="http://schemas.microsoft.com/office/powerpoint/2010/main" val="1442133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0" nodeType="clickEffect">
                                  <p:stCondLst>
                                    <p:cond delay="0"/>
                                  </p:stCondLst>
                                  <p:childTnLst>
                                    <p:animMotion origin="layout" path="M 2.22222E-6 2.46914E-7 L -0.1184 2.46914E-7 " pathEditMode="relative" rAng="0" ptsTypes="AA">
                                      <p:cBhvr>
                                        <p:cTn id="12" dur="2000" fill="hold"/>
                                        <p:tgtEl>
                                          <p:spTgt spid="21"/>
                                        </p:tgtEl>
                                        <p:attrNameLst>
                                          <p:attrName>ppt_x</p:attrName>
                                          <p:attrName>ppt_y</p:attrName>
                                        </p:attrNameLst>
                                      </p:cBhvr>
                                      <p:rCtr x="-5920" y="0"/>
                                    </p:animMotion>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down)">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grpId="1" nodeType="clickEffect">
                                  <p:stCondLst>
                                    <p:cond delay="0"/>
                                  </p:stCondLst>
                                  <p:childTnLst>
                                    <p:animEffect transition="out" filter="wipe(down)">
                                      <p:cBhvr>
                                        <p:cTn id="26" dur="500"/>
                                        <p:tgtEl>
                                          <p:spTgt spid="29"/>
                                        </p:tgtEl>
                                      </p:cBhvr>
                                    </p:animEffect>
                                    <p:set>
                                      <p:cBhvr>
                                        <p:cTn id="27" dur="1" fill="hold">
                                          <p:stCondLst>
                                            <p:cond delay="499"/>
                                          </p:stCondLst>
                                        </p:cTn>
                                        <p:tgtEl>
                                          <p:spTgt spid="2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down)">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47"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1000"/>
                                        <p:tgtEl>
                                          <p:spTgt spid="25"/>
                                        </p:tgtEl>
                                      </p:cBhvr>
                                    </p:animEffect>
                                    <p:anim calcmode="lin" valueType="num">
                                      <p:cBhvr>
                                        <p:cTn id="43" dur="1000" fill="hold"/>
                                        <p:tgtEl>
                                          <p:spTgt spid="25"/>
                                        </p:tgtEl>
                                        <p:attrNameLst>
                                          <p:attrName>ppt_x</p:attrName>
                                        </p:attrNameLst>
                                      </p:cBhvr>
                                      <p:tavLst>
                                        <p:tav tm="0">
                                          <p:val>
                                            <p:strVal val="#ppt_x"/>
                                          </p:val>
                                        </p:tav>
                                        <p:tav tm="100000">
                                          <p:val>
                                            <p:strVal val="#ppt_x"/>
                                          </p:val>
                                        </p:tav>
                                      </p:tavLst>
                                    </p:anim>
                                    <p:anim calcmode="lin" valueType="num">
                                      <p:cBhvr>
                                        <p:cTn id="4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7"/>
                                        </p:tgtEl>
                                      </p:cBhvr>
                                    </p:animEffect>
                                    <p:set>
                                      <p:cBhvr>
                                        <p:cTn id="49" dur="1" fill="hold">
                                          <p:stCondLst>
                                            <p:cond delay="499"/>
                                          </p:stCondLst>
                                        </p:cTn>
                                        <p:tgtEl>
                                          <p:spTgt spid="7"/>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27"/>
                                        </p:tgtEl>
                                      </p:cBhvr>
                                    </p:animEffect>
                                    <p:set>
                                      <p:cBhvr>
                                        <p:cTn id="52" dur="1" fill="hold">
                                          <p:stCondLst>
                                            <p:cond delay="499"/>
                                          </p:stCondLst>
                                        </p:cTn>
                                        <p:tgtEl>
                                          <p:spTgt spid="27"/>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25"/>
                                        </p:tgtEl>
                                      </p:cBhvr>
                                    </p:animEffect>
                                    <p:set>
                                      <p:cBhvr>
                                        <p:cTn id="55" dur="1" fill="hold">
                                          <p:stCondLst>
                                            <p:cond delay="499"/>
                                          </p:stCondLst>
                                        </p:cTn>
                                        <p:tgtEl>
                                          <p:spTgt spid="25"/>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4" nodeType="click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47" presetClass="exit" presetSubtype="0" fill="hold" grpId="1" nodeType="clickEffect">
                                  <p:stCondLst>
                                    <p:cond delay="0"/>
                                  </p:stCondLst>
                                  <p:childTnLst>
                                    <p:animEffect transition="out" filter="fade">
                                      <p:cBhvr>
                                        <p:cTn id="64" dur="1000"/>
                                        <p:tgtEl>
                                          <p:spTgt spid="17"/>
                                        </p:tgtEl>
                                      </p:cBhvr>
                                    </p:animEffect>
                                    <p:anim calcmode="lin" valueType="num">
                                      <p:cBhvr>
                                        <p:cTn id="65" dur="1000"/>
                                        <p:tgtEl>
                                          <p:spTgt spid="17"/>
                                        </p:tgtEl>
                                        <p:attrNameLst>
                                          <p:attrName>ppt_x</p:attrName>
                                        </p:attrNameLst>
                                      </p:cBhvr>
                                      <p:tavLst>
                                        <p:tav tm="0">
                                          <p:val>
                                            <p:strVal val="ppt_x"/>
                                          </p:val>
                                        </p:tav>
                                        <p:tav tm="100000">
                                          <p:val>
                                            <p:strVal val="ppt_x"/>
                                          </p:val>
                                        </p:tav>
                                      </p:tavLst>
                                    </p:anim>
                                    <p:anim calcmode="lin" valueType="num">
                                      <p:cBhvr>
                                        <p:cTn id="66" dur="1000"/>
                                        <p:tgtEl>
                                          <p:spTgt spid="17"/>
                                        </p:tgtEl>
                                        <p:attrNameLst>
                                          <p:attrName>ppt_y</p:attrName>
                                        </p:attrNameLst>
                                      </p:cBhvr>
                                      <p:tavLst>
                                        <p:tav tm="0">
                                          <p:val>
                                            <p:strVal val="ppt_y"/>
                                          </p:val>
                                        </p:tav>
                                        <p:tav tm="100000">
                                          <p:val>
                                            <p:strVal val="ppt_y-.1"/>
                                          </p:val>
                                        </p:tav>
                                      </p:tavLst>
                                    </p:anim>
                                    <p:set>
                                      <p:cBhvr>
                                        <p:cTn id="67" dur="1" fill="hold">
                                          <p:stCondLst>
                                            <p:cond delay="999"/>
                                          </p:stCondLst>
                                        </p:cTn>
                                        <p:tgtEl>
                                          <p:spTgt spid="17"/>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6" presetClass="exit" presetSubtype="21" fill="hold" grpId="1" nodeType="clickEffect">
                                  <p:stCondLst>
                                    <p:cond delay="0"/>
                                  </p:stCondLst>
                                  <p:childTnLst>
                                    <p:animEffect transition="out" filter="barn(inVertical)">
                                      <p:cBhvr>
                                        <p:cTn id="71" dur="500"/>
                                        <p:tgtEl>
                                          <p:spTgt spid="31"/>
                                        </p:tgtEl>
                                      </p:cBhvr>
                                    </p:animEffect>
                                    <p:set>
                                      <p:cBhvr>
                                        <p:cTn id="72" dur="1" fill="hold">
                                          <p:stCondLst>
                                            <p:cond delay="499"/>
                                          </p:stCondLst>
                                        </p:cTn>
                                        <p:tgtEl>
                                          <p:spTgt spid="31"/>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barn(inVertical)">
                                      <p:cBhvr>
                                        <p:cTn id="77" dur="500"/>
                                        <p:tgtEl>
                                          <p:spTgt spid="33"/>
                                        </p:tgtEl>
                                      </p:cBhvr>
                                    </p:animEffect>
                                  </p:childTnLst>
                                </p:cTn>
                              </p:par>
                            </p:childTnLst>
                          </p:cTn>
                        </p:par>
                      </p:childTnLst>
                    </p:cTn>
                  </p:par>
                  <p:par>
                    <p:cTn id="78" fill="hold">
                      <p:stCondLst>
                        <p:cond delay="indefinite"/>
                      </p:stCondLst>
                      <p:childTnLst>
                        <p:par>
                          <p:cTn id="79" fill="hold">
                            <p:stCondLst>
                              <p:cond delay="0"/>
                            </p:stCondLst>
                            <p:childTnLst>
                              <p:par>
                                <p:cTn id="80" presetID="47" presetClass="entr" presetSubtype="0" fill="hold" grpId="2" nodeType="clickEffect">
                                  <p:stCondLst>
                                    <p:cond delay="0"/>
                                  </p:stCondLst>
                                  <p:childTnLst>
                                    <p:set>
                                      <p:cBhvr>
                                        <p:cTn id="81" dur="1" fill="hold">
                                          <p:stCondLst>
                                            <p:cond delay="0"/>
                                          </p:stCondLst>
                                        </p:cTn>
                                        <p:tgtEl>
                                          <p:spTgt spid="7"/>
                                        </p:tgtEl>
                                        <p:attrNameLst>
                                          <p:attrName>style.visibility</p:attrName>
                                        </p:attrNameLst>
                                      </p:cBhvr>
                                      <p:to>
                                        <p:strVal val="visible"/>
                                      </p:to>
                                    </p:set>
                                    <p:animEffect transition="in" filter="fade">
                                      <p:cBhvr>
                                        <p:cTn id="82" dur="1000"/>
                                        <p:tgtEl>
                                          <p:spTgt spid="7"/>
                                        </p:tgtEl>
                                      </p:cBhvr>
                                    </p:animEffect>
                                    <p:anim calcmode="lin" valueType="num">
                                      <p:cBhvr>
                                        <p:cTn id="83" dur="1000" fill="hold"/>
                                        <p:tgtEl>
                                          <p:spTgt spid="7"/>
                                        </p:tgtEl>
                                        <p:attrNameLst>
                                          <p:attrName>ppt_x</p:attrName>
                                        </p:attrNameLst>
                                      </p:cBhvr>
                                      <p:tavLst>
                                        <p:tav tm="0">
                                          <p:val>
                                            <p:strVal val="#ppt_x"/>
                                          </p:val>
                                        </p:tav>
                                        <p:tav tm="100000">
                                          <p:val>
                                            <p:strVal val="#ppt_x"/>
                                          </p:val>
                                        </p:tav>
                                      </p:tavLst>
                                    </p:anim>
                                    <p:anim calcmode="lin" valueType="num">
                                      <p:cBhvr>
                                        <p:cTn id="84" dur="1000" fill="hold"/>
                                        <p:tgtEl>
                                          <p:spTgt spid="7"/>
                                        </p:tgtEl>
                                        <p:attrNameLst>
                                          <p:attrName>ppt_y</p:attrName>
                                        </p:attrNameLst>
                                      </p:cBhvr>
                                      <p:tavLst>
                                        <p:tav tm="0">
                                          <p:val>
                                            <p:strVal val="#ppt_y-.1"/>
                                          </p:val>
                                        </p:tav>
                                        <p:tav tm="100000">
                                          <p:val>
                                            <p:strVal val="#ppt_y"/>
                                          </p:val>
                                        </p:tav>
                                      </p:tavLst>
                                    </p:anim>
                                  </p:childTnLst>
                                </p:cTn>
                              </p:par>
                              <p:par>
                                <p:cTn id="85" presetID="47" presetClass="entr" presetSubtype="0" fill="hold" grpId="2" nodeType="with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fade">
                                      <p:cBhvr>
                                        <p:cTn id="87" dur="1000"/>
                                        <p:tgtEl>
                                          <p:spTgt spid="27"/>
                                        </p:tgtEl>
                                      </p:cBhvr>
                                    </p:animEffect>
                                    <p:anim calcmode="lin" valueType="num">
                                      <p:cBhvr>
                                        <p:cTn id="88" dur="1000" fill="hold"/>
                                        <p:tgtEl>
                                          <p:spTgt spid="27"/>
                                        </p:tgtEl>
                                        <p:attrNameLst>
                                          <p:attrName>ppt_x</p:attrName>
                                        </p:attrNameLst>
                                      </p:cBhvr>
                                      <p:tavLst>
                                        <p:tav tm="0">
                                          <p:val>
                                            <p:strVal val="#ppt_x"/>
                                          </p:val>
                                        </p:tav>
                                        <p:tav tm="100000">
                                          <p:val>
                                            <p:strVal val="#ppt_x"/>
                                          </p:val>
                                        </p:tav>
                                      </p:tavLst>
                                    </p:anim>
                                    <p:anim calcmode="lin" valueType="num">
                                      <p:cBhvr>
                                        <p:cTn id="89" dur="1000" fill="hold"/>
                                        <p:tgtEl>
                                          <p:spTgt spid="27"/>
                                        </p:tgtEl>
                                        <p:attrNameLst>
                                          <p:attrName>ppt_y</p:attrName>
                                        </p:attrNameLst>
                                      </p:cBhvr>
                                      <p:tavLst>
                                        <p:tav tm="0">
                                          <p:val>
                                            <p:strVal val="#ppt_y-.1"/>
                                          </p:val>
                                        </p:tav>
                                        <p:tav tm="100000">
                                          <p:val>
                                            <p:strVal val="#ppt_y"/>
                                          </p:val>
                                        </p:tav>
                                      </p:tavLst>
                                    </p:anim>
                                  </p:childTnLst>
                                </p:cTn>
                              </p:par>
                              <p:par>
                                <p:cTn id="90" presetID="47" presetClass="entr" presetSubtype="0" fill="hold" grpId="2" nodeType="withEffect">
                                  <p:stCondLst>
                                    <p:cond delay="0"/>
                                  </p:stCondLst>
                                  <p:childTnLst>
                                    <p:set>
                                      <p:cBhvr>
                                        <p:cTn id="91" dur="1" fill="hold">
                                          <p:stCondLst>
                                            <p:cond delay="0"/>
                                          </p:stCondLst>
                                        </p:cTn>
                                        <p:tgtEl>
                                          <p:spTgt spid="25"/>
                                        </p:tgtEl>
                                        <p:attrNameLst>
                                          <p:attrName>style.visibility</p:attrName>
                                        </p:attrNameLst>
                                      </p:cBhvr>
                                      <p:to>
                                        <p:strVal val="visible"/>
                                      </p:to>
                                    </p:set>
                                    <p:animEffect transition="in" filter="fade">
                                      <p:cBhvr>
                                        <p:cTn id="92" dur="1000"/>
                                        <p:tgtEl>
                                          <p:spTgt spid="25"/>
                                        </p:tgtEl>
                                      </p:cBhvr>
                                    </p:animEffect>
                                    <p:anim calcmode="lin" valueType="num">
                                      <p:cBhvr>
                                        <p:cTn id="93" dur="1000" fill="hold"/>
                                        <p:tgtEl>
                                          <p:spTgt spid="25"/>
                                        </p:tgtEl>
                                        <p:attrNameLst>
                                          <p:attrName>ppt_x</p:attrName>
                                        </p:attrNameLst>
                                      </p:cBhvr>
                                      <p:tavLst>
                                        <p:tav tm="0">
                                          <p:val>
                                            <p:strVal val="#ppt_x"/>
                                          </p:val>
                                        </p:tav>
                                        <p:tav tm="100000">
                                          <p:val>
                                            <p:strVal val="#ppt_x"/>
                                          </p:val>
                                        </p:tav>
                                      </p:tavLst>
                                    </p:anim>
                                    <p:anim calcmode="lin" valueType="num">
                                      <p:cBhvr>
                                        <p:cTn id="9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10" presetClass="exit" presetSubtype="0" fill="hold" grpId="3" nodeType="clickEffect">
                                  <p:stCondLst>
                                    <p:cond delay="0"/>
                                  </p:stCondLst>
                                  <p:childTnLst>
                                    <p:animEffect transition="out" filter="fade">
                                      <p:cBhvr>
                                        <p:cTn id="98" dur="500"/>
                                        <p:tgtEl>
                                          <p:spTgt spid="7"/>
                                        </p:tgtEl>
                                      </p:cBhvr>
                                    </p:animEffect>
                                    <p:set>
                                      <p:cBhvr>
                                        <p:cTn id="99" dur="1" fill="hold">
                                          <p:stCondLst>
                                            <p:cond delay="499"/>
                                          </p:stCondLst>
                                        </p:cTn>
                                        <p:tgtEl>
                                          <p:spTgt spid="7"/>
                                        </p:tgtEl>
                                        <p:attrNameLst>
                                          <p:attrName>style.visibility</p:attrName>
                                        </p:attrNameLst>
                                      </p:cBhvr>
                                      <p:to>
                                        <p:strVal val="hidden"/>
                                      </p:to>
                                    </p:set>
                                  </p:childTnLst>
                                </p:cTn>
                              </p:par>
                              <p:par>
                                <p:cTn id="100" presetID="10" presetClass="exit" presetSubtype="0" fill="hold" grpId="3" nodeType="withEffect">
                                  <p:stCondLst>
                                    <p:cond delay="0"/>
                                  </p:stCondLst>
                                  <p:childTnLst>
                                    <p:animEffect transition="out" filter="fade">
                                      <p:cBhvr>
                                        <p:cTn id="101" dur="500"/>
                                        <p:tgtEl>
                                          <p:spTgt spid="27"/>
                                        </p:tgtEl>
                                      </p:cBhvr>
                                    </p:animEffect>
                                    <p:set>
                                      <p:cBhvr>
                                        <p:cTn id="102" dur="1" fill="hold">
                                          <p:stCondLst>
                                            <p:cond delay="499"/>
                                          </p:stCondLst>
                                        </p:cTn>
                                        <p:tgtEl>
                                          <p:spTgt spid="27"/>
                                        </p:tgtEl>
                                        <p:attrNameLst>
                                          <p:attrName>style.visibility</p:attrName>
                                        </p:attrNameLst>
                                      </p:cBhvr>
                                      <p:to>
                                        <p:strVal val="hidden"/>
                                      </p:to>
                                    </p:set>
                                  </p:childTnLst>
                                </p:cTn>
                              </p:par>
                              <p:par>
                                <p:cTn id="103" presetID="10" presetClass="exit" presetSubtype="0" fill="hold" grpId="3" nodeType="withEffect">
                                  <p:stCondLst>
                                    <p:cond delay="0"/>
                                  </p:stCondLst>
                                  <p:childTnLst>
                                    <p:animEffect transition="out" filter="fade">
                                      <p:cBhvr>
                                        <p:cTn id="104" dur="500"/>
                                        <p:tgtEl>
                                          <p:spTgt spid="25"/>
                                        </p:tgtEl>
                                      </p:cBhvr>
                                    </p:animEffect>
                                    <p:set>
                                      <p:cBhvr>
                                        <p:cTn id="105" dur="1" fill="hold">
                                          <p:stCondLst>
                                            <p:cond delay="499"/>
                                          </p:stCondLst>
                                        </p:cTn>
                                        <p:tgtEl>
                                          <p:spTgt spid="25"/>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2" nodeType="clickEffect">
                                  <p:stCondLst>
                                    <p:cond delay="0"/>
                                  </p:stCondLst>
                                  <p:childTnLst>
                                    <p:set>
                                      <p:cBhvr>
                                        <p:cTn id="109" dur="1" fill="hold">
                                          <p:stCondLst>
                                            <p:cond delay="0"/>
                                          </p:stCondLst>
                                        </p:cTn>
                                        <p:tgtEl>
                                          <p:spTgt spid="17"/>
                                        </p:tgtEl>
                                        <p:attrNameLst>
                                          <p:attrName>style.visibility</p:attrName>
                                        </p:attrNameLst>
                                      </p:cBhvr>
                                      <p:to>
                                        <p:strVal val="visible"/>
                                      </p:to>
                                    </p:set>
                                    <p:animEffect transition="in" filter="fade">
                                      <p:cBhvr>
                                        <p:cTn id="110" dur="500"/>
                                        <p:tgtEl>
                                          <p:spTgt spid="17"/>
                                        </p:tgtEl>
                                      </p:cBhvr>
                                    </p:animEffect>
                                  </p:childTnLst>
                                </p:cTn>
                              </p:par>
                            </p:childTnLst>
                          </p:cTn>
                        </p:par>
                      </p:childTnLst>
                    </p:cTn>
                  </p:par>
                  <p:par>
                    <p:cTn id="111" fill="hold">
                      <p:stCondLst>
                        <p:cond delay="indefinite"/>
                      </p:stCondLst>
                      <p:childTnLst>
                        <p:par>
                          <p:cTn id="112" fill="hold">
                            <p:stCondLst>
                              <p:cond delay="0"/>
                            </p:stCondLst>
                            <p:childTnLst>
                              <p:par>
                                <p:cTn id="113" presetID="47" presetClass="exit" presetSubtype="0" fill="hold" grpId="3" nodeType="clickEffect">
                                  <p:stCondLst>
                                    <p:cond delay="0"/>
                                  </p:stCondLst>
                                  <p:childTnLst>
                                    <p:animEffect transition="out" filter="fade">
                                      <p:cBhvr>
                                        <p:cTn id="114" dur="1000"/>
                                        <p:tgtEl>
                                          <p:spTgt spid="17"/>
                                        </p:tgtEl>
                                      </p:cBhvr>
                                    </p:animEffect>
                                    <p:anim calcmode="lin" valueType="num">
                                      <p:cBhvr>
                                        <p:cTn id="115" dur="1000"/>
                                        <p:tgtEl>
                                          <p:spTgt spid="17"/>
                                        </p:tgtEl>
                                        <p:attrNameLst>
                                          <p:attrName>ppt_x</p:attrName>
                                        </p:attrNameLst>
                                      </p:cBhvr>
                                      <p:tavLst>
                                        <p:tav tm="0">
                                          <p:val>
                                            <p:strVal val="ppt_x"/>
                                          </p:val>
                                        </p:tav>
                                        <p:tav tm="100000">
                                          <p:val>
                                            <p:strVal val="ppt_x"/>
                                          </p:val>
                                        </p:tav>
                                      </p:tavLst>
                                    </p:anim>
                                    <p:anim calcmode="lin" valueType="num">
                                      <p:cBhvr>
                                        <p:cTn id="116" dur="1000"/>
                                        <p:tgtEl>
                                          <p:spTgt spid="17"/>
                                        </p:tgtEl>
                                        <p:attrNameLst>
                                          <p:attrName>ppt_y</p:attrName>
                                        </p:attrNameLst>
                                      </p:cBhvr>
                                      <p:tavLst>
                                        <p:tav tm="0">
                                          <p:val>
                                            <p:strVal val="ppt_y"/>
                                          </p:val>
                                        </p:tav>
                                        <p:tav tm="100000">
                                          <p:val>
                                            <p:strVal val="ppt_y-.1"/>
                                          </p:val>
                                        </p:tav>
                                      </p:tavLst>
                                    </p:anim>
                                    <p:set>
                                      <p:cBhvr>
                                        <p:cTn id="117" dur="1" fill="hold">
                                          <p:stCondLst>
                                            <p:cond delay="999"/>
                                          </p:stCondLst>
                                        </p:cTn>
                                        <p:tgtEl>
                                          <p:spTgt spid="17"/>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16" presetClass="exit" presetSubtype="21" fill="hold" grpId="1" nodeType="clickEffect">
                                  <p:stCondLst>
                                    <p:cond delay="0"/>
                                  </p:stCondLst>
                                  <p:childTnLst>
                                    <p:animEffect transition="out" filter="barn(inVertical)">
                                      <p:cBhvr>
                                        <p:cTn id="121" dur="500"/>
                                        <p:tgtEl>
                                          <p:spTgt spid="33"/>
                                        </p:tgtEl>
                                      </p:cBhvr>
                                    </p:animEffect>
                                    <p:set>
                                      <p:cBhvr>
                                        <p:cTn id="122"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animBg="1"/>
      <p:bldP spid="25" grpId="1" animBg="1"/>
      <p:bldP spid="25" grpId="2" animBg="1"/>
      <p:bldP spid="25" grpId="3" animBg="1"/>
      <p:bldP spid="27" grpId="0" animBg="1"/>
      <p:bldP spid="27" grpId="1" animBg="1"/>
      <p:bldP spid="27" grpId="2" animBg="1"/>
      <p:bldP spid="27" grpId="3" animBg="1"/>
      <p:bldP spid="29" grpId="0"/>
      <p:bldP spid="29" grpId="1"/>
      <p:bldP spid="31" grpId="0"/>
      <p:bldP spid="31" grpId="1"/>
      <p:bldP spid="33" grpId="0"/>
      <p:bldP spid="33" grpId="1"/>
      <p:bldP spid="7" grpId="0" animBg="1"/>
      <p:bldP spid="7" grpId="1" animBg="1"/>
      <p:bldP spid="7" grpId="2" animBg="1"/>
      <p:bldP spid="7" grpId="3" animBg="1"/>
      <p:bldP spid="17" grpId="1" animBg="1"/>
      <p:bldP spid="17" grpId="2" animBg="1"/>
      <p:bldP spid="17" grpId="3" animBg="1"/>
      <p:bldP spid="17" grpId="4"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12</a:t>
            </a:fld>
            <a:endParaRPr lang="en-US" dirty="0"/>
          </a:p>
        </p:txBody>
      </p:sp>
      <p:pic>
        <p:nvPicPr>
          <p:cNvPr id="9" name="Immagine 8">
            <a:extLst>
              <a:ext uri="{FF2B5EF4-FFF2-40B4-BE49-F238E27FC236}">
                <a16:creationId xmlns:a16="http://schemas.microsoft.com/office/drawing/2014/main" id="{E2974CCB-C103-B075-9CC0-7D1437B5D0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6360" y="2781300"/>
            <a:ext cx="14015280" cy="6594925"/>
          </a:xfrm>
          <a:prstGeom prst="rect">
            <a:avLst/>
          </a:prstGeom>
        </p:spPr>
      </p:pic>
      <p:sp>
        <p:nvSpPr>
          <p:cNvPr id="3" name="CasellaDiTesto 2">
            <a:extLst>
              <a:ext uri="{FF2B5EF4-FFF2-40B4-BE49-F238E27FC236}">
                <a16:creationId xmlns:a16="http://schemas.microsoft.com/office/drawing/2014/main" id="{B89D81C5-B430-96F9-A89A-88FC0972854E}"/>
              </a:ext>
            </a:extLst>
          </p:cNvPr>
          <p:cNvSpPr txBox="1"/>
          <p:nvPr/>
        </p:nvSpPr>
        <p:spPr>
          <a:xfrm>
            <a:off x="2136360" y="1233353"/>
            <a:ext cx="12001500" cy="1262012"/>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9000" b="0" i="0" u="none" strike="noStrike" kern="1200" cap="none" spc="0" normalizeH="0" baseline="0" noProof="0" dirty="0">
                <a:ln>
                  <a:noFill/>
                </a:ln>
                <a:solidFill>
                  <a:srgbClr val="004AAD"/>
                </a:solidFill>
                <a:effectLst/>
                <a:uLnTx/>
                <a:uFillTx/>
                <a:latin typeface="Arial Black" panose="020B0A04020102020204" pitchFamily="34" charset="0"/>
              </a:rPr>
              <a:t>BLOCK DIAGRAM</a:t>
            </a:r>
          </a:p>
        </p:txBody>
      </p:sp>
      <p:sp>
        <p:nvSpPr>
          <p:cNvPr id="5" name="Freeform 4">
            <a:extLst>
              <a:ext uri="{FF2B5EF4-FFF2-40B4-BE49-F238E27FC236}">
                <a16:creationId xmlns:a16="http://schemas.microsoft.com/office/drawing/2014/main" id="{E72BE0C6-4F73-1415-2CA5-B0AA4B9CDE63}"/>
              </a:ext>
            </a:extLst>
          </p:cNvPr>
          <p:cNvSpPr/>
          <p:nvPr/>
        </p:nvSpPr>
        <p:spPr>
          <a:xfrm rot="15751155">
            <a:off x="14861004" y="-1077273"/>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txBody>
          <a:bodyPr/>
          <a:lstStyle/>
          <a:p>
            <a:endParaRPr lang="en-GB" dirty="0"/>
          </a:p>
        </p:txBody>
      </p:sp>
    </p:spTree>
    <p:extLst>
      <p:ext uri="{BB962C8B-B14F-4D97-AF65-F5344CB8AC3E}">
        <p14:creationId xmlns:p14="http://schemas.microsoft.com/office/powerpoint/2010/main" val="2911526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ECDBE907-4A42-5479-9B25-C7DF989CA29A}"/>
              </a:ext>
            </a:extLst>
          </p:cNvPr>
          <p:cNvSpPr/>
          <p:nvPr/>
        </p:nvSpPr>
        <p:spPr>
          <a:xfrm rot="12606587">
            <a:off x="-2362539" y="6447102"/>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13</a:t>
            </a:fld>
            <a:endParaRPr lang="en-US" dirty="0"/>
          </a:p>
        </p:txBody>
      </p:sp>
      <p:sp>
        <p:nvSpPr>
          <p:cNvPr id="5" name="CasellaDiTesto 6">
            <a:extLst>
              <a:ext uri="{FF2B5EF4-FFF2-40B4-BE49-F238E27FC236}">
                <a16:creationId xmlns:a16="http://schemas.microsoft.com/office/drawing/2014/main" id="{C4C88CD9-8F3E-6546-30AC-33BD6CDE6B1F}"/>
              </a:ext>
            </a:extLst>
          </p:cNvPr>
          <p:cNvSpPr txBox="1"/>
          <p:nvPr/>
        </p:nvSpPr>
        <p:spPr>
          <a:xfrm>
            <a:off x="1981200" y="931094"/>
            <a:ext cx="15355491" cy="1262012"/>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9000" b="0" i="0" u="none" strike="noStrike" kern="1200" cap="none" spc="0" normalizeH="0" baseline="0" noProof="0" dirty="0">
                <a:ln>
                  <a:noFill/>
                </a:ln>
                <a:solidFill>
                  <a:srgbClr val="004AAD"/>
                </a:solidFill>
                <a:effectLst/>
                <a:uLnTx/>
                <a:uFillTx/>
                <a:latin typeface="Arial Black" panose="020B0A04020102020204" pitchFamily="34" charset="0"/>
              </a:rPr>
              <a:t>HLS IMPLEMENTATION</a:t>
            </a:r>
          </a:p>
        </p:txBody>
      </p:sp>
      <p:sp>
        <p:nvSpPr>
          <p:cNvPr id="6" name="CasellaDiTesto 5">
            <a:extLst>
              <a:ext uri="{FF2B5EF4-FFF2-40B4-BE49-F238E27FC236}">
                <a16:creationId xmlns:a16="http://schemas.microsoft.com/office/drawing/2014/main" id="{8FC2C6BB-34B2-923D-2FB2-B847F06E73D0}"/>
              </a:ext>
            </a:extLst>
          </p:cNvPr>
          <p:cNvSpPr txBox="1"/>
          <p:nvPr/>
        </p:nvSpPr>
        <p:spPr>
          <a:xfrm>
            <a:off x="2133600" y="2324100"/>
            <a:ext cx="14401800" cy="3785652"/>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A very simple ALU architecture has been first created using HLS to establish a diverse set of functions, in a data-flow approach</a:t>
            </a:r>
          </a:p>
          <a:p>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Black" panose="020B0A04020102020204" pitchFamily="34" charset="0"/>
                <a:cs typeface="Arial" panose="020B0604020202020204" pitchFamily="34" charset="0"/>
              </a:rPr>
              <a:t>Load  and Store  </a:t>
            </a:r>
            <a:r>
              <a:rPr lang="en-US" sz="2400" dirty="0">
                <a:latin typeface="Arial" panose="020B0604020202020204" pitchFamily="34" charset="0"/>
                <a:cs typeface="Arial" panose="020B0604020202020204" pitchFamily="34" charset="0"/>
              </a:rPr>
              <a:t>functions are responsible for transmitting data through the AXI4s</a:t>
            </a:r>
          </a:p>
          <a:p>
            <a:pPr marL="285750" indent="-285750">
              <a:buFont typeface="Arial" panose="020B0604020202020204" pitchFamily="34" charset="0"/>
              <a:buChar char="•"/>
            </a:pPr>
            <a:r>
              <a:rPr lang="en-US" sz="2400" dirty="0">
                <a:latin typeface="Arial Black" panose="020B0A04020102020204" pitchFamily="34" charset="0"/>
                <a:cs typeface="Arial" panose="020B0604020202020204" pitchFamily="34" charset="0"/>
              </a:rPr>
              <a:t>Execution</a:t>
            </a:r>
            <a:r>
              <a:rPr lang="en-US" sz="2400" dirty="0">
                <a:latin typeface="Arial" panose="020B0604020202020204" pitchFamily="34" charset="0"/>
                <a:cs typeface="Arial" panose="020B0604020202020204" pitchFamily="34" charset="0"/>
              </a:rPr>
              <a:t> uses data and operations to perform different calculations (sum, subtraction, multiplication, and division)</a:t>
            </a:r>
          </a:p>
          <a:p>
            <a:pPr marL="285750" indent="-285750">
              <a:buFont typeface="Arial" panose="020B0604020202020204" pitchFamily="34" charset="0"/>
              <a:buChar char="•"/>
            </a:pPr>
            <a:r>
              <a:rPr lang="en-US" sz="2400" dirty="0">
                <a:latin typeface="Arial Black" panose="020B0A04020102020204" pitchFamily="34" charset="0"/>
                <a:cs typeface="Arial" panose="020B0604020202020204" pitchFamily="34" charset="0"/>
              </a:rPr>
              <a:t>Write-Back</a:t>
            </a:r>
            <a:r>
              <a:rPr lang="en-US" sz="2400" dirty="0">
                <a:latin typeface="Arial" panose="020B0604020202020204" pitchFamily="34" charset="0"/>
                <a:cs typeface="Arial" panose="020B0604020202020204" pitchFamily="34" charset="0"/>
              </a:rPr>
              <a:t> function will write the results back to the DRAM using the AXI4</a:t>
            </a: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Using these functions together in different ways the architecture implements the functions that correspond to the different value of the </a:t>
            </a:r>
            <a:r>
              <a:rPr lang="en-US" sz="2400" dirty="0" err="1">
                <a:latin typeface="Arial" panose="020B0604020202020204" pitchFamily="34" charset="0"/>
                <a:cs typeface="Arial" panose="020B0604020202020204" pitchFamily="34" charset="0"/>
              </a:rPr>
              <a:t>selec</a:t>
            </a:r>
            <a:endParaRPr lang="it-IT"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5181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ECDBE907-4A42-5479-9B25-C7DF989CA29A}"/>
              </a:ext>
            </a:extLst>
          </p:cNvPr>
          <p:cNvSpPr/>
          <p:nvPr/>
        </p:nvSpPr>
        <p:spPr>
          <a:xfrm rot="12606587">
            <a:off x="-2362539" y="6447102"/>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14</a:t>
            </a:fld>
            <a:endParaRPr lang="en-US" dirty="0"/>
          </a:p>
        </p:txBody>
      </p:sp>
      <p:sp>
        <p:nvSpPr>
          <p:cNvPr id="5" name="CasellaDiTesto 6">
            <a:extLst>
              <a:ext uri="{FF2B5EF4-FFF2-40B4-BE49-F238E27FC236}">
                <a16:creationId xmlns:a16="http://schemas.microsoft.com/office/drawing/2014/main" id="{C4C88CD9-8F3E-6546-30AC-33BD6CDE6B1F}"/>
              </a:ext>
            </a:extLst>
          </p:cNvPr>
          <p:cNvSpPr txBox="1"/>
          <p:nvPr/>
        </p:nvSpPr>
        <p:spPr>
          <a:xfrm>
            <a:off x="1981200" y="931094"/>
            <a:ext cx="15355491" cy="1262012"/>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9000" b="0" i="0" u="none" strike="noStrike" kern="1200" cap="none" spc="0" normalizeH="0" baseline="0" noProof="0" dirty="0">
                <a:ln>
                  <a:noFill/>
                </a:ln>
                <a:solidFill>
                  <a:srgbClr val="004AAD"/>
                </a:solidFill>
                <a:effectLst/>
                <a:uLnTx/>
                <a:uFillTx/>
                <a:latin typeface="Arial Black" panose="020B0A04020102020204" pitchFamily="34" charset="0"/>
              </a:rPr>
              <a:t>HLS IMPLEMENTATION</a:t>
            </a:r>
          </a:p>
        </p:txBody>
      </p:sp>
      <p:pic>
        <p:nvPicPr>
          <p:cNvPr id="7" name="Immagine 6">
            <a:extLst>
              <a:ext uri="{FF2B5EF4-FFF2-40B4-BE49-F238E27FC236}">
                <a16:creationId xmlns:a16="http://schemas.microsoft.com/office/drawing/2014/main" id="{2B63607A-63F4-D52F-CA60-AABCB866EE93}"/>
              </a:ext>
            </a:extLst>
          </p:cNvPr>
          <p:cNvPicPr>
            <a:picLocks noChangeAspect="1"/>
          </p:cNvPicPr>
          <p:nvPr/>
        </p:nvPicPr>
        <p:blipFill>
          <a:blip r:embed="rId4"/>
          <a:stretch>
            <a:fillRect/>
          </a:stretch>
        </p:blipFill>
        <p:spPr>
          <a:xfrm>
            <a:off x="1696037" y="2476500"/>
            <a:ext cx="14895925" cy="5684663"/>
          </a:xfrm>
          <a:prstGeom prst="rect">
            <a:avLst/>
          </a:prstGeom>
        </p:spPr>
      </p:pic>
      <p:sp>
        <p:nvSpPr>
          <p:cNvPr id="3" name="TextBox 2">
            <a:extLst>
              <a:ext uri="{FF2B5EF4-FFF2-40B4-BE49-F238E27FC236}">
                <a16:creationId xmlns:a16="http://schemas.microsoft.com/office/drawing/2014/main" id="{37FEEBC9-141D-0B33-F9BC-FA0B609338A7}"/>
              </a:ext>
            </a:extLst>
          </p:cNvPr>
          <p:cNvSpPr txBox="1"/>
          <p:nvPr/>
        </p:nvSpPr>
        <p:spPr>
          <a:xfrm>
            <a:off x="7312788" y="8444557"/>
            <a:ext cx="2561022" cy="1200329"/>
          </a:xfrm>
          <a:prstGeom prst="rect">
            <a:avLst/>
          </a:prstGeom>
          <a:noFill/>
        </p:spPr>
        <p:txBody>
          <a:bodyPr wrap="none" rtlCol="0">
            <a:spAutoFit/>
          </a:bodyPr>
          <a:lstStyle/>
          <a:p>
            <a:r>
              <a:rPr lang="en-GB" dirty="0"/>
              <a:t>Data flow</a:t>
            </a:r>
          </a:p>
          <a:p>
            <a:r>
              <a:rPr lang="en-GB" dirty="0"/>
              <a:t>Load and Store operation</a:t>
            </a:r>
          </a:p>
          <a:p>
            <a:r>
              <a:rPr lang="en-GB" dirty="0"/>
              <a:t>Execute</a:t>
            </a:r>
          </a:p>
          <a:p>
            <a:r>
              <a:rPr lang="en-GB" dirty="0"/>
              <a:t>Write Back</a:t>
            </a:r>
          </a:p>
        </p:txBody>
      </p:sp>
    </p:spTree>
    <p:extLst>
      <p:ext uri="{BB962C8B-B14F-4D97-AF65-F5344CB8AC3E}">
        <p14:creationId xmlns:p14="http://schemas.microsoft.com/office/powerpoint/2010/main" val="1659398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ECDBE907-4A42-5479-9B25-C7DF989CA29A}"/>
              </a:ext>
            </a:extLst>
          </p:cNvPr>
          <p:cNvSpPr/>
          <p:nvPr/>
        </p:nvSpPr>
        <p:spPr>
          <a:xfrm rot="12606587">
            <a:off x="-4366685" y="6852163"/>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15</a:t>
            </a:fld>
            <a:endParaRPr lang="en-US" dirty="0"/>
          </a:p>
        </p:txBody>
      </p:sp>
      <p:sp>
        <p:nvSpPr>
          <p:cNvPr id="5" name="CasellaDiTesto 6">
            <a:extLst>
              <a:ext uri="{FF2B5EF4-FFF2-40B4-BE49-F238E27FC236}">
                <a16:creationId xmlns:a16="http://schemas.microsoft.com/office/drawing/2014/main" id="{C4C88CD9-8F3E-6546-30AC-33BD6CDE6B1F}"/>
              </a:ext>
            </a:extLst>
          </p:cNvPr>
          <p:cNvSpPr txBox="1"/>
          <p:nvPr/>
        </p:nvSpPr>
        <p:spPr>
          <a:xfrm>
            <a:off x="1435945" y="876300"/>
            <a:ext cx="15023255" cy="2718758"/>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6000" dirty="0">
                <a:solidFill>
                  <a:srgbClr val="004AAD"/>
                </a:solidFill>
                <a:latin typeface="Arial Black" panose="020B0A04020102020204" pitchFamily="34" charset="0"/>
              </a:rPr>
              <a:t>ALVEARE IS A VHDL-GENERATED ARHITECTURE</a:t>
            </a:r>
            <a:endParaRPr kumimoji="0" lang="en-US" sz="6000" b="0" i="0" u="none" strike="noStrike" kern="1200" cap="none" spc="0" normalizeH="0" baseline="0" noProof="0" dirty="0">
              <a:ln>
                <a:noFill/>
              </a:ln>
              <a:solidFill>
                <a:srgbClr val="004AAD"/>
              </a:solidFill>
              <a:effectLst/>
              <a:uLnTx/>
              <a:uFillTx/>
              <a:latin typeface="Arial Black" panose="020B0A04020102020204" pitchFamily="34" charset="0"/>
            </a:endParaRPr>
          </a:p>
        </p:txBody>
      </p:sp>
      <p:sp>
        <p:nvSpPr>
          <p:cNvPr id="7" name="CasellaDiTesto 6">
            <a:extLst>
              <a:ext uri="{FF2B5EF4-FFF2-40B4-BE49-F238E27FC236}">
                <a16:creationId xmlns:a16="http://schemas.microsoft.com/office/drawing/2014/main" id="{5A7E2D4B-CB93-11B9-19C6-17C8A7951275}"/>
              </a:ext>
            </a:extLst>
          </p:cNvPr>
          <p:cNvSpPr txBox="1"/>
          <p:nvPr/>
        </p:nvSpPr>
        <p:spPr>
          <a:xfrm>
            <a:off x="1405465" y="4396949"/>
            <a:ext cx="15480455" cy="1493101"/>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3200" dirty="0">
                <a:solidFill>
                  <a:srgbClr val="004AAD"/>
                </a:solidFill>
                <a:latin typeface="Arial Black" panose="020B0A04020102020204" pitchFamily="34" charset="0"/>
              </a:rPr>
              <a:t>WE MUST BE ABLE TO INSERT IT INSIDE THE VHDL CODE GENERATED BY HLS</a:t>
            </a:r>
            <a:endParaRPr kumimoji="0" lang="en-US" sz="3200" b="0" i="0" u="none" strike="noStrike" kern="1200" cap="none" spc="0" normalizeH="0" baseline="0" noProof="0" dirty="0">
              <a:ln>
                <a:noFill/>
              </a:ln>
              <a:solidFill>
                <a:srgbClr val="004AAD"/>
              </a:solidFill>
              <a:effectLst/>
              <a:uLnTx/>
              <a:uFillTx/>
              <a:latin typeface="Arial Black" panose="020B0A04020102020204" pitchFamily="34" charset="0"/>
            </a:endParaRPr>
          </a:p>
        </p:txBody>
      </p:sp>
      <p:sp>
        <p:nvSpPr>
          <p:cNvPr id="9" name="CasellaDiTesto 8">
            <a:extLst>
              <a:ext uri="{FF2B5EF4-FFF2-40B4-BE49-F238E27FC236}">
                <a16:creationId xmlns:a16="http://schemas.microsoft.com/office/drawing/2014/main" id="{65E90C7A-09A5-6689-DDC8-943E3C03140E}"/>
              </a:ext>
            </a:extLst>
          </p:cNvPr>
          <p:cNvSpPr txBox="1"/>
          <p:nvPr/>
        </p:nvSpPr>
        <p:spPr>
          <a:xfrm>
            <a:off x="1435945" y="6591300"/>
            <a:ext cx="13792200" cy="1493101"/>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3200" dirty="0">
                <a:solidFill>
                  <a:srgbClr val="004AAD"/>
                </a:solidFill>
                <a:latin typeface="Arial Black" panose="020B0A04020102020204" pitchFamily="34" charset="0"/>
              </a:rPr>
              <a:t>WHAT IS THE FUNCTION-MODULE THAT EXECUTES THE OPERATION?</a:t>
            </a:r>
            <a:endParaRPr kumimoji="0" lang="en-US" sz="3200" b="0" i="0" u="none" strike="noStrike" kern="1200" cap="none" spc="0" normalizeH="0" baseline="0" noProof="0" dirty="0">
              <a:ln>
                <a:noFill/>
              </a:ln>
              <a:solidFill>
                <a:srgbClr val="004AAD"/>
              </a:solidFill>
              <a:effectLst/>
              <a:uLnTx/>
              <a:uFillTx/>
              <a:latin typeface="Arial Black" panose="020B0A04020102020204" pitchFamily="34" charset="0"/>
            </a:endParaRPr>
          </a:p>
        </p:txBody>
      </p:sp>
      <p:sp>
        <p:nvSpPr>
          <p:cNvPr id="11" name="CasellaDiTesto 10">
            <a:extLst>
              <a:ext uri="{FF2B5EF4-FFF2-40B4-BE49-F238E27FC236}">
                <a16:creationId xmlns:a16="http://schemas.microsoft.com/office/drawing/2014/main" id="{5943758A-D3F5-31FB-38E6-7E203A2CE52A}"/>
              </a:ext>
            </a:extLst>
          </p:cNvPr>
          <p:cNvSpPr txBox="1"/>
          <p:nvPr/>
        </p:nvSpPr>
        <p:spPr>
          <a:xfrm>
            <a:off x="10858583" y="8054351"/>
            <a:ext cx="6027337" cy="1333763"/>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800" dirty="0">
                <a:solidFill>
                  <a:srgbClr val="004AAD"/>
                </a:solidFill>
                <a:latin typeface="Arial Black" panose="020B0A04020102020204" pitchFamily="34" charset="0"/>
              </a:rPr>
              <a:t>THE </a:t>
            </a:r>
            <a:r>
              <a:rPr lang="en-US" sz="6000" dirty="0">
                <a:solidFill>
                  <a:srgbClr val="FF0000"/>
                </a:solidFill>
                <a:latin typeface="Arial Black" panose="020B0A04020102020204" pitchFamily="34" charset="0"/>
              </a:rPr>
              <a:t>EXECUTE</a:t>
            </a:r>
            <a:endParaRPr kumimoji="0" lang="en-US" sz="1800" b="0" i="0" u="none" strike="noStrike" kern="1200" cap="none" spc="0" normalizeH="0" baseline="0" noProof="0" dirty="0">
              <a:ln>
                <a:noFill/>
              </a:ln>
              <a:solidFill>
                <a:srgbClr val="FF0000"/>
              </a:solidFill>
              <a:effectLst/>
              <a:uLnTx/>
              <a:uFillTx/>
              <a:latin typeface="Arial Black" panose="020B0A04020102020204" pitchFamily="34" charset="0"/>
            </a:endParaRPr>
          </a:p>
        </p:txBody>
      </p:sp>
    </p:spTree>
    <p:extLst>
      <p:ext uri="{BB962C8B-B14F-4D97-AF65-F5344CB8AC3E}">
        <p14:creationId xmlns:p14="http://schemas.microsoft.com/office/powerpoint/2010/main" val="3981528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930669">
            <a:off x="-8584160" y="-13822667"/>
            <a:ext cx="18539921" cy="18539921"/>
          </a:xfrm>
          <a:custGeom>
            <a:avLst/>
            <a:gdLst/>
            <a:ahLst/>
            <a:cxnLst/>
            <a:rect l="l" t="t" r="r" b="b"/>
            <a:pathLst>
              <a:path w="18539921" h="18539921">
                <a:moveTo>
                  <a:pt x="0" y="0"/>
                </a:moveTo>
                <a:lnTo>
                  <a:pt x="18539921" y="0"/>
                </a:lnTo>
                <a:lnTo>
                  <a:pt x="18539921" y="18539921"/>
                </a:lnTo>
                <a:lnTo>
                  <a:pt x="0" y="18539921"/>
                </a:lnTo>
                <a:lnTo>
                  <a:pt x="0" y="0"/>
                </a:lnTo>
                <a:close/>
              </a:path>
            </a:pathLst>
          </a:custGeom>
          <a:blipFill>
            <a:blip r:embed="rId3">
              <a:alphaModFix amt="35000"/>
              <a:extLst>
                <a:ext uri="{96DAC541-7B7A-43D3-8B79-37D633B846F1}">
                  <asvg:svgBlip xmlns:asvg="http://schemas.microsoft.com/office/drawing/2016/SVG/main" r:embed="rId4"/>
                </a:ext>
              </a:extLst>
            </a:blip>
            <a:stretch>
              <a:fillRect/>
            </a:stretch>
          </a:blipFill>
        </p:spPr>
        <p:txBody>
          <a:bodyPr/>
          <a:lstStyle/>
          <a:p>
            <a:pPr fontAlgn="ctr"/>
            <a:r>
              <a:rPr lang="en-GB" b="1"/>
              <a:t>A</a:t>
            </a:r>
            <a:endParaRPr lang="it-IT"/>
          </a:p>
          <a:p>
            <a:pPr fontAlgn="ctr"/>
            <a:r>
              <a:rPr lang="en-GB" b="1"/>
              <a:t>B</a:t>
            </a:r>
            <a:endParaRPr lang="it-IT"/>
          </a:p>
          <a:p>
            <a:pPr fontAlgn="ctr"/>
            <a:r>
              <a:rPr lang="en-GB" b="1"/>
              <a:t>A</a:t>
            </a:r>
            <a:endParaRPr lang="it-IT"/>
          </a:p>
          <a:p>
            <a:pPr fontAlgn="ctr"/>
            <a:r>
              <a:rPr lang="en-GB" b="1"/>
              <a:t>B</a:t>
            </a:r>
            <a:endParaRPr lang="it-IT"/>
          </a:p>
        </p:txBody>
      </p:sp>
      <p:sp>
        <p:nvSpPr>
          <p:cNvPr id="4" name="Segnaposto numero diapositiva 10">
            <a:extLst>
              <a:ext uri="{FF2B5EF4-FFF2-40B4-BE49-F238E27FC236}">
                <a16:creationId xmlns:a16="http://schemas.microsoft.com/office/drawing/2014/main" id="{10826EDE-B818-6A93-6332-49FB04D8D0F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16</a:t>
            </a:fld>
            <a:endParaRPr lang="en-US" dirty="0"/>
          </a:p>
        </p:txBody>
      </p:sp>
      <p:pic>
        <p:nvPicPr>
          <p:cNvPr id="9" name="Immagine 8">
            <a:extLst>
              <a:ext uri="{FF2B5EF4-FFF2-40B4-BE49-F238E27FC236}">
                <a16:creationId xmlns:a16="http://schemas.microsoft.com/office/drawing/2014/main" id="{1E73D573-AC51-114A-F3A6-817E77721A5E}"/>
              </a:ext>
            </a:extLst>
          </p:cNvPr>
          <p:cNvPicPr>
            <a:picLocks noChangeAspect="1"/>
          </p:cNvPicPr>
          <p:nvPr/>
        </p:nvPicPr>
        <p:blipFill>
          <a:blip r:embed="rId5"/>
          <a:stretch>
            <a:fillRect/>
          </a:stretch>
        </p:blipFill>
        <p:spPr>
          <a:xfrm>
            <a:off x="838200" y="723900"/>
            <a:ext cx="10058399" cy="7950805"/>
          </a:xfrm>
          <a:prstGeom prst="rect">
            <a:avLst/>
          </a:prstGeom>
        </p:spPr>
      </p:pic>
      <p:pic>
        <p:nvPicPr>
          <p:cNvPr id="7" name="Picture 6" descr="A computer screen shot of a computer&#10;&#10;Description automatically generated">
            <a:extLst>
              <a:ext uri="{FF2B5EF4-FFF2-40B4-BE49-F238E27FC236}">
                <a16:creationId xmlns:a16="http://schemas.microsoft.com/office/drawing/2014/main" id="{8DDC125C-F233-347B-2354-1D95275E93DE}"/>
              </a:ext>
            </a:extLst>
          </p:cNvPr>
          <p:cNvPicPr>
            <a:picLocks noChangeAspect="1"/>
          </p:cNvPicPr>
          <p:nvPr/>
        </p:nvPicPr>
        <p:blipFill rotWithShape="1">
          <a:blip r:embed="rId6">
            <a:extLst>
              <a:ext uri="{28A0092B-C50C-407E-A947-70E740481C1C}">
                <a14:useLocalDpi xmlns:a14="http://schemas.microsoft.com/office/drawing/2010/main" val="0"/>
              </a:ext>
            </a:extLst>
          </a:blip>
          <a:srcRect l="13204" t="5535" r="17324" b="15122"/>
          <a:stretch/>
        </p:blipFill>
        <p:spPr>
          <a:xfrm>
            <a:off x="9662641" y="3796388"/>
            <a:ext cx="2754099" cy="2514599"/>
          </a:xfrm>
          <a:prstGeom prst="rect">
            <a:avLst/>
          </a:prstGeom>
        </p:spPr>
      </p:pic>
      <p:pic>
        <p:nvPicPr>
          <p:cNvPr id="11" name="Picture 10" descr="A diagram of a circuit&#10;&#10;Description automatically generated">
            <a:extLst>
              <a:ext uri="{FF2B5EF4-FFF2-40B4-BE49-F238E27FC236}">
                <a16:creationId xmlns:a16="http://schemas.microsoft.com/office/drawing/2014/main" id="{C010BB46-8BC0-FA22-0B5C-150A8D92D4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46093" y="1383722"/>
            <a:ext cx="4858428" cy="1752845"/>
          </a:xfrm>
          <a:prstGeom prst="rect">
            <a:avLst/>
          </a:prstGeom>
        </p:spPr>
      </p:pic>
      <p:sp>
        <p:nvSpPr>
          <p:cNvPr id="14" name="TextBox 13">
            <a:extLst>
              <a:ext uri="{FF2B5EF4-FFF2-40B4-BE49-F238E27FC236}">
                <a16:creationId xmlns:a16="http://schemas.microsoft.com/office/drawing/2014/main" id="{8CC30AAB-F969-7297-39B9-6DC945CC0596}"/>
              </a:ext>
            </a:extLst>
          </p:cNvPr>
          <p:cNvSpPr txBox="1"/>
          <p:nvPr/>
        </p:nvSpPr>
        <p:spPr>
          <a:xfrm>
            <a:off x="28575" y="9865925"/>
            <a:ext cx="3912033" cy="276999"/>
          </a:xfrm>
          <a:prstGeom prst="rect">
            <a:avLst/>
          </a:prstGeom>
          <a:noFill/>
        </p:spPr>
        <p:txBody>
          <a:bodyPr wrap="none" rtlCol="0">
            <a:spAutoFit/>
          </a:bodyPr>
          <a:lstStyle/>
          <a:p>
            <a:r>
              <a:rPr lang="en-GB" sz="1200" dirty="0">
                <a:hlinkClick r:id="rId8"/>
              </a:rPr>
              <a:t>The Xilinx All Programmable PowerPoint Template (bme.hu)</a:t>
            </a:r>
            <a:endParaRPr lang="en-GB" sz="1200" dirty="0"/>
          </a:p>
        </p:txBody>
      </p:sp>
      <p:pic>
        <p:nvPicPr>
          <p:cNvPr id="5" name="Picture 4" descr="A computer diagram of a computer&#10;&#10;Description automatically generated with medium confidence">
            <a:extLst>
              <a:ext uri="{FF2B5EF4-FFF2-40B4-BE49-F238E27FC236}">
                <a16:creationId xmlns:a16="http://schemas.microsoft.com/office/drawing/2014/main" id="{5608DCD8-B4A6-FDA2-4437-12CF56CB3E6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72166" y="6650167"/>
            <a:ext cx="5864711" cy="2354193"/>
          </a:xfrm>
          <a:prstGeom prst="rect">
            <a:avLst/>
          </a:prstGeom>
        </p:spPr>
      </p:pic>
    </p:spTree>
    <p:extLst>
      <p:ext uri="{BB962C8B-B14F-4D97-AF65-F5344CB8AC3E}">
        <p14:creationId xmlns:p14="http://schemas.microsoft.com/office/powerpoint/2010/main" val="408716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p:tgtEl>
                                          <p:spTgt spid="7"/>
                                        </p:tgtEl>
                                        <p:attrNameLst>
                                          <p:attrName>ppt_x</p:attrName>
                                        </p:attrNameLst>
                                      </p:cBhvr>
                                      <p:tavLst>
                                        <p:tav tm="0">
                                          <p:val>
                                            <p:strVal val="#ppt_x-#ppt_w*1.125000"/>
                                          </p:val>
                                        </p:tav>
                                        <p:tav tm="100000">
                                          <p:val>
                                            <p:strVal val="#ppt_x"/>
                                          </p:val>
                                        </p:tav>
                                      </p:tavLst>
                                    </p:anim>
                                    <p:animEffect transition="in" filter="wipe(right)">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p:tgtEl>
                                          <p:spTgt spid="5"/>
                                        </p:tgtEl>
                                        <p:attrNameLst>
                                          <p:attrName>ppt_x</p:attrName>
                                        </p:attrNameLst>
                                      </p:cBhvr>
                                      <p:tavLst>
                                        <p:tav tm="0">
                                          <p:val>
                                            <p:strVal val="#ppt_x-#ppt_w*1.125000"/>
                                          </p:val>
                                        </p:tav>
                                        <p:tav tm="100000">
                                          <p:val>
                                            <p:strVal val="#ppt_x"/>
                                          </p:val>
                                        </p:tav>
                                      </p:tavLst>
                                    </p:anim>
                                    <p:animEffect transition="in" filter="wipe(right)">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06E45169-2B8A-3A3A-AC9F-8219372BB0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358" y="2933700"/>
            <a:ext cx="16543283" cy="6391723"/>
          </a:xfrm>
          <a:prstGeom prst="rect">
            <a:avLst/>
          </a:prstGeom>
        </p:spPr>
      </p:pic>
      <p:sp>
        <p:nvSpPr>
          <p:cNvPr id="2" name="Freeform 4">
            <a:extLst>
              <a:ext uri="{FF2B5EF4-FFF2-40B4-BE49-F238E27FC236}">
                <a16:creationId xmlns:a16="http://schemas.microsoft.com/office/drawing/2014/main" id="{ECDBE907-4A42-5479-9B25-C7DF989CA29A}"/>
              </a:ext>
            </a:extLst>
          </p:cNvPr>
          <p:cNvSpPr/>
          <p:nvPr/>
        </p:nvSpPr>
        <p:spPr>
          <a:xfrm rot="18722869">
            <a:off x="14556202" y="-4035227"/>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txBody>
          <a:bodyPr/>
          <a:lstStyle/>
          <a:p>
            <a:endParaRPr lang="en-GB"/>
          </a:p>
        </p:txBody>
      </p:sp>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17</a:t>
            </a:fld>
            <a:endParaRPr lang="en-US" dirty="0"/>
          </a:p>
        </p:txBody>
      </p:sp>
      <p:sp>
        <p:nvSpPr>
          <p:cNvPr id="6" name="CasellaDiTesto 5">
            <a:extLst>
              <a:ext uri="{FF2B5EF4-FFF2-40B4-BE49-F238E27FC236}">
                <a16:creationId xmlns:a16="http://schemas.microsoft.com/office/drawing/2014/main" id="{3157287B-44D2-FB7E-E879-AC90173BBC10}"/>
              </a:ext>
            </a:extLst>
          </p:cNvPr>
          <p:cNvSpPr txBox="1"/>
          <p:nvPr/>
        </p:nvSpPr>
        <p:spPr>
          <a:xfrm>
            <a:off x="533400" y="1330128"/>
            <a:ext cx="16306800" cy="1262012"/>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9000" b="0" i="0" u="none" strike="noStrike" kern="1200" cap="none" spc="0" normalizeH="0" baseline="0" noProof="0" dirty="0">
                <a:ln>
                  <a:noFill/>
                </a:ln>
                <a:solidFill>
                  <a:srgbClr val="004AAD"/>
                </a:solidFill>
                <a:effectLst/>
                <a:uLnTx/>
                <a:uFillTx/>
                <a:latin typeface="Arial Black" panose="020B0A04020102020204" pitchFamily="34" charset="0"/>
              </a:rPr>
              <a:t>EXECUTE MODULE</a:t>
            </a:r>
          </a:p>
        </p:txBody>
      </p:sp>
      <p:sp>
        <p:nvSpPr>
          <p:cNvPr id="10" name="Rectangle 46">
            <a:extLst>
              <a:ext uri="{FF2B5EF4-FFF2-40B4-BE49-F238E27FC236}">
                <a16:creationId xmlns:a16="http://schemas.microsoft.com/office/drawing/2014/main" id="{BBEBBF6E-C612-E4E9-7BAD-D68519F3C50F}"/>
              </a:ext>
            </a:extLst>
          </p:cNvPr>
          <p:cNvSpPr/>
          <p:nvPr/>
        </p:nvSpPr>
        <p:spPr>
          <a:xfrm>
            <a:off x="2611820" y="4916070"/>
            <a:ext cx="1035099" cy="817264"/>
          </a:xfrm>
          <a:prstGeom prst="rect">
            <a:avLst/>
          </a:prstGeom>
          <a:solidFill>
            <a:srgbClr val="00B0F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A</a:t>
            </a:r>
          </a:p>
        </p:txBody>
      </p:sp>
      <p:sp>
        <p:nvSpPr>
          <p:cNvPr id="11" name="Rectangle 47">
            <a:extLst>
              <a:ext uri="{FF2B5EF4-FFF2-40B4-BE49-F238E27FC236}">
                <a16:creationId xmlns:a16="http://schemas.microsoft.com/office/drawing/2014/main" id="{838F333D-6551-2269-4059-8749D0E74CA0}"/>
              </a:ext>
            </a:extLst>
          </p:cNvPr>
          <p:cNvSpPr/>
          <p:nvPr/>
        </p:nvSpPr>
        <p:spPr>
          <a:xfrm>
            <a:off x="2611819" y="6312746"/>
            <a:ext cx="1035099" cy="817264"/>
          </a:xfrm>
          <a:prstGeom prst="rect">
            <a:avLst/>
          </a:prstGeom>
          <a:solidFill>
            <a:srgbClr val="00B0F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B</a:t>
            </a:r>
          </a:p>
        </p:txBody>
      </p:sp>
      <p:sp>
        <p:nvSpPr>
          <p:cNvPr id="14" name="Rectangle 46">
            <a:extLst>
              <a:ext uri="{FF2B5EF4-FFF2-40B4-BE49-F238E27FC236}">
                <a16:creationId xmlns:a16="http://schemas.microsoft.com/office/drawing/2014/main" id="{853BB9AC-FDEE-19CA-72C1-91402D1E04B4}"/>
              </a:ext>
            </a:extLst>
          </p:cNvPr>
          <p:cNvSpPr/>
          <p:nvPr/>
        </p:nvSpPr>
        <p:spPr>
          <a:xfrm>
            <a:off x="1576720" y="4916070"/>
            <a:ext cx="1035099" cy="817264"/>
          </a:xfrm>
          <a:prstGeom prst="rect">
            <a:avLst/>
          </a:prstGeom>
          <a:solidFill>
            <a:schemeClr val="tx2">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A</a:t>
            </a:r>
          </a:p>
        </p:txBody>
      </p:sp>
      <p:sp>
        <p:nvSpPr>
          <p:cNvPr id="15" name="Rectangle 47">
            <a:extLst>
              <a:ext uri="{FF2B5EF4-FFF2-40B4-BE49-F238E27FC236}">
                <a16:creationId xmlns:a16="http://schemas.microsoft.com/office/drawing/2014/main" id="{097719D6-2D28-24A6-7E25-867725A0B22B}"/>
              </a:ext>
            </a:extLst>
          </p:cNvPr>
          <p:cNvSpPr/>
          <p:nvPr/>
        </p:nvSpPr>
        <p:spPr>
          <a:xfrm>
            <a:off x="1576720" y="6312746"/>
            <a:ext cx="1035099" cy="817264"/>
          </a:xfrm>
          <a:prstGeom prst="rect">
            <a:avLst/>
          </a:prstGeom>
          <a:solidFill>
            <a:schemeClr val="tx2">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B</a:t>
            </a:r>
          </a:p>
        </p:txBody>
      </p:sp>
      <p:sp>
        <p:nvSpPr>
          <p:cNvPr id="16" name="Rectangle 46">
            <a:extLst>
              <a:ext uri="{FF2B5EF4-FFF2-40B4-BE49-F238E27FC236}">
                <a16:creationId xmlns:a16="http://schemas.microsoft.com/office/drawing/2014/main" id="{8F9023E2-FF4F-8E44-A74F-FF7155EA5FEC}"/>
              </a:ext>
            </a:extLst>
          </p:cNvPr>
          <p:cNvSpPr/>
          <p:nvPr/>
        </p:nvSpPr>
        <p:spPr>
          <a:xfrm>
            <a:off x="2514600" y="4838700"/>
            <a:ext cx="1035099" cy="817264"/>
          </a:xfrm>
          <a:prstGeom prst="rect">
            <a:avLst/>
          </a:prstGeom>
          <a:solidFill>
            <a:srgbClr val="00B05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A</a:t>
            </a:r>
          </a:p>
        </p:txBody>
      </p:sp>
      <p:sp>
        <p:nvSpPr>
          <p:cNvPr id="17" name="Rectangle 47">
            <a:extLst>
              <a:ext uri="{FF2B5EF4-FFF2-40B4-BE49-F238E27FC236}">
                <a16:creationId xmlns:a16="http://schemas.microsoft.com/office/drawing/2014/main" id="{CC25AED9-0375-A605-E6B2-66ED56F5A1EA}"/>
              </a:ext>
            </a:extLst>
          </p:cNvPr>
          <p:cNvSpPr/>
          <p:nvPr/>
        </p:nvSpPr>
        <p:spPr>
          <a:xfrm>
            <a:off x="2514599" y="6235376"/>
            <a:ext cx="1035099" cy="817264"/>
          </a:xfrm>
          <a:prstGeom prst="rect">
            <a:avLst/>
          </a:prstGeom>
          <a:solidFill>
            <a:srgbClr val="00B05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B</a:t>
            </a:r>
          </a:p>
        </p:txBody>
      </p:sp>
      <p:sp>
        <p:nvSpPr>
          <p:cNvPr id="18" name="Rectangle 46">
            <a:extLst>
              <a:ext uri="{FF2B5EF4-FFF2-40B4-BE49-F238E27FC236}">
                <a16:creationId xmlns:a16="http://schemas.microsoft.com/office/drawing/2014/main" id="{3A7F6C2F-FEED-0C10-7E30-F0ACCC6EE4BA}"/>
              </a:ext>
            </a:extLst>
          </p:cNvPr>
          <p:cNvSpPr/>
          <p:nvPr/>
        </p:nvSpPr>
        <p:spPr>
          <a:xfrm>
            <a:off x="1479500" y="4838700"/>
            <a:ext cx="1035099" cy="817264"/>
          </a:xfrm>
          <a:prstGeom prst="rect">
            <a:avLst/>
          </a:prstGeom>
          <a:solidFill>
            <a:schemeClr val="accent3">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A</a:t>
            </a:r>
          </a:p>
        </p:txBody>
      </p:sp>
      <p:sp>
        <p:nvSpPr>
          <p:cNvPr id="19" name="Rectangle 47">
            <a:extLst>
              <a:ext uri="{FF2B5EF4-FFF2-40B4-BE49-F238E27FC236}">
                <a16:creationId xmlns:a16="http://schemas.microsoft.com/office/drawing/2014/main" id="{C61890F0-A844-13B2-2F99-7969E2258050}"/>
              </a:ext>
            </a:extLst>
          </p:cNvPr>
          <p:cNvSpPr/>
          <p:nvPr/>
        </p:nvSpPr>
        <p:spPr>
          <a:xfrm>
            <a:off x="1479500" y="6235376"/>
            <a:ext cx="1035099" cy="817264"/>
          </a:xfrm>
          <a:prstGeom prst="rect">
            <a:avLst/>
          </a:prstGeom>
          <a:solidFill>
            <a:schemeClr val="accent3">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B</a:t>
            </a:r>
          </a:p>
        </p:txBody>
      </p:sp>
      <p:sp>
        <p:nvSpPr>
          <p:cNvPr id="20" name="Rectangle 46">
            <a:extLst>
              <a:ext uri="{FF2B5EF4-FFF2-40B4-BE49-F238E27FC236}">
                <a16:creationId xmlns:a16="http://schemas.microsoft.com/office/drawing/2014/main" id="{9B94ABE9-A4DE-EFA8-A92F-F3E020944D52}"/>
              </a:ext>
            </a:extLst>
          </p:cNvPr>
          <p:cNvSpPr/>
          <p:nvPr/>
        </p:nvSpPr>
        <p:spPr>
          <a:xfrm>
            <a:off x="11201400" y="3848100"/>
            <a:ext cx="1035099" cy="817264"/>
          </a:xfrm>
          <a:prstGeom prst="rect">
            <a:avLst/>
          </a:prstGeom>
          <a:solidFill>
            <a:srgbClr val="00B0F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RES</a:t>
            </a:r>
          </a:p>
        </p:txBody>
      </p:sp>
      <p:sp>
        <p:nvSpPr>
          <p:cNvPr id="21" name="Rectangle 46">
            <a:extLst>
              <a:ext uri="{FF2B5EF4-FFF2-40B4-BE49-F238E27FC236}">
                <a16:creationId xmlns:a16="http://schemas.microsoft.com/office/drawing/2014/main" id="{3E285A07-30BC-65E3-466D-5420764980D8}"/>
              </a:ext>
            </a:extLst>
          </p:cNvPr>
          <p:cNvSpPr/>
          <p:nvPr/>
        </p:nvSpPr>
        <p:spPr>
          <a:xfrm>
            <a:off x="11201400" y="6343226"/>
            <a:ext cx="1035099" cy="817264"/>
          </a:xfrm>
          <a:prstGeom prst="rect">
            <a:avLst/>
          </a:prstGeom>
          <a:solidFill>
            <a:schemeClr val="tx2">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RES</a:t>
            </a:r>
          </a:p>
        </p:txBody>
      </p:sp>
    </p:spTree>
    <p:extLst>
      <p:ext uri="{BB962C8B-B14F-4D97-AF65-F5344CB8AC3E}">
        <p14:creationId xmlns:p14="http://schemas.microsoft.com/office/powerpoint/2010/main" val="209227932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1"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grpId="2"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0-#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8" fill="hold" grpId="2"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0-#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0" nodeType="clickEffect">
                                  <p:stCondLst>
                                    <p:cond delay="0"/>
                                  </p:stCondLst>
                                  <p:childTnLst>
                                    <p:animMotion origin="layout" path="M -3.75E-6 -2.59259E-6 L 0.14558 -0.01759 " pathEditMode="relative" rAng="0" ptsTypes="AA">
                                      <p:cBhvr>
                                        <p:cTn id="24" dur="2000" fill="hold"/>
                                        <p:tgtEl>
                                          <p:spTgt spid="10"/>
                                        </p:tgtEl>
                                        <p:attrNameLst>
                                          <p:attrName>ppt_x</p:attrName>
                                          <p:attrName>ppt_y</p:attrName>
                                        </p:attrNameLst>
                                      </p:cBhvr>
                                      <p:rCtr x="7274" y="-880"/>
                                    </p:animMotion>
                                  </p:childTnLst>
                                </p:cTn>
                              </p:par>
                              <p:par>
                                <p:cTn id="25" presetID="42" presetClass="path" presetSubtype="0" accel="50000" decel="50000" fill="hold" grpId="0" nodeType="withEffect">
                                  <p:stCondLst>
                                    <p:cond delay="0"/>
                                  </p:stCondLst>
                                  <p:childTnLst>
                                    <p:animMotion origin="layout" path="M -3.75E-6 4.93827E-6 L 0.09141 -0.1534 " pathEditMode="relative" rAng="0" ptsTypes="AA">
                                      <p:cBhvr>
                                        <p:cTn id="26" dur="2000" fill="hold"/>
                                        <p:tgtEl>
                                          <p:spTgt spid="11"/>
                                        </p:tgtEl>
                                        <p:attrNameLst>
                                          <p:attrName>ppt_x</p:attrName>
                                          <p:attrName>ppt_y</p:attrName>
                                        </p:attrNameLst>
                                      </p:cBhvr>
                                      <p:rCtr x="4566" y="-7670"/>
                                    </p:animMotion>
                                  </p:childTnLst>
                                </p:cTn>
                              </p:par>
                              <p:par>
                                <p:cTn id="27" presetID="42" presetClass="path" presetSubtype="0" accel="50000" decel="50000" fill="hold" grpId="0" nodeType="withEffect">
                                  <p:stCondLst>
                                    <p:cond delay="0"/>
                                  </p:stCondLst>
                                  <p:childTnLst>
                                    <p:animMotion origin="layout" path="M 3.47222E-6 -2.59259E-6 L 0.05659 -2.59259E-6 " pathEditMode="relative" rAng="0" ptsTypes="AA">
                                      <p:cBhvr>
                                        <p:cTn id="28" dur="2000" fill="hold"/>
                                        <p:tgtEl>
                                          <p:spTgt spid="14"/>
                                        </p:tgtEl>
                                        <p:attrNameLst>
                                          <p:attrName>ppt_x</p:attrName>
                                          <p:attrName>ppt_y</p:attrName>
                                        </p:attrNameLst>
                                      </p:cBhvr>
                                      <p:rCtr x="2830" y="0"/>
                                    </p:animMotion>
                                  </p:childTnLst>
                                </p:cTn>
                              </p:par>
                              <p:par>
                                <p:cTn id="29" presetID="42" presetClass="path" presetSubtype="0" accel="50000" decel="50000" fill="hold" grpId="0" nodeType="withEffect">
                                  <p:stCondLst>
                                    <p:cond delay="0"/>
                                  </p:stCondLst>
                                  <p:childTnLst>
                                    <p:animMotion origin="layout" path="M 3.47222E-6 4.93827E-6 L 0.05659 1.85185E-6 " pathEditMode="relative" rAng="0" ptsTypes="AA">
                                      <p:cBhvr>
                                        <p:cTn id="30" dur="2000" fill="hold"/>
                                        <p:tgtEl>
                                          <p:spTgt spid="15"/>
                                        </p:tgtEl>
                                        <p:attrNameLst>
                                          <p:attrName>ppt_x</p:attrName>
                                          <p:attrName>ppt_y</p:attrName>
                                        </p:attrNameLst>
                                      </p:cBhvr>
                                      <p:rCtr x="2830" y="-262"/>
                                    </p:animMotion>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1" nodeType="clickEffect">
                                  <p:stCondLst>
                                    <p:cond delay="0"/>
                                  </p:stCondLst>
                                  <p:childTnLst>
                                    <p:animMotion origin="layout" path="M 0.05659 -2.59259E-6 L 0.198 -0.01759 " pathEditMode="relative" rAng="0" ptsTypes="AA">
                                      <p:cBhvr>
                                        <p:cTn id="34" dur="2000" fill="hold"/>
                                        <p:tgtEl>
                                          <p:spTgt spid="14"/>
                                        </p:tgtEl>
                                        <p:attrNameLst>
                                          <p:attrName>ppt_x</p:attrName>
                                          <p:attrName>ppt_y</p:attrName>
                                        </p:attrNameLst>
                                      </p:cBhvr>
                                      <p:rCtr x="7066" y="-880"/>
                                    </p:animMotion>
                                  </p:childTnLst>
                                </p:cTn>
                              </p:par>
                              <p:par>
                                <p:cTn id="35" presetID="42" presetClass="path" presetSubtype="0" accel="50000" decel="50000" fill="hold" grpId="1" nodeType="withEffect">
                                  <p:stCondLst>
                                    <p:cond delay="0"/>
                                  </p:stCondLst>
                                  <p:childTnLst>
                                    <p:animMotion origin="layout" path="M 0.05659 4.93827E-6 L 0.14149 -0.1534 " pathEditMode="relative" rAng="0" ptsTypes="AA">
                                      <p:cBhvr>
                                        <p:cTn id="36" dur="2000" fill="hold"/>
                                        <p:tgtEl>
                                          <p:spTgt spid="15"/>
                                        </p:tgtEl>
                                        <p:attrNameLst>
                                          <p:attrName>ppt_x</p:attrName>
                                          <p:attrName>ppt_y</p:attrName>
                                        </p:attrNameLst>
                                      </p:cBhvr>
                                      <p:rCtr x="4245" y="-7670"/>
                                    </p:animMotion>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1"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0-#ppt_w/2"/>
                                          </p:val>
                                        </p:tav>
                                        <p:tav tm="100000">
                                          <p:val>
                                            <p:strVal val="#ppt_x"/>
                                          </p:val>
                                        </p:tav>
                                      </p:tavLst>
                                    </p:anim>
                                    <p:anim calcmode="lin" valueType="num">
                                      <p:cBhvr additive="base">
                                        <p:cTn id="42" dur="500" fill="hold"/>
                                        <p:tgtEl>
                                          <p:spTgt spid="16"/>
                                        </p:tgtEl>
                                        <p:attrNameLst>
                                          <p:attrName>ppt_y</p:attrName>
                                        </p:attrNameLst>
                                      </p:cBhvr>
                                      <p:tavLst>
                                        <p:tav tm="0">
                                          <p:val>
                                            <p:strVal val="#ppt_y"/>
                                          </p:val>
                                        </p:tav>
                                        <p:tav tm="100000">
                                          <p:val>
                                            <p:strVal val="#ppt_y"/>
                                          </p:val>
                                        </p:tav>
                                      </p:tavLst>
                                    </p:anim>
                                  </p:childTnLst>
                                </p:cTn>
                              </p:par>
                              <p:par>
                                <p:cTn id="43" presetID="2" presetClass="entr" presetSubtype="8" fill="hold" grpId="2" nodeType="with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0-#ppt_w/2"/>
                                          </p:val>
                                        </p:tav>
                                        <p:tav tm="100000">
                                          <p:val>
                                            <p:strVal val="#ppt_x"/>
                                          </p:val>
                                        </p:tav>
                                      </p:tavLst>
                                    </p:anim>
                                    <p:anim calcmode="lin" valueType="num">
                                      <p:cBhvr additive="base">
                                        <p:cTn id="46" dur="500" fill="hold"/>
                                        <p:tgtEl>
                                          <p:spTgt spid="18"/>
                                        </p:tgtEl>
                                        <p:attrNameLst>
                                          <p:attrName>ppt_y</p:attrName>
                                        </p:attrNameLst>
                                      </p:cBhvr>
                                      <p:tavLst>
                                        <p:tav tm="0">
                                          <p:val>
                                            <p:strVal val="#ppt_y"/>
                                          </p:val>
                                        </p:tav>
                                        <p:tav tm="100000">
                                          <p:val>
                                            <p:strVal val="#ppt_y"/>
                                          </p:val>
                                        </p:tav>
                                      </p:tavLst>
                                    </p:anim>
                                  </p:childTnLst>
                                </p:cTn>
                              </p:par>
                              <p:par>
                                <p:cTn id="47" presetID="2" presetClass="entr" presetSubtype="8" fill="hold" grpId="2"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0-#ppt_w/2"/>
                                          </p:val>
                                        </p:tav>
                                        <p:tav tm="100000">
                                          <p:val>
                                            <p:strVal val="#ppt_x"/>
                                          </p:val>
                                        </p:tav>
                                      </p:tavLst>
                                    </p:anim>
                                    <p:anim calcmode="lin" valueType="num">
                                      <p:cBhvr additive="base">
                                        <p:cTn id="50" dur="500" fill="hold"/>
                                        <p:tgtEl>
                                          <p:spTgt spid="19"/>
                                        </p:tgtEl>
                                        <p:attrNameLst>
                                          <p:attrName>ppt_y</p:attrName>
                                        </p:attrNameLst>
                                      </p:cBhvr>
                                      <p:tavLst>
                                        <p:tav tm="0">
                                          <p:val>
                                            <p:strVal val="#ppt_y"/>
                                          </p:val>
                                        </p:tav>
                                        <p:tav tm="100000">
                                          <p:val>
                                            <p:strVal val="#ppt_y"/>
                                          </p:val>
                                        </p:tav>
                                      </p:tavLst>
                                    </p:anim>
                                  </p:childTnLst>
                                </p:cTn>
                              </p:par>
                              <p:par>
                                <p:cTn id="51" presetID="2" presetClass="entr" presetSubtype="8" fill="hold" grpId="1" nodeType="with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500" fill="hold"/>
                                        <p:tgtEl>
                                          <p:spTgt spid="17"/>
                                        </p:tgtEl>
                                        <p:attrNameLst>
                                          <p:attrName>ppt_x</p:attrName>
                                        </p:attrNameLst>
                                      </p:cBhvr>
                                      <p:tavLst>
                                        <p:tav tm="0">
                                          <p:val>
                                            <p:strVal val="0-#ppt_w/2"/>
                                          </p:val>
                                        </p:tav>
                                        <p:tav tm="100000">
                                          <p:val>
                                            <p:strVal val="#ppt_x"/>
                                          </p:val>
                                        </p:tav>
                                      </p:tavLst>
                                    </p:anim>
                                    <p:anim calcmode="lin" valueType="num">
                                      <p:cBhvr additive="base">
                                        <p:cTn id="54"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0" nodeType="clickEffect">
                                  <p:stCondLst>
                                    <p:cond delay="0"/>
                                  </p:stCondLst>
                                  <p:childTnLst>
                                    <p:animMotion origin="layout" path="M 1.38889E-6 -8.64198E-7 L 0.15503 0.13812 " pathEditMode="relative" rAng="0" ptsTypes="AA">
                                      <p:cBhvr>
                                        <p:cTn id="58" dur="2000" fill="hold"/>
                                        <p:tgtEl>
                                          <p:spTgt spid="16"/>
                                        </p:tgtEl>
                                        <p:attrNameLst>
                                          <p:attrName>ppt_x</p:attrName>
                                          <p:attrName>ppt_y</p:attrName>
                                        </p:attrNameLst>
                                      </p:cBhvr>
                                      <p:rCtr x="7752" y="6898"/>
                                    </p:animMotion>
                                  </p:childTnLst>
                                </p:cTn>
                              </p:par>
                              <p:par>
                                <p:cTn id="59" presetID="42" presetClass="path" presetSubtype="0" accel="50000" decel="50000" fill="hold" grpId="0" nodeType="withEffect">
                                  <p:stCondLst>
                                    <p:cond delay="0"/>
                                  </p:stCondLst>
                                  <p:childTnLst>
                                    <p:animMotion origin="layout" path="M -1.38889E-6 -8.64198E-7 L 0.06189 0.00756 " pathEditMode="relative" rAng="0" ptsTypes="AA">
                                      <p:cBhvr>
                                        <p:cTn id="60" dur="2000" fill="hold"/>
                                        <p:tgtEl>
                                          <p:spTgt spid="18"/>
                                        </p:tgtEl>
                                        <p:attrNameLst>
                                          <p:attrName>ppt_x</p:attrName>
                                          <p:attrName>ppt_y</p:attrName>
                                        </p:attrNameLst>
                                      </p:cBhvr>
                                      <p:rCtr x="2830" y="-139"/>
                                    </p:animMotion>
                                  </p:childTnLst>
                                </p:cTn>
                              </p:par>
                              <p:par>
                                <p:cTn id="61" presetID="42" presetClass="path" presetSubtype="0" accel="50000" decel="50000" fill="hold" grpId="0" nodeType="withEffect">
                                  <p:stCondLst>
                                    <p:cond delay="0"/>
                                  </p:stCondLst>
                                  <p:childTnLst>
                                    <p:animMotion origin="layout" path="M -1.38889E-6 -3.33333E-6 L 0.06189 0.00756 " pathEditMode="relative" rAng="0" ptsTypes="AA">
                                      <p:cBhvr>
                                        <p:cTn id="62" dur="2000" fill="hold"/>
                                        <p:tgtEl>
                                          <p:spTgt spid="19"/>
                                        </p:tgtEl>
                                        <p:attrNameLst>
                                          <p:attrName>ppt_x</p:attrName>
                                          <p:attrName>ppt_y</p:attrName>
                                        </p:attrNameLst>
                                      </p:cBhvr>
                                      <p:rCtr x="2830" y="108"/>
                                    </p:animMotion>
                                  </p:childTnLst>
                                </p:cTn>
                              </p:par>
                              <p:par>
                                <p:cTn id="63" presetID="42" presetClass="path" presetSubtype="0" accel="50000" decel="50000" fill="hold" grpId="0" nodeType="withEffect">
                                  <p:stCondLst>
                                    <p:cond delay="0"/>
                                  </p:stCondLst>
                                  <p:childTnLst>
                                    <p:animMotion origin="layout" path="M 1.38889E-6 -3.33333E-6 L 0.10087 0.00232 " pathEditMode="relative" rAng="0" ptsTypes="AA">
                                      <p:cBhvr>
                                        <p:cTn id="64" dur="2000" fill="hold"/>
                                        <p:tgtEl>
                                          <p:spTgt spid="17"/>
                                        </p:tgtEl>
                                        <p:attrNameLst>
                                          <p:attrName>ppt_x</p:attrName>
                                          <p:attrName>ppt_y</p:attrName>
                                        </p:attrNameLst>
                                      </p:cBhvr>
                                      <p:rCtr x="5043" y="108"/>
                                    </p:animMotion>
                                  </p:childTnLst>
                                </p:cTn>
                              </p:par>
                              <p:par>
                                <p:cTn id="65" presetID="42" presetClass="path" presetSubtype="0" accel="50000" decel="50000" fill="hold" grpId="2" nodeType="withEffect">
                                  <p:stCondLst>
                                    <p:cond delay="0"/>
                                  </p:stCondLst>
                                  <p:childTnLst>
                                    <p:animMotion origin="layout" path="M 0.14558 -0.01759 L 0.26641 0.01945 " pathEditMode="relative" rAng="0" ptsTypes="AA">
                                      <p:cBhvr>
                                        <p:cTn id="66" dur="2000" fill="hold"/>
                                        <p:tgtEl>
                                          <p:spTgt spid="10"/>
                                        </p:tgtEl>
                                        <p:attrNameLst>
                                          <p:attrName>ppt_x</p:attrName>
                                          <p:attrName>ppt_y</p:attrName>
                                        </p:attrNameLst>
                                      </p:cBhvr>
                                      <p:rCtr x="6042" y="1852"/>
                                    </p:animMotion>
                                  </p:childTnLst>
                                </p:cTn>
                              </p:par>
                              <p:par>
                                <p:cTn id="67" presetID="42" presetClass="path" presetSubtype="0" accel="50000" decel="50000" fill="hold" grpId="2" nodeType="withEffect">
                                  <p:stCondLst>
                                    <p:cond delay="0"/>
                                  </p:stCondLst>
                                  <p:childTnLst>
                                    <p:animMotion origin="layout" path="M 0.09141 -0.1534 L 0.26641 -0.00525 " pathEditMode="relative" rAng="0" ptsTypes="AA">
                                      <p:cBhvr>
                                        <p:cTn id="68" dur="2000" fill="hold"/>
                                        <p:tgtEl>
                                          <p:spTgt spid="11"/>
                                        </p:tgtEl>
                                        <p:attrNameLst>
                                          <p:attrName>ppt_x</p:attrName>
                                          <p:attrName>ppt_y</p:attrName>
                                        </p:attrNameLst>
                                      </p:cBhvr>
                                      <p:rCtr x="8750" y="7407"/>
                                    </p:animMotion>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grpId="1" nodeType="clickEffect">
                                  <p:stCondLst>
                                    <p:cond delay="0"/>
                                  </p:stCondLst>
                                  <p:childTnLst>
                                    <p:animMotion origin="layout" path="M 0.0619 0.00756 L 0.20747 0.13812 " pathEditMode="relative" rAng="0" ptsTypes="AA">
                                      <p:cBhvr>
                                        <p:cTn id="72" dur="2000" fill="hold"/>
                                        <p:tgtEl>
                                          <p:spTgt spid="18"/>
                                        </p:tgtEl>
                                        <p:attrNameLst>
                                          <p:attrName>ppt_x</p:attrName>
                                          <p:attrName>ppt_y</p:attrName>
                                        </p:attrNameLst>
                                      </p:cBhvr>
                                      <p:rCtr x="7500" y="7037"/>
                                    </p:animMotion>
                                  </p:childTnLst>
                                </p:cTn>
                              </p:par>
                              <p:par>
                                <p:cTn id="73" presetID="42" presetClass="path" presetSubtype="0" accel="50000" decel="50000" fill="hold" grpId="1" nodeType="withEffect">
                                  <p:stCondLst>
                                    <p:cond delay="0"/>
                                  </p:stCondLst>
                                  <p:childTnLst>
                                    <p:animMotion origin="layout" path="M 0.06189 0.00757 L 0.1533 0.00232 " pathEditMode="relative" rAng="0" ptsTypes="AA">
                                      <p:cBhvr>
                                        <p:cTn id="74" dur="2000" fill="hold"/>
                                        <p:tgtEl>
                                          <p:spTgt spid="19"/>
                                        </p:tgtEl>
                                        <p:attrNameLst>
                                          <p:attrName>ppt_x</p:attrName>
                                          <p:attrName>ppt_y</p:attrName>
                                        </p:attrNameLst>
                                      </p:cBhvr>
                                      <p:rCtr x="4566" y="-262"/>
                                    </p:animMotion>
                                  </p:childTnLst>
                                </p:cTn>
                              </p:par>
                              <p:par>
                                <p:cTn id="75" presetID="42" presetClass="path" presetSubtype="0" accel="50000" decel="50000" fill="hold" grpId="3" nodeType="withEffect">
                                  <p:stCondLst>
                                    <p:cond delay="0"/>
                                  </p:stCondLst>
                                  <p:childTnLst>
                                    <p:animMotion origin="layout" path="M 0.20217 -0.01759 L 0.323 0.01945 " pathEditMode="relative" rAng="0" ptsTypes="AA">
                                      <p:cBhvr>
                                        <p:cTn id="76" dur="2000" fill="hold"/>
                                        <p:tgtEl>
                                          <p:spTgt spid="14"/>
                                        </p:tgtEl>
                                        <p:attrNameLst>
                                          <p:attrName>ppt_x</p:attrName>
                                          <p:attrName>ppt_y</p:attrName>
                                        </p:attrNameLst>
                                      </p:cBhvr>
                                      <p:rCtr x="6042" y="1852"/>
                                    </p:animMotion>
                                  </p:childTnLst>
                                </p:cTn>
                              </p:par>
                              <p:par>
                                <p:cTn id="77" presetID="42" presetClass="path" presetSubtype="0" accel="50000" decel="50000" fill="hold" grpId="3" nodeType="withEffect">
                                  <p:stCondLst>
                                    <p:cond delay="0"/>
                                  </p:stCondLst>
                                  <p:childTnLst>
                                    <p:animMotion origin="layout" path="M 0.148 -0.1534 L 0.323 -0.00525 " pathEditMode="relative" rAng="0" ptsTypes="AA">
                                      <p:cBhvr>
                                        <p:cTn id="78" dur="2000" fill="hold"/>
                                        <p:tgtEl>
                                          <p:spTgt spid="15"/>
                                        </p:tgtEl>
                                        <p:attrNameLst>
                                          <p:attrName>ppt_x</p:attrName>
                                          <p:attrName>ppt_y</p:attrName>
                                        </p:attrNameLst>
                                      </p:cBhvr>
                                      <p:rCtr x="8750" y="7407"/>
                                    </p:animMotion>
                                  </p:childTnLst>
                                </p:cTn>
                              </p:par>
                              <p:par>
                                <p:cTn id="79" presetID="42" presetClass="path" presetSubtype="0" accel="50000" decel="50000" fill="hold" grpId="3" nodeType="withEffect">
                                  <p:stCondLst>
                                    <p:cond delay="0"/>
                                  </p:stCondLst>
                                  <p:childTnLst>
                                    <p:animMotion origin="layout" path="M 0.26641 0.01945 L 0.36641 -0.15092 " pathEditMode="relative" rAng="0" ptsTypes="AA">
                                      <p:cBhvr>
                                        <p:cTn id="80" dur="2000" fill="hold"/>
                                        <p:tgtEl>
                                          <p:spTgt spid="10"/>
                                        </p:tgtEl>
                                        <p:attrNameLst>
                                          <p:attrName>ppt_x</p:attrName>
                                          <p:attrName>ppt_y</p:attrName>
                                        </p:attrNameLst>
                                      </p:cBhvr>
                                      <p:rCtr x="5000" y="-8519"/>
                                    </p:animMotion>
                                  </p:childTnLst>
                                </p:cTn>
                              </p:par>
                              <p:par>
                                <p:cTn id="81" presetID="42" presetClass="path" presetSubtype="0" accel="50000" decel="50000" fill="hold" grpId="3" nodeType="withEffect">
                                  <p:stCondLst>
                                    <p:cond delay="0"/>
                                  </p:stCondLst>
                                  <p:childTnLst>
                                    <p:animMotion origin="layout" path="M 0.26641 -0.00525 L 0.36641 -0.20525 " pathEditMode="relative" rAng="0" ptsTypes="AA">
                                      <p:cBhvr>
                                        <p:cTn id="82" dur="2000" fill="hold"/>
                                        <p:tgtEl>
                                          <p:spTgt spid="11"/>
                                        </p:tgtEl>
                                        <p:attrNameLst>
                                          <p:attrName>ppt_x</p:attrName>
                                          <p:attrName>ppt_y</p:attrName>
                                        </p:attrNameLst>
                                      </p:cBhvr>
                                      <p:rCtr x="5000" y="-10000"/>
                                    </p:animMotion>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grpId="4" nodeType="clickEffect">
                                  <p:stCondLst>
                                    <p:cond delay="0"/>
                                  </p:stCondLst>
                                  <p:childTnLst>
                                    <p:animMotion origin="layout" path="M 0.323 0.01945 L 0.4105 0.09892 " pathEditMode="relative" rAng="0" ptsTypes="AA">
                                      <p:cBhvr>
                                        <p:cTn id="86" dur="2000" fill="hold"/>
                                        <p:tgtEl>
                                          <p:spTgt spid="14"/>
                                        </p:tgtEl>
                                        <p:attrNameLst>
                                          <p:attrName>ppt_x</p:attrName>
                                          <p:attrName>ppt_y</p:attrName>
                                        </p:attrNameLst>
                                      </p:cBhvr>
                                      <p:rCtr x="4375" y="3966"/>
                                    </p:animMotion>
                                  </p:childTnLst>
                                </p:cTn>
                              </p:par>
                              <p:par>
                                <p:cTn id="87" presetID="42" presetClass="path" presetSubtype="0" accel="50000" decel="50000" fill="hold" grpId="4" nodeType="withEffect">
                                  <p:stCondLst>
                                    <p:cond delay="0"/>
                                  </p:stCondLst>
                                  <p:childTnLst>
                                    <p:animMotion origin="layout" path="M 0.323 -0.00525 L 0.4105 0.03966 " pathEditMode="relative" rAng="0" ptsTypes="AA">
                                      <p:cBhvr>
                                        <p:cTn id="88" dur="2000" fill="hold"/>
                                        <p:tgtEl>
                                          <p:spTgt spid="15"/>
                                        </p:tgtEl>
                                        <p:attrNameLst>
                                          <p:attrName>ppt_x</p:attrName>
                                          <p:attrName>ppt_y</p:attrName>
                                        </p:attrNameLst>
                                      </p:cBhvr>
                                      <p:rCtr x="4375" y="2238"/>
                                    </p:animMotion>
                                  </p:childTnLst>
                                </p:cTn>
                              </p:par>
                              <p:par>
                                <p:cTn id="89" presetID="10" presetClass="exit" presetSubtype="0" fill="hold" grpId="4" nodeType="withEffect">
                                  <p:stCondLst>
                                    <p:cond delay="0"/>
                                  </p:stCondLst>
                                  <p:childTnLst>
                                    <p:animEffect transition="out" filter="fade">
                                      <p:cBhvr>
                                        <p:cTn id="90" dur="500"/>
                                        <p:tgtEl>
                                          <p:spTgt spid="10"/>
                                        </p:tgtEl>
                                      </p:cBhvr>
                                    </p:animEffect>
                                    <p:set>
                                      <p:cBhvr>
                                        <p:cTn id="91" dur="1" fill="hold">
                                          <p:stCondLst>
                                            <p:cond delay="499"/>
                                          </p:stCondLst>
                                        </p:cTn>
                                        <p:tgtEl>
                                          <p:spTgt spid="10"/>
                                        </p:tgtEl>
                                        <p:attrNameLst>
                                          <p:attrName>style.visibility</p:attrName>
                                        </p:attrNameLst>
                                      </p:cBhvr>
                                      <p:to>
                                        <p:strVal val="hidden"/>
                                      </p:to>
                                    </p:set>
                                  </p:childTnLst>
                                </p:cTn>
                              </p:par>
                              <p:par>
                                <p:cTn id="92" presetID="10" presetClass="exit" presetSubtype="0" fill="hold" grpId="4" nodeType="withEffect">
                                  <p:stCondLst>
                                    <p:cond delay="0"/>
                                  </p:stCondLst>
                                  <p:childTnLst>
                                    <p:animEffect transition="out" filter="fade">
                                      <p:cBhvr>
                                        <p:cTn id="93" dur="500"/>
                                        <p:tgtEl>
                                          <p:spTgt spid="11"/>
                                        </p:tgtEl>
                                      </p:cBhvr>
                                    </p:animEffect>
                                    <p:set>
                                      <p:cBhvr>
                                        <p:cTn id="94" dur="1" fill="hold">
                                          <p:stCondLst>
                                            <p:cond delay="499"/>
                                          </p:stCondLst>
                                        </p:cTn>
                                        <p:tgtEl>
                                          <p:spTgt spid="11"/>
                                        </p:tgtEl>
                                        <p:attrNameLst>
                                          <p:attrName>style.visibility</p:attrName>
                                        </p:attrNameLst>
                                      </p:cBhvr>
                                      <p:to>
                                        <p:strVal val="hidden"/>
                                      </p:to>
                                    </p:set>
                                  </p:childTnLst>
                                </p:cTn>
                              </p:par>
                              <p:par>
                                <p:cTn id="95" presetID="6" presetClass="entr" presetSubtype="16" fill="hold" grpId="1" nodeType="with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circle(in)">
                                      <p:cBhvr>
                                        <p:cTn id="97" dur="500"/>
                                        <p:tgtEl>
                                          <p:spTgt spid="20"/>
                                        </p:tgtEl>
                                      </p:cBhvr>
                                    </p:animEffect>
                                  </p:childTnLst>
                                </p:cTn>
                              </p:par>
                              <p:par>
                                <p:cTn id="98" presetID="42" presetClass="path" presetSubtype="0" accel="50000" decel="50000" fill="hold" grpId="0" nodeType="withEffect">
                                  <p:stCondLst>
                                    <p:cond delay="0"/>
                                  </p:stCondLst>
                                  <p:childTnLst>
                                    <p:animMotion origin="layout" path="M 1.38889E-6 -4.5679E-6 L 0.17934 0.19244 " pathEditMode="relative" rAng="0" ptsTypes="AA">
                                      <p:cBhvr>
                                        <p:cTn id="99" dur="2000" fill="hold"/>
                                        <p:tgtEl>
                                          <p:spTgt spid="20"/>
                                        </p:tgtEl>
                                        <p:attrNameLst>
                                          <p:attrName>ppt_x</p:attrName>
                                          <p:attrName>ppt_y</p:attrName>
                                        </p:attrNameLst>
                                      </p:cBhvr>
                                      <p:rCtr x="8967" y="9614"/>
                                    </p:animMotion>
                                  </p:childTnLst>
                                </p:cTn>
                              </p:par>
                            </p:childTnLst>
                          </p:cTn>
                        </p:par>
                      </p:childTnLst>
                    </p:cTn>
                  </p:par>
                  <p:par>
                    <p:cTn id="100" fill="hold">
                      <p:stCondLst>
                        <p:cond delay="indefinite"/>
                      </p:stCondLst>
                      <p:childTnLst>
                        <p:par>
                          <p:cTn id="101" fill="hold">
                            <p:stCondLst>
                              <p:cond delay="0"/>
                            </p:stCondLst>
                            <p:childTnLst>
                              <p:par>
                                <p:cTn id="102" presetID="6" presetClass="entr" presetSubtype="16" fill="hold" grpId="1" nodeType="click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circle(in)">
                                      <p:cBhvr>
                                        <p:cTn id="104" dur="500"/>
                                        <p:tgtEl>
                                          <p:spTgt spid="21"/>
                                        </p:tgtEl>
                                      </p:cBhvr>
                                    </p:animEffect>
                                  </p:childTnLst>
                                </p:cTn>
                              </p:par>
                              <p:par>
                                <p:cTn id="105" presetID="10" presetClass="exit" presetSubtype="0" fill="hold" grpId="5" nodeType="withEffect">
                                  <p:stCondLst>
                                    <p:cond delay="0"/>
                                  </p:stCondLst>
                                  <p:childTnLst>
                                    <p:animEffect transition="out" filter="fade">
                                      <p:cBhvr>
                                        <p:cTn id="106" dur="500"/>
                                        <p:tgtEl>
                                          <p:spTgt spid="14"/>
                                        </p:tgtEl>
                                      </p:cBhvr>
                                    </p:animEffect>
                                    <p:set>
                                      <p:cBhvr>
                                        <p:cTn id="107" dur="1" fill="hold">
                                          <p:stCondLst>
                                            <p:cond delay="499"/>
                                          </p:stCondLst>
                                        </p:cTn>
                                        <p:tgtEl>
                                          <p:spTgt spid="14"/>
                                        </p:tgtEl>
                                        <p:attrNameLst>
                                          <p:attrName>style.visibility</p:attrName>
                                        </p:attrNameLst>
                                      </p:cBhvr>
                                      <p:to>
                                        <p:strVal val="hidden"/>
                                      </p:to>
                                    </p:set>
                                  </p:childTnLst>
                                </p:cTn>
                              </p:par>
                              <p:par>
                                <p:cTn id="108" presetID="10" presetClass="exit" presetSubtype="0" fill="hold" grpId="5" nodeType="withEffect">
                                  <p:stCondLst>
                                    <p:cond delay="0"/>
                                  </p:stCondLst>
                                  <p:childTnLst>
                                    <p:animEffect transition="out" filter="fade">
                                      <p:cBhvr>
                                        <p:cTn id="109" dur="500"/>
                                        <p:tgtEl>
                                          <p:spTgt spid="15"/>
                                        </p:tgtEl>
                                      </p:cBhvr>
                                    </p:animEffect>
                                    <p:set>
                                      <p:cBhvr>
                                        <p:cTn id="110" dur="1" fill="hold">
                                          <p:stCondLst>
                                            <p:cond delay="499"/>
                                          </p:stCondLst>
                                        </p:cTn>
                                        <p:tgtEl>
                                          <p:spTgt spid="15"/>
                                        </p:tgtEl>
                                        <p:attrNameLst>
                                          <p:attrName>style.visibility</p:attrName>
                                        </p:attrNameLst>
                                      </p:cBhvr>
                                      <p:to>
                                        <p:strVal val="hidden"/>
                                      </p:to>
                                    </p:set>
                                  </p:childTnLst>
                                </p:cTn>
                              </p:par>
                              <p:par>
                                <p:cTn id="111" presetID="42" presetClass="path" presetSubtype="0" accel="50000" decel="50000" fill="hold" grpId="0" nodeType="withEffect">
                                  <p:stCondLst>
                                    <p:cond delay="0"/>
                                  </p:stCondLst>
                                  <p:childTnLst>
                                    <p:animMotion origin="layout" path="M 1.38889E-6 2.83951E-6 L 0.1467 -0.05016 " pathEditMode="relative" rAng="0" ptsTypes="AA">
                                      <p:cBhvr>
                                        <p:cTn id="112" dur="2000" fill="hold"/>
                                        <p:tgtEl>
                                          <p:spTgt spid="21"/>
                                        </p:tgtEl>
                                        <p:attrNameLst>
                                          <p:attrName>ppt_x</p:attrName>
                                          <p:attrName>ppt_y</p:attrName>
                                        </p:attrNameLst>
                                      </p:cBhvr>
                                      <p:rCtr x="7335" y="-25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0" grpId="3" animBg="1"/>
      <p:bldP spid="10" grpId="4" animBg="1"/>
      <p:bldP spid="11" grpId="0" animBg="1"/>
      <p:bldP spid="11" grpId="1" animBg="1"/>
      <p:bldP spid="11" grpId="2" animBg="1"/>
      <p:bldP spid="11" grpId="3" animBg="1"/>
      <p:bldP spid="11" grpId="4" animBg="1"/>
      <p:bldP spid="14" grpId="0" animBg="1"/>
      <p:bldP spid="14" grpId="1" animBg="1"/>
      <p:bldP spid="14" grpId="2" animBg="1"/>
      <p:bldP spid="14" grpId="3" animBg="1"/>
      <p:bldP spid="14" grpId="4" animBg="1"/>
      <p:bldP spid="14" grpId="5" animBg="1"/>
      <p:bldP spid="15" grpId="0" animBg="1"/>
      <p:bldP spid="15" grpId="1" animBg="1"/>
      <p:bldP spid="15" grpId="2" animBg="1"/>
      <p:bldP spid="15" grpId="3" animBg="1"/>
      <p:bldP spid="15" grpId="4" animBg="1"/>
      <p:bldP spid="15" grpId="5" animBg="1"/>
      <p:bldP spid="16" grpId="0" animBg="1"/>
      <p:bldP spid="16" grpId="1" animBg="1"/>
      <p:bldP spid="17" grpId="0" animBg="1"/>
      <p:bldP spid="17" grpId="1" animBg="1"/>
      <p:bldP spid="18" grpId="0" animBg="1"/>
      <p:bldP spid="18" grpId="1" animBg="1"/>
      <p:bldP spid="18" grpId="2" animBg="1"/>
      <p:bldP spid="19" grpId="0" animBg="1"/>
      <p:bldP spid="19" grpId="1" animBg="1"/>
      <p:bldP spid="19" grpId="2" animBg="1"/>
      <p:bldP spid="20" grpId="0" animBg="1"/>
      <p:bldP spid="20" grpId="1" animBg="1"/>
      <p:bldP spid="21" grpId="0" animBg="1"/>
      <p:bldP spid="21"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ECDBE907-4A42-5479-9B25-C7DF989CA29A}"/>
              </a:ext>
            </a:extLst>
          </p:cNvPr>
          <p:cNvSpPr/>
          <p:nvPr/>
        </p:nvSpPr>
        <p:spPr>
          <a:xfrm rot="18722869">
            <a:off x="14556202" y="-4035227"/>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18</a:t>
            </a:fld>
            <a:endParaRPr lang="en-US" dirty="0"/>
          </a:p>
        </p:txBody>
      </p:sp>
      <p:sp>
        <p:nvSpPr>
          <p:cNvPr id="6" name="CasellaDiTesto 5">
            <a:extLst>
              <a:ext uri="{FF2B5EF4-FFF2-40B4-BE49-F238E27FC236}">
                <a16:creationId xmlns:a16="http://schemas.microsoft.com/office/drawing/2014/main" id="{3157287B-44D2-FB7E-E879-AC90173BBC10}"/>
              </a:ext>
            </a:extLst>
          </p:cNvPr>
          <p:cNvSpPr txBox="1"/>
          <p:nvPr/>
        </p:nvSpPr>
        <p:spPr>
          <a:xfrm>
            <a:off x="533400" y="1330128"/>
            <a:ext cx="16306800" cy="1262012"/>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9000" b="0" i="0" u="none" strike="noStrike" kern="1200" cap="none" spc="0" normalizeH="0" baseline="0" noProof="0" dirty="0">
                <a:ln>
                  <a:noFill/>
                </a:ln>
                <a:solidFill>
                  <a:srgbClr val="004AAD"/>
                </a:solidFill>
                <a:effectLst/>
                <a:uLnTx/>
                <a:uFillTx/>
                <a:latin typeface="Arial Black" panose="020B0A04020102020204" pitchFamily="34" charset="0"/>
              </a:rPr>
              <a:t>EXECUTE MODULE</a:t>
            </a:r>
          </a:p>
        </p:txBody>
      </p:sp>
      <p:pic>
        <p:nvPicPr>
          <p:cNvPr id="7" name="Picture 6" descr="A screenshot of a computer screen&#10;&#10;Description automatically generated">
            <a:extLst>
              <a:ext uri="{FF2B5EF4-FFF2-40B4-BE49-F238E27FC236}">
                <a16:creationId xmlns:a16="http://schemas.microsoft.com/office/drawing/2014/main" id="{11FB9AD3-3E67-05D9-0B35-E5E4652D83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3924300"/>
            <a:ext cx="6929230" cy="4366364"/>
          </a:xfrm>
          <a:prstGeom prst="rect">
            <a:avLst/>
          </a:prstGeom>
        </p:spPr>
      </p:pic>
    </p:spTree>
    <p:extLst>
      <p:ext uri="{BB962C8B-B14F-4D97-AF65-F5344CB8AC3E}">
        <p14:creationId xmlns:p14="http://schemas.microsoft.com/office/powerpoint/2010/main" val="3947808690"/>
      </p:ext>
    </p:extLst>
  </p:cSld>
  <p:clrMapOvr>
    <a:masterClrMapping/>
  </p:clrMapOvr>
  <mc:AlternateContent xmlns:mc="http://schemas.openxmlformats.org/markup-compatibility/2006" xmlns:p14="http://schemas.microsoft.com/office/powerpoint/2010/main">
    <mc:Choice Requires="p14">
      <p:transition spd="slow" p14:dur="800" advTm="0">
        <p14:flythrough/>
      </p:transition>
    </mc:Choice>
    <mc:Fallback xmlns="">
      <p:transition spd="slow" advTm="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ECDBE907-4A42-5479-9B25-C7DF989CA29A}"/>
              </a:ext>
            </a:extLst>
          </p:cNvPr>
          <p:cNvSpPr/>
          <p:nvPr/>
        </p:nvSpPr>
        <p:spPr>
          <a:xfrm rot="18722869">
            <a:off x="14556202" y="-4035227"/>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19</a:t>
            </a:fld>
            <a:endParaRPr lang="en-US" dirty="0"/>
          </a:p>
        </p:txBody>
      </p:sp>
      <p:sp>
        <p:nvSpPr>
          <p:cNvPr id="6" name="CasellaDiTesto 5">
            <a:extLst>
              <a:ext uri="{FF2B5EF4-FFF2-40B4-BE49-F238E27FC236}">
                <a16:creationId xmlns:a16="http://schemas.microsoft.com/office/drawing/2014/main" id="{3157287B-44D2-FB7E-E879-AC90173BBC10}"/>
              </a:ext>
            </a:extLst>
          </p:cNvPr>
          <p:cNvSpPr txBox="1"/>
          <p:nvPr/>
        </p:nvSpPr>
        <p:spPr>
          <a:xfrm>
            <a:off x="609600" y="952500"/>
            <a:ext cx="16306800" cy="1262012"/>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9000" b="0" i="0" u="none" strike="noStrike" kern="1200" cap="none" spc="0" normalizeH="0" baseline="0" noProof="0" dirty="0">
                <a:ln>
                  <a:noFill/>
                </a:ln>
                <a:solidFill>
                  <a:srgbClr val="004AAD"/>
                </a:solidFill>
                <a:effectLst/>
                <a:uLnTx/>
                <a:uFillTx/>
                <a:latin typeface="Arial Black" panose="020B0A04020102020204" pitchFamily="34" charset="0"/>
              </a:rPr>
              <a:t>EXECUTE MODULE</a:t>
            </a:r>
          </a:p>
        </p:txBody>
      </p:sp>
      <p:sp>
        <p:nvSpPr>
          <p:cNvPr id="5" name="CasellaDiTesto 4">
            <a:extLst>
              <a:ext uri="{FF2B5EF4-FFF2-40B4-BE49-F238E27FC236}">
                <a16:creationId xmlns:a16="http://schemas.microsoft.com/office/drawing/2014/main" id="{07217D18-5EFE-689E-204C-2F623BF9B7AD}"/>
              </a:ext>
            </a:extLst>
          </p:cNvPr>
          <p:cNvSpPr txBox="1"/>
          <p:nvPr/>
        </p:nvSpPr>
        <p:spPr>
          <a:xfrm>
            <a:off x="533400" y="3238500"/>
            <a:ext cx="15697200" cy="6340197"/>
          </a:xfrm>
          <a:prstGeom prst="rect">
            <a:avLst/>
          </a:prstGeom>
          <a:noFill/>
        </p:spPr>
        <p:txBody>
          <a:bodyPr wrap="square" rtlCol="0">
            <a:spAutoFit/>
          </a:bodyPr>
          <a:lstStyle/>
          <a:p>
            <a:pPr marL="285750" indent="-285750">
              <a:spcBef>
                <a:spcPts val="1200"/>
              </a:spcBef>
              <a:spcAft>
                <a:spcPts val="1200"/>
              </a:spcAft>
              <a:buFont typeface="Arial" panose="020B0604020202020204" pitchFamily="34" charset="0"/>
              <a:buChar char="•"/>
            </a:pPr>
            <a:r>
              <a:rPr kumimoji="0" lang="en-US" sz="4800" b="0" i="0" u="none" strike="noStrike" kern="1200" cap="none" spc="0" normalizeH="0" baseline="0" noProof="0" dirty="0">
                <a:ln>
                  <a:noFill/>
                </a:ln>
                <a:solidFill>
                  <a:srgbClr val="004AAD"/>
                </a:solidFill>
                <a:effectLst/>
                <a:uLnTx/>
                <a:uFillTx/>
                <a:latin typeface="Arial Black" panose="020B0A04020102020204" pitchFamily="34" charset="0"/>
              </a:rPr>
              <a:t>PING-PONG </a:t>
            </a:r>
            <a:r>
              <a:rPr lang="en-US" sz="4800" dirty="0">
                <a:solidFill>
                  <a:srgbClr val="004AAD"/>
                </a:solidFill>
                <a:latin typeface="Arial Black" panose="020B0A04020102020204" pitchFamily="34" charset="0"/>
              </a:rPr>
              <a:t>CACHE</a:t>
            </a:r>
            <a:r>
              <a:rPr kumimoji="0" lang="en-US" sz="4800" b="0" i="0" u="none" strike="noStrike" kern="1200" cap="none" spc="0" normalizeH="0" baseline="0" noProof="0" dirty="0">
                <a:ln>
                  <a:noFill/>
                </a:ln>
                <a:solidFill>
                  <a:srgbClr val="004AAD"/>
                </a:solidFill>
                <a:effectLst/>
                <a:uLnTx/>
                <a:uFillTx/>
                <a:latin typeface="Arial Black" panose="020B0A04020102020204" pitchFamily="34" charset="0"/>
              </a:rPr>
              <a:t>: </a:t>
            </a:r>
            <a:r>
              <a:rPr lang="en-US" sz="3200" dirty="0">
                <a:solidFill>
                  <a:srgbClr val="2E2E2E"/>
                </a:solidFill>
                <a:latin typeface="Arial Black" panose="020B0A04020102020204" pitchFamily="34" charset="0"/>
                <a:cs typeface="Arial" panose="020B0604020202020204" pitchFamily="34" charset="0"/>
              </a:rPr>
              <a:t>Read data from the FIFOs and in the meantime send stored data to the DISPATCHER</a:t>
            </a:r>
            <a:endParaRPr kumimoji="0" lang="en-US" sz="3200" b="0" i="0" u="none" strike="noStrike" kern="1200" cap="none" spc="0" normalizeH="0" baseline="0" noProof="0" dirty="0">
              <a:ln>
                <a:noFill/>
              </a:ln>
              <a:solidFill>
                <a:srgbClr val="004AAD"/>
              </a:solidFill>
              <a:effectLst/>
              <a:uLnTx/>
              <a:uFillTx/>
              <a:latin typeface="Arial Black" panose="020B0A04020102020204" pitchFamily="34" charset="0"/>
            </a:endParaRPr>
          </a:p>
          <a:p>
            <a:pPr marL="285750" indent="-285750">
              <a:spcBef>
                <a:spcPts val="1200"/>
              </a:spcBef>
              <a:spcAft>
                <a:spcPts val="1200"/>
              </a:spcAft>
              <a:buFont typeface="Arial" panose="020B0604020202020204" pitchFamily="34" charset="0"/>
              <a:buChar char="•"/>
            </a:pPr>
            <a:r>
              <a:rPr lang="en-US" sz="4800" dirty="0">
                <a:solidFill>
                  <a:srgbClr val="004AAD"/>
                </a:solidFill>
                <a:latin typeface="Arial Black" panose="020B0A04020102020204" pitchFamily="34" charset="0"/>
              </a:rPr>
              <a:t>DISPATCHER: </a:t>
            </a:r>
            <a:r>
              <a:rPr lang="en-US" sz="3200" dirty="0">
                <a:solidFill>
                  <a:srgbClr val="2E2E2E"/>
                </a:solidFill>
                <a:latin typeface="Arial Black" panose="020B0A04020102020204" pitchFamily="34" charset="0"/>
                <a:cs typeface="Arial" panose="020B0604020202020204" pitchFamily="34" charset="0"/>
              </a:rPr>
              <a:t>Send the data to the right FU checking which operation is associated with a certain couple of data </a:t>
            </a:r>
            <a:endParaRPr lang="en-US" sz="3200" dirty="0">
              <a:solidFill>
                <a:srgbClr val="004AAD"/>
              </a:solidFill>
              <a:latin typeface="Arial Black" panose="020B0A04020102020204" pitchFamily="34" charset="0"/>
            </a:endParaRPr>
          </a:p>
          <a:p>
            <a:pPr marL="285750" indent="-285750">
              <a:spcBef>
                <a:spcPts val="1200"/>
              </a:spcBef>
              <a:spcAft>
                <a:spcPts val="1200"/>
              </a:spcAft>
              <a:buFont typeface="Arial" panose="020B0604020202020204" pitchFamily="34" charset="0"/>
              <a:buChar char="•"/>
            </a:pPr>
            <a:r>
              <a:rPr lang="en-US" sz="4800" dirty="0">
                <a:solidFill>
                  <a:srgbClr val="004AAD"/>
                </a:solidFill>
                <a:latin typeface="Arial Black" panose="020B0A04020102020204" pitchFamily="34" charset="0"/>
              </a:rPr>
              <a:t>FUNCTIONAL UNITS: </a:t>
            </a:r>
            <a:r>
              <a:rPr lang="en-US" sz="3200" dirty="0">
                <a:solidFill>
                  <a:srgbClr val="2E2E2E"/>
                </a:solidFill>
                <a:latin typeface="Arial Black" panose="020B0A04020102020204" pitchFamily="34" charset="0"/>
                <a:cs typeface="Arial" panose="020B0604020202020204" pitchFamily="34" charset="0"/>
              </a:rPr>
              <a:t>Execute the operations and write back in order the result</a:t>
            </a:r>
            <a:endParaRPr lang="en-US" sz="3200" dirty="0">
              <a:solidFill>
                <a:srgbClr val="004AAD"/>
              </a:solidFill>
              <a:latin typeface="Arial Black" panose="020B0A04020102020204" pitchFamily="34" charset="0"/>
            </a:endParaRPr>
          </a:p>
          <a:p>
            <a:pPr>
              <a:spcBef>
                <a:spcPts val="1200"/>
              </a:spcBef>
              <a:spcAft>
                <a:spcPts val="1200"/>
              </a:spcAft>
            </a:pPr>
            <a:endParaRPr lang="en-US" sz="4800" dirty="0">
              <a:solidFill>
                <a:srgbClr val="004AAD"/>
              </a:solidFill>
              <a:latin typeface="Arial Black" panose="020B0A04020102020204" pitchFamily="34" charset="0"/>
            </a:endParaRPr>
          </a:p>
          <a:p>
            <a:pPr marL="285750" indent="-285750">
              <a:buFont typeface="Arial" panose="020B0604020202020204" pitchFamily="34" charset="0"/>
              <a:buChar char="•"/>
            </a:pPr>
            <a:r>
              <a:rPr lang="en-US" sz="4800" dirty="0">
                <a:solidFill>
                  <a:srgbClr val="004AAD"/>
                </a:solidFill>
                <a:latin typeface="Arial Black" panose="020B0A04020102020204" pitchFamily="34" charset="0"/>
              </a:rPr>
              <a:t>AXI-STREAM COMMUNICATION</a:t>
            </a:r>
            <a:endParaRPr lang="it-IT" sz="4800" dirty="0"/>
          </a:p>
        </p:txBody>
      </p:sp>
    </p:spTree>
    <p:extLst>
      <p:ext uri="{BB962C8B-B14F-4D97-AF65-F5344CB8AC3E}">
        <p14:creationId xmlns:p14="http://schemas.microsoft.com/office/powerpoint/2010/main" val="72993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A5D9EF-8136-74C4-D5E3-5950CDF27442}"/>
              </a:ext>
            </a:extLst>
          </p:cNvPr>
          <p:cNvSpPr>
            <a:spLocks noGrp="1"/>
          </p:cNvSpPr>
          <p:nvPr>
            <p:ph type="sldNum" sz="quarter" idx="12"/>
          </p:nvPr>
        </p:nvSpPr>
        <p:spPr/>
        <p:txBody>
          <a:bodyPr/>
          <a:lstStyle/>
          <a:p>
            <a:fld id="{B6F15528-21DE-4FAA-801E-634DDDAF4B2B}" type="slidenum">
              <a:rPr lang="en-US" smtClean="0"/>
              <a:pPr/>
              <a:t>2</a:t>
            </a:fld>
            <a:endParaRPr lang="en-US"/>
          </a:p>
        </p:txBody>
      </p:sp>
      <p:sp>
        <p:nvSpPr>
          <p:cNvPr id="4" name="TextBox 3">
            <a:extLst>
              <a:ext uri="{FF2B5EF4-FFF2-40B4-BE49-F238E27FC236}">
                <a16:creationId xmlns:a16="http://schemas.microsoft.com/office/drawing/2014/main" id="{96A7B86F-3456-7B1E-096D-EE69B63B0283}"/>
              </a:ext>
            </a:extLst>
          </p:cNvPr>
          <p:cNvSpPr txBox="1"/>
          <p:nvPr/>
        </p:nvSpPr>
        <p:spPr>
          <a:xfrm>
            <a:off x="762000" y="4112448"/>
            <a:ext cx="12496800" cy="2062103"/>
          </a:xfrm>
          <a:prstGeom prst="rect">
            <a:avLst/>
          </a:prstGeom>
          <a:noFill/>
        </p:spPr>
        <p:txBody>
          <a:bodyPr wrap="square">
            <a:spAutoFit/>
          </a:bodyPr>
          <a:lstStyle/>
          <a:p>
            <a:pPr algn="just"/>
            <a:r>
              <a:rPr lang="en-GB" sz="3200" b="0" i="0" dirty="0">
                <a:effectLst/>
                <a:highlight>
                  <a:srgbClr val="FFFFFF"/>
                </a:highlight>
                <a:latin typeface="Arial" panose="020B0604020202020204" pitchFamily="34" charset="0"/>
              </a:rPr>
              <a:t>Communication between hardware has always been one of the challenges of systems design, particularly today when the limitation is no longer the architecture’s kernel but the vast amounts of data that need to be managed</a:t>
            </a:r>
            <a:endParaRPr lang="en-GB" sz="3200" dirty="0"/>
          </a:p>
        </p:txBody>
      </p:sp>
      <p:sp>
        <p:nvSpPr>
          <p:cNvPr id="5" name="TextBox 2">
            <a:extLst>
              <a:ext uri="{FF2B5EF4-FFF2-40B4-BE49-F238E27FC236}">
                <a16:creationId xmlns:a16="http://schemas.microsoft.com/office/drawing/2014/main" id="{1E8416DB-A5BA-F132-A06B-A4F03059219C}"/>
              </a:ext>
            </a:extLst>
          </p:cNvPr>
          <p:cNvSpPr txBox="1"/>
          <p:nvPr/>
        </p:nvSpPr>
        <p:spPr>
          <a:xfrm>
            <a:off x="762000" y="1181100"/>
            <a:ext cx="12230230" cy="1209675"/>
          </a:xfrm>
          <a:prstGeom prst="rect">
            <a:avLst/>
          </a:prstGeom>
        </p:spPr>
        <p:txBody>
          <a:bodyPr lIns="0" tIns="0" rIns="0" bIns="0" rtlCol="0" anchor="t">
            <a:spAutoFit/>
          </a:bodyPr>
          <a:lstStyle/>
          <a:p>
            <a:pPr>
              <a:lnSpc>
                <a:spcPts val="9000"/>
              </a:lnSpc>
            </a:pPr>
            <a:r>
              <a:rPr lang="en-US" sz="9000" dirty="0">
                <a:solidFill>
                  <a:srgbClr val="004AAD"/>
                </a:solidFill>
                <a:latin typeface="Arial Black" panose="020B0A04020102020204" pitchFamily="34" charset="0"/>
              </a:rPr>
              <a:t>A PROBLEM</a:t>
            </a:r>
          </a:p>
        </p:txBody>
      </p:sp>
    </p:spTree>
    <p:extLst>
      <p:ext uri="{BB962C8B-B14F-4D97-AF65-F5344CB8AC3E}">
        <p14:creationId xmlns:p14="http://schemas.microsoft.com/office/powerpoint/2010/main" val="1689976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ECDBE907-4A42-5479-9B25-C7DF989CA29A}"/>
              </a:ext>
            </a:extLst>
          </p:cNvPr>
          <p:cNvSpPr/>
          <p:nvPr/>
        </p:nvSpPr>
        <p:spPr>
          <a:xfrm rot="18722869">
            <a:off x="14556202" y="-4035227"/>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dirty="0"/>
          </a:p>
        </p:txBody>
      </p:sp>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20</a:t>
            </a:fld>
            <a:endParaRPr lang="en-US" dirty="0"/>
          </a:p>
        </p:txBody>
      </p:sp>
      <p:sp>
        <p:nvSpPr>
          <p:cNvPr id="8" name="CasellaDiTesto 7">
            <a:extLst>
              <a:ext uri="{FF2B5EF4-FFF2-40B4-BE49-F238E27FC236}">
                <a16:creationId xmlns:a16="http://schemas.microsoft.com/office/drawing/2014/main" id="{F8F41BED-F187-7CFD-B99C-87D0A8285D0F}"/>
              </a:ext>
            </a:extLst>
          </p:cNvPr>
          <p:cNvSpPr txBox="1"/>
          <p:nvPr/>
        </p:nvSpPr>
        <p:spPr>
          <a:xfrm>
            <a:off x="609600" y="2324100"/>
            <a:ext cx="14173200" cy="6924973"/>
          </a:xfrm>
          <a:prstGeom prst="rect">
            <a:avLst/>
          </a:prstGeom>
          <a:noFill/>
        </p:spPr>
        <p:txBody>
          <a:bodyPr wrap="square" rtlCol="0">
            <a:spAutoFit/>
          </a:bodyPr>
          <a:lstStyle/>
          <a:p>
            <a:pPr algn="just"/>
            <a:r>
              <a:rPr lang="it-IT" sz="3200" dirty="0">
                <a:latin typeface="Arial" panose="020B0604020202020204" pitchFamily="34" charset="0"/>
                <a:cs typeface="Arial" panose="020B0604020202020204" pitchFamily="34" charset="0"/>
              </a:rPr>
              <a:t>FUs execute different operations…and some operations have a computational time bigger than others.</a:t>
            </a:r>
          </a:p>
          <a:p>
            <a:endParaRPr lang="it-IT" sz="3200" dirty="0">
              <a:latin typeface="Arial Black" panose="020B0A04020102020204" pitchFamily="34" charset="0"/>
            </a:endParaRPr>
          </a:p>
          <a:p>
            <a:pPr algn="just"/>
            <a:r>
              <a:rPr lang="it-IT" sz="3200" dirty="0">
                <a:latin typeface="Arial" panose="020B0604020202020204" pitchFamily="34" charset="0"/>
                <a:cs typeface="Arial" panose="020B0604020202020204" pitchFamily="34" charset="0"/>
              </a:rPr>
              <a:t>A MUL takes more computational time than a SUM to complete </a:t>
            </a:r>
            <a:r>
              <a:rPr lang="en-GB" sz="3200" dirty="0">
                <a:latin typeface="Arial" panose="020B0604020202020204" pitchFamily="34" charset="0"/>
                <a:cs typeface="Arial" panose="020B0604020202020204" pitchFamily="34" charset="0"/>
              </a:rPr>
              <a:t>its</a:t>
            </a:r>
            <a:r>
              <a:rPr lang="it-IT" sz="3200" dirty="0">
                <a:latin typeface="Arial" panose="020B0604020202020204" pitchFamily="34" charset="0"/>
                <a:cs typeface="Arial" panose="020B0604020202020204" pitchFamily="34" charset="0"/>
              </a:rPr>
              <a:t> </a:t>
            </a:r>
            <a:r>
              <a:rPr lang="en-GB" sz="3200" dirty="0">
                <a:latin typeface="Arial" panose="020B0604020202020204" pitchFamily="34" charset="0"/>
                <a:cs typeface="Arial" panose="020B0604020202020204" pitchFamily="34" charset="0"/>
              </a:rPr>
              <a:t>operation</a:t>
            </a:r>
            <a:r>
              <a:rPr lang="it-IT" sz="3200" dirty="0">
                <a:latin typeface="Arial" panose="020B0604020202020204" pitchFamily="34" charset="0"/>
                <a:cs typeface="Arial" panose="020B0604020202020204" pitchFamily="34" charset="0"/>
              </a:rPr>
              <a:t>, </a:t>
            </a:r>
            <a:r>
              <a:rPr lang="it-IT" sz="3200" dirty="0">
                <a:latin typeface="Arial Black" panose="020B0A04020102020204" pitchFamily="34" charset="0"/>
              </a:rPr>
              <a:t>so it </a:t>
            </a:r>
            <a:r>
              <a:rPr lang="it-IT" sz="3200" dirty="0" err="1">
                <a:latin typeface="Arial Black" panose="020B0A04020102020204" pitchFamily="34" charset="0"/>
              </a:rPr>
              <a:t>is</a:t>
            </a:r>
            <a:r>
              <a:rPr lang="it-IT" sz="3200" dirty="0">
                <a:latin typeface="Arial Black" panose="020B0A04020102020204" pitchFamily="34" charset="0"/>
              </a:rPr>
              <a:t> </a:t>
            </a:r>
            <a:r>
              <a:rPr lang="en-GB" sz="3200" dirty="0">
                <a:latin typeface="Arial Black" panose="020B0A04020102020204" pitchFamily="34" charset="0"/>
              </a:rPr>
              <a:t>possible</a:t>
            </a:r>
            <a:r>
              <a:rPr lang="it-IT" sz="3200" dirty="0">
                <a:latin typeface="Arial Black" panose="020B0A04020102020204" pitchFamily="34" charset="0"/>
              </a:rPr>
              <a:t> that a MUL starts before a SUM but the SUM ends before the MUL.</a:t>
            </a:r>
          </a:p>
          <a:p>
            <a:endParaRPr lang="it-IT" sz="3200" dirty="0">
              <a:latin typeface="Arial" panose="020B0604020202020204" pitchFamily="34" charset="0"/>
              <a:cs typeface="Arial" panose="020B0604020202020204" pitchFamily="34" charset="0"/>
            </a:endParaRPr>
          </a:p>
          <a:p>
            <a:r>
              <a:rPr lang="it-IT" sz="3200" dirty="0">
                <a:latin typeface="Arial" panose="020B0604020202020204" pitchFamily="34" charset="0"/>
                <a:cs typeface="Arial" panose="020B0604020202020204" pitchFamily="34" charset="0"/>
              </a:rPr>
              <a:t>How does the write-back work in this case?</a:t>
            </a:r>
          </a:p>
          <a:p>
            <a:endParaRPr lang="it-IT" sz="3200" dirty="0">
              <a:latin typeface="Arial Black" panose="020B0A04020102020204" pitchFamily="34" charset="0"/>
            </a:endParaRPr>
          </a:p>
          <a:p>
            <a:pPr algn="just"/>
            <a:r>
              <a:rPr lang="it-IT" sz="3200" dirty="0">
                <a:latin typeface="Arial Black" panose="020B0A04020102020204" pitchFamily="34" charset="0"/>
              </a:rPr>
              <a:t>An index is sent to the FUs with the data</a:t>
            </a:r>
            <a:r>
              <a:rPr lang="it-IT" sz="3200" dirty="0">
                <a:latin typeface="Arial" panose="020B0604020202020204" pitchFamily="34" charset="0"/>
                <a:cs typeface="Arial" panose="020B0604020202020204" pitchFamily="34" charset="0"/>
              </a:rPr>
              <a:t>, this index is compared with an </a:t>
            </a:r>
            <a:r>
              <a:rPr lang="it-IT" sz="3200" dirty="0" err="1">
                <a:latin typeface="Arial" panose="020B0604020202020204" pitchFamily="34" charset="0"/>
                <a:cs typeface="Arial" panose="020B0604020202020204" pitchFamily="34" charset="0"/>
              </a:rPr>
              <a:t>external</a:t>
            </a:r>
            <a:r>
              <a:rPr lang="it-IT" sz="3200" dirty="0">
                <a:latin typeface="Arial" panose="020B0604020202020204" pitchFamily="34" charset="0"/>
                <a:cs typeface="Arial" panose="020B0604020202020204" pitchFamily="34" charset="0"/>
              </a:rPr>
              <a:t> counter </a:t>
            </a:r>
            <a:r>
              <a:rPr lang="it-IT" sz="3200" dirty="0" err="1">
                <a:latin typeface="Arial" panose="020B0604020202020204" pitchFamily="34" charset="0"/>
                <a:cs typeface="Arial" panose="020B0604020202020204" pitchFamily="34" charset="0"/>
              </a:rPr>
              <a:t>that</a:t>
            </a:r>
            <a:r>
              <a:rPr lang="it-IT" sz="3200" dirty="0">
                <a:latin typeface="Arial" panose="020B0604020202020204" pitchFamily="34" charset="0"/>
                <a:cs typeface="Arial" panose="020B0604020202020204" pitchFamily="34" charset="0"/>
              </a:rPr>
              <a:t> </a:t>
            </a:r>
            <a:r>
              <a:rPr lang="it-IT" sz="3200" dirty="0" err="1">
                <a:latin typeface="Arial" panose="020B0604020202020204" pitchFamily="34" charset="0"/>
                <a:cs typeface="Arial" panose="020B0604020202020204" pitchFamily="34" charset="0"/>
              </a:rPr>
              <a:t>allows</a:t>
            </a:r>
            <a:r>
              <a:rPr lang="it-IT" sz="3200" dirty="0">
                <a:latin typeface="Arial" panose="020B0604020202020204" pitchFamily="34" charset="0"/>
                <a:cs typeface="Arial" panose="020B0604020202020204" pitchFamily="34" charset="0"/>
              </a:rPr>
              <a:t> an </a:t>
            </a:r>
            <a:r>
              <a:rPr lang="it-IT" sz="3200" dirty="0">
                <a:latin typeface="Arial Black" panose="020B0A04020102020204" pitchFamily="34" charset="0"/>
              </a:rPr>
              <a:t>in-</a:t>
            </a:r>
            <a:r>
              <a:rPr lang="it-IT" sz="3200" dirty="0" err="1">
                <a:latin typeface="Arial Black" panose="020B0A04020102020204" pitchFamily="34" charset="0"/>
              </a:rPr>
              <a:t>order</a:t>
            </a:r>
            <a:r>
              <a:rPr lang="it-IT" sz="3200" dirty="0">
                <a:latin typeface="Arial Black" panose="020B0A04020102020204" pitchFamily="34" charset="0"/>
              </a:rPr>
              <a:t> </a:t>
            </a:r>
            <a:r>
              <a:rPr lang="it-IT" sz="3200" dirty="0" err="1">
                <a:latin typeface="Arial Black" panose="020B0A04020102020204" pitchFamily="34" charset="0"/>
              </a:rPr>
              <a:t>write</a:t>
            </a:r>
            <a:r>
              <a:rPr lang="it-IT" sz="3200" dirty="0">
                <a:latin typeface="Arial Black" panose="020B0A04020102020204" pitchFamily="34" charset="0"/>
              </a:rPr>
              <a:t>-back.</a:t>
            </a:r>
          </a:p>
          <a:p>
            <a:endParaRPr lang="it-IT" sz="3200" dirty="0">
              <a:latin typeface="Arial Black" panose="020B0A04020102020204" pitchFamily="34" charset="0"/>
            </a:endParaRPr>
          </a:p>
          <a:p>
            <a:pPr algn="just"/>
            <a:r>
              <a:rPr lang="it-IT" sz="3200" dirty="0" err="1">
                <a:latin typeface="Arial" panose="020B0604020202020204" pitchFamily="34" charset="0"/>
                <a:cs typeface="Arial" panose="020B0604020202020204" pitchFamily="34" charset="0"/>
              </a:rPr>
              <a:t>All</a:t>
            </a:r>
            <a:r>
              <a:rPr lang="it-IT" sz="3200" dirty="0">
                <a:latin typeface="Arial" panose="020B0604020202020204" pitchFamily="34" charset="0"/>
                <a:cs typeface="Arial" panose="020B0604020202020204" pitchFamily="34" charset="0"/>
              </a:rPr>
              <a:t> the ready </a:t>
            </a:r>
            <a:r>
              <a:rPr lang="it-IT" sz="3200" dirty="0" err="1">
                <a:latin typeface="Arial" panose="020B0604020202020204" pitchFamily="34" charset="0"/>
                <a:cs typeface="Arial" panose="020B0604020202020204" pitchFamily="34" charset="0"/>
              </a:rPr>
              <a:t>results</a:t>
            </a:r>
            <a:r>
              <a:rPr lang="it-IT" sz="3200" dirty="0">
                <a:latin typeface="Arial" panose="020B0604020202020204" pitchFamily="34" charset="0"/>
                <a:cs typeface="Arial" panose="020B0604020202020204" pitchFamily="34" charset="0"/>
              </a:rPr>
              <a:t> in the </a:t>
            </a:r>
            <a:r>
              <a:rPr lang="en-GB" sz="3200" dirty="0">
                <a:latin typeface="Arial" panose="020B0604020202020204" pitchFamily="34" charset="0"/>
                <a:cs typeface="Arial" panose="020B0604020202020204" pitchFamily="34" charset="0"/>
              </a:rPr>
              <a:t>FUs</a:t>
            </a:r>
            <a:r>
              <a:rPr lang="it-IT" sz="3200" dirty="0">
                <a:latin typeface="Arial" panose="020B0604020202020204" pitchFamily="34" charset="0"/>
                <a:cs typeface="Arial" panose="020B0604020202020204" pitchFamily="34" charset="0"/>
              </a:rPr>
              <a:t> </a:t>
            </a:r>
            <a:r>
              <a:rPr lang="it-IT" sz="3200" dirty="0" err="1">
                <a:latin typeface="Arial" panose="020B0604020202020204" pitchFamily="34" charset="0"/>
                <a:cs typeface="Arial" panose="020B0604020202020204" pitchFamily="34" charset="0"/>
              </a:rPr>
              <a:t>that</a:t>
            </a:r>
            <a:r>
              <a:rPr lang="it-IT" sz="3200" dirty="0">
                <a:latin typeface="Arial" panose="020B0604020202020204" pitchFamily="34" charset="0"/>
                <a:cs typeface="Arial" panose="020B0604020202020204" pitchFamily="34" charset="0"/>
              </a:rPr>
              <a:t> are </a:t>
            </a:r>
            <a:r>
              <a:rPr lang="it-IT" sz="3200" dirty="0" err="1">
                <a:latin typeface="Arial" panose="020B0604020202020204" pitchFamily="34" charset="0"/>
                <a:cs typeface="Arial" panose="020B0604020202020204" pitchFamily="34" charset="0"/>
              </a:rPr>
              <a:t>scheduled</a:t>
            </a:r>
            <a:r>
              <a:rPr lang="it-IT" sz="3200" dirty="0">
                <a:latin typeface="Arial" panose="020B0604020202020204" pitchFamily="34" charset="0"/>
                <a:cs typeface="Arial" panose="020B0604020202020204" pitchFamily="34" charset="0"/>
              </a:rPr>
              <a:t> after the FU </a:t>
            </a:r>
            <a:r>
              <a:rPr lang="it-IT" sz="3200" dirty="0" err="1">
                <a:latin typeface="Arial" panose="020B0604020202020204" pitchFamily="34" charset="0"/>
                <a:cs typeface="Arial" panose="020B0604020202020204" pitchFamily="34" charset="0"/>
              </a:rPr>
              <a:t>that</a:t>
            </a:r>
            <a:r>
              <a:rPr lang="it-IT" sz="3200" dirty="0">
                <a:latin typeface="Arial" panose="020B0604020202020204" pitchFamily="34" charset="0"/>
                <a:cs typeface="Arial" panose="020B0604020202020204" pitchFamily="34" charset="0"/>
              </a:rPr>
              <a:t> </a:t>
            </a:r>
            <a:r>
              <a:rPr lang="it-IT" sz="3200" dirty="0" err="1">
                <a:latin typeface="Arial" panose="020B0604020202020204" pitchFamily="34" charset="0"/>
                <a:cs typeface="Arial" panose="020B0604020202020204" pitchFamily="34" charset="0"/>
              </a:rPr>
              <a:t>write</a:t>
            </a:r>
            <a:r>
              <a:rPr lang="it-IT" sz="3200" dirty="0">
                <a:latin typeface="Arial" panose="020B0604020202020204" pitchFamily="34" charset="0"/>
                <a:cs typeface="Arial" panose="020B0604020202020204" pitchFamily="34" charset="0"/>
              </a:rPr>
              <a:t>-back the </a:t>
            </a:r>
            <a:r>
              <a:rPr lang="it-IT" sz="3200" dirty="0" err="1">
                <a:latin typeface="Arial" panose="020B0604020202020204" pitchFamily="34" charset="0"/>
                <a:cs typeface="Arial" panose="020B0604020202020204" pitchFamily="34" charset="0"/>
              </a:rPr>
              <a:t>results</a:t>
            </a:r>
            <a:r>
              <a:rPr lang="it-IT" sz="3200" dirty="0">
                <a:latin typeface="Arial" panose="020B0604020202020204" pitchFamily="34" charset="0"/>
                <a:cs typeface="Arial" panose="020B0604020202020204" pitchFamily="34" charset="0"/>
              </a:rPr>
              <a:t> </a:t>
            </a:r>
            <a:r>
              <a:rPr lang="it-IT" sz="3200" dirty="0" err="1">
                <a:latin typeface="Arial" panose="020B0604020202020204" pitchFamily="34" charset="0"/>
                <a:cs typeface="Arial" panose="020B0604020202020204" pitchFamily="34" charset="0"/>
              </a:rPr>
              <a:t>stall</a:t>
            </a:r>
            <a:r>
              <a:rPr lang="it-IT" sz="3200" dirty="0">
                <a:latin typeface="Arial" panose="020B0604020202020204" pitchFamily="34" charset="0"/>
                <a:cs typeface="Arial" panose="020B0604020202020204" pitchFamily="34" charset="0"/>
              </a:rPr>
              <a:t>.</a:t>
            </a:r>
          </a:p>
        </p:txBody>
      </p:sp>
      <p:sp>
        <p:nvSpPr>
          <p:cNvPr id="3" name="CasellaDiTesto 5">
            <a:extLst>
              <a:ext uri="{FF2B5EF4-FFF2-40B4-BE49-F238E27FC236}">
                <a16:creationId xmlns:a16="http://schemas.microsoft.com/office/drawing/2014/main" id="{2BC6BDEA-B9C3-FC35-DF40-B767134EFBF5}"/>
              </a:ext>
            </a:extLst>
          </p:cNvPr>
          <p:cNvSpPr txBox="1"/>
          <p:nvPr/>
        </p:nvSpPr>
        <p:spPr>
          <a:xfrm>
            <a:off x="609600" y="800100"/>
            <a:ext cx="16306800" cy="1262012"/>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9000" b="0" i="0" u="none" strike="noStrike" kern="1200" cap="none" spc="0" normalizeH="0" baseline="0" noProof="0" dirty="0">
                <a:ln>
                  <a:noFill/>
                </a:ln>
                <a:solidFill>
                  <a:srgbClr val="004AAD"/>
                </a:solidFill>
                <a:effectLst/>
                <a:uLnTx/>
                <a:uFillTx/>
                <a:latin typeface="Arial Black" panose="020B0A04020102020204" pitchFamily="34" charset="0"/>
              </a:rPr>
              <a:t>EXECUTE MODULE</a:t>
            </a:r>
          </a:p>
        </p:txBody>
      </p:sp>
    </p:spTree>
    <p:extLst>
      <p:ext uri="{BB962C8B-B14F-4D97-AF65-F5344CB8AC3E}">
        <p14:creationId xmlns:p14="http://schemas.microsoft.com/office/powerpoint/2010/main" val="1478525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magine 16">
            <a:extLst>
              <a:ext uri="{FF2B5EF4-FFF2-40B4-BE49-F238E27FC236}">
                <a16:creationId xmlns:a16="http://schemas.microsoft.com/office/drawing/2014/main" id="{82E653FD-2535-74BD-304B-AAA398A7F6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358" y="2933700"/>
            <a:ext cx="16543283" cy="6391723"/>
          </a:xfrm>
          <a:prstGeom prst="rect">
            <a:avLst/>
          </a:prstGeom>
        </p:spPr>
      </p:pic>
      <p:sp>
        <p:nvSpPr>
          <p:cNvPr id="2" name="Freeform 4">
            <a:extLst>
              <a:ext uri="{FF2B5EF4-FFF2-40B4-BE49-F238E27FC236}">
                <a16:creationId xmlns:a16="http://schemas.microsoft.com/office/drawing/2014/main" id="{ECDBE907-4A42-5479-9B25-C7DF989CA29A}"/>
              </a:ext>
            </a:extLst>
          </p:cNvPr>
          <p:cNvSpPr/>
          <p:nvPr/>
        </p:nvSpPr>
        <p:spPr>
          <a:xfrm rot="18722869">
            <a:off x="14556202" y="-4035227"/>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txBody>
          <a:bodyPr/>
          <a:lstStyle/>
          <a:p>
            <a:endParaRPr lang="en-GB"/>
          </a:p>
        </p:txBody>
      </p:sp>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21</a:t>
            </a:fld>
            <a:endParaRPr lang="en-US" dirty="0"/>
          </a:p>
        </p:txBody>
      </p:sp>
      <p:sp>
        <p:nvSpPr>
          <p:cNvPr id="6" name="CasellaDiTesto 5">
            <a:extLst>
              <a:ext uri="{FF2B5EF4-FFF2-40B4-BE49-F238E27FC236}">
                <a16:creationId xmlns:a16="http://schemas.microsoft.com/office/drawing/2014/main" id="{3157287B-44D2-FB7E-E879-AC90173BBC10}"/>
              </a:ext>
            </a:extLst>
          </p:cNvPr>
          <p:cNvSpPr txBox="1"/>
          <p:nvPr/>
        </p:nvSpPr>
        <p:spPr>
          <a:xfrm>
            <a:off x="533400" y="1330128"/>
            <a:ext cx="16306800" cy="1262012"/>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9000" b="0" i="0" u="none" strike="noStrike" kern="1200" cap="none" spc="0" normalizeH="0" baseline="0" noProof="0" dirty="0">
                <a:ln>
                  <a:noFill/>
                </a:ln>
                <a:solidFill>
                  <a:srgbClr val="004AAD"/>
                </a:solidFill>
                <a:effectLst/>
                <a:uLnTx/>
                <a:uFillTx/>
                <a:latin typeface="Arial Black" panose="020B0A04020102020204" pitchFamily="34" charset="0"/>
              </a:rPr>
              <a:t>EXECUTE MODULE</a:t>
            </a:r>
          </a:p>
        </p:txBody>
      </p:sp>
      <p:sp>
        <p:nvSpPr>
          <p:cNvPr id="10" name="Rectangle 46">
            <a:extLst>
              <a:ext uri="{FF2B5EF4-FFF2-40B4-BE49-F238E27FC236}">
                <a16:creationId xmlns:a16="http://schemas.microsoft.com/office/drawing/2014/main" id="{BBEBBF6E-C612-E4E9-7BAD-D68519F3C50F}"/>
              </a:ext>
            </a:extLst>
          </p:cNvPr>
          <p:cNvSpPr/>
          <p:nvPr/>
        </p:nvSpPr>
        <p:spPr>
          <a:xfrm>
            <a:off x="7417759" y="5143500"/>
            <a:ext cx="1035099" cy="817264"/>
          </a:xfrm>
          <a:prstGeom prst="rect">
            <a:avLst/>
          </a:prstGeom>
          <a:solidFill>
            <a:srgbClr val="00B0F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A</a:t>
            </a:r>
          </a:p>
        </p:txBody>
      </p:sp>
      <p:sp>
        <p:nvSpPr>
          <p:cNvPr id="11" name="Rectangle 47">
            <a:extLst>
              <a:ext uri="{FF2B5EF4-FFF2-40B4-BE49-F238E27FC236}">
                <a16:creationId xmlns:a16="http://schemas.microsoft.com/office/drawing/2014/main" id="{838F333D-6551-2269-4059-8749D0E74CA0}"/>
              </a:ext>
            </a:extLst>
          </p:cNvPr>
          <p:cNvSpPr/>
          <p:nvPr/>
        </p:nvSpPr>
        <p:spPr>
          <a:xfrm>
            <a:off x="7417759" y="6252370"/>
            <a:ext cx="1035099" cy="817264"/>
          </a:xfrm>
          <a:prstGeom prst="rect">
            <a:avLst/>
          </a:prstGeom>
          <a:solidFill>
            <a:srgbClr val="00B0F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B</a:t>
            </a:r>
          </a:p>
        </p:txBody>
      </p:sp>
      <p:sp>
        <p:nvSpPr>
          <p:cNvPr id="14" name="Rectangle 46">
            <a:extLst>
              <a:ext uri="{FF2B5EF4-FFF2-40B4-BE49-F238E27FC236}">
                <a16:creationId xmlns:a16="http://schemas.microsoft.com/office/drawing/2014/main" id="{853BB9AC-FDEE-19CA-72C1-91402D1E04B4}"/>
              </a:ext>
            </a:extLst>
          </p:cNvPr>
          <p:cNvSpPr/>
          <p:nvPr/>
        </p:nvSpPr>
        <p:spPr>
          <a:xfrm>
            <a:off x="5508355" y="4914900"/>
            <a:ext cx="1035099" cy="817264"/>
          </a:xfrm>
          <a:prstGeom prst="rect">
            <a:avLst/>
          </a:prstGeom>
          <a:solidFill>
            <a:schemeClr val="tx2">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A</a:t>
            </a:r>
          </a:p>
        </p:txBody>
      </p:sp>
      <p:sp>
        <p:nvSpPr>
          <p:cNvPr id="15" name="Rectangle 47">
            <a:extLst>
              <a:ext uri="{FF2B5EF4-FFF2-40B4-BE49-F238E27FC236}">
                <a16:creationId xmlns:a16="http://schemas.microsoft.com/office/drawing/2014/main" id="{097719D6-2D28-24A6-7E25-867725A0B22B}"/>
              </a:ext>
            </a:extLst>
          </p:cNvPr>
          <p:cNvSpPr/>
          <p:nvPr/>
        </p:nvSpPr>
        <p:spPr>
          <a:xfrm>
            <a:off x="4320847" y="4914900"/>
            <a:ext cx="1035099" cy="817264"/>
          </a:xfrm>
          <a:prstGeom prst="rect">
            <a:avLst/>
          </a:prstGeom>
          <a:solidFill>
            <a:schemeClr val="tx2">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B</a:t>
            </a:r>
          </a:p>
        </p:txBody>
      </p:sp>
      <p:sp>
        <p:nvSpPr>
          <p:cNvPr id="20" name="Rectangle 46">
            <a:extLst>
              <a:ext uri="{FF2B5EF4-FFF2-40B4-BE49-F238E27FC236}">
                <a16:creationId xmlns:a16="http://schemas.microsoft.com/office/drawing/2014/main" id="{9B94ABE9-A4DE-EFA8-A92F-F3E020944D52}"/>
              </a:ext>
            </a:extLst>
          </p:cNvPr>
          <p:cNvSpPr/>
          <p:nvPr/>
        </p:nvSpPr>
        <p:spPr>
          <a:xfrm>
            <a:off x="11195001" y="6350846"/>
            <a:ext cx="1035099" cy="817264"/>
          </a:xfrm>
          <a:prstGeom prst="rect">
            <a:avLst/>
          </a:prstGeom>
          <a:solidFill>
            <a:srgbClr val="00B0F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RES</a:t>
            </a:r>
          </a:p>
        </p:txBody>
      </p:sp>
      <p:sp>
        <p:nvSpPr>
          <p:cNvPr id="21" name="Rectangle 46">
            <a:extLst>
              <a:ext uri="{FF2B5EF4-FFF2-40B4-BE49-F238E27FC236}">
                <a16:creationId xmlns:a16="http://schemas.microsoft.com/office/drawing/2014/main" id="{3E285A07-30BC-65E3-466D-5420764980D8}"/>
              </a:ext>
            </a:extLst>
          </p:cNvPr>
          <p:cNvSpPr/>
          <p:nvPr/>
        </p:nvSpPr>
        <p:spPr>
          <a:xfrm>
            <a:off x="11195001" y="3873516"/>
            <a:ext cx="1035099" cy="817264"/>
          </a:xfrm>
          <a:prstGeom prst="rect">
            <a:avLst/>
          </a:prstGeom>
          <a:solidFill>
            <a:schemeClr val="tx2">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RES</a:t>
            </a:r>
          </a:p>
        </p:txBody>
      </p:sp>
      <p:sp>
        <p:nvSpPr>
          <p:cNvPr id="3" name="CasellaDiTesto 2">
            <a:extLst>
              <a:ext uri="{FF2B5EF4-FFF2-40B4-BE49-F238E27FC236}">
                <a16:creationId xmlns:a16="http://schemas.microsoft.com/office/drawing/2014/main" id="{8CD1A2FB-B265-EFB6-FE04-516AFA4F218D}"/>
              </a:ext>
            </a:extLst>
          </p:cNvPr>
          <p:cNvSpPr txBox="1"/>
          <p:nvPr/>
        </p:nvSpPr>
        <p:spPr>
          <a:xfrm>
            <a:off x="14348592" y="3471594"/>
            <a:ext cx="1219200" cy="646331"/>
          </a:xfrm>
          <a:prstGeom prst="rect">
            <a:avLst/>
          </a:prstGeom>
          <a:noFill/>
        </p:spPr>
        <p:txBody>
          <a:bodyPr wrap="square" rtlCol="0">
            <a:spAutoFit/>
          </a:bodyPr>
          <a:lstStyle/>
          <a:p>
            <a:r>
              <a:rPr lang="it-IT" sz="3600" dirty="0">
                <a:latin typeface="Arial Black" panose="020B0A04020102020204" pitchFamily="34" charset="0"/>
              </a:rPr>
              <a:t>CC=</a:t>
            </a:r>
          </a:p>
        </p:txBody>
      </p:sp>
      <p:sp>
        <p:nvSpPr>
          <p:cNvPr id="5" name="CasellaDiTesto 4">
            <a:extLst>
              <a:ext uri="{FF2B5EF4-FFF2-40B4-BE49-F238E27FC236}">
                <a16:creationId xmlns:a16="http://schemas.microsoft.com/office/drawing/2014/main" id="{A314DE6B-56CC-DDD7-D978-D77356E2E0C4}"/>
              </a:ext>
            </a:extLst>
          </p:cNvPr>
          <p:cNvSpPr txBox="1"/>
          <p:nvPr/>
        </p:nvSpPr>
        <p:spPr>
          <a:xfrm>
            <a:off x="15436412" y="3467100"/>
            <a:ext cx="762000" cy="646331"/>
          </a:xfrm>
          <a:prstGeom prst="rect">
            <a:avLst/>
          </a:prstGeom>
          <a:noFill/>
        </p:spPr>
        <p:txBody>
          <a:bodyPr wrap="square" rtlCol="0">
            <a:spAutoFit/>
          </a:bodyPr>
          <a:lstStyle/>
          <a:p>
            <a:r>
              <a:rPr lang="it-IT" sz="3600" dirty="0">
                <a:latin typeface="Arial Black" panose="020B0A04020102020204" pitchFamily="34" charset="0"/>
              </a:rPr>
              <a:t>1</a:t>
            </a:r>
          </a:p>
        </p:txBody>
      </p:sp>
      <p:sp>
        <p:nvSpPr>
          <p:cNvPr id="8" name="CasellaDiTesto 7">
            <a:extLst>
              <a:ext uri="{FF2B5EF4-FFF2-40B4-BE49-F238E27FC236}">
                <a16:creationId xmlns:a16="http://schemas.microsoft.com/office/drawing/2014/main" id="{6DF8BDEC-E371-EF13-D1DB-20A0BFAB5D95}"/>
              </a:ext>
            </a:extLst>
          </p:cNvPr>
          <p:cNvSpPr txBox="1"/>
          <p:nvPr/>
        </p:nvSpPr>
        <p:spPr>
          <a:xfrm>
            <a:off x="15889803" y="3475697"/>
            <a:ext cx="762000" cy="646331"/>
          </a:xfrm>
          <a:prstGeom prst="rect">
            <a:avLst/>
          </a:prstGeom>
          <a:noFill/>
        </p:spPr>
        <p:txBody>
          <a:bodyPr wrap="square" rtlCol="0">
            <a:spAutoFit/>
          </a:bodyPr>
          <a:lstStyle/>
          <a:p>
            <a:r>
              <a:rPr lang="it-IT" sz="3600" dirty="0">
                <a:latin typeface="Arial Black" panose="020B0A04020102020204" pitchFamily="34" charset="0"/>
              </a:rPr>
              <a:t>2</a:t>
            </a:r>
          </a:p>
        </p:txBody>
      </p:sp>
      <p:sp>
        <p:nvSpPr>
          <p:cNvPr id="9" name="CasellaDiTesto 8">
            <a:extLst>
              <a:ext uri="{FF2B5EF4-FFF2-40B4-BE49-F238E27FC236}">
                <a16:creationId xmlns:a16="http://schemas.microsoft.com/office/drawing/2014/main" id="{BFC89D6F-787F-B8F4-B63D-577890D06925}"/>
              </a:ext>
            </a:extLst>
          </p:cNvPr>
          <p:cNvSpPr txBox="1"/>
          <p:nvPr/>
        </p:nvSpPr>
        <p:spPr>
          <a:xfrm>
            <a:off x="16308771" y="3476282"/>
            <a:ext cx="762000" cy="646331"/>
          </a:xfrm>
          <a:prstGeom prst="rect">
            <a:avLst/>
          </a:prstGeom>
          <a:noFill/>
        </p:spPr>
        <p:txBody>
          <a:bodyPr wrap="square" rtlCol="0">
            <a:spAutoFit/>
          </a:bodyPr>
          <a:lstStyle/>
          <a:p>
            <a:r>
              <a:rPr lang="it-IT" sz="3600" dirty="0">
                <a:latin typeface="Arial Black" panose="020B0A04020102020204" pitchFamily="34" charset="0"/>
              </a:rPr>
              <a:t>3</a:t>
            </a:r>
          </a:p>
        </p:txBody>
      </p:sp>
      <p:sp>
        <p:nvSpPr>
          <p:cNvPr id="12" name="CasellaDiTesto 11">
            <a:extLst>
              <a:ext uri="{FF2B5EF4-FFF2-40B4-BE49-F238E27FC236}">
                <a16:creationId xmlns:a16="http://schemas.microsoft.com/office/drawing/2014/main" id="{C5A74144-DCEC-764E-FEFB-466691714903}"/>
              </a:ext>
            </a:extLst>
          </p:cNvPr>
          <p:cNvSpPr txBox="1"/>
          <p:nvPr/>
        </p:nvSpPr>
        <p:spPr>
          <a:xfrm>
            <a:off x="16691740" y="3475697"/>
            <a:ext cx="910459" cy="646331"/>
          </a:xfrm>
          <a:prstGeom prst="rect">
            <a:avLst/>
          </a:prstGeom>
          <a:noFill/>
        </p:spPr>
        <p:txBody>
          <a:bodyPr wrap="square" rtlCol="0">
            <a:spAutoFit/>
          </a:bodyPr>
          <a:lstStyle/>
          <a:p>
            <a:r>
              <a:rPr lang="it-IT" sz="3600" dirty="0">
                <a:latin typeface="Arial Black" panose="020B0A04020102020204" pitchFamily="34" charset="0"/>
              </a:rPr>
              <a:t>8</a:t>
            </a:r>
          </a:p>
        </p:txBody>
      </p:sp>
      <p:sp>
        <p:nvSpPr>
          <p:cNvPr id="13" name="CasellaDiTesto 12">
            <a:extLst>
              <a:ext uri="{FF2B5EF4-FFF2-40B4-BE49-F238E27FC236}">
                <a16:creationId xmlns:a16="http://schemas.microsoft.com/office/drawing/2014/main" id="{18809A1F-7884-599B-1D75-307611A98B43}"/>
              </a:ext>
            </a:extLst>
          </p:cNvPr>
          <p:cNvSpPr txBox="1"/>
          <p:nvPr/>
        </p:nvSpPr>
        <p:spPr>
          <a:xfrm>
            <a:off x="17124678" y="3467100"/>
            <a:ext cx="974792" cy="646331"/>
          </a:xfrm>
          <a:prstGeom prst="rect">
            <a:avLst/>
          </a:prstGeom>
          <a:noFill/>
        </p:spPr>
        <p:txBody>
          <a:bodyPr wrap="square" rtlCol="0">
            <a:spAutoFit/>
          </a:bodyPr>
          <a:lstStyle/>
          <a:p>
            <a:r>
              <a:rPr lang="it-IT" sz="3600" dirty="0">
                <a:latin typeface="Arial Black" panose="020B0A04020102020204" pitchFamily="34" charset="0"/>
              </a:rPr>
              <a:t>9</a:t>
            </a:r>
          </a:p>
        </p:txBody>
      </p:sp>
      <p:sp>
        <p:nvSpPr>
          <p:cNvPr id="22" name="CasellaDiTesto 21">
            <a:extLst>
              <a:ext uri="{FF2B5EF4-FFF2-40B4-BE49-F238E27FC236}">
                <a16:creationId xmlns:a16="http://schemas.microsoft.com/office/drawing/2014/main" id="{7F3269F7-BE51-25E3-D51A-7B690757EBCA}"/>
              </a:ext>
            </a:extLst>
          </p:cNvPr>
          <p:cNvSpPr txBox="1"/>
          <p:nvPr/>
        </p:nvSpPr>
        <p:spPr>
          <a:xfrm>
            <a:off x="17526000" y="3467100"/>
            <a:ext cx="918340" cy="646331"/>
          </a:xfrm>
          <a:prstGeom prst="rect">
            <a:avLst/>
          </a:prstGeom>
          <a:noFill/>
        </p:spPr>
        <p:txBody>
          <a:bodyPr wrap="square" rtlCol="0">
            <a:spAutoFit/>
          </a:bodyPr>
          <a:lstStyle/>
          <a:p>
            <a:r>
              <a:rPr lang="it-IT" sz="3600" dirty="0">
                <a:latin typeface="Arial Black" panose="020B0A04020102020204" pitchFamily="34" charset="0"/>
              </a:rPr>
              <a:t>10</a:t>
            </a:r>
          </a:p>
        </p:txBody>
      </p:sp>
    </p:spTree>
    <p:extLst>
      <p:ext uri="{BB962C8B-B14F-4D97-AF65-F5344CB8AC3E}">
        <p14:creationId xmlns:p14="http://schemas.microsoft.com/office/powerpoint/2010/main" val="542763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9.72222E-7 -4.93827E-7 L 0.11189 0.07778 " pathEditMode="relative" rAng="0" ptsTypes="AA">
                                      <p:cBhvr>
                                        <p:cTn id="6" dur="2000" fill="hold"/>
                                        <p:tgtEl>
                                          <p:spTgt spid="10"/>
                                        </p:tgtEl>
                                        <p:attrNameLst>
                                          <p:attrName>ppt_x</p:attrName>
                                          <p:attrName>ppt_y</p:attrName>
                                        </p:attrNameLst>
                                      </p:cBhvr>
                                      <p:rCtr x="5590" y="3889"/>
                                    </p:animMotion>
                                  </p:childTnLst>
                                </p:cTn>
                              </p:par>
                              <p:par>
                                <p:cTn id="7" presetID="42" presetClass="path" presetSubtype="0" accel="50000" decel="50000" fill="hold" grpId="0" nodeType="withEffect">
                                  <p:stCondLst>
                                    <p:cond delay="0"/>
                                  </p:stCondLst>
                                  <p:childTnLst>
                                    <p:animMotion origin="layout" path="M -9.72222E-7 -8.64198E-7 L 0.11189 0.04923 " pathEditMode="relative" rAng="0" ptsTypes="AA">
                                      <p:cBhvr>
                                        <p:cTn id="8" dur="2000" fill="hold"/>
                                        <p:tgtEl>
                                          <p:spTgt spid="11"/>
                                        </p:tgtEl>
                                        <p:attrNameLst>
                                          <p:attrName>ppt_x</p:attrName>
                                          <p:attrName>ppt_y</p:attrName>
                                        </p:attrNameLst>
                                      </p:cBhvr>
                                      <p:rCtr x="5590" y="2454"/>
                                    </p:animMotion>
                                  </p:childTnLst>
                                </p:cTn>
                              </p:par>
                              <p:par>
                                <p:cTn id="9" presetID="42" presetClass="path" presetSubtype="0" accel="50000" decel="50000" fill="hold" grpId="0" nodeType="withEffect">
                                  <p:stCondLst>
                                    <p:cond delay="0"/>
                                  </p:stCondLst>
                                  <p:childTnLst>
                                    <p:animMotion origin="layout" path="M -3.88889E-6 1.7284E-6 L 0.10442 0.02223 " pathEditMode="relative" rAng="0" ptsTypes="AA">
                                      <p:cBhvr>
                                        <p:cTn id="10" dur="2000" fill="hold"/>
                                        <p:tgtEl>
                                          <p:spTgt spid="14"/>
                                        </p:tgtEl>
                                        <p:attrNameLst>
                                          <p:attrName>ppt_x</p:attrName>
                                          <p:attrName>ppt_y</p:attrName>
                                        </p:attrNameLst>
                                      </p:cBhvr>
                                      <p:rCtr x="5191" y="972"/>
                                    </p:animMotion>
                                  </p:childTnLst>
                                </p:cTn>
                              </p:par>
                              <p:par>
                                <p:cTn id="11" presetID="42" presetClass="path" presetSubtype="0" accel="50000" decel="50000" fill="hold" grpId="0" nodeType="withEffect">
                                  <p:stCondLst>
                                    <p:cond delay="0"/>
                                  </p:stCondLst>
                                  <p:childTnLst>
                                    <p:animMotion origin="layout" path="M -3.33333E-6 1.7284E-6 L 0.16936 0.13009 " pathEditMode="relative" rAng="0" ptsTypes="AA">
                                      <p:cBhvr>
                                        <p:cTn id="12" dur="2000" fill="hold"/>
                                        <p:tgtEl>
                                          <p:spTgt spid="15"/>
                                        </p:tgtEl>
                                        <p:attrNameLst>
                                          <p:attrName>ppt_x</p:attrName>
                                          <p:attrName>ppt_y</p:attrName>
                                        </p:attrNameLst>
                                      </p:cBhvr>
                                      <p:rCtr x="8464" y="6497"/>
                                    </p:animMotion>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1" nodeType="clickEffect">
                                  <p:stCondLst>
                                    <p:cond delay="0"/>
                                  </p:stCondLst>
                                  <p:childTnLst>
                                    <p:animMotion origin="layout" path="M 0.10443 0.02222 L 0.21632 -0.15077 " pathEditMode="relative" rAng="0" ptsTypes="AA">
                                      <p:cBhvr>
                                        <p:cTn id="18" dur="2000" fill="hold"/>
                                        <p:tgtEl>
                                          <p:spTgt spid="14"/>
                                        </p:tgtEl>
                                        <p:attrNameLst>
                                          <p:attrName>ppt_x</p:attrName>
                                          <p:attrName>ppt_y</p:attrName>
                                        </p:attrNameLst>
                                      </p:cBhvr>
                                      <p:rCtr x="5590" y="-8657"/>
                                    </p:animMotion>
                                  </p:childTnLst>
                                </p:cTn>
                              </p:par>
                              <p:par>
                                <p:cTn id="19" presetID="42" presetClass="path" presetSubtype="0" accel="50000" decel="50000" fill="hold" grpId="1" nodeType="withEffect">
                                  <p:stCondLst>
                                    <p:cond delay="0"/>
                                  </p:stCondLst>
                                  <p:childTnLst>
                                    <p:animMotion origin="layout" path="M 0.16936 0.13009 L 0.28125 -0.06929 " pathEditMode="relative" rAng="0" ptsTypes="AA">
                                      <p:cBhvr>
                                        <p:cTn id="20" dur="2000" fill="hold"/>
                                        <p:tgtEl>
                                          <p:spTgt spid="15"/>
                                        </p:tgtEl>
                                        <p:attrNameLst>
                                          <p:attrName>ppt_x</p:attrName>
                                          <p:attrName>ppt_y</p:attrName>
                                        </p:attrNameLst>
                                      </p:cBhvr>
                                      <p:rCtr x="5590" y="-9969"/>
                                    </p:animMotion>
                                  </p:childTnLst>
                                </p:cTn>
                              </p:par>
                              <p:par>
                                <p:cTn id="21" presetID="10" presetClass="exit" presetSubtype="0" fill="hold" grpId="1" nodeType="withEffect">
                                  <p:stCondLst>
                                    <p:cond delay="0"/>
                                  </p:stCondLst>
                                  <p:childTnLst>
                                    <p:animEffect transition="out" filter="fade">
                                      <p:cBhvr>
                                        <p:cTn id="22" dur="500"/>
                                        <p:tgtEl>
                                          <p:spTgt spid="10"/>
                                        </p:tgtEl>
                                      </p:cBhvr>
                                    </p:animEffect>
                                    <p:set>
                                      <p:cBhvr>
                                        <p:cTn id="23" dur="1" fill="hold">
                                          <p:stCondLst>
                                            <p:cond delay="499"/>
                                          </p:stCondLst>
                                        </p:cTn>
                                        <p:tgtEl>
                                          <p:spTgt spid="10"/>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2" nodeType="clickEffect">
                                  <p:stCondLst>
                                    <p:cond delay="0"/>
                                  </p:stCondLst>
                                  <p:childTnLst>
                                    <p:animEffect transition="out" filter="fade">
                                      <p:cBhvr>
                                        <p:cTn id="34" dur="500"/>
                                        <p:tgtEl>
                                          <p:spTgt spid="14"/>
                                        </p:tgtEl>
                                      </p:cBhvr>
                                    </p:animEffect>
                                    <p:set>
                                      <p:cBhvr>
                                        <p:cTn id="35" dur="1" fill="hold">
                                          <p:stCondLst>
                                            <p:cond delay="499"/>
                                          </p:stCondLst>
                                        </p:cTn>
                                        <p:tgtEl>
                                          <p:spTgt spid="14"/>
                                        </p:tgtEl>
                                        <p:attrNameLst>
                                          <p:attrName>style.visibility</p:attrName>
                                        </p:attrNameLst>
                                      </p:cBhvr>
                                      <p:to>
                                        <p:strVal val="hidden"/>
                                      </p:to>
                                    </p:set>
                                  </p:childTnLst>
                                </p:cTn>
                              </p:par>
                              <p:par>
                                <p:cTn id="36" presetID="10" presetClass="exit" presetSubtype="0" fill="hold" grpId="2" nodeType="withEffect">
                                  <p:stCondLst>
                                    <p:cond delay="0"/>
                                  </p:stCondLst>
                                  <p:childTnLst>
                                    <p:animEffect transition="out" filter="fade">
                                      <p:cBhvr>
                                        <p:cTn id="37" dur="500"/>
                                        <p:tgtEl>
                                          <p:spTgt spid="15"/>
                                        </p:tgtEl>
                                      </p:cBhvr>
                                    </p:animEffect>
                                    <p:set>
                                      <p:cBhvr>
                                        <p:cTn id="38" dur="1" fill="hold">
                                          <p:stCondLst>
                                            <p:cond delay="499"/>
                                          </p:stCondLst>
                                        </p:cTn>
                                        <p:tgtEl>
                                          <p:spTgt spid="15"/>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 presetClass="exit" presetSubtype="0" fill="hold" grpId="1" nodeType="withEffect">
                                  <p:stCondLst>
                                    <p:cond delay="0"/>
                                  </p:stCondLst>
                                  <p:childTnLst>
                                    <p:set>
                                      <p:cBhvr>
                                        <p:cTn id="43" dur="1" fill="hold">
                                          <p:stCondLst>
                                            <p:cond delay="0"/>
                                          </p:stCondLst>
                                        </p:cTn>
                                        <p:tgtEl>
                                          <p:spTgt spid="8"/>
                                        </p:tgtEl>
                                        <p:attrNameLst>
                                          <p:attrName>style.visibility</p:attrName>
                                        </p:attrNameLst>
                                      </p:cBhvr>
                                      <p:to>
                                        <p:strVal val="hidden"/>
                                      </p:to>
                                    </p:set>
                                  </p:childTnLst>
                                </p:cTn>
                              </p:par>
                              <p:par>
                                <p:cTn id="44" presetID="1" presetClass="entr" presetSubtype="0"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9"/>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1" nodeType="clickEffect">
                                  <p:stCondLst>
                                    <p:cond delay="0"/>
                                  </p:stCondLst>
                                  <p:childTnLst>
                                    <p:animMotion origin="layout" path="M -1.38889E-6 1.23457E-6 L 0.20122 -0.04923 " pathEditMode="relative" rAng="0" ptsTypes="AA">
                                      <p:cBhvr>
                                        <p:cTn id="58" dur="2000" fill="hold"/>
                                        <p:tgtEl>
                                          <p:spTgt spid="20"/>
                                        </p:tgtEl>
                                        <p:attrNameLst>
                                          <p:attrName>ppt_x</p:attrName>
                                          <p:attrName>ppt_y</p:attrName>
                                        </p:attrNameLst>
                                      </p:cBhvr>
                                      <p:rCtr x="10061" y="-2469"/>
                                    </p:animMotion>
                                  </p:childTnLst>
                                </p:cTn>
                              </p:par>
                              <p:par>
                                <p:cTn id="59" presetID="1" presetClass="entr" presetSubtype="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12"/>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grpId="1" nodeType="clickEffect">
                                  <p:stCondLst>
                                    <p:cond delay="0"/>
                                  </p:stCondLst>
                                  <p:childTnLst>
                                    <p:animMotion origin="layout" path="M -1.38889E-6 -3.7037E-6 L 0.14948 0.19167 " pathEditMode="relative" rAng="0" ptsTypes="AA">
                                      <p:cBhvr>
                                        <p:cTn id="66" dur="2000" fill="hold"/>
                                        <p:tgtEl>
                                          <p:spTgt spid="21"/>
                                        </p:tgtEl>
                                        <p:attrNameLst>
                                          <p:attrName>ppt_x</p:attrName>
                                          <p:attrName>ppt_y</p:attrName>
                                        </p:attrNameLst>
                                      </p:cBhvr>
                                      <p:rCtr x="7474" y="9583"/>
                                    </p:animMotion>
                                  </p:childTnLst>
                                </p:cTn>
                              </p:par>
                              <p:par>
                                <p:cTn id="67" presetID="1"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1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4" grpId="0" animBg="1"/>
      <p:bldP spid="14" grpId="1" animBg="1"/>
      <p:bldP spid="14" grpId="2" animBg="1"/>
      <p:bldP spid="15" grpId="0" animBg="1"/>
      <p:bldP spid="15" grpId="1" animBg="1"/>
      <p:bldP spid="15" grpId="2" animBg="1"/>
      <p:bldP spid="20" grpId="0" animBg="1"/>
      <p:bldP spid="20" grpId="1" animBg="1"/>
      <p:bldP spid="21" grpId="0" animBg="1"/>
      <p:bldP spid="21" grpId="1" animBg="1"/>
      <p:bldP spid="5" grpId="0"/>
      <p:bldP spid="5" grpId="1"/>
      <p:bldP spid="8" grpId="0"/>
      <p:bldP spid="8" grpId="1"/>
      <p:bldP spid="9" grpId="0"/>
      <p:bldP spid="9" grpId="1"/>
      <p:bldP spid="12" grpId="0"/>
      <p:bldP spid="12" grpId="1"/>
      <p:bldP spid="13" grpId="0"/>
      <p:bldP spid="13" grpId="1"/>
      <p:bldP spid="22" grpId="0"/>
      <p:bldP spid="22"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10">
            <a:extLst>
              <a:ext uri="{FF2B5EF4-FFF2-40B4-BE49-F238E27FC236}">
                <a16:creationId xmlns:a16="http://schemas.microsoft.com/office/drawing/2014/main" id="{10826EDE-B818-6A93-6332-49FB04D8D0F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22</a:t>
            </a:fld>
            <a:endParaRPr lang="en-US" dirty="0"/>
          </a:p>
        </p:txBody>
      </p:sp>
      <p:sp>
        <p:nvSpPr>
          <p:cNvPr id="5" name="CasellaDiTesto 4">
            <a:extLst>
              <a:ext uri="{FF2B5EF4-FFF2-40B4-BE49-F238E27FC236}">
                <a16:creationId xmlns:a16="http://schemas.microsoft.com/office/drawing/2014/main" id="{D56D9B75-001D-5CAE-288A-67CD7B1D51F7}"/>
              </a:ext>
            </a:extLst>
          </p:cNvPr>
          <p:cNvSpPr txBox="1"/>
          <p:nvPr/>
        </p:nvSpPr>
        <p:spPr>
          <a:xfrm>
            <a:off x="914400" y="876300"/>
            <a:ext cx="9829800" cy="2416174"/>
          </a:xfrm>
          <a:prstGeom prst="rect">
            <a:avLst/>
          </a:prstGeom>
          <a:noFill/>
        </p:spPr>
        <p:txBody>
          <a:bodyPr wrap="square">
            <a:spAutoFit/>
          </a:bodyPr>
          <a:lstStyle/>
          <a:p>
            <a:pPr>
              <a:lnSpc>
                <a:spcPts val="9000"/>
              </a:lnSpc>
            </a:pPr>
            <a:r>
              <a:rPr lang="en-US" sz="9000" dirty="0">
                <a:solidFill>
                  <a:srgbClr val="004AAD"/>
                </a:solidFill>
                <a:latin typeface="Arial Black" panose="020B0A04020102020204" pitchFamily="34" charset="0"/>
              </a:rPr>
              <a:t>EVALUATION ENVIRONMENT</a:t>
            </a:r>
          </a:p>
        </p:txBody>
      </p:sp>
      <p:sp>
        <p:nvSpPr>
          <p:cNvPr id="2" name="CasellaDiTesto 1">
            <a:extLst>
              <a:ext uri="{FF2B5EF4-FFF2-40B4-BE49-F238E27FC236}">
                <a16:creationId xmlns:a16="http://schemas.microsoft.com/office/drawing/2014/main" id="{BA0F839E-7241-EFFE-1438-8F4BBAB93387}"/>
              </a:ext>
            </a:extLst>
          </p:cNvPr>
          <p:cNvSpPr txBox="1"/>
          <p:nvPr/>
        </p:nvSpPr>
        <p:spPr>
          <a:xfrm>
            <a:off x="228600" y="9850536"/>
            <a:ext cx="6248400" cy="307777"/>
          </a:xfrm>
          <a:prstGeom prst="rect">
            <a:avLst/>
          </a:prstGeom>
          <a:noFill/>
        </p:spPr>
        <p:txBody>
          <a:bodyPr wrap="square" rtlCol="0">
            <a:spAutoFit/>
          </a:bodyPr>
          <a:lstStyle/>
          <a:p>
            <a:r>
              <a:rPr lang="it-IT" sz="1400" dirty="0">
                <a:hlinkClick r:id="rId2"/>
              </a:rPr>
              <a:t>https://www.amd.com/en/corporate/university-program/aup-boards/pynq-z2.html</a:t>
            </a:r>
            <a:endParaRPr lang="it-IT" sz="1400" dirty="0"/>
          </a:p>
        </p:txBody>
      </p:sp>
      <p:sp>
        <p:nvSpPr>
          <p:cNvPr id="3" name="TextBox 2">
            <a:extLst>
              <a:ext uri="{FF2B5EF4-FFF2-40B4-BE49-F238E27FC236}">
                <a16:creationId xmlns:a16="http://schemas.microsoft.com/office/drawing/2014/main" id="{D249292F-B42E-B888-DE86-9D879B4D4B27}"/>
              </a:ext>
            </a:extLst>
          </p:cNvPr>
          <p:cNvSpPr txBox="1"/>
          <p:nvPr/>
        </p:nvSpPr>
        <p:spPr>
          <a:xfrm>
            <a:off x="912688" y="3929236"/>
            <a:ext cx="13411199" cy="5293757"/>
          </a:xfrm>
          <a:prstGeom prst="rect">
            <a:avLst/>
          </a:prstGeom>
          <a:noFill/>
        </p:spPr>
        <p:txBody>
          <a:bodyPr wrap="square" rtlCol="0">
            <a:spAutoFit/>
          </a:bodyPr>
          <a:lstStyle/>
          <a:p>
            <a:pPr marL="457200" indent="-468000" algn="just">
              <a:spcBef>
                <a:spcPts val="600"/>
              </a:spcBef>
              <a:spcAft>
                <a:spcPts val="600"/>
              </a:spcAft>
              <a:buFont typeface="Arial" panose="020B0604020202020204" pitchFamily="34" charset="0"/>
              <a:buChar char="•"/>
            </a:pPr>
            <a:r>
              <a:rPr lang="en-GB" sz="3200" dirty="0">
                <a:latin typeface="Arial" panose="020B0604020202020204" pitchFamily="34" charset="0"/>
                <a:cs typeface="Arial" panose="020B0604020202020204" pitchFamily="34" charset="0"/>
              </a:rPr>
              <a:t>PYNQ-Z2 board</a:t>
            </a:r>
          </a:p>
          <a:p>
            <a:pPr marL="457200" indent="-468000" algn="just">
              <a:spcBef>
                <a:spcPts val="600"/>
              </a:spcBef>
              <a:spcAft>
                <a:spcPts val="600"/>
              </a:spcAft>
              <a:buFont typeface="Arial" panose="020B0604020202020204" pitchFamily="34" charset="0"/>
              <a:buChar char="•"/>
            </a:pPr>
            <a:r>
              <a:rPr lang="en-GB" sz="3200" dirty="0">
                <a:latin typeface="Arial" panose="020B0604020202020204" pitchFamily="34" charset="0"/>
                <a:cs typeface="Arial" panose="020B0604020202020204" pitchFamily="34" charset="0"/>
              </a:rPr>
              <a:t>HLS 2023.2</a:t>
            </a:r>
          </a:p>
          <a:p>
            <a:pPr marL="457200" indent="-468000" algn="just">
              <a:spcBef>
                <a:spcPts val="600"/>
              </a:spcBef>
              <a:spcAft>
                <a:spcPts val="600"/>
              </a:spcAft>
              <a:buFont typeface="Arial" panose="020B0604020202020204" pitchFamily="34" charset="0"/>
              <a:buChar char="•"/>
            </a:pPr>
            <a:r>
              <a:rPr lang="en-GB" sz="3200" dirty="0">
                <a:latin typeface="Arial" panose="020B0604020202020204" pitchFamily="34" charset="0"/>
                <a:cs typeface="Arial" panose="020B0604020202020204" pitchFamily="34" charset="0"/>
              </a:rPr>
              <a:t>Vivado 2023.2 </a:t>
            </a:r>
          </a:p>
          <a:p>
            <a:pPr marL="457200" indent="-468000" algn="just">
              <a:buFont typeface="Arial" panose="020B0604020202020204" pitchFamily="34" charset="0"/>
              <a:buChar char="•"/>
            </a:pPr>
            <a:r>
              <a:rPr lang="en-GB" sz="3200" dirty="0">
                <a:latin typeface="Arial" panose="020B0604020202020204" pitchFamily="34" charset="0"/>
                <a:cs typeface="Arial" panose="020B0604020202020204" pitchFamily="34" charset="0"/>
              </a:rPr>
              <a:t>PYNQ-Z2 environment for Host-DSA </a:t>
            </a:r>
          </a:p>
          <a:p>
            <a:pPr algn="just"/>
            <a:r>
              <a:rPr lang="en-GB" sz="3200" dirty="0">
                <a:latin typeface="Arial" panose="020B0604020202020204" pitchFamily="34" charset="0"/>
                <a:cs typeface="Arial" panose="020B0604020202020204" pitchFamily="34" charset="0"/>
              </a:rPr>
              <a:t>    communications (</a:t>
            </a:r>
            <a:r>
              <a:rPr lang="en-GB" sz="3200" dirty="0" err="1">
                <a:latin typeface="Arial" panose="020B0604020202020204" pitchFamily="34" charset="0"/>
                <a:cs typeface="Arial" panose="020B0604020202020204" pitchFamily="34" charset="0"/>
              </a:rPr>
              <a:t>Jupyter</a:t>
            </a:r>
            <a:r>
              <a:rPr lang="en-GB" sz="3200" dirty="0">
                <a:latin typeface="Arial" panose="020B0604020202020204" pitchFamily="34" charset="0"/>
                <a:cs typeface="Arial" panose="020B0604020202020204" pitchFamily="34" charset="0"/>
              </a:rPr>
              <a:t>, Python)</a:t>
            </a:r>
          </a:p>
          <a:p>
            <a:pPr marL="457200" indent="-468000" algn="just">
              <a:spcBef>
                <a:spcPts val="600"/>
              </a:spcBef>
              <a:spcAft>
                <a:spcPts val="600"/>
              </a:spcAft>
              <a:buFont typeface="Arial" panose="020B0604020202020204" pitchFamily="34" charset="0"/>
              <a:buChar char="•"/>
            </a:pPr>
            <a:r>
              <a:rPr lang="en-GB" sz="3200" dirty="0">
                <a:latin typeface="Arial" panose="020B0604020202020204" pitchFamily="34" charset="0"/>
                <a:cs typeface="Arial" panose="020B0604020202020204" pitchFamily="34" charset="0"/>
              </a:rPr>
              <a:t>100 MHz clock</a:t>
            </a:r>
          </a:p>
          <a:p>
            <a:pPr algn="just">
              <a:spcBef>
                <a:spcPts val="600"/>
              </a:spcBef>
              <a:spcAft>
                <a:spcPts val="600"/>
              </a:spcAft>
            </a:pPr>
            <a:endParaRPr lang="en-GB" sz="3200" dirty="0">
              <a:latin typeface="Arial" panose="020B0604020202020204" pitchFamily="34" charset="0"/>
              <a:cs typeface="Arial" panose="020B0604020202020204" pitchFamily="34" charset="0"/>
            </a:endParaRPr>
          </a:p>
          <a:p>
            <a:pPr marL="457200" indent="-468000">
              <a:spcBef>
                <a:spcPts val="600"/>
              </a:spcBef>
              <a:spcAft>
                <a:spcPts val="600"/>
              </a:spcAft>
              <a:buFont typeface="Arial" panose="020B0604020202020204" pitchFamily="34" charset="0"/>
              <a:buChar char="•"/>
            </a:pPr>
            <a:r>
              <a:rPr lang="en-GB" sz="3200" dirty="0">
                <a:latin typeface="Arial" panose="020B0604020202020204" pitchFamily="34" charset="0"/>
                <a:cs typeface="Arial" panose="020B0604020202020204" pitchFamily="34" charset="0"/>
              </a:rPr>
              <a:t>Scaled out from a burst of 50 data to a burst of 400 data, as it is the maximum number fitting our FPGA resources.</a:t>
            </a:r>
          </a:p>
        </p:txBody>
      </p:sp>
      <p:pic>
        <p:nvPicPr>
          <p:cNvPr id="13" name="Picture 12" descr="A black and pink logo&#10;&#10;Description automatically generated">
            <a:extLst>
              <a:ext uri="{FF2B5EF4-FFF2-40B4-BE49-F238E27FC236}">
                <a16:creationId xmlns:a16="http://schemas.microsoft.com/office/drawing/2014/main" id="{1D66D5E0-BB70-A030-38F3-CBE2E15044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4372" y="2683525"/>
            <a:ext cx="3725038" cy="1854660"/>
          </a:xfrm>
          <a:prstGeom prst="rect">
            <a:avLst/>
          </a:prstGeom>
        </p:spPr>
      </p:pic>
      <p:pic>
        <p:nvPicPr>
          <p:cNvPr id="9" name="Picture 8" descr="A red square with a black background&#10;&#10;Description automatically generated">
            <a:extLst>
              <a:ext uri="{FF2B5EF4-FFF2-40B4-BE49-F238E27FC236}">
                <a16:creationId xmlns:a16="http://schemas.microsoft.com/office/drawing/2014/main" id="{2E8F4800-3789-0546-C24A-A49B30CFDB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916344" y="4730671"/>
            <a:ext cx="1098926" cy="1098926"/>
          </a:xfrm>
          <a:prstGeom prst="rect">
            <a:avLst/>
          </a:prstGeom>
        </p:spPr>
      </p:pic>
      <p:pic>
        <p:nvPicPr>
          <p:cNvPr id="15" name="Picture 14" descr="A yellow and black logo&#10;&#10;Description automatically generated">
            <a:extLst>
              <a:ext uri="{FF2B5EF4-FFF2-40B4-BE49-F238E27FC236}">
                <a16:creationId xmlns:a16="http://schemas.microsoft.com/office/drawing/2014/main" id="{179D67B7-5447-0474-2DBC-F29182B937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60053" y="4616300"/>
            <a:ext cx="1327667" cy="1327667"/>
          </a:xfrm>
          <a:prstGeom prst="rect">
            <a:avLst/>
          </a:prstGeom>
        </p:spPr>
      </p:pic>
      <p:pic>
        <p:nvPicPr>
          <p:cNvPr id="11" name="Picture 10" descr="A couple of logos with text&#10;&#10;Description automatically generated with medium confidence">
            <a:extLst>
              <a:ext uri="{FF2B5EF4-FFF2-40B4-BE49-F238E27FC236}">
                <a16:creationId xmlns:a16="http://schemas.microsoft.com/office/drawing/2014/main" id="{4AC88D02-98EB-BC29-398D-661ABAD042B6}"/>
              </a:ext>
            </a:extLst>
          </p:cNvPr>
          <p:cNvPicPr>
            <a:picLocks noChangeAspect="1"/>
          </p:cNvPicPr>
          <p:nvPr/>
        </p:nvPicPr>
        <p:blipFill rotWithShape="1">
          <a:blip r:embed="rId6">
            <a:extLst>
              <a:ext uri="{28A0092B-C50C-407E-A947-70E740481C1C}">
                <a14:useLocalDpi xmlns:a14="http://schemas.microsoft.com/office/drawing/2010/main" val="0"/>
              </a:ext>
            </a:extLst>
          </a:blip>
          <a:srcRect l="22750" r="16584"/>
          <a:stretch/>
        </p:blipFill>
        <p:spPr>
          <a:xfrm>
            <a:off x="11688966" y="6286500"/>
            <a:ext cx="3540444" cy="1540963"/>
          </a:xfrm>
          <a:prstGeom prst="rect">
            <a:avLst/>
          </a:prstGeom>
        </p:spPr>
      </p:pic>
    </p:spTree>
    <p:extLst>
      <p:ext uri="{BB962C8B-B14F-4D97-AF65-F5344CB8AC3E}">
        <p14:creationId xmlns:p14="http://schemas.microsoft.com/office/powerpoint/2010/main" val="3965351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par>
                                <p:cTn id="22" presetID="53" presetClass="entr" presetSubtype="16" fill="hold" nodeType="with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p:cTn id="2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6" dur="5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par>
                                <p:cTn id="34" presetID="53" presetClass="entr" presetSubtype="16" fill="hold" nodeType="with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 calcmode="lin" valueType="num">
                                      <p:cBhvr>
                                        <p:cTn id="3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8" dur="500"/>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p:val>
                                            <p:fltVal val="0"/>
                                          </p:val>
                                        </p:tav>
                                        <p:tav tm="100000">
                                          <p:val>
                                            <p:strVal val="#ppt_w"/>
                                          </p:val>
                                        </p:tav>
                                      </p:tavLst>
                                    </p:anim>
                                    <p:anim calcmode="lin" valueType="num">
                                      <p:cBhvr>
                                        <p:cTn id="44" dur="500" fill="hold"/>
                                        <p:tgtEl>
                                          <p:spTgt spid="11"/>
                                        </p:tgtEl>
                                        <p:attrNameLst>
                                          <p:attrName>ppt_h</p:attrName>
                                        </p:attrNameLst>
                                      </p:cBhvr>
                                      <p:tavLst>
                                        <p:tav tm="0">
                                          <p:val>
                                            <p:fltVal val="0"/>
                                          </p:val>
                                        </p:tav>
                                        <p:tav tm="100000">
                                          <p:val>
                                            <p:strVal val="#ppt_h"/>
                                          </p:val>
                                        </p:tav>
                                      </p:tavLst>
                                    </p:anim>
                                    <p:animEffect transition="in" filter="fade">
                                      <p:cBhvr>
                                        <p:cTn id="45" dur="500"/>
                                        <p:tgtEl>
                                          <p:spTgt spid="11"/>
                                        </p:tgtEl>
                                      </p:cBhvr>
                                    </p:animEffect>
                                  </p:childTnLst>
                                </p:cTn>
                              </p:par>
                              <p:par>
                                <p:cTn id="46" presetID="53" presetClass="entr" presetSubtype="16" fill="hold" nodeType="withEffect">
                                  <p:stCondLst>
                                    <p:cond delay="0"/>
                                  </p:stCondLst>
                                  <p:childTnLst>
                                    <p:set>
                                      <p:cBhvr>
                                        <p:cTn id="47" dur="1" fill="hold">
                                          <p:stCondLst>
                                            <p:cond delay="0"/>
                                          </p:stCondLst>
                                        </p:cTn>
                                        <p:tgtEl>
                                          <p:spTgt spid="3">
                                            <p:txEl>
                                              <p:pRg st="3" end="3"/>
                                            </p:txEl>
                                          </p:spTgt>
                                        </p:tgtEl>
                                        <p:attrNameLst>
                                          <p:attrName>style.visibility</p:attrName>
                                        </p:attrNameLst>
                                      </p:cBhvr>
                                      <p:to>
                                        <p:strVal val="visible"/>
                                      </p:to>
                                    </p:set>
                                    <p:anim calcmode="lin" valueType="num">
                                      <p:cBhvr>
                                        <p:cTn id="4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4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50" dur="500"/>
                                        <p:tgtEl>
                                          <p:spTgt spid="3">
                                            <p:txEl>
                                              <p:pRg st="3" end="3"/>
                                            </p:txEl>
                                          </p:spTgt>
                                        </p:tgtEl>
                                      </p:cBhvr>
                                    </p:animEffect>
                                  </p:childTnLst>
                                </p:cTn>
                              </p:par>
                              <p:par>
                                <p:cTn id="51" presetID="53" presetClass="entr" presetSubtype="16" fill="hold" nodeType="with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 calcmode="lin" valueType="num">
                                      <p:cBhvr>
                                        <p:cTn id="53"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54"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55" dur="500"/>
                                        <p:tgtEl>
                                          <p:spTgt spid="3">
                                            <p:txEl>
                                              <p:pRg st="4" end="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nodeType="clickEffect">
                                  <p:stCondLst>
                                    <p:cond delay="0"/>
                                  </p:stCondLst>
                                  <p:childTnLst>
                                    <p:set>
                                      <p:cBhvr>
                                        <p:cTn id="59" dur="1" fill="hold">
                                          <p:stCondLst>
                                            <p:cond delay="0"/>
                                          </p:stCondLst>
                                        </p:cTn>
                                        <p:tgtEl>
                                          <p:spTgt spid="3">
                                            <p:txEl>
                                              <p:pRg st="5" end="5"/>
                                            </p:txEl>
                                          </p:spTgt>
                                        </p:tgtEl>
                                        <p:attrNameLst>
                                          <p:attrName>style.visibility</p:attrName>
                                        </p:attrNameLst>
                                      </p:cBhvr>
                                      <p:to>
                                        <p:strVal val="visible"/>
                                      </p:to>
                                    </p:set>
                                    <p:anim calcmode="lin" valueType="num">
                                      <p:cBhvr>
                                        <p:cTn id="60"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61"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62" dur="500"/>
                                        <p:tgtEl>
                                          <p:spTgt spid="3">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nodeType="clickEffect">
                                  <p:stCondLst>
                                    <p:cond delay="0"/>
                                  </p:stCondLst>
                                  <p:childTnLst>
                                    <p:set>
                                      <p:cBhvr>
                                        <p:cTn id="66" dur="1" fill="hold">
                                          <p:stCondLst>
                                            <p:cond delay="0"/>
                                          </p:stCondLst>
                                        </p:cTn>
                                        <p:tgtEl>
                                          <p:spTgt spid="3">
                                            <p:txEl>
                                              <p:pRg st="7" end="7"/>
                                            </p:txEl>
                                          </p:spTgt>
                                        </p:tgtEl>
                                        <p:attrNameLst>
                                          <p:attrName>style.visibility</p:attrName>
                                        </p:attrNameLst>
                                      </p:cBhvr>
                                      <p:to>
                                        <p:strVal val="visible"/>
                                      </p:to>
                                    </p:set>
                                    <p:anim calcmode="lin" valueType="num">
                                      <p:cBhvr>
                                        <p:cTn id="67"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8"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6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10">
            <a:extLst>
              <a:ext uri="{FF2B5EF4-FFF2-40B4-BE49-F238E27FC236}">
                <a16:creationId xmlns:a16="http://schemas.microsoft.com/office/drawing/2014/main" id="{10826EDE-B818-6A93-6332-49FB04D8D0F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23</a:t>
            </a:fld>
            <a:endParaRPr lang="en-US" dirty="0"/>
          </a:p>
        </p:txBody>
      </p:sp>
      <p:sp>
        <p:nvSpPr>
          <p:cNvPr id="9" name="CasellaDiTesto 8">
            <a:extLst>
              <a:ext uri="{FF2B5EF4-FFF2-40B4-BE49-F238E27FC236}">
                <a16:creationId xmlns:a16="http://schemas.microsoft.com/office/drawing/2014/main" id="{DBF5A65D-8A63-1BFA-853D-716CEE11F23B}"/>
              </a:ext>
            </a:extLst>
          </p:cNvPr>
          <p:cNvSpPr txBox="1"/>
          <p:nvPr/>
        </p:nvSpPr>
        <p:spPr>
          <a:xfrm>
            <a:off x="495300" y="1164021"/>
            <a:ext cx="6096000" cy="1282274"/>
          </a:xfrm>
          <a:prstGeom prst="rect">
            <a:avLst/>
          </a:prstGeom>
          <a:noFill/>
        </p:spPr>
        <p:txBody>
          <a:bodyPr wrap="square">
            <a:spAutoFit/>
          </a:bodyPr>
          <a:lstStyle/>
          <a:p>
            <a:pPr>
              <a:lnSpc>
                <a:spcPts val="9000"/>
              </a:lnSpc>
            </a:pPr>
            <a:r>
              <a:rPr lang="en-US" sz="9000" dirty="0">
                <a:solidFill>
                  <a:srgbClr val="004AAD"/>
                </a:solidFill>
                <a:latin typeface="Arial Black" panose="020B0A04020102020204" pitchFamily="34" charset="0"/>
              </a:rPr>
              <a:t>RESULTS</a:t>
            </a:r>
          </a:p>
        </p:txBody>
      </p:sp>
      <p:graphicFrame>
        <p:nvGraphicFramePr>
          <p:cNvPr id="2" name="Tabella 1">
            <a:extLst>
              <a:ext uri="{FF2B5EF4-FFF2-40B4-BE49-F238E27FC236}">
                <a16:creationId xmlns:a16="http://schemas.microsoft.com/office/drawing/2014/main" id="{7D15A411-C148-B14B-50BD-09F4C764A3B5}"/>
              </a:ext>
            </a:extLst>
          </p:cNvPr>
          <p:cNvGraphicFramePr>
            <a:graphicFrameLocks noGrp="1"/>
          </p:cNvGraphicFramePr>
          <p:nvPr>
            <p:extLst>
              <p:ext uri="{D42A27DB-BD31-4B8C-83A1-F6EECF244321}">
                <p14:modId xmlns:p14="http://schemas.microsoft.com/office/powerpoint/2010/main" val="1728708336"/>
              </p:ext>
            </p:extLst>
          </p:nvPr>
        </p:nvGraphicFramePr>
        <p:xfrm>
          <a:off x="495300" y="3439162"/>
          <a:ext cx="17297399" cy="5666738"/>
        </p:xfrm>
        <a:graphic>
          <a:graphicData uri="http://schemas.openxmlformats.org/drawingml/2006/table">
            <a:tbl>
              <a:tblPr firstRow="1" bandRow="1">
                <a:tableStyleId>{5C22544A-7EE6-4342-B048-85BDC9FD1C3A}</a:tableStyleId>
              </a:tblPr>
              <a:tblGrid>
                <a:gridCol w="2471057">
                  <a:extLst>
                    <a:ext uri="{9D8B030D-6E8A-4147-A177-3AD203B41FA5}">
                      <a16:colId xmlns:a16="http://schemas.microsoft.com/office/drawing/2014/main" val="3431704797"/>
                    </a:ext>
                  </a:extLst>
                </a:gridCol>
                <a:gridCol w="2471057">
                  <a:extLst>
                    <a:ext uri="{9D8B030D-6E8A-4147-A177-3AD203B41FA5}">
                      <a16:colId xmlns:a16="http://schemas.microsoft.com/office/drawing/2014/main" val="1688168577"/>
                    </a:ext>
                  </a:extLst>
                </a:gridCol>
                <a:gridCol w="2471057">
                  <a:extLst>
                    <a:ext uri="{9D8B030D-6E8A-4147-A177-3AD203B41FA5}">
                      <a16:colId xmlns:a16="http://schemas.microsoft.com/office/drawing/2014/main" val="1162396975"/>
                    </a:ext>
                  </a:extLst>
                </a:gridCol>
                <a:gridCol w="2471057">
                  <a:extLst>
                    <a:ext uri="{9D8B030D-6E8A-4147-A177-3AD203B41FA5}">
                      <a16:colId xmlns:a16="http://schemas.microsoft.com/office/drawing/2014/main" val="3105563128"/>
                    </a:ext>
                  </a:extLst>
                </a:gridCol>
                <a:gridCol w="2471057">
                  <a:extLst>
                    <a:ext uri="{9D8B030D-6E8A-4147-A177-3AD203B41FA5}">
                      <a16:colId xmlns:a16="http://schemas.microsoft.com/office/drawing/2014/main" val="968931202"/>
                    </a:ext>
                  </a:extLst>
                </a:gridCol>
                <a:gridCol w="2471057">
                  <a:extLst>
                    <a:ext uri="{9D8B030D-6E8A-4147-A177-3AD203B41FA5}">
                      <a16:colId xmlns:a16="http://schemas.microsoft.com/office/drawing/2014/main" val="3721849277"/>
                    </a:ext>
                  </a:extLst>
                </a:gridCol>
                <a:gridCol w="2471057">
                  <a:extLst>
                    <a:ext uri="{9D8B030D-6E8A-4147-A177-3AD203B41FA5}">
                      <a16:colId xmlns:a16="http://schemas.microsoft.com/office/drawing/2014/main" val="422853721"/>
                    </a:ext>
                  </a:extLst>
                </a:gridCol>
              </a:tblGrid>
              <a:tr h="909878">
                <a:tc>
                  <a:txBody>
                    <a:bodyPr/>
                    <a:lstStyle/>
                    <a:p>
                      <a:pPr algn="ctr"/>
                      <a:endParaRPr lang="it-IT" sz="3200" dirty="0">
                        <a:solidFill>
                          <a:schemeClr val="tx1"/>
                        </a:solidFill>
                        <a:latin typeface="Arial Black" panose="020B0A04020102020204" pitchFamily="34" charset="0"/>
                      </a:endParaRPr>
                    </a:p>
                  </a:txBody>
                  <a:tcPr anchor="ctr">
                    <a:solidFill>
                      <a:schemeClr val="bg1"/>
                    </a:solidFill>
                  </a:tcPr>
                </a:tc>
                <a:tc gridSpan="3">
                  <a:txBody>
                    <a:bodyPr/>
                    <a:lstStyle/>
                    <a:p>
                      <a:pPr algn="ctr"/>
                      <a:r>
                        <a:rPr lang="it-IT" sz="3600" dirty="0">
                          <a:latin typeface="Arial Black" panose="020B0A04020102020204" pitchFamily="34" charset="0"/>
                        </a:rPr>
                        <a:t>TIME</a:t>
                      </a:r>
                    </a:p>
                  </a:txBody>
                  <a:tcPr anchor="ctr">
                    <a:solidFill>
                      <a:schemeClr val="accent1"/>
                    </a:solidFill>
                  </a:tcPr>
                </a:tc>
                <a:tc hMerge="1">
                  <a:txBody>
                    <a:bodyPr/>
                    <a:lstStyle/>
                    <a:p>
                      <a:pPr algn="ctr"/>
                      <a:endParaRPr lang="it-IT" sz="3600" dirty="0"/>
                    </a:p>
                  </a:txBody>
                  <a:tcPr anchor="ctr"/>
                </a:tc>
                <a:tc hMerge="1">
                  <a:txBody>
                    <a:bodyPr/>
                    <a:lstStyle/>
                    <a:p>
                      <a:pPr algn="ctr"/>
                      <a:endParaRPr lang="it-IT" sz="3600" dirty="0"/>
                    </a:p>
                  </a:txBody>
                  <a:tcPr anchor="ctr"/>
                </a:tc>
                <a:tc gridSpan="3">
                  <a:txBody>
                    <a:bodyPr/>
                    <a:lstStyle/>
                    <a:p>
                      <a:pPr algn="ctr"/>
                      <a:r>
                        <a:rPr lang="it-IT" sz="3600" dirty="0">
                          <a:latin typeface="Arial Black" panose="020B0A04020102020204" pitchFamily="34" charset="0"/>
                        </a:rPr>
                        <a:t>SPEEDUP</a:t>
                      </a:r>
                    </a:p>
                  </a:txBody>
                  <a:tcPr anchor="ctr">
                    <a:solidFill>
                      <a:schemeClr val="accent1"/>
                    </a:solidFill>
                  </a:tcPr>
                </a:tc>
                <a:tc hMerge="1">
                  <a:txBody>
                    <a:bodyPr/>
                    <a:lstStyle/>
                    <a:p>
                      <a:pPr algn="ctr"/>
                      <a:endParaRPr lang="it-IT" sz="3600" dirty="0"/>
                    </a:p>
                  </a:txBody>
                  <a:tcPr anchor="ctr"/>
                </a:tc>
                <a:tc hMerge="1">
                  <a:txBody>
                    <a:bodyPr/>
                    <a:lstStyle/>
                    <a:p>
                      <a:pPr algn="ctr"/>
                      <a:endParaRPr lang="it-IT" sz="3600" dirty="0"/>
                    </a:p>
                  </a:txBody>
                  <a:tcPr anchor="ctr"/>
                </a:tc>
                <a:extLst>
                  <a:ext uri="{0D108BD9-81ED-4DB2-BD59-A6C34878D82A}">
                    <a16:rowId xmlns:a16="http://schemas.microsoft.com/office/drawing/2014/main" val="1836060222"/>
                  </a:ext>
                </a:extLst>
              </a:tr>
              <a:tr h="909878">
                <a:tc>
                  <a:txBody>
                    <a:bodyPr/>
                    <a:lstStyle/>
                    <a:p>
                      <a:pPr algn="ctr"/>
                      <a:r>
                        <a:rPr lang="it-IT" sz="3200" dirty="0">
                          <a:solidFill>
                            <a:schemeClr val="tx1"/>
                          </a:solidFill>
                          <a:latin typeface="Arial Black" panose="020B0A04020102020204" pitchFamily="34" charset="0"/>
                        </a:rPr>
                        <a:t>DIM BURST</a:t>
                      </a:r>
                    </a:p>
                  </a:txBody>
                  <a:tcPr anchor="ctr">
                    <a:solidFill>
                      <a:schemeClr val="bg1">
                        <a:lumMod val="75000"/>
                      </a:schemeClr>
                    </a:solidFill>
                  </a:tcPr>
                </a:tc>
                <a:tc>
                  <a:txBody>
                    <a:bodyPr/>
                    <a:lstStyle/>
                    <a:p>
                      <a:pPr algn="ctr"/>
                      <a:r>
                        <a:rPr lang="it-IT" sz="3600" dirty="0">
                          <a:latin typeface="Arial Black" panose="020B0A04020102020204" pitchFamily="34" charset="0"/>
                        </a:rPr>
                        <a:t>PYTHON</a:t>
                      </a:r>
                    </a:p>
                  </a:txBody>
                  <a:tcPr anchor="c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3600" dirty="0">
                          <a:latin typeface="Arial Black" panose="020B0A04020102020204" pitchFamily="34" charset="0"/>
                        </a:rPr>
                        <a:t>SISD</a:t>
                      </a:r>
                    </a:p>
                  </a:txBody>
                  <a:tcPr anchor="ctr">
                    <a:solidFill>
                      <a:schemeClr val="bg1">
                        <a:lumMod val="75000"/>
                      </a:schemeClr>
                    </a:solidFill>
                  </a:tcPr>
                </a:tc>
                <a:tc>
                  <a:txBody>
                    <a:bodyPr/>
                    <a:lstStyle/>
                    <a:p>
                      <a:pPr algn="ctr"/>
                      <a:r>
                        <a:rPr lang="it-IT" sz="3600" dirty="0">
                          <a:latin typeface="Arial Black" panose="020B0A04020102020204" pitchFamily="34" charset="0"/>
                        </a:rPr>
                        <a:t>ASH</a:t>
                      </a:r>
                    </a:p>
                  </a:txBody>
                  <a:tcPr anchor="ctr">
                    <a:solidFill>
                      <a:schemeClr val="bg1">
                        <a:lumMod val="75000"/>
                      </a:schemeClr>
                    </a:solidFill>
                  </a:tcPr>
                </a:tc>
                <a:tc>
                  <a:txBody>
                    <a:bodyPr/>
                    <a:lstStyle/>
                    <a:p>
                      <a:pPr algn="ctr"/>
                      <a:r>
                        <a:rPr lang="it-IT" sz="2000" dirty="0">
                          <a:latin typeface="Arial Black" panose="020B0A04020102020204" pitchFamily="34" charset="0"/>
                        </a:rPr>
                        <a:t>SISD/PYTHON</a:t>
                      </a:r>
                    </a:p>
                  </a:txBody>
                  <a:tcPr anchor="ctr">
                    <a:solidFill>
                      <a:schemeClr val="bg1">
                        <a:lumMod val="75000"/>
                      </a:schemeClr>
                    </a:solidFill>
                  </a:tcPr>
                </a:tc>
                <a:tc>
                  <a:txBody>
                    <a:bodyPr/>
                    <a:lstStyle/>
                    <a:p>
                      <a:pPr algn="ctr"/>
                      <a:r>
                        <a:rPr lang="it-IT" sz="2000" dirty="0">
                          <a:latin typeface="Arial Black" panose="020B0A04020102020204" pitchFamily="34" charset="0"/>
                        </a:rPr>
                        <a:t>ASH/PYTHON</a:t>
                      </a:r>
                    </a:p>
                  </a:txBody>
                  <a:tcPr anchor="ctr">
                    <a:solidFill>
                      <a:schemeClr val="bg1">
                        <a:lumMod val="75000"/>
                      </a:schemeClr>
                    </a:solidFill>
                  </a:tcPr>
                </a:tc>
                <a:tc>
                  <a:txBody>
                    <a:bodyPr/>
                    <a:lstStyle/>
                    <a:p>
                      <a:pPr algn="ctr"/>
                      <a:r>
                        <a:rPr lang="it-IT" sz="2000" dirty="0">
                          <a:latin typeface="Arial Black" panose="020B0A04020102020204" pitchFamily="34" charset="0"/>
                        </a:rPr>
                        <a:t>ASH/SISD</a:t>
                      </a:r>
                    </a:p>
                  </a:txBody>
                  <a:tcPr anchor="ctr">
                    <a:solidFill>
                      <a:schemeClr val="bg1">
                        <a:lumMod val="75000"/>
                      </a:schemeClr>
                    </a:solidFill>
                  </a:tcPr>
                </a:tc>
                <a:extLst>
                  <a:ext uri="{0D108BD9-81ED-4DB2-BD59-A6C34878D82A}">
                    <a16:rowId xmlns:a16="http://schemas.microsoft.com/office/drawing/2014/main" val="2806937923"/>
                  </a:ext>
                </a:extLst>
              </a:tr>
              <a:tr h="922515">
                <a:tc>
                  <a:txBody>
                    <a:bodyPr/>
                    <a:lstStyle/>
                    <a:p>
                      <a:pPr algn="ctr"/>
                      <a:r>
                        <a:rPr lang="it-IT" sz="3200" dirty="0">
                          <a:latin typeface="Arial Black" panose="020B0A04020102020204" pitchFamily="34" charset="0"/>
                        </a:rPr>
                        <a:t>50</a:t>
                      </a:r>
                    </a:p>
                  </a:txBody>
                  <a:tcPr anchor="ctr">
                    <a:solidFill>
                      <a:schemeClr val="bg1">
                        <a:lumMod val="75000"/>
                      </a:schemeClr>
                    </a:solidFill>
                  </a:tcPr>
                </a:tc>
                <a:tc>
                  <a:txBody>
                    <a:bodyPr/>
                    <a:lstStyle/>
                    <a:p>
                      <a:pPr algn="ctr"/>
                      <a:r>
                        <a:rPr lang="it-IT" dirty="0">
                          <a:latin typeface="Arial Black" panose="020B0A04020102020204" pitchFamily="34" charset="0"/>
                        </a:rPr>
                        <a:t>0.3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4,878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0.0445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0.05</a:t>
                      </a:r>
                    </a:p>
                  </a:txBody>
                  <a:tcPr anchor="ctr">
                    <a:solidFill>
                      <a:schemeClr val="accent2">
                        <a:lumMod val="40000"/>
                        <a:lumOff val="60000"/>
                      </a:schemeClr>
                    </a:solidFill>
                  </a:tcPr>
                </a:tc>
                <a:tc>
                  <a:txBody>
                    <a:bodyPr/>
                    <a:lstStyle/>
                    <a:p>
                      <a:pPr algn="ctr"/>
                      <a:r>
                        <a:rPr lang="it-IT" dirty="0">
                          <a:latin typeface="Arial Black" panose="020B0A04020102020204" pitchFamily="34" charset="0"/>
                        </a:rPr>
                        <a:t>6.75</a:t>
                      </a:r>
                    </a:p>
                  </a:txBody>
                  <a:tcPr anchor="ctr"/>
                </a:tc>
                <a:tc>
                  <a:txBody>
                    <a:bodyPr/>
                    <a:lstStyle/>
                    <a:p>
                      <a:pPr algn="ctr"/>
                      <a:r>
                        <a:rPr lang="it-IT" dirty="0">
                          <a:latin typeface="Arial Black" panose="020B0A04020102020204" pitchFamily="34" charset="0"/>
                        </a:rPr>
                        <a:t>109.65</a:t>
                      </a:r>
                    </a:p>
                  </a:txBody>
                  <a:tcPr anchor="ctr">
                    <a:solidFill>
                      <a:schemeClr val="accent3">
                        <a:lumMod val="40000"/>
                        <a:lumOff val="60000"/>
                      </a:schemeClr>
                    </a:solidFill>
                  </a:tcPr>
                </a:tc>
                <a:extLst>
                  <a:ext uri="{0D108BD9-81ED-4DB2-BD59-A6C34878D82A}">
                    <a16:rowId xmlns:a16="http://schemas.microsoft.com/office/drawing/2014/main" val="7796836"/>
                  </a:ext>
                </a:extLst>
              </a:tr>
              <a:tr h="922515">
                <a:tc>
                  <a:txBody>
                    <a:bodyPr/>
                    <a:lstStyle/>
                    <a:p>
                      <a:pPr algn="ctr"/>
                      <a:r>
                        <a:rPr lang="it-IT" sz="3200" dirty="0">
                          <a:latin typeface="Arial Black" panose="020B0A04020102020204" pitchFamily="34" charset="0"/>
                        </a:rPr>
                        <a:t>100</a:t>
                      </a:r>
                    </a:p>
                  </a:txBody>
                  <a:tcPr anchor="c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dirty="0">
                          <a:latin typeface="Arial Black" panose="020B0A04020102020204" pitchFamily="34" charset="0"/>
                        </a:rPr>
                        <a:t>0.538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dirty="0">
                          <a:latin typeface="Arial Black" panose="020B0A04020102020204" pitchFamily="34" charset="0"/>
                        </a:rPr>
                        <a:t>10.2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0.0672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0.05</a:t>
                      </a:r>
                    </a:p>
                  </a:txBody>
                  <a:tcPr anchor="ctr">
                    <a:solidFill>
                      <a:schemeClr val="accent2">
                        <a:lumMod val="40000"/>
                        <a:lumOff val="60000"/>
                      </a:schemeClr>
                    </a:solidFill>
                  </a:tcPr>
                </a:tc>
                <a:tc>
                  <a:txBody>
                    <a:bodyPr/>
                    <a:lstStyle/>
                    <a:p>
                      <a:pPr algn="ctr"/>
                      <a:r>
                        <a:rPr lang="it-IT" dirty="0">
                          <a:latin typeface="Arial Black" panose="020B0A04020102020204" pitchFamily="34" charset="0"/>
                        </a:rPr>
                        <a:t>8.01</a:t>
                      </a:r>
                    </a:p>
                  </a:txBody>
                  <a:tcPr anchor="ctr"/>
                </a:tc>
                <a:tc>
                  <a:txBody>
                    <a:bodyPr/>
                    <a:lstStyle/>
                    <a:p>
                      <a:pPr algn="ctr"/>
                      <a:r>
                        <a:rPr lang="it-IT" dirty="0">
                          <a:latin typeface="Arial Black" panose="020B0A04020102020204" pitchFamily="34" charset="0"/>
                        </a:rPr>
                        <a:t>151.76</a:t>
                      </a:r>
                    </a:p>
                  </a:txBody>
                  <a:tcPr anchor="ctr">
                    <a:solidFill>
                      <a:schemeClr val="accent3">
                        <a:lumMod val="40000"/>
                        <a:lumOff val="60000"/>
                      </a:schemeClr>
                    </a:solidFill>
                  </a:tcPr>
                </a:tc>
                <a:extLst>
                  <a:ext uri="{0D108BD9-81ED-4DB2-BD59-A6C34878D82A}">
                    <a16:rowId xmlns:a16="http://schemas.microsoft.com/office/drawing/2014/main" val="2135763815"/>
                  </a:ext>
                </a:extLst>
              </a:tr>
              <a:tr h="922515">
                <a:tc>
                  <a:txBody>
                    <a:bodyPr/>
                    <a:lstStyle/>
                    <a:p>
                      <a:pPr algn="ctr"/>
                      <a:r>
                        <a:rPr lang="it-IT" sz="3200" dirty="0">
                          <a:latin typeface="Arial Black" panose="020B0A04020102020204" pitchFamily="34" charset="0"/>
                        </a:rPr>
                        <a:t>200</a:t>
                      </a:r>
                    </a:p>
                  </a:txBody>
                  <a:tcPr anchor="ctr">
                    <a:solidFill>
                      <a:schemeClr val="bg1">
                        <a:lumMod val="75000"/>
                      </a:schemeClr>
                    </a:solidFill>
                  </a:tcPr>
                </a:tc>
                <a:tc>
                  <a:txBody>
                    <a:bodyPr/>
                    <a:lstStyle/>
                    <a:p>
                      <a:pPr algn="ctr"/>
                      <a:r>
                        <a:rPr lang="it-IT" dirty="0">
                          <a:latin typeface="Arial Black" panose="020B0A04020102020204" pitchFamily="34" charset="0"/>
                        </a:rPr>
                        <a:t>0.954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20.1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0.0841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0.05</a:t>
                      </a:r>
                    </a:p>
                  </a:txBody>
                  <a:tcPr anchor="ctr">
                    <a:solidFill>
                      <a:schemeClr val="accent2">
                        <a:lumMod val="40000"/>
                        <a:lumOff val="60000"/>
                      </a:schemeClr>
                    </a:solidFill>
                  </a:tcPr>
                </a:tc>
                <a:tc>
                  <a:txBody>
                    <a:bodyPr/>
                    <a:lstStyle/>
                    <a:p>
                      <a:pPr algn="ctr"/>
                      <a:r>
                        <a:rPr lang="it-IT" dirty="0">
                          <a:latin typeface="Arial Black" panose="020B0A04020102020204" pitchFamily="34" charset="0"/>
                        </a:rPr>
                        <a:t>11.34</a:t>
                      </a:r>
                    </a:p>
                  </a:txBody>
                  <a:tcPr anchor="ctr"/>
                </a:tc>
                <a:tc>
                  <a:txBody>
                    <a:bodyPr/>
                    <a:lstStyle/>
                    <a:p>
                      <a:pPr algn="ctr"/>
                      <a:r>
                        <a:rPr lang="it-IT" dirty="0">
                          <a:latin typeface="Arial Black" panose="020B0A04020102020204" pitchFamily="34" charset="0"/>
                        </a:rPr>
                        <a:t>239.26</a:t>
                      </a:r>
                    </a:p>
                  </a:txBody>
                  <a:tcPr anchor="ctr">
                    <a:solidFill>
                      <a:schemeClr val="accent3">
                        <a:lumMod val="40000"/>
                        <a:lumOff val="60000"/>
                      </a:schemeClr>
                    </a:solidFill>
                  </a:tcPr>
                </a:tc>
                <a:extLst>
                  <a:ext uri="{0D108BD9-81ED-4DB2-BD59-A6C34878D82A}">
                    <a16:rowId xmlns:a16="http://schemas.microsoft.com/office/drawing/2014/main" val="3839606197"/>
                  </a:ext>
                </a:extLst>
              </a:tr>
              <a:tr h="922515">
                <a:tc>
                  <a:txBody>
                    <a:bodyPr/>
                    <a:lstStyle/>
                    <a:p>
                      <a:pPr algn="ctr"/>
                      <a:r>
                        <a:rPr lang="it-IT" sz="3200" dirty="0">
                          <a:latin typeface="Arial Black" panose="020B0A04020102020204" pitchFamily="34" charset="0"/>
                        </a:rPr>
                        <a:t>400</a:t>
                      </a:r>
                    </a:p>
                  </a:txBody>
                  <a:tcPr anchor="ctr">
                    <a:solidFill>
                      <a:schemeClr val="bg1">
                        <a:lumMod val="75000"/>
                      </a:schemeClr>
                    </a:solidFill>
                  </a:tcPr>
                </a:tc>
                <a:tc>
                  <a:txBody>
                    <a:bodyPr/>
                    <a:lstStyle/>
                    <a:p>
                      <a:pPr algn="ctr"/>
                      <a:r>
                        <a:rPr lang="it-IT" dirty="0">
                          <a:latin typeface="Arial Black" panose="020B0A04020102020204" pitchFamily="34" charset="0"/>
                        </a:rPr>
                        <a:t>2.00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38.9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0.15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0.05</a:t>
                      </a:r>
                    </a:p>
                  </a:txBody>
                  <a:tcPr anchor="ctr">
                    <a:solidFill>
                      <a:schemeClr val="accent2">
                        <a:lumMod val="40000"/>
                        <a:lumOff val="60000"/>
                      </a:schemeClr>
                    </a:solidFill>
                  </a:tcPr>
                </a:tc>
                <a:tc>
                  <a:txBody>
                    <a:bodyPr/>
                    <a:lstStyle/>
                    <a:p>
                      <a:pPr algn="ctr"/>
                      <a:r>
                        <a:rPr lang="it-IT" dirty="0">
                          <a:latin typeface="Arial Black" panose="020B0A04020102020204" pitchFamily="34" charset="0"/>
                        </a:rPr>
                        <a:t>13.25</a:t>
                      </a:r>
                    </a:p>
                  </a:txBody>
                  <a:tcPr anchor="ctr"/>
                </a:tc>
                <a:tc>
                  <a:txBody>
                    <a:bodyPr/>
                    <a:lstStyle/>
                    <a:p>
                      <a:pPr algn="ctr"/>
                      <a:r>
                        <a:rPr lang="it-IT" dirty="0">
                          <a:latin typeface="Arial Black" panose="020B0A04020102020204" pitchFamily="34" charset="0"/>
                        </a:rPr>
                        <a:t>256.57</a:t>
                      </a:r>
                    </a:p>
                  </a:txBody>
                  <a:tcPr anchor="ctr">
                    <a:solidFill>
                      <a:schemeClr val="accent3">
                        <a:lumMod val="40000"/>
                        <a:lumOff val="60000"/>
                      </a:schemeClr>
                    </a:solidFill>
                  </a:tcPr>
                </a:tc>
                <a:extLst>
                  <a:ext uri="{0D108BD9-81ED-4DB2-BD59-A6C34878D82A}">
                    <a16:rowId xmlns:a16="http://schemas.microsoft.com/office/drawing/2014/main" val="1512566315"/>
                  </a:ext>
                </a:extLst>
              </a:tr>
            </a:tbl>
          </a:graphicData>
        </a:graphic>
      </p:graphicFrame>
    </p:spTree>
    <p:extLst>
      <p:ext uri="{BB962C8B-B14F-4D97-AF65-F5344CB8AC3E}">
        <p14:creationId xmlns:p14="http://schemas.microsoft.com/office/powerpoint/2010/main" val="2790118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10">
            <a:extLst>
              <a:ext uri="{FF2B5EF4-FFF2-40B4-BE49-F238E27FC236}">
                <a16:creationId xmlns:a16="http://schemas.microsoft.com/office/drawing/2014/main" id="{10826EDE-B818-6A93-6332-49FB04D8D0F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24</a:t>
            </a:fld>
            <a:endParaRPr lang="en-US" dirty="0"/>
          </a:p>
        </p:txBody>
      </p:sp>
      <p:sp>
        <p:nvSpPr>
          <p:cNvPr id="9" name="CasellaDiTesto 8">
            <a:extLst>
              <a:ext uri="{FF2B5EF4-FFF2-40B4-BE49-F238E27FC236}">
                <a16:creationId xmlns:a16="http://schemas.microsoft.com/office/drawing/2014/main" id="{DBF5A65D-8A63-1BFA-853D-716CEE11F23B}"/>
              </a:ext>
            </a:extLst>
          </p:cNvPr>
          <p:cNvSpPr txBox="1"/>
          <p:nvPr/>
        </p:nvSpPr>
        <p:spPr>
          <a:xfrm>
            <a:off x="495300" y="1164021"/>
            <a:ext cx="6096000" cy="1282274"/>
          </a:xfrm>
          <a:prstGeom prst="rect">
            <a:avLst/>
          </a:prstGeom>
          <a:noFill/>
        </p:spPr>
        <p:txBody>
          <a:bodyPr wrap="square">
            <a:spAutoFit/>
          </a:bodyPr>
          <a:lstStyle/>
          <a:p>
            <a:pPr>
              <a:lnSpc>
                <a:spcPts val="9000"/>
              </a:lnSpc>
            </a:pPr>
            <a:r>
              <a:rPr lang="en-US" sz="9000" dirty="0">
                <a:solidFill>
                  <a:srgbClr val="004AAD"/>
                </a:solidFill>
                <a:latin typeface="Arial Black" panose="020B0A04020102020204" pitchFamily="34" charset="0"/>
              </a:rPr>
              <a:t>RESULTS</a:t>
            </a:r>
          </a:p>
        </p:txBody>
      </p:sp>
      <p:pic>
        <p:nvPicPr>
          <p:cNvPr id="5" name="Immagine 4">
            <a:extLst>
              <a:ext uri="{FF2B5EF4-FFF2-40B4-BE49-F238E27FC236}">
                <a16:creationId xmlns:a16="http://schemas.microsoft.com/office/drawing/2014/main" id="{089C915D-78F6-BAF5-4DB1-F41D2F3EB0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446295"/>
            <a:ext cx="13111209" cy="6676684"/>
          </a:xfrm>
          <a:prstGeom prst="rect">
            <a:avLst/>
          </a:prstGeom>
        </p:spPr>
      </p:pic>
    </p:spTree>
    <p:extLst>
      <p:ext uri="{BB962C8B-B14F-4D97-AF65-F5344CB8AC3E}">
        <p14:creationId xmlns:p14="http://schemas.microsoft.com/office/powerpoint/2010/main" val="1991640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10">
            <a:extLst>
              <a:ext uri="{FF2B5EF4-FFF2-40B4-BE49-F238E27FC236}">
                <a16:creationId xmlns:a16="http://schemas.microsoft.com/office/drawing/2014/main" id="{10826EDE-B818-6A93-6332-49FB04D8D0F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25</a:t>
            </a:fld>
            <a:endParaRPr lang="en-US" dirty="0"/>
          </a:p>
        </p:txBody>
      </p:sp>
      <p:sp>
        <p:nvSpPr>
          <p:cNvPr id="9" name="CasellaDiTesto 8">
            <a:extLst>
              <a:ext uri="{FF2B5EF4-FFF2-40B4-BE49-F238E27FC236}">
                <a16:creationId xmlns:a16="http://schemas.microsoft.com/office/drawing/2014/main" id="{DBF5A65D-8A63-1BFA-853D-716CEE11F23B}"/>
              </a:ext>
            </a:extLst>
          </p:cNvPr>
          <p:cNvSpPr txBox="1"/>
          <p:nvPr/>
        </p:nvSpPr>
        <p:spPr>
          <a:xfrm>
            <a:off x="495300" y="1148255"/>
            <a:ext cx="6096000" cy="1282274"/>
          </a:xfrm>
          <a:prstGeom prst="rect">
            <a:avLst/>
          </a:prstGeom>
          <a:noFill/>
        </p:spPr>
        <p:txBody>
          <a:bodyPr wrap="square">
            <a:spAutoFit/>
          </a:bodyPr>
          <a:lstStyle/>
          <a:p>
            <a:pPr>
              <a:lnSpc>
                <a:spcPts val="9000"/>
              </a:lnSpc>
            </a:pPr>
            <a:r>
              <a:rPr lang="en-US" sz="9000" dirty="0">
                <a:solidFill>
                  <a:srgbClr val="004AAD"/>
                </a:solidFill>
                <a:latin typeface="Arial Black" panose="020B0A04020102020204" pitchFamily="34" charset="0"/>
              </a:rPr>
              <a:t>RESULTS</a:t>
            </a:r>
          </a:p>
        </p:txBody>
      </p:sp>
      <p:graphicFrame>
        <p:nvGraphicFramePr>
          <p:cNvPr id="2" name="Tabella 1">
            <a:extLst>
              <a:ext uri="{FF2B5EF4-FFF2-40B4-BE49-F238E27FC236}">
                <a16:creationId xmlns:a16="http://schemas.microsoft.com/office/drawing/2014/main" id="{7D15A411-C148-B14B-50BD-09F4C764A3B5}"/>
              </a:ext>
            </a:extLst>
          </p:cNvPr>
          <p:cNvGraphicFramePr>
            <a:graphicFrameLocks noGrp="1"/>
          </p:cNvGraphicFramePr>
          <p:nvPr>
            <p:extLst>
              <p:ext uri="{D42A27DB-BD31-4B8C-83A1-F6EECF244321}">
                <p14:modId xmlns:p14="http://schemas.microsoft.com/office/powerpoint/2010/main" val="688140003"/>
              </p:ext>
            </p:extLst>
          </p:nvPr>
        </p:nvGraphicFramePr>
        <p:xfrm>
          <a:off x="495300" y="3439162"/>
          <a:ext cx="17297399" cy="5666738"/>
        </p:xfrm>
        <a:graphic>
          <a:graphicData uri="http://schemas.openxmlformats.org/drawingml/2006/table">
            <a:tbl>
              <a:tblPr firstRow="1" bandRow="1">
                <a:tableStyleId>{5C22544A-7EE6-4342-B048-85BDC9FD1C3A}</a:tableStyleId>
              </a:tblPr>
              <a:tblGrid>
                <a:gridCol w="2471057">
                  <a:extLst>
                    <a:ext uri="{9D8B030D-6E8A-4147-A177-3AD203B41FA5}">
                      <a16:colId xmlns:a16="http://schemas.microsoft.com/office/drawing/2014/main" val="3431704797"/>
                    </a:ext>
                  </a:extLst>
                </a:gridCol>
                <a:gridCol w="2471057">
                  <a:extLst>
                    <a:ext uri="{9D8B030D-6E8A-4147-A177-3AD203B41FA5}">
                      <a16:colId xmlns:a16="http://schemas.microsoft.com/office/drawing/2014/main" val="1688168577"/>
                    </a:ext>
                  </a:extLst>
                </a:gridCol>
                <a:gridCol w="2471057">
                  <a:extLst>
                    <a:ext uri="{9D8B030D-6E8A-4147-A177-3AD203B41FA5}">
                      <a16:colId xmlns:a16="http://schemas.microsoft.com/office/drawing/2014/main" val="1162396975"/>
                    </a:ext>
                  </a:extLst>
                </a:gridCol>
                <a:gridCol w="2471057">
                  <a:extLst>
                    <a:ext uri="{9D8B030D-6E8A-4147-A177-3AD203B41FA5}">
                      <a16:colId xmlns:a16="http://schemas.microsoft.com/office/drawing/2014/main" val="3105563128"/>
                    </a:ext>
                  </a:extLst>
                </a:gridCol>
                <a:gridCol w="2471057">
                  <a:extLst>
                    <a:ext uri="{9D8B030D-6E8A-4147-A177-3AD203B41FA5}">
                      <a16:colId xmlns:a16="http://schemas.microsoft.com/office/drawing/2014/main" val="968931202"/>
                    </a:ext>
                  </a:extLst>
                </a:gridCol>
                <a:gridCol w="2471057">
                  <a:extLst>
                    <a:ext uri="{9D8B030D-6E8A-4147-A177-3AD203B41FA5}">
                      <a16:colId xmlns:a16="http://schemas.microsoft.com/office/drawing/2014/main" val="3721849277"/>
                    </a:ext>
                  </a:extLst>
                </a:gridCol>
                <a:gridCol w="2471057">
                  <a:extLst>
                    <a:ext uri="{9D8B030D-6E8A-4147-A177-3AD203B41FA5}">
                      <a16:colId xmlns:a16="http://schemas.microsoft.com/office/drawing/2014/main" val="422853721"/>
                    </a:ext>
                  </a:extLst>
                </a:gridCol>
              </a:tblGrid>
              <a:tr h="909878">
                <a:tc>
                  <a:txBody>
                    <a:bodyPr/>
                    <a:lstStyle/>
                    <a:p>
                      <a:pPr algn="ctr"/>
                      <a:endParaRPr lang="it-IT" sz="3200" dirty="0">
                        <a:solidFill>
                          <a:schemeClr val="tx1"/>
                        </a:solidFill>
                        <a:latin typeface="Arial Black" panose="020B0A04020102020204" pitchFamily="34" charset="0"/>
                      </a:endParaRPr>
                    </a:p>
                  </a:txBody>
                  <a:tcPr anchor="ctr">
                    <a:solidFill>
                      <a:schemeClr val="bg1"/>
                    </a:solidFill>
                  </a:tcPr>
                </a:tc>
                <a:tc gridSpan="6">
                  <a:txBody>
                    <a:bodyPr/>
                    <a:lstStyle/>
                    <a:p>
                      <a:pPr algn="ctr"/>
                      <a:r>
                        <a:rPr lang="it-IT" sz="3600" dirty="0">
                          <a:latin typeface="Arial Black" panose="020B0A04020102020204" pitchFamily="34" charset="0"/>
                        </a:rPr>
                        <a:t>ASH</a:t>
                      </a:r>
                    </a:p>
                  </a:txBody>
                  <a:tcPr anchor="ctr">
                    <a:solidFill>
                      <a:schemeClr val="accent1"/>
                    </a:solidFill>
                  </a:tcPr>
                </a:tc>
                <a:tc hMerge="1">
                  <a:txBody>
                    <a:bodyPr/>
                    <a:lstStyle/>
                    <a:p>
                      <a:pPr algn="ctr"/>
                      <a:endParaRPr lang="it-IT" sz="3600" dirty="0"/>
                    </a:p>
                  </a:txBody>
                  <a:tcPr anchor="ctr"/>
                </a:tc>
                <a:tc hMerge="1">
                  <a:txBody>
                    <a:bodyPr/>
                    <a:lstStyle/>
                    <a:p>
                      <a:pPr algn="ctr"/>
                      <a:endParaRPr lang="it-IT" sz="3600" dirty="0"/>
                    </a:p>
                  </a:txBody>
                  <a:tcPr anchor="ctr"/>
                </a:tc>
                <a:tc hMerge="1">
                  <a:txBody>
                    <a:bodyPr/>
                    <a:lstStyle/>
                    <a:p>
                      <a:endParaRPr dirty="0"/>
                    </a:p>
                  </a:txBody>
                  <a:tcPr anchor="ctr">
                    <a:solidFill>
                      <a:schemeClr val="accent1"/>
                    </a:solidFill>
                  </a:tcPr>
                </a:tc>
                <a:tc hMerge="1">
                  <a:txBody>
                    <a:bodyPr/>
                    <a:lstStyle/>
                    <a:p>
                      <a:pPr algn="ctr"/>
                      <a:endParaRPr lang="it-IT" sz="3600" dirty="0"/>
                    </a:p>
                  </a:txBody>
                  <a:tcPr anchor="ctr"/>
                </a:tc>
                <a:tc hMerge="1">
                  <a:txBody>
                    <a:bodyPr/>
                    <a:lstStyle/>
                    <a:p>
                      <a:pPr algn="ctr"/>
                      <a:endParaRPr lang="it-IT" sz="3600" dirty="0"/>
                    </a:p>
                  </a:txBody>
                  <a:tcPr anchor="ctr"/>
                </a:tc>
                <a:extLst>
                  <a:ext uri="{0D108BD9-81ED-4DB2-BD59-A6C34878D82A}">
                    <a16:rowId xmlns:a16="http://schemas.microsoft.com/office/drawing/2014/main" val="1836060222"/>
                  </a:ext>
                </a:extLst>
              </a:tr>
              <a:tr h="909878">
                <a:tc>
                  <a:txBody>
                    <a:bodyPr/>
                    <a:lstStyle/>
                    <a:p>
                      <a:pPr algn="ctr"/>
                      <a:r>
                        <a:rPr lang="it-IT" sz="3200" dirty="0">
                          <a:solidFill>
                            <a:schemeClr val="tx1"/>
                          </a:solidFill>
                          <a:latin typeface="Arial Black" panose="020B0A04020102020204" pitchFamily="34" charset="0"/>
                        </a:rPr>
                        <a:t>DIM BURST</a:t>
                      </a:r>
                    </a:p>
                  </a:txBody>
                  <a:tcPr anchor="ctr">
                    <a:solidFill>
                      <a:schemeClr val="bg1">
                        <a:lumMod val="75000"/>
                      </a:schemeClr>
                    </a:solidFill>
                  </a:tcPr>
                </a:tc>
                <a:tc>
                  <a:txBody>
                    <a:bodyPr/>
                    <a:lstStyle/>
                    <a:p>
                      <a:pPr algn="ctr"/>
                      <a:r>
                        <a:rPr lang="it-IT" sz="2400" dirty="0">
                          <a:latin typeface="Arial Black" panose="020B0A04020102020204" pitchFamily="34" charset="0"/>
                        </a:rPr>
                        <a:t>LUT</a:t>
                      </a:r>
                    </a:p>
                  </a:txBody>
                  <a:tcPr anchor="c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2400" dirty="0">
                          <a:latin typeface="Arial Black" panose="020B0A04020102020204" pitchFamily="34" charset="0"/>
                        </a:rPr>
                        <a:t>FF</a:t>
                      </a:r>
                    </a:p>
                  </a:txBody>
                  <a:tcPr anchor="ctr">
                    <a:solidFill>
                      <a:schemeClr val="bg1">
                        <a:lumMod val="75000"/>
                      </a:schemeClr>
                    </a:solidFill>
                  </a:tcPr>
                </a:tc>
                <a:tc>
                  <a:txBody>
                    <a:bodyPr/>
                    <a:lstStyle/>
                    <a:p>
                      <a:pPr algn="ctr"/>
                      <a:r>
                        <a:rPr lang="it-IT" sz="2400" dirty="0">
                          <a:latin typeface="Arial Black" panose="020B0A04020102020204" pitchFamily="34" charset="0"/>
                        </a:rPr>
                        <a:t>BRAM</a:t>
                      </a:r>
                    </a:p>
                  </a:txBody>
                  <a:tcPr anchor="ctr">
                    <a:solidFill>
                      <a:schemeClr val="bg1">
                        <a:lumMod val="75000"/>
                      </a:schemeClr>
                    </a:solidFill>
                  </a:tcPr>
                </a:tc>
                <a:tc>
                  <a:txBody>
                    <a:bodyPr/>
                    <a:lstStyle/>
                    <a:p>
                      <a:pPr algn="ctr"/>
                      <a:r>
                        <a:rPr lang="it-IT" sz="2400" dirty="0">
                          <a:latin typeface="Arial Black" panose="020B0A04020102020204" pitchFamily="34" charset="0"/>
                        </a:rPr>
                        <a:t>DSP</a:t>
                      </a:r>
                    </a:p>
                  </a:txBody>
                  <a:tcPr anchor="ctr">
                    <a:solidFill>
                      <a:schemeClr val="bg1">
                        <a:lumMod val="75000"/>
                      </a:schemeClr>
                    </a:solidFill>
                  </a:tcPr>
                </a:tc>
                <a:tc>
                  <a:txBody>
                    <a:bodyPr/>
                    <a:lstStyle/>
                    <a:p>
                      <a:pPr algn="ctr"/>
                      <a:r>
                        <a:rPr lang="it-IT" sz="2400" dirty="0">
                          <a:latin typeface="Arial Black" panose="020B0A04020102020204" pitchFamily="34" charset="0"/>
                        </a:rPr>
                        <a:t>WORST NEG. SLACK</a:t>
                      </a:r>
                    </a:p>
                  </a:txBody>
                  <a:tcPr anchor="ctr">
                    <a:solidFill>
                      <a:schemeClr val="bg1">
                        <a:lumMod val="75000"/>
                      </a:schemeClr>
                    </a:solidFill>
                  </a:tcPr>
                </a:tc>
                <a:tc>
                  <a:txBody>
                    <a:bodyPr/>
                    <a:lstStyle/>
                    <a:p>
                      <a:pPr algn="ctr"/>
                      <a:r>
                        <a:rPr lang="it-IT" sz="2400" dirty="0">
                          <a:latin typeface="Arial Black" panose="020B0A04020102020204" pitchFamily="34" charset="0"/>
                        </a:rPr>
                        <a:t>HOLD</a:t>
                      </a:r>
                    </a:p>
                  </a:txBody>
                  <a:tcPr anchor="ctr">
                    <a:solidFill>
                      <a:schemeClr val="bg1">
                        <a:lumMod val="75000"/>
                      </a:schemeClr>
                    </a:solidFill>
                  </a:tcPr>
                </a:tc>
                <a:extLst>
                  <a:ext uri="{0D108BD9-81ED-4DB2-BD59-A6C34878D82A}">
                    <a16:rowId xmlns:a16="http://schemas.microsoft.com/office/drawing/2014/main" val="2806937923"/>
                  </a:ext>
                </a:extLst>
              </a:tr>
              <a:tr h="922515">
                <a:tc>
                  <a:txBody>
                    <a:bodyPr/>
                    <a:lstStyle/>
                    <a:p>
                      <a:pPr algn="ctr"/>
                      <a:r>
                        <a:rPr lang="it-IT" sz="3200" dirty="0">
                          <a:latin typeface="Arial Black" panose="020B0A04020102020204" pitchFamily="34" charset="0"/>
                        </a:rPr>
                        <a:t>50</a:t>
                      </a:r>
                    </a:p>
                  </a:txBody>
                  <a:tcPr anchor="ctr">
                    <a:solidFill>
                      <a:schemeClr val="bg1">
                        <a:lumMod val="75000"/>
                      </a:schemeClr>
                    </a:solidFill>
                  </a:tcPr>
                </a:tc>
                <a:tc>
                  <a:txBody>
                    <a:bodyPr/>
                    <a:lstStyle/>
                    <a:p>
                      <a:pPr algn="ctr"/>
                      <a:r>
                        <a:rPr lang="it-IT" dirty="0">
                          <a:latin typeface="Arial Black" panose="020B0A04020102020204" pitchFamily="34" charset="0"/>
                        </a:rPr>
                        <a:t>10564</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17625</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4.5</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2</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+0.620 ns</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+0.007 ns</a:t>
                      </a:r>
                    </a:p>
                  </a:txBody>
                  <a:tcPr anchor="ctr">
                    <a:solidFill>
                      <a:schemeClr val="accent4">
                        <a:lumMod val="20000"/>
                        <a:lumOff val="80000"/>
                      </a:schemeClr>
                    </a:solidFill>
                  </a:tcPr>
                </a:tc>
                <a:extLst>
                  <a:ext uri="{0D108BD9-81ED-4DB2-BD59-A6C34878D82A}">
                    <a16:rowId xmlns:a16="http://schemas.microsoft.com/office/drawing/2014/main" val="7796836"/>
                  </a:ext>
                </a:extLst>
              </a:tr>
              <a:tr h="922515">
                <a:tc>
                  <a:txBody>
                    <a:bodyPr/>
                    <a:lstStyle/>
                    <a:p>
                      <a:pPr algn="ctr"/>
                      <a:r>
                        <a:rPr lang="it-IT" sz="3200" dirty="0">
                          <a:latin typeface="Arial Black" panose="020B0A04020102020204" pitchFamily="34" charset="0"/>
                        </a:rPr>
                        <a:t>100</a:t>
                      </a:r>
                    </a:p>
                  </a:txBody>
                  <a:tcPr anchor="c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dirty="0">
                          <a:latin typeface="Arial Black" panose="020B0A04020102020204" pitchFamily="34" charset="0"/>
                        </a:rPr>
                        <a:t>12166</a:t>
                      </a:r>
                    </a:p>
                  </a:txBody>
                  <a:tcPr anchor="ctr">
                    <a:solidFill>
                      <a:schemeClr val="accent4">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dirty="0">
                          <a:latin typeface="Arial Black" panose="020B0A04020102020204" pitchFamily="34" charset="0"/>
                        </a:rPr>
                        <a:t>24056</a:t>
                      </a:r>
                    </a:p>
                  </a:txBody>
                  <a:tcPr anchor="ctr">
                    <a:solidFill>
                      <a:schemeClr val="accent4">
                        <a:lumMod val="40000"/>
                        <a:lumOff val="60000"/>
                      </a:schemeClr>
                    </a:solidFill>
                  </a:tcPr>
                </a:tc>
                <a:tc>
                  <a:txBody>
                    <a:bodyPr/>
                    <a:lstStyle/>
                    <a:p>
                      <a:pPr algn="ctr"/>
                      <a:r>
                        <a:rPr lang="it-IT" dirty="0">
                          <a:latin typeface="Arial Black" panose="020B0A04020102020204" pitchFamily="34" charset="0"/>
                        </a:rPr>
                        <a:t>4.5</a:t>
                      </a:r>
                    </a:p>
                  </a:txBody>
                  <a:tcPr anchor="ctr">
                    <a:solidFill>
                      <a:schemeClr val="accent4">
                        <a:lumMod val="40000"/>
                        <a:lumOff val="60000"/>
                      </a:schemeClr>
                    </a:solidFill>
                  </a:tcPr>
                </a:tc>
                <a:tc>
                  <a:txBody>
                    <a:bodyPr/>
                    <a:lstStyle/>
                    <a:p>
                      <a:pPr algn="ctr"/>
                      <a:r>
                        <a:rPr lang="it-IT" dirty="0">
                          <a:latin typeface="Arial Black" panose="020B0A04020102020204" pitchFamily="34" charset="0"/>
                        </a:rPr>
                        <a:t>2</a:t>
                      </a:r>
                    </a:p>
                  </a:txBody>
                  <a:tcPr anchor="ctr">
                    <a:solidFill>
                      <a:schemeClr val="accent4">
                        <a:lumMod val="40000"/>
                        <a:lumOff val="60000"/>
                      </a:schemeClr>
                    </a:solidFill>
                  </a:tcPr>
                </a:tc>
                <a:tc>
                  <a:txBody>
                    <a:bodyPr/>
                    <a:lstStyle/>
                    <a:p>
                      <a:pPr algn="ctr"/>
                      <a:r>
                        <a:rPr lang="it-IT" dirty="0">
                          <a:latin typeface="Arial Black" panose="020B0A04020102020204" pitchFamily="34" charset="0"/>
                        </a:rPr>
                        <a:t>+0.636 ns</a:t>
                      </a:r>
                    </a:p>
                  </a:txBody>
                  <a:tcPr anchor="ctr">
                    <a:solidFill>
                      <a:schemeClr val="accent4">
                        <a:lumMod val="40000"/>
                        <a:lumOff val="60000"/>
                      </a:schemeClr>
                    </a:solidFill>
                  </a:tcPr>
                </a:tc>
                <a:tc>
                  <a:txBody>
                    <a:bodyPr/>
                    <a:lstStyle/>
                    <a:p>
                      <a:pPr algn="ctr"/>
                      <a:r>
                        <a:rPr lang="it-IT" dirty="0">
                          <a:latin typeface="Arial Black" panose="020B0A04020102020204" pitchFamily="34" charset="0"/>
                        </a:rPr>
                        <a:t>+0.015 ns</a:t>
                      </a:r>
                    </a:p>
                  </a:txBody>
                  <a:tcPr anchor="ctr">
                    <a:solidFill>
                      <a:schemeClr val="accent4">
                        <a:lumMod val="40000"/>
                        <a:lumOff val="60000"/>
                      </a:schemeClr>
                    </a:solidFill>
                  </a:tcPr>
                </a:tc>
                <a:extLst>
                  <a:ext uri="{0D108BD9-81ED-4DB2-BD59-A6C34878D82A}">
                    <a16:rowId xmlns:a16="http://schemas.microsoft.com/office/drawing/2014/main" val="2135763815"/>
                  </a:ext>
                </a:extLst>
              </a:tr>
              <a:tr h="922515">
                <a:tc>
                  <a:txBody>
                    <a:bodyPr/>
                    <a:lstStyle/>
                    <a:p>
                      <a:pPr algn="ctr"/>
                      <a:r>
                        <a:rPr lang="it-IT" sz="3200" dirty="0">
                          <a:latin typeface="Arial Black" panose="020B0A04020102020204" pitchFamily="34" charset="0"/>
                        </a:rPr>
                        <a:t>200</a:t>
                      </a:r>
                    </a:p>
                  </a:txBody>
                  <a:tcPr anchor="ctr">
                    <a:solidFill>
                      <a:schemeClr val="bg1">
                        <a:lumMod val="75000"/>
                      </a:schemeClr>
                    </a:solidFill>
                  </a:tcPr>
                </a:tc>
                <a:tc>
                  <a:txBody>
                    <a:bodyPr/>
                    <a:lstStyle/>
                    <a:p>
                      <a:pPr algn="ctr"/>
                      <a:r>
                        <a:rPr lang="it-IT" dirty="0">
                          <a:latin typeface="Arial Black" panose="020B0A04020102020204" pitchFamily="34" charset="0"/>
                        </a:rPr>
                        <a:t>15737</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36903</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4.5</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2</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+0.767 ns</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+0.022 ns</a:t>
                      </a:r>
                    </a:p>
                  </a:txBody>
                  <a:tcPr anchor="ctr">
                    <a:solidFill>
                      <a:schemeClr val="accent4">
                        <a:lumMod val="20000"/>
                        <a:lumOff val="80000"/>
                      </a:schemeClr>
                    </a:solidFill>
                  </a:tcPr>
                </a:tc>
                <a:extLst>
                  <a:ext uri="{0D108BD9-81ED-4DB2-BD59-A6C34878D82A}">
                    <a16:rowId xmlns:a16="http://schemas.microsoft.com/office/drawing/2014/main" val="3839606197"/>
                  </a:ext>
                </a:extLst>
              </a:tr>
              <a:tr h="922515">
                <a:tc>
                  <a:txBody>
                    <a:bodyPr/>
                    <a:lstStyle/>
                    <a:p>
                      <a:pPr algn="ctr"/>
                      <a:r>
                        <a:rPr lang="it-IT" sz="3200" dirty="0">
                          <a:latin typeface="Arial Black" panose="020B0A04020102020204" pitchFamily="34" charset="0"/>
                        </a:rPr>
                        <a:t>400</a:t>
                      </a:r>
                    </a:p>
                  </a:txBody>
                  <a:tcPr anchor="ctr">
                    <a:solidFill>
                      <a:schemeClr val="bg1">
                        <a:lumMod val="75000"/>
                      </a:schemeClr>
                    </a:solidFill>
                  </a:tcPr>
                </a:tc>
                <a:tc>
                  <a:txBody>
                    <a:bodyPr/>
                    <a:lstStyle/>
                    <a:p>
                      <a:pPr algn="ctr"/>
                      <a:r>
                        <a:rPr lang="it-IT" dirty="0">
                          <a:latin typeface="Arial Black" panose="020B0A04020102020204" pitchFamily="34" charset="0"/>
                        </a:rPr>
                        <a:t>22762</a:t>
                      </a:r>
                    </a:p>
                  </a:txBody>
                  <a:tcPr anchor="ctr">
                    <a:solidFill>
                      <a:schemeClr val="accent4">
                        <a:lumMod val="40000"/>
                        <a:lumOff val="60000"/>
                      </a:schemeClr>
                    </a:solidFill>
                  </a:tcPr>
                </a:tc>
                <a:tc>
                  <a:txBody>
                    <a:bodyPr/>
                    <a:lstStyle/>
                    <a:p>
                      <a:pPr algn="ctr"/>
                      <a:r>
                        <a:rPr lang="it-IT" dirty="0">
                          <a:latin typeface="Arial Black" panose="020B0A04020102020204" pitchFamily="34" charset="0"/>
                        </a:rPr>
                        <a:t>62680</a:t>
                      </a:r>
                    </a:p>
                  </a:txBody>
                  <a:tcPr anchor="ctr">
                    <a:solidFill>
                      <a:schemeClr val="accent4">
                        <a:lumMod val="40000"/>
                        <a:lumOff val="60000"/>
                      </a:schemeClr>
                    </a:solidFill>
                  </a:tcPr>
                </a:tc>
                <a:tc>
                  <a:txBody>
                    <a:bodyPr/>
                    <a:lstStyle/>
                    <a:p>
                      <a:pPr algn="ctr"/>
                      <a:r>
                        <a:rPr lang="it-IT" dirty="0">
                          <a:latin typeface="Arial Black" panose="020B0A04020102020204" pitchFamily="34" charset="0"/>
                        </a:rPr>
                        <a:t>4.5</a:t>
                      </a:r>
                    </a:p>
                  </a:txBody>
                  <a:tcPr anchor="ctr">
                    <a:solidFill>
                      <a:schemeClr val="accent4">
                        <a:lumMod val="40000"/>
                        <a:lumOff val="60000"/>
                      </a:schemeClr>
                    </a:solidFill>
                  </a:tcPr>
                </a:tc>
                <a:tc>
                  <a:txBody>
                    <a:bodyPr/>
                    <a:lstStyle/>
                    <a:p>
                      <a:pPr algn="ctr"/>
                      <a:r>
                        <a:rPr lang="it-IT" dirty="0">
                          <a:latin typeface="Arial Black" panose="020B0A04020102020204" pitchFamily="34" charset="0"/>
                        </a:rPr>
                        <a:t>2</a:t>
                      </a:r>
                    </a:p>
                  </a:txBody>
                  <a:tcPr anchor="ctr">
                    <a:solidFill>
                      <a:schemeClr val="accent4">
                        <a:lumMod val="40000"/>
                        <a:lumOff val="60000"/>
                      </a:schemeClr>
                    </a:solidFill>
                  </a:tcPr>
                </a:tc>
                <a:tc>
                  <a:txBody>
                    <a:bodyPr/>
                    <a:lstStyle/>
                    <a:p>
                      <a:pPr algn="ctr"/>
                      <a:r>
                        <a:rPr lang="it-IT" dirty="0">
                          <a:latin typeface="Arial Black" panose="020B0A04020102020204" pitchFamily="34" charset="0"/>
                        </a:rPr>
                        <a:t>+0.632 ns</a:t>
                      </a:r>
                    </a:p>
                  </a:txBody>
                  <a:tcPr anchor="ctr">
                    <a:solidFill>
                      <a:schemeClr val="accent4">
                        <a:lumMod val="40000"/>
                        <a:lumOff val="60000"/>
                      </a:schemeClr>
                    </a:solidFill>
                  </a:tcPr>
                </a:tc>
                <a:tc>
                  <a:txBody>
                    <a:bodyPr/>
                    <a:lstStyle/>
                    <a:p>
                      <a:pPr algn="ctr"/>
                      <a:r>
                        <a:rPr lang="it-IT" dirty="0">
                          <a:latin typeface="Arial Black" panose="020B0A04020102020204" pitchFamily="34" charset="0"/>
                        </a:rPr>
                        <a:t>+0.020 ns</a:t>
                      </a:r>
                    </a:p>
                  </a:txBody>
                  <a:tcPr anchor="ctr">
                    <a:solidFill>
                      <a:schemeClr val="accent4">
                        <a:lumMod val="40000"/>
                        <a:lumOff val="60000"/>
                      </a:schemeClr>
                    </a:solidFill>
                  </a:tcPr>
                </a:tc>
                <a:extLst>
                  <a:ext uri="{0D108BD9-81ED-4DB2-BD59-A6C34878D82A}">
                    <a16:rowId xmlns:a16="http://schemas.microsoft.com/office/drawing/2014/main" val="1512566315"/>
                  </a:ext>
                </a:extLst>
              </a:tr>
            </a:tbl>
          </a:graphicData>
        </a:graphic>
      </p:graphicFrame>
    </p:spTree>
    <p:extLst>
      <p:ext uri="{BB962C8B-B14F-4D97-AF65-F5344CB8AC3E}">
        <p14:creationId xmlns:p14="http://schemas.microsoft.com/office/powerpoint/2010/main" val="3282199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10">
            <a:extLst>
              <a:ext uri="{FF2B5EF4-FFF2-40B4-BE49-F238E27FC236}">
                <a16:creationId xmlns:a16="http://schemas.microsoft.com/office/drawing/2014/main" id="{10826EDE-B818-6A93-6332-49FB04D8D0F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26</a:t>
            </a:fld>
            <a:endParaRPr lang="en-US" dirty="0"/>
          </a:p>
        </p:txBody>
      </p:sp>
      <p:sp>
        <p:nvSpPr>
          <p:cNvPr id="9" name="CasellaDiTesto 8">
            <a:extLst>
              <a:ext uri="{FF2B5EF4-FFF2-40B4-BE49-F238E27FC236}">
                <a16:creationId xmlns:a16="http://schemas.microsoft.com/office/drawing/2014/main" id="{DBF5A65D-8A63-1BFA-853D-716CEE11F23B}"/>
              </a:ext>
            </a:extLst>
          </p:cNvPr>
          <p:cNvSpPr txBox="1"/>
          <p:nvPr/>
        </p:nvSpPr>
        <p:spPr>
          <a:xfrm>
            <a:off x="495300" y="1148255"/>
            <a:ext cx="6096000" cy="1282274"/>
          </a:xfrm>
          <a:prstGeom prst="rect">
            <a:avLst/>
          </a:prstGeom>
          <a:noFill/>
        </p:spPr>
        <p:txBody>
          <a:bodyPr wrap="square">
            <a:spAutoFit/>
          </a:bodyPr>
          <a:lstStyle/>
          <a:p>
            <a:pPr>
              <a:lnSpc>
                <a:spcPts val="9000"/>
              </a:lnSpc>
            </a:pPr>
            <a:r>
              <a:rPr lang="en-US" sz="9000" dirty="0">
                <a:solidFill>
                  <a:srgbClr val="004AAD"/>
                </a:solidFill>
                <a:latin typeface="Arial Black" panose="020B0A04020102020204" pitchFamily="34" charset="0"/>
              </a:rPr>
              <a:t>RESULTS</a:t>
            </a:r>
          </a:p>
        </p:txBody>
      </p:sp>
      <p:pic>
        <p:nvPicPr>
          <p:cNvPr id="5" name="Picture 4" descr="A computer screen shot of a grid&#10;&#10;Description automatically generated">
            <a:extLst>
              <a:ext uri="{FF2B5EF4-FFF2-40B4-BE49-F238E27FC236}">
                <a16:creationId xmlns:a16="http://schemas.microsoft.com/office/drawing/2014/main" id="{F35F5160-F7DF-D6DC-E203-CEEACF259A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38585" y="3558572"/>
            <a:ext cx="3560609" cy="3540176"/>
          </a:xfrm>
          <a:prstGeom prst="rect">
            <a:avLst/>
          </a:prstGeom>
        </p:spPr>
      </p:pic>
      <p:pic>
        <p:nvPicPr>
          <p:cNvPr id="7" name="Picture 6" descr="A computer screen shot of a computer screen&#10;&#10;Description automatically generated">
            <a:extLst>
              <a:ext uri="{FF2B5EF4-FFF2-40B4-BE49-F238E27FC236}">
                <a16:creationId xmlns:a16="http://schemas.microsoft.com/office/drawing/2014/main" id="{084ECA5A-50EB-E465-F47F-4855BF1CA0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9708" y="3543300"/>
            <a:ext cx="3581400" cy="3555448"/>
          </a:xfrm>
          <a:prstGeom prst="rect">
            <a:avLst/>
          </a:prstGeom>
        </p:spPr>
      </p:pic>
      <p:pic>
        <p:nvPicPr>
          <p:cNvPr id="10" name="Picture 9" descr="A screen shot of a computer screen&#10;&#10;Description automatically generated">
            <a:extLst>
              <a:ext uri="{FF2B5EF4-FFF2-40B4-BE49-F238E27FC236}">
                <a16:creationId xmlns:a16="http://schemas.microsoft.com/office/drawing/2014/main" id="{85E07E38-90F7-46AE-8787-940209A69B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5677" y="3543300"/>
            <a:ext cx="3586554" cy="3540176"/>
          </a:xfrm>
          <a:prstGeom prst="rect">
            <a:avLst/>
          </a:prstGeom>
        </p:spPr>
      </p:pic>
      <p:pic>
        <p:nvPicPr>
          <p:cNvPr id="12" name="Picture 11" descr="A screen shot of a computer screen&#10;&#10;Description automatically generated">
            <a:extLst>
              <a:ext uri="{FF2B5EF4-FFF2-40B4-BE49-F238E27FC236}">
                <a16:creationId xmlns:a16="http://schemas.microsoft.com/office/drawing/2014/main" id="{60884FD4-5F29-CD3D-8E62-55621BB2FE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6800" y="3543300"/>
            <a:ext cx="3581400" cy="3540176"/>
          </a:xfrm>
          <a:prstGeom prst="rect">
            <a:avLst/>
          </a:prstGeom>
        </p:spPr>
      </p:pic>
      <p:sp>
        <p:nvSpPr>
          <p:cNvPr id="13" name="TextBox 12">
            <a:extLst>
              <a:ext uri="{FF2B5EF4-FFF2-40B4-BE49-F238E27FC236}">
                <a16:creationId xmlns:a16="http://schemas.microsoft.com/office/drawing/2014/main" id="{1153C2EB-6ED1-E0DA-274E-60056D6E9E74}"/>
              </a:ext>
            </a:extLst>
          </p:cNvPr>
          <p:cNvSpPr txBox="1"/>
          <p:nvPr/>
        </p:nvSpPr>
        <p:spPr>
          <a:xfrm>
            <a:off x="1183790" y="7353300"/>
            <a:ext cx="3122970" cy="1077218"/>
          </a:xfrm>
          <a:prstGeom prst="rect">
            <a:avLst/>
          </a:prstGeom>
          <a:noFill/>
        </p:spPr>
        <p:txBody>
          <a:bodyPr wrap="none" rtlCol="0">
            <a:spAutoFit/>
          </a:bodyPr>
          <a:lstStyle/>
          <a:p>
            <a:pPr algn="ctr"/>
            <a:r>
              <a:rPr lang="en-GB" sz="3200" dirty="0">
                <a:latin typeface="Arial" panose="020B0604020202020204" pitchFamily="34" charset="0"/>
                <a:cs typeface="Arial" panose="020B0604020202020204" pitchFamily="34" charset="0"/>
              </a:rPr>
              <a:t>Burst dimension</a:t>
            </a:r>
          </a:p>
          <a:p>
            <a:pPr algn="ctr"/>
            <a:r>
              <a:rPr lang="en-GB" sz="3200" dirty="0">
                <a:latin typeface="Arial" panose="020B0604020202020204" pitchFamily="34" charset="0"/>
                <a:cs typeface="Arial" panose="020B0604020202020204" pitchFamily="34" charset="0"/>
              </a:rPr>
              <a:t>50</a:t>
            </a:r>
          </a:p>
        </p:txBody>
      </p:sp>
      <p:sp>
        <p:nvSpPr>
          <p:cNvPr id="14" name="TextBox 13">
            <a:extLst>
              <a:ext uri="{FF2B5EF4-FFF2-40B4-BE49-F238E27FC236}">
                <a16:creationId xmlns:a16="http://schemas.microsoft.com/office/drawing/2014/main" id="{59DEA5E2-00B6-AE94-00B6-D691A43F3A6B}"/>
              </a:ext>
            </a:extLst>
          </p:cNvPr>
          <p:cNvSpPr txBox="1"/>
          <p:nvPr/>
        </p:nvSpPr>
        <p:spPr>
          <a:xfrm>
            <a:off x="5262526" y="7353300"/>
            <a:ext cx="3122970" cy="1077218"/>
          </a:xfrm>
          <a:prstGeom prst="rect">
            <a:avLst/>
          </a:prstGeom>
          <a:noFill/>
        </p:spPr>
        <p:txBody>
          <a:bodyPr wrap="none" rtlCol="0">
            <a:spAutoFit/>
          </a:bodyPr>
          <a:lstStyle/>
          <a:p>
            <a:pPr algn="ctr"/>
            <a:r>
              <a:rPr lang="en-GB" sz="3200" dirty="0">
                <a:latin typeface="Arial" panose="020B0604020202020204" pitchFamily="34" charset="0"/>
                <a:cs typeface="Arial" panose="020B0604020202020204" pitchFamily="34" charset="0"/>
              </a:rPr>
              <a:t>Burst dimension</a:t>
            </a:r>
          </a:p>
          <a:p>
            <a:pPr algn="ctr"/>
            <a:r>
              <a:rPr lang="en-GB" sz="3200" dirty="0">
                <a:latin typeface="Arial" panose="020B0604020202020204" pitchFamily="34" charset="0"/>
                <a:cs typeface="Arial" panose="020B0604020202020204" pitchFamily="34" charset="0"/>
              </a:rPr>
              <a:t>100</a:t>
            </a:r>
          </a:p>
        </p:txBody>
      </p:sp>
      <p:sp>
        <p:nvSpPr>
          <p:cNvPr id="15" name="TextBox 14">
            <a:extLst>
              <a:ext uri="{FF2B5EF4-FFF2-40B4-BE49-F238E27FC236}">
                <a16:creationId xmlns:a16="http://schemas.microsoft.com/office/drawing/2014/main" id="{110740AA-9B23-C8CA-F62B-2E564974B231}"/>
              </a:ext>
            </a:extLst>
          </p:cNvPr>
          <p:cNvSpPr txBox="1"/>
          <p:nvPr/>
        </p:nvSpPr>
        <p:spPr>
          <a:xfrm>
            <a:off x="9678923" y="7357153"/>
            <a:ext cx="3122970" cy="1077218"/>
          </a:xfrm>
          <a:prstGeom prst="rect">
            <a:avLst/>
          </a:prstGeom>
          <a:noFill/>
        </p:spPr>
        <p:txBody>
          <a:bodyPr wrap="none" rtlCol="0">
            <a:spAutoFit/>
          </a:bodyPr>
          <a:lstStyle/>
          <a:p>
            <a:pPr algn="ctr"/>
            <a:r>
              <a:rPr lang="en-GB" sz="3200" dirty="0">
                <a:latin typeface="Arial" panose="020B0604020202020204" pitchFamily="34" charset="0"/>
                <a:cs typeface="Arial" panose="020B0604020202020204" pitchFamily="34" charset="0"/>
              </a:rPr>
              <a:t>Burst dimension</a:t>
            </a:r>
          </a:p>
          <a:p>
            <a:pPr algn="ctr"/>
            <a:r>
              <a:rPr lang="en-GB" sz="3200" dirty="0">
                <a:latin typeface="Arial" panose="020B0604020202020204" pitchFamily="34" charset="0"/>
                <a:cs typeface="Arial" panose="020B0604020202020204" pitchFamily="34" charset="0"/>
              </a:rPr>
              <a:t>200</a:t>
            </a:r>
          </a:p>
        </p:txBody>
      </p:sp>
      <p:sp>
        <p:nvSpPr>
          <p:cNvPr id="16" name="TextBox 15">
            <a:extLst>
              <a:ext uri="{FF2B5EF4-FFF2-40B4-BE49-F238E27FC236}">
                <a16:creationId xmlns:a16="http://schemas.microsoft.com/office/drawing/2014/main" id="{7D6CF5F0-1158-9607-80BC-5C4D6C830FA2}"/>
              </a:ext>
            </a:extLst>
          </p:cNvPr>
          <p:cNvSpPr txBox="1"/>
          <p:nvPr/>
        </p:nvSpPr>
        <p:spPr>
          <a:xfrm>
            <a:off x="13857404" y="7353300"/>
            <a:ext cx="3122970" cy="1077218"/>
          </a:xfrm>
          <a:prstGeom prst="rect">
            <a:avLst/>
          </a:prstGeom>
          <a:noFill/>
        </p:spPr>
        <p:txBody>
          <a:bodyPr wrap="none" rtlCol="0">
            <a:spAutoFit/>
          </a:bodyPr>
          <a:lstStyle/>
          <a:p>
            <a:pPr algn="ctr"/>
            <a:r>
              <a:rPr lang="en-GB" sz="3200" dirty="0">
                <a:latin typeface="Arial" panose="020B0604020202020204" pitchFamily="34" charset="0"/>
                <a:cs typeface="Arial" panose="020B0604020202020204" pitchFamily="34" charset="0"/>
              </a:rPr>
              <a:t>Burst dimension</a:t>
            </a:r>
          </a:p>
          <a:p>
            <a:pPr algn="ctr"/>
            <a:r>
              <a:rPr lang="en-GB" sz="3200" dirty="0">
                <a:latin typeface="Arial" panose="020B0604020202020204" pitchFamily="34" charset="0"/>
                <a:cs typeface="Arial" panose="020B0604020202020204" pitchFamily="34" charset="0"/>
              </a:rPr>
              <a:t>400</a:t>
            </a:r>
          </a:p>
        </p:txBody>
      </p:sp>
    </p:spTree>
    <p:extLst>
      <p:ext uri="{BB962C8B-B14F-4D97-AF65-F5344CB8AC3E}">
        <p14:creationId xmlns:p14="http://schemas.microsoft.com/office/powerpoint/2010/main" val="46130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10">
            <a:extLst>
              <a:ext uri="{FF2B5EF4-FFF2-40B4-BE49-F238E27FC236}">
                <a16:creationId xmlns:a16="http://schemas.microsoft.com/office/drawing/2014/main" id="{10826EDE-B818-6A93-6332-49FB04D8D0F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27</a:t>
            </a:fld>
            <a:endParaRPr lang="en-US" dirty="0"/>
          </a:p>
        </p:txBody>
      </p:sp>
      <p:sp>
        <p:nvSpPr>
          <p:cNvPr id="5" name="CasellaDiTesto 4">
            <a:extLst>
              <a:ext uri="{FF2B5EF4-FFF2-40B4-BE49-F238E27FC236}">
                <a16:creationId xmlns:a16="http://schemas.microsoft.com/office/drawing/2014/main" id="{D56D9B75-001D-5CAE-288A-67CD7B1D51F7}"/>
              </a:ext>
            </a:extLst>
          </p:cNvPr>
          <p:cNvSpPr txBox="1"/>
          <p:nvPr/>
        </p:nvSpPr>
        <p:spPr>
          <a:xfrm>
            <a:off x="4229100" y="571500"/>
            <a:ext cx="9829800" cy="1262012"/>
          </a:xfrm>
          <a:prstGeom prst="rect">
            <a:avLst/>
          </a:prstGeom>
          <a:noFill/>
        </p:spPr>
        <p:txBody>
          <a:bodyPr wrap="square">
            <a:spAutoFit/>
          </a:bodyPr>
          <a:lstStyle/>
          <a:p>
            <a:pPr algn="ctr">
              <a:lnSpc>
                <a:spcPts val="9000"/>
              </a:lnSpc>
            </a:pPr>
            <a:r>
              <a:rPr lang="en-US" sz="9000" dirty="0">
                <a:solidFill>
                  <a:srgbClr val="004AAD"/>
                </a:solidFill>
                <a:latin typeface="Arial Black" panose="020B0A04020102020204" pitchFamily="34" charset="0"/>
              </a:rPr>
              <a:t>CONCLUSIONS</a:t>
            </a:r>
          </a:p>
        </p:txBody>
      </p:sp>
      <p:sp>
        <p:nvSpPr>
          <p:cNvPr id="3" name="CasellaDiTesto 2">
            <a:extLst>
              <a:ext uri="{FF2B5EF4-FFF2-40B4-BE49-F238E27FC236}">
                <a16:creationId xmlns:a16="http://schemas.microsoft.com/office/drawing/2014/main" id="{A31E1906-F99A-19FA-6D15-B7F267F9C5A4}"/>
              </a:ext>
            </a:extLst>
          </p:cNvPr>
          <p:cNvSpPr txBox="1"/>
          <p:nvPr/>
        </p:nvSpPr>
        <p:spPr>
          <a:xfrm>
            <a:off x="838200" y="1833512"/>
            <a:ext cx="16611600" cy="4154984"/>
          </a:xfrm>
          <a:prstGeom prst="rect">
            <a:avLst/>
          </a:prstGeom>
          <a:noFill/>
        </p:spPr>
        <p:txBody>
          <a:bodyPr wrap="square" rtlCol="0">
            <a:spAutoFit/>
          </a:bodyPr>
          <a:lstStyle/>
          <a:p>
            <a:pPr marL="342900" indent="-342900">
              <a:buFont typeface="Arial" panose="020B0604020202020204" pitchFamily="34" charset="0"/>
              <a:buChar char="•"/>
            </a:pPr>
            <a:r>
              <a:rPr lang="it-IT" sz="2400" dirty="0">
                <a:latin typeface="Arial Black" panose="020B0A04020102020204" pitchFamily="34" charset="0"/>
              </a:rPr>
              <a:t>THE USE OF THE AXI4 IMPLY A GREAT SPEED-UP COMPARED TO THE PREVIOUS COMMUNICATION PROTOCOL</a:t>
            </a:r>
          </a:p>
          <a:p>
            <a:pPr marL="342900" indent="-342900">
              <a:buFont typeface="Arial" panose="020B0604020202020204" pitchFamily="34" charset="0"/>
              <a:buChar char="•"/>
            </a:pPr>
            <a:endParaRPr lang="it-IT" sz="2400" dirty="0">
              <a:latin typeface="Arial Black" panose="020B0A04020102020204" pitchFamily="34" charset="0"/>
            </a:endParaRPr>
          </a:p>
          <a:p>
            <a:pPr marL="342900" indent="-342900">
              <a:buFont typeface="Arial" panose="020B0604020202020204" pitchFamily="34" charset="0"/>
              <a:buChar char="•"/>
            </a:pPr>
            <a:r>
              <a:rPr lang="it-IT" sz="2400" dirty="0">
                <a:latin typeface="Arial Black" panose="020B0A04020102020204" pitchFamily="34" charset="0"/>
              </a:rPr>
              <a:t>THE SYSTEM CREATED IS SUITABLE NOT JUST FOR ALVEARE BUT ALSO FOR OTHER ARCHITECTURES SINCE WE USED AN ALU TO SIMULATE ALVEARE’S BEHAVIOUR</a:t>
            </a:r>
          </a:p>
          <a:p>
            <a:pPr marL="342900" indent="-342900">
              <a:buFont typeface="Arial" panose="020B0604020202020204" pitchFamily="34" charset="0"/>
              <a:buChar char="•"/>
            </a:pPr>
            <a:endParaRPr lang="it-IT" sz="2400" dirty="0">
              <a:latin typeface="Arial Black" panose="020B0A04020102020204" pitchFamily="34" charset="0"/>
            </a:endParaRPr>
          </a:p>
          <a:p>
            <a:pPr marL="342900" indent="-342900">
              <a:buFont typeface="Arial" panose="020B0604020202020204" pitchFamily="34" charset="0"/>
              <a:buChar char="•"/>
            </a:pPr>
            <a:endParaRPr lang="it-IT" sz="2400" dirty="0">
              <a:latin typeface="Arial Black" panose="020B0A04020102020204" pitchFamily="34" charset="0"/>
            </a:endParaRPr>
          </a:p>
          <a:p>
            <a:pPr marL="342900" indent="-342900">
              <a:buFont typeface="Arial" panose="020B0604020202020204" pitchFamily="34" charset="0"/>
              <a:buChar char="•"/>
            </a:pPr>
            <a:endParaRPr lang="it-IT" sz="2400" dirty="0">
              <a:latin typeface="Arial Black" panose="020B0A04020102020204" pitchFamily="34" charset="0"/>
            </a:endParaRPr>
          </a:p>
          <a:p>
            <a:pPr marL="342900" indent="-342900">
              <a:buFont typeface="Arial" panose="020B0604020202020204" pitchFamily="34" charset="0"/>
              <a:buChar char="•"/>
            </a:pPr>
            <a:endParaRPr lang="it-IT" sz="2400" dirty="0">
              <a:latin typeface="Arial Black" panose="020B0A04020102020204" pitchFamily="34" charset="0"/>
            </a:endParaRPr>
          </a:p>
          <a:p>
            <a:pPr marL="342900" indent="-342900">
              <a:buFont typeface="Arial" panose="020B0604020202020204" pitchFamily="34" charset="0"/>
              <a:buChar char="•"/>
            </a:pPr>
            <a:endParaRPr lang="it-IT" sz="2400" dirty="0">
              <a:latin typeface="Arial Black" panose="020B0A04020102020204" pitchFamily="34" charset="0"/>
            </a:endParaRPr>
          </a:p>
          <a:p>
            <a:pPr marL="342900" indent="-342900">
              <a:buFont typeface="Arial" panose="020B0604020202020204" pitchFamily="34" charset="0"/>
              <a:buChar char="•"/>
            </a:pPr>
            <a:endParaRPr lang="it-IT" sz="2400" dirty="0">
              <a:latin typeface="Arial Black" panose="020B0A04020102020204" pitchFamily="34" charset="0"/>
            </a:endParaRPr>
          </a:p>
        </p:txBody>
      </p:sp>
    </p:spTree>
    <p:extLst>
      <p:ext uri="{BB962C8B-B14F-4D97-AF65-F5344CB8AC3E}">
        <p14:creationId xmlns:p14="http://schemas.microsoft.com/office/powerpoint/2010/main" val="834320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10">
            <a:extLst>
              <a:ext uri="{FF2B5EF4-FFF2-40B4-BE49-F238E27FC236}">
                <a16:creationId xmlns:a16="http://schemas.microsoft.com/office/drawing/2014/main" id="{10826EDE-B818-6A93-6332-49FB04D8D0F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28</a:t>
            </a:fld>
            <a:endParaRPr lang="en-US" dirty="0"/>
          </a:p>
        </p:txBody>
      </p:sp>
      <p:sp>
        <p:nvSpPr>
          <p:cNvPr id="9" name="CasellaDiTesto 8">
            <a:extLst>
              <a:ext uri="{FF2B5EF4-FFF2-40B4-BE49-F238E27FC236}">
                <a16:creationId xmlns:a16="http://schemas.microsoft.com/office/drawing/2014/main" id="{DBF5A65D-8A63-1BFA-853D-716CEE11F23B}"/>
              </a:ext>
            </a:extLst>
          </p:cNvPr>
          <p:cNvSpPr txBox="1"/>
          <p:nvPr/>
        </p:nvSpPr>
        <p:spPr>
          <a:xfrm>
            <a:off x="4419600" y="4512494"/>
            <a:ext cx="9448800" cy="1262012"/>
          </a:xfrm>
          <a:prstGeom prst="rect">
            <a:avLst/>
          </a:prstGeom>
          <a:noFill/>
        </p:spPr>
        <p:txBody>
          <a:bodyPr wrap="square">
            <a:spAutoFit/>
          </a:bodyPr>
          <a:lstStyle/>
          <a:p>
            <a:pPr>
              <a:lnSpc>
                <a:spcPts val="9000"/>
              </a:lnSpc>
            </a:pPr>
            <a:r>
              <a:rPr lang="en-US" sz="9000" dirty="0">
                <a:solidFill>
                  <a:srgbClr val="004AAD"/>
                </a:solidFill>
                <a:latin typeface="Arial Black" panose="020B0A04020102020204" pitchFamily="34" charset="0"/>
              </a:rPr>
              <a:t>QUESTIONS?</a:t>
            </a:r>
          </a:p>
        </p:txBody>
      </p:sp>
      <p:sp>
        <p:nvSpPr>
          <p:cNvPr id="5" name="Freeform 4">
            <a:extLst>
              <a:ext uri="{FF2B5EF4-FFF2-40B4-BE49-F238E27FC236}">
                <a16:creationId xmlns:a16="http://schemas.microsoft.com/office/drawing/2014/main" id="{4740B9D3-EE04-5D2B-AB7A-22E6D5A7336B}"/>
              </a:ext>
            </a:extLst>
          </p:cNvPr>
          <p:cNvSpPr/>
          <p:nvPr/>
        </p:nvSpPr>
        <p:spPr>
          <a:xfrm rot="579693">
            <a:off x="4009236" y="5123564"/>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Tree>
    <p:extLst>
      <p:ext uri="{BB962C8B-B14F-4D97-AF65-F5344CB8AC3E}">
        <p14:creationId xmlns:p14="http://schemas.microsoft.com/office/powerpoint/2010/main" val="1243627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972E91E2-5AE2-E580-D574-A8EE0EA4058F}"/>
              </a:ext>
            </a:extLst>
          </p:cNvPr>
          <p:cNvSpPr/>
          <p:nvPr/>
        </p:nvSpPr>
        <p:spPr>
          <a:xfrm rot="16388099">
            <a:off x="4622558" y="-88073"/>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CasellaDiTesto 3">
            <a:extLst>
              <a:ext uri="{FF2B5EF4-FFF2-40B4-BE49-F238E27FC236}">
                <a16:creationId xmlns:a16="http://schemas.microsoft.com/office/drawing/2014/main" id="{AB7B06E3-B7B9-E8B4-EA4F-3F566F0A7EF2}"/>
              </a:ext>
            </a:extLst>
          </p:cNvPr>
          <p:cNvSpPr txBox="1"/>
          <p:nvPr/>
        </p:nvSpPr>
        <p:spPr>
          <a:xfrm>
            <a:off x="2190750" y="2857500"/>
            <a:ext cx="13906500" cy="2436436"/>
          </a:xfrm>
          <a:prstGeom prst="rect">
            <a:avLst/>
          </a:prstGeom>
          <a:noFill/>
        </p:spPr>
        <p:txBody>
          <a:bodyPr wrap="square">
            <a:spAutoFit/>
          </a:bodyPr>
          <a:lstStyle/>
          <a:p>
            <a:pPr marL="0" marR="0" lvl="0" indent="0" algn="ctr" defTabSz="914400" rtl="0" eaLnBrk="1" fontAlgn="auto" latinLnBrk="0" hangingPunct="1">
              <a:lnSpc>
                <a:spcPts val="9000"/>
              </a:lnSpc>
              <a:spcBef>
                <a:spcPts val="0"/>
              </a:spcBef>
              <a:spcAft>
                <a:spcPts val="0"/>
              </a:spcAft>
              <a:buClrTx/>
              <a:buSzTx/>
              <a:buFontTx/>
              <a:buNone/>
              <a:tabLst/>
              <a:defRPr/>
            </a:pPr>
            <a:r>
              <a:rPr kumimoji="0" lang="en-US" sz="8000" b="0" i="0" u="none" strike="noStrike" kern="1200" cap="none" spc="0" normalizeH="0" baseline="0" noProof="0" dirty="0">
                <a:ln>
                  <a:noFill/>
                </a:ln>
                <a:solidFill>
                  <a:srgbClr val="004AAD"/>
                </a:solidFill>
                <a:effectLst/>
                <a:uLnTx/>
                <a:uFillTx/>
                <a:latin typeface="Arial Black" panose="020B0A04020102020204" pitchFamily="34" charset="0"/>
              </a:rPr>
              <a:t>THANK YOU FOR YOUR </a:t>
            </a:r>
            <a:r>
              <a:rPr kumimoji="0" lang="en-US" sz="9600" b="0" i="0" u="none" strike="noStrike" kern="1200" cap="none" spc="0" normalizeH="0" baseline="0" noProof="0" dirty="0">
                <a:ln>
                  <a:noFill/>
                </a:ln>
                <a:solidFill>
                  <a:srgbClr val="004AAD"/>
                </a:solidFill>
                <a:effectLst/>
                <a:uLnTx/>
                <a:uFillTx/>
                <a:latin typeface="Arial Black" panose="020B0A04020102020204" pitchFamily="34" charset="0"/>
              </a:rPr>
              <a:t>ATTENTION</a:t>
            </a:r>
            <a:endParaRPr kumimoji="0" lang="en-US" sz="8000" b="0" i="0" u="none" strike="noStrike" kern="1200" cap="none" spc="0" normalizeH="0" baseline="0" noProof="0" dirty="0">
              <a:ln>
                <a:noFill/>
              </a:ln>
              <a:solidFill>
                <a:srgbClr val="004AAD"/>
              </a:solidFill>
              <a:effectLst/>
              <a:uLnTx/>
              <a:uFillTx/>
              <a:latin typeface="Arial Black" panose="020B0A04020102020204" pitchFamily="34" charset="0"/>
            </a:endParaRPr>
          </a:p>
        </p:txBody>
      </p:sp>
      <p:sp>
        <p:nvSpPr>
          <p:cNvPr id="3" name="Segnaposto numero diapositiva 10">
            <a:extLst>
              <a:ext uri="{FF2B5EF4-FFF2-40B4-BE49-F238E27FC236}">
                <a16:creationId xmlns:a16="http://schemas.microsoft.com/office/drawing/2014/main" id="{B6215C30-F92A-4744-8F65-A8A009C45CFF}"/>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29</a:t>
            </a:fld>
            <a:endParaRPr lang="en-US" dirty="0"/>
          </a:p>
        </p:txBody>
      </p:sp>
      <p:sp>
        <p:nvSpPr>
          <p:cNvPr id="2" name="TextBox 8">
            <a:extLst>
              <a:ext uri="{FF2B5EF4-FFF2-40B4-BE49-F238E27FC236}">
                <a16:creationId xmlns:a16="http://schemas.microsoft.com/office/drawing/2014/main" id="{7EE05979-5F4E-062C-837B-F3FA5B15D21F}"/>
              </a:ext>
            </a:extLst>
          </p:cNvPr>
          <p:cNvSpPr txBox="1"/>
          <p:nvPr/>
        </p:nvSpPr>
        <p:spPr>
          <a:xfrm>
            <a:off x="6114089" y="9134379"/>
            <a:ext cx="6059821" cy="870046"/>
          </a:xfrm>
          <a:prstGeom prst="rect">
            <a:avLst/>
          </a:prstGeom>
        </p:spPr>
        <p:txBody>
          <a:bodyPr lIns="0" tIns="0" rIns="0" bIns="0" rtlCol="0" anchor="t">
            <a:spAutoFit/>
          </a:bodyPr>
          <a:lstStyle/>
          <a:p>
            <a:pPr algn="ctr">
              <a:lnSpc>
                <a:spcPts val="3499"/>
              </a:lnSpc>
            </a:pPr>
            <a:r>
              <a:rPr lang="en-US" sz="2499" spc="124" dirty="0">
                <a:solidFill>
                  <a:srgbClr val="2E2E2E"/>
                </a:solidFill>
                <a:latin typeface="Arial Black" panose="020B0A04020102020204" pitchFamily="34" charset="0"/>
                <a:cs typeface="Arial" panose="020B0604020202020204" pitchFamily="34" charset="0"/>
              </a:rPr>
              <a:t>marco.labarbera@mail.polimi.it</a:t>
            </a:r>
          </a:p>
          <a:p>
            <a:pPr algn="ctr">
              <a:lnSpc>
                <a:spcPts val="3499"/>
              </a:lnSpc>
            </a:pPr>
            <a:r>
              <a:rPr lang="en-US" sz="2499" spc="124" dirty="0">
                <a:solidFill>
                  <a:srgbClr val="2E2E2E"/>
                </a:solidFill>
                <a:latin typeface="Arial Black" panose="020B0A04020102020204" pitchFamily="34" charset="0"/>
                <a:cs typeface="Arial" panose="020B0604020202020204" pitchFamily="34" charset="0"/>
              </a:rPr>
              <a:t>giulio.lotto@mail.polimi.it</a:t>
            </a:r>
          </a:p>
        </p:txBody>
      </p:sp>
      <p:pic>
        <p:nvPicPr>
          <p:cNvPr id="5" name="Immagine 4">
            <a:extLst>
              <a:ext uri="{FF2B5EF4-FFF2-40B4-BE49-F238E27FC236}">
                <a16:creationId xmlns:a16="http://schemas.microsoft.com/office/drawing/2014/main" id="{D8A60526-274A-29FF-14F4-17769688AB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39800" y="7570411"/>
            <a:ext cx="4518896" cy="1410900"/>
          </a:xfrm>
          <a:prstGeom prst="rect">
            <a:avLst/>
          </a:prstGeom>
        </p:spPr>
      </p:pic>
      <p:pic>
        <p:nvPicPr>
          <p:cNvPr id="8" name="Immagine 7">
            <a:extLst>
              <a:ext uri="{FF2B5EF4-FFF2-40B4-BE49-F238E27FC236}">
                <a16:creationId xmlns:a16="http://schemas.microsoft.com/office/drawing/2014/main" id="{6E969585-29D8-7CD4-3905-2027FD06E0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0865" y="7570411"/>
            <a:ext cx="3767812" cy="1919145"/>
          </a:xfrm>
          <a:prstGeom prst="rect">
            <a:avLst/>
          </a:prstGeom>
        </p:spPr>
      </p:pic>
      <p:sp>
        <p:nvSpPr>
          <p:cNvPr id="9" name="Freeform 4">
            <a:extLst>
              <a:ext uri="{FF2B5EF4-FFF2-40B4-BE49-F238E27FC236}">
                <a16:creationId xmlns:a16="http://schemas.microsoft.com/office/drawing/2014/main" id="{57DE5570-1DBC-3F1F-CD30-5B820E9AFE7F}"/>
              </a:ext>
            </a:extLst>
          </p:cNvPr>
          <p:cNvSpPr/>
          <p:nvPr/>
        </p:nvSpPr>
        <p:spPr>
          <a:xfrm>
            <a:off x="-914400" y="9569402"/>
            <a:ext cx="9727319" cy="3106962"/>
          </a:xfrm>
          <a:custGeom>
            <a:avLst/>
            <a:gdLst/>
            <a:ahLst/>
            <a:cxnLst/>
            <a:rect l="l" t="t" r="r" b="b"/>
            <a:pathLst>
              <a:path w="9727319" h="3106962">
                <a:moveTo>
                  <a:pt x="0" y="0"/>
                </a:moveTo>
                <a:lnTo>
                  <a:pt x="9727318" y="0"/>
                </a:lnTo>
                <a:lnTo>
                  <a:pt x="9727318" y="3106962"/>
                </a:lnTo>
                <a:lnTo>
                  <a:pt x="0" y="31069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dirty="0"/>
          </a:p>
        </p:txBody>
      </p:sp>
    </p:spTree>
    <p:extLst>
      <p:ext uri="{BB962C8B-B14F-4D97-AF65-F5344CB8AC3E}">
        <p14:creationId xmlns:p14="http://schemas.microsoft.com/office/powerpoint/2010/main" val="34268416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637542"/>
            <a:ext cx="12230230" cy="1209675"/>
          </a:xfrm>
          <a:prstGeom prst="rect">
            <a:avLst/>
          </a:prstGeom>
        </p:spPr>
        <p:txBody>
          <a:bodyPr lIns="0" tIns="0" rIns="0" bIns="0" rtlCol="0" anchor="t">
            <a:spAutoFit/>
          </a:bodyPr>
          <a:lstStyle/>
          <a:p>
            <a:pPr>
              <a:lnSpc>
                <a:spcPts val="9000"/>
              </a:lnSpc>
            </a:pPr>
            <a:r>
              <a:rPr lang="en-US" sz="9000" dirty="0">
                <a:solidFill>
                  <a:srgbClr val="004AAD"/>
                </a:solidFill>
                <a:latin typeface="Arial Black" panose="020B0A04020102020204" pitchFamily="34" charset="0"/>
              </a:rPr>
              <a:t>A CASE STUDY</a:t>
            </a:r>
          </a:p>
        </p:txBody>
      </p:sp>
      <p:sp>
        <p:nvSpPr>
          <p:cNvPr id="3" name="TextBox 3"/>
          <p:cNvSpPr txBox="1"/>
          <p:nvPr/>
        </p:nvSpPr>
        <p:spPr>
          <a:xfrm>
            <a:off x="1028700" y="3543300"/>
            <a:ext cx="13220700" cy="982128"/>
          </a:xfrm>
          <a:prstGeom prst="rect">
            <a:avLst/>
          </a:prstGeom>
        </p:spPr>
        <p:txBody>
          <a:bodyPr wrap="square" lIns="0" tIns="0" rIns="0" bIns="0" rtlCol="0" anchor="t">
            <a:spAutoFit/>
          </a:bodyPr>
          <a:lstStyle/>
          <a:p>
            <a:pPr algn="just">
              <a:lnSpc>
                <a:spcPts val="3999"/>
              </a:lnSpc>
            </a:pPr>
            <a:r>
              <a:rPr lang="en-US" sz="2499" dirty="0">
                <a:solidFill>
                  <a:srgbClr val="2E2E2E"/>
                </a:solidFill>
                <a:latin typeface="Arial Black" panose="020B0A04020102020204" pitchFamily="34" charset="0"/>
              </a:rPr>
              <a:t>ALVEARE is a comprehensive framework that presents a solution that achieves a 34x speedup execution factors and enhances RE performance</a:t>
            </a:r>
          </a:p>
        </p:txBody>
      </p:sp>
      <p:sp>
        <p:nvSpPr>
          <p:cNvPr id="4" name="Freeform 4"/>
          <p:cNvSpPr/>
          <p:nvPr/>
        </p:nvSpPr>
        <p:spPr>
          <a:xfrm rot="-1625759">
            <a:off x="10837013" y="-4312634"/>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5" name="TextBox 5"/>
          <p:cNvSpPr txBox="1"/>
          <p:nvPr/>
        </p:nvSpPr>
        <p:spPr>
          <a:xfrm>
            <a:off x="838200" y="5326829"/>
            <a:ext cx="14614541" cy="698525"/>
          </a:xfrm>
          <a:prstGeom prst="rect">
            <a:avLst/>
          </a:prstGeom>
        </p:spPr>
        <p:txBody>
          <a:bodyPr lIns="0" tIns="0" rIns="0" bIns="0" rtlCol="0" anchor="t">
            <a:spAutoFit/>
          </a:bodyPr>
          <a:lstStyle/>
          <a:p>
            <a:pPr marL="269874" lvl="1">
              <a:lnSpc>
                <a:spcPts val="6249"/>
              </a:lnSpc>
            </a:pPr>
            <a:r>
              <a:rPr lang="en-US" sz="3600" b="1" dirty="0">
                <a:solidFill>
                  <a:srgbClr val="2E2E2E"/>
                </a:solidFill>
                <a:latin typeface="Arial" panose="020B0604020202020204" pitchFamily="34" charset="0"/>
                <a:cs typeface="Arial" panose="020B0604020202020204" pitchFamily="34" charset="0"/>
              </a:rPr>
              <a:t>BUT</a:t>
            </a:r>
            <a:endParaRPr lang="en-US" sz="3600" b="1" dirty="0">
              <a:solidFill>
                <a:srgbClr val="2E2E2E"/>
              </a:solidFill>
              <a:latin typeface="Montserrat Classic"/>
            </a:endParaRPr>
          </a:p>
        </p:txBody>
      </p:sp>
      <p:sp>
        <p:nvSpPr>
          <p:cNvPr id="7" name="Segnaposto numero diapositiva 10">
            <a:extLst>
              <a:ext uri="{FF2B5EF4-FFF2-40B4-BE49-F238E27FC236}">
                <a16:creationId xmlns:a16="http://schemas.microsoft.com/office/drawing/2014/main" id="{B1DB59BC-8D46-0F33-8373-AF577AECB93B}"/>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3</a:t>
            </a:fld>
            <a:endParaRPr lang="en-US" sz="2400" dirty="0"/>
          </a:p>
        </p:txBody>
      </p:sp>
      <p:sp>
        <p:nvSpPr>
          <p:cNvPr id="8" name="CasellaDiTesto 7">
            <a:extLst>
              <a:ext uri="{FF2B5EF4-FFF2-40B4-BE49-F238E27FC236}">
                <a16:creationId xmlns:a16="http://schemas.microsoft.com/office/drawing/2014/main" id="{BEBD2B0A-87EF-ECCB-AD47-8DBBA54EE025}"/>
              </a:ext>
            </a:extLst>
          </p:cNvPr>
          <p:cNvSpPr txBox="1"/>
          <p:nvPr/>
        </p:nvSpPr>
        <p:spPr>
          <a:xfrm>
            <a:off x="1028700" y="6864424"/>
            <a:ext cx="13220700" cy="1587422"/>
          </a:xfrm>
          <a:prstGeom prst="rect">
            <a:avLst/>
          </a:prstGeom>
          <a:noFill/>
        </p:spPr>
        <p:txBody>
          <a:bodyPr wrap="square">
            <a:spAutoFit/>
          </a:bodyPr>
          <a:lstStyle/>
          <a:p>
            <a:pPr algn="just">
              <a:lnSpc>
                <a:spcPts val="3999"/>
              </a:lnSpc>
            </a:pPr>
            <a:r>
              <a:rPr lang="en-US" sz="2500" dirty="0">
                <a:solidFill>
                  <a:srgbClr val="2E2E2E"/>
                </a:solidFill>
                <a:latin typeface="Arial Black" panose="020B0A04020102020204" pitchFamily="34" charset="0"/>
              </a:rPr>
              <a:t>ALVEARE's speed is limited by the protocol used to send data to the architecture. ALVEARE receives data and instructions through an AXI-Lite interface designed for non-complex transmission. So…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3987423" flipH="1">
            <a:off x="-5251672" y="5233388"/>
            <a:ext cx="8063091" cy="6553094"/>
          </a:xfrm>
          <a:custGeom>
            <a:avLst/>
            <a:gdLst/>
            <a:ahLst/>
            <a:cxnLst/>
            <a:rect l="l" t="t" r="r" b="b"/>
            <a:pathLst>
              <a:path w="8063091" h="6553094">
                <a:moveTo>
                  <a:pt x="8063091" y="0"/>
                </a:moveTo>
                <a:lnTo>
                  <a:pt x="0" y="0"/>
                </a:lnTo>
                <a:lnTo>
                  <a:pt x="0" y="6553094"/>
                </a:lnTo>
                <a:lnTo>
                  <a:pt x="8063091" y="6553094"/>
                </a:lnTo>
                <a:lnTo>
                  <a:pt x="8063091"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TextBox 4"/>
          <p:cNvSpPr txBox="1"/>
          <p:nvPr/>
        </p:nvSpPr>
        <p:spPr>
          <a:xfrm>
            <a:off x="1028700" y="1190625"/>
            <a:ext cx="10279915" cy="2352675"/>
          </a:xfrm>
          <a:prstGeom prst="rect">
            <a:avLst/>
          </a:prstGeom>
        </p:spPr>
        <p:txBody>
          <a:bodyPr lIns="0" tIns="0" rIns="0" bIns="0" rtlCol="0" anchor="t">
            <a:spAutoFit/>
          </a:bodyPr>
          <a:lstStyle/>
          <a:p>
            <a:pPr>
              <a:lnSpc>
                <a:spcPts val="9000"/>
              </a:lnSpc>
            </a:pPr>
            <a:r>
              <a:rPr lang="en-US" sz="9000" dirty="0">
                <a:solidFill>
                  <a:srgbClr val="004AAD"/>
                </a:solidFill>
                <a:latin typeface="Arial Black" panose="020B0A04020102020204" pitchFamily="34" charset="0"/>
              </a:rPr>
              <a:t>DRAM CONNECTION</a:t>
            </a:r>
          </a:p>
        </p:txBody>
      </p:sp>
      <p:sp>
        <p:nvSpPr>
          <p:cNvPr id="5" name="TextBox 5"/>
          <p:cNvSpPr txBox="1"/>
          <p:nvPr/>
        </p:nvSpPr>
        <p:spPr>
          <a:xfrm>
            <a:off x="8167111" y="4673234"/>
            <a:ext cx="6803465" cy="1430655"/>
          </a:xfrm>
          <a:prstGeom prst="rect">
            <a:avLst/>
          </a:prstGeom>
        </p:spPr>
        <p:txBody>
          <a:bodyPr lIns="0" tIns="0" rIns="0" bIns="0" rtlCol="0" anchor="t">
            <a:spAutoFit/>
          </a:bodyPr>
          <a:lstStyle/>
          <a:p>
            <a:pPr algn="just">
              <a:lnSpc>
                <a:spcPts val="3840"/>
              </a:lnSpc>
            </a:pPr>
            <a:r>
              <a:rPr lang="en-US" sz="2400" dirty="0">
                <a:solidFill>
                  <a:srgbClr val="2E2E2E"/>
                </a:solidFill>
                <a:latin typeface="Arial" panose="020B0604020202020204" pitchFamily="34" charset="0"/>
                <a:cs typeface="Arial" panose="020B0604020202020204" pitchFamily="34" charset="0"/>
              </a:rPr>
              <a:t>To speed up data transfer the DMA has to be replaced with a direct connection from ALVEARE system to the DRAM.</a:t>
            </a:r>
          </a:p>
        </p:txBody>
      </p:sp>
      <p:sp>
        <p:nvSpPr>
          <p:cNvPr id="6" name="TextBox 6"/>
          <p:cNvSpPr txBox="1"/>
          <p:nvPr/>
        </p:nvSpPr>
        <p:spPr>
          <a:xfrm>
            <a:off x="8167111" y="6380114"/>
            <a:ext cx="6803465" cy="1410130"/>
          </a:xfrm>
          <a:prstGeom prst="rect">
            <a:avLst/>
          </a:prstGeom>
        </p:spPr>
        <p:txBody>
          <a:bodyPr lIns="0" tIns="0" rIns="0" bIns="0" rtlCol="0" anchor="t">
            <a:spAutoFit/>
          </a:bodyPr>
          <a:lstStyle/>
          <a:p>
            <a:pPr algn="just">
              <a:lnSpc>
                <a:spcPts val="3840"/>
              </a:lnSpc>
            </a:pPr>
            <a:r>
              <a:rPr lang="en-US" sz="2400" dirty="0">
                <a:solidFill>
                  <a:srgbClr val="2E2E2E"/>
                </a:solidFill>
                <a:latin typeface="Arial Black" panose="020B0A04020102020204" pitchFamily="34" charset="0"/>
                <a:cs typeface="Arial" panose="020B0604020202020204" pitchFamily="34" charset="0"/>
              </a:rPr>
              <a:t>ALVEARE has to receive information about data location from the Zynq </a:t>
            </a:r>
            <a:r>
              <a:rPr lang="en-US" sz="2400" dirty="0">
                <a:solidFill>
                  <a:srgbClr val="2E2E2E"/>
                </a:solidFill>
                <a:latin typeface="Arial" panose="020B0604020202020204" pitchFamily="34" charset="0"/>
                <a:cs typeface="Arial" panose="020B0604020202020204" pitchFamily="34" charset="0"/>
              </a:rPr>
              <a:t>through an AXI-Lite interface</a:t>
            </a:r>
          </a:p>
        </p:txBody>
      </p:sp>
      <p:sp>
        <p:nvSpPr>
          <p:cNvPr id="7" name="TextBox 7"/>
          <p:cNvSpPr txBox="1"/>
          <p:nvPr/>
        </p:nvSpPr>
        <p:spPr>
          <a:xfrm>
            <a:off x="8167111" y="3888955"/>
            <a:ext cx="3200115" cy="504826"/>
          </a:xfrm>
          <a:prstGeom prst="rect">
            <a:avLst/>
          </a:prstGeom>
        </p:spPr>
        <p:txBody>
          <a:bodyPr lIns="0" tIns="0" rIns="0" bIns="0" rtlCol="0" anchor="t">
            <a:spAutoFit/>
          </a:bodyPr>
          <a:lstStyle/>
          <a:p>
            <a:pPr>
              <a:lnSpc>
                <a:spcPts val="4199"/>
              </a:lnSpc>
            </a:pPr>
            <a:r>
              <a:rPr lang="en-US" sz="2999" dirty="0">
                <a:solidFill>
                  <a:srgbClr val="2E2E2E"/>
                </a:solidFill>
                <a:latin typeface="Arial Black" panose="020B0A04020102020204" pitchFamily="34" charset="0"/>
              </a:rPr>
              <a:t>Goal 01</a:t>
            </a:r>
          </a:p>
        </p:txBody>
      </p:sp>
      <p:sp>
        <p:nvSpPr>
          <p:cNvPr id="8" name="TextBox 8"/>
          <p:cNvSpPr txBox="1"/>
          <p:nvPr/>
        </p:nvSpPr>
        <p:spPr>
          <a:xfrm>
            <a:off x="8167111" y="7925106"/>
            <a:ext cx="6803465" cy="4810997"/>
          </a:xfrm>
          <a:prstGeom prst="rect">
            <a:avLst/>
          </a:prstGeom>
        </p:spPr>
        <p:txBody>
          <a:bodyPr lIns="0" tIns="0" rIns="0" bIns="0" rtlCol="0" anchor="t">
            <a:spAutoFit/>
          </a:bodyPr>
          <a:lstStyle/>
          <a:p>
            <a:pPr algn="just">
              <a:lnSpc>
                <a:spcPts val="3840"/>
              </a:lnSpc>
            </a:pPr>
            <a:r>
              <a:rPr lang="en-US" sz="2400" dirty="0">
                <a:solidFill>
                  <a:srgbClr val="2E2E2E"/>
                </a:solidFill>
                <a:latin typeface="Arial Black" panose="020B0A04020102020204" pitchFamily="34" charset="0"/>
                <a:cs typeface="Arial" panose="020B0604020202020204" pitchFamily="34" charset="0"/>
              </a:rPr>
              <a:t>ALVEARE will then receive data packets and instructions from the DRAM </a:t>
            </a:r>
            <a:r>
              <a:rPr lang="en-US" sz="2400" dirty="0">
                <a:solidFill>
                  <a:srgbClr val="2E2E2E"/>
                </a:solidFill>
                <a:latin typeface="Arial" panose="020B0604020202020204" pitchFamily="34" charset="0"/>
                <a:cs typeface="Arial" panose="020B0604020202020204" pitchFamily="34" charset="0"/>
              </a:rPr>
              <a:t>through the AXI4 and will write back the result in the memory</a:t>
            </a:r>
          </a:p>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p:txBody>
      </p:sp>
      <p:sp>
        <p:nvSpPr>
          <p:cNvPr id="9" name="Segnaposto numero diapositiva 10">
            <a:extLst>
              <a:ext uri="{FF2B5EF4-FFF2-40B4-BE49-F238E27FC236}">
                <a16:creationId xmlns:a16="http://schemas.microsoft.com/office/drawing/2014/main" id="{A4BA8F84-D509-1155-99EB-E20F5BD4349D}"/>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4</a:t>
            </a:fld>
            <a:endParaRPr lang="en-US" dirty="0"/>
          </a:p>
        </p:txBody>
      </p:sp>
      <p:pic>
        <p:nvPicPr>
          <p:cNvPr id="13" name="Picture 12" descr="A screenshot of a computer&#10;&#10;Description automatically generated">
            <a:extLst>
              <a:ext uri="{FF2B5EF4-FFF2-40B4-BE49-F238E27FC236}">
                <a16:creationId xmlns:a16="http://schemas.microsoft.com/office/drawing/2014/main" id="{327FB4B1-F194-2A54-EFC0-A0840E3BCD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4772799"/>
            <a:ext cx="4873257" cy="394180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3987423" flipH="1">
            <a:off x="-5251672" y="5233388"/>
            <a:ext cx="8063091" cy="6553094"/>
          </a:xfrm>
          <a:custGeom>
            <a:avLst/>
            <a:gdLst/>
            <a:ahLst/>
            <a:cxnLst/>
            <a:rect l="l" t="t" r="r" b="b"/>
            <a:pathLst>
              <a:path w="8063091" h="6553094">
                <a:moveTo>
                  <a:pt x="8063091" y="0"/>
                </a:moveTo>
                <a:lnTo>
                  <a:pt x="0" y="0"/>
                </a:lnTo>
                <a:lnTo>
                  <a:pt x="0" y="6553094"/>
                </a:lnTo>
                <a:lnTo>
                  <a:pt x="8063091" y="6553094"/>
                </a:lnTo>
                <a:lnTo>
                  <a:pt x="8063091"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TextBox 4"/>
          <p:cNvSpPr txBox="1"/>
          <p:nvPr/>
        </p:nvSpPr>
        <p:spPr>
          <a:xfrm>
            <a:off x="1028700" y="1190625"/>
            <a:ext cx="10279915" cy="2323841"/>
          </a:xfrm>
          <a:prstGeom prst="rect">
            <a:avLst/>
          </a:prstGeom>
        </p:spPr>
        <p:txBody>
          <a:bodyPr lIns="0" tIns="0" rIns="0" bIns="0" rtlCol="0" anchor="t">
            <a:spAutoFit/>
          </a:bodyPr>
          <a:lstStyle/>
          <a:p>
            <a:pPr>
              <a:lnSpc>
                <a:spcPts val="9000"/>
              </a:lnSpc>
            </a:pPr>
            <a:r>
              <a:rPr lang="en-US" sz="9000" dirty="0">
                <a:solidFill>
                  <a:srgbClr val="004AAD"/>
                </a:solidFill>
                <a:latin typeface="Arial Black" panose="020B0A04020102020204" pitchFamily="34" charset="0"/>
              </a:rPr>
              <a:t>CACHING</a:t>
            </a:r>
          </a:p>
          <a:p>
            <a:pPr>
              <a:lnSpc>
                <a:spcPts val="9000"/>
              </a:lnSpc>
            </a:pPr>
            <a:r>
              <a:rPr lang="en-US" sz="9000" dirty="0">
                <a:solidFill>
                  <a:srgbClr val="004AAD"/>
                </a:solidFill>
                <a:latin typeface="Arial Black" panose="020B0A04020102020204" pitchFamily="34" charset="0"/>
              </a:rPr>
              <a:t>SYSTEM</a:t>
            </a:r>
          </a:p>
        </p:txBody>
      </p:sp>
      <p:sp>
        <p:nvSpPr>
          <p:cNvPr id="5" name="TextBox 5"/>
          <p:cNvSpPr txBox="1"/>
          <p:nvPr/>
        </p:nvSpPr>
        <p:spPr>
          <a:xfrm>
            <a:off x="1028700" y="4682091"/>
            <a:ext cx="6803465" cy="922817"/>
          </a:xfrm>
          <a:prstGeom prst="rect">
            <a:avLst/>
          </a:prstGeom>
        </p:spPr>
        <p:txBody>
          <a:bodyPr lIns="0" tIns="0" rIns="0" bIns="0" rtlCol="0" anchor="t">
            <a:spAutoFit/>
          </a:bodyPr>
          <a:lstStyle/>
          <a:p>
            <a:pPr algn="just">
              <a:lnSpc>
                <a:spcPts val="3840"/>
              </a:lnSpc>
            </a:pPr>
            <a:r>
              <a:rPr lang="en-US" sz="2400" dirty="0">
                <a:solidFill>
                  <a:srgbClr val="2E2E2E"/>
                </a:solidFill>
                <a:latin typeface="Arial" panose="020B0604020202020204" pitchFamily="34" charset="0"/>
                <a:cs typeface="Arial" panose="020B0604020202020204" pitchFamily="34" charset="0"/>
              </a:rPr>
              <a:t>To further improve communication performances another goal is to implement a caching system</a:t>
            </a:r>
          </a:p>
        </p:txBody>
      </p:sp>
      <p:sp>
        <p:nvSpPr>
          <p:cNvPr id="6" name="TextBox 6"/>
          <p:cNvSpPr txBox="1"/>
          <p:nvPr/>
        </p:nvSpPr>
        <p:spPr>
          <a:xfrm>
            <a:off x="1028699" y="6013383"/>
            <a:ext cx="6803465" cy="1906099"/>
          </a:xfrm>
          <a:prstGeom prst="rect">
            <a:avLst/>
          </a:prstGeom>
        </p:spPr>
        <p:txBody>
          <a:bodyPr lIns="0" tIns="0" rIns="0" bIns="0" rtlCol="0" anchor="t">
            <a:spAutoFit/>
          </a:bodyPr>
          <a:lstStyle/>
          <a:p>
            <a:pPr algn="just">
              <a:lnSpc>
                <a:spcPts val="3840"/>
              </a:lnSpc>
            </a:pPr>
            <a:r>
              <a:rPr lang="en-US" sz="2400" dirty="0">
                <a:solidFill>
                  <a:srgbClr val="2E2E2E"/>
                </a:solidFill>
                <a:latin typeface="Arial Black" panose="020B0A04020102020204" pitchFamily="34" charset="0"/>
                <a:cs typeface="Arial" panose="020B0604020202020204" pitchFamily="34" charset="0"/>
              </a:rPr>
              <a:t>The current state-of-the-art buffering system will be replaced by a more streamlined and engaging double-cache system.</a:t>
            </a:r>
            <a:endParaRPr lang="en-US" sz="2400" dirty="0">
              <a:solidFill>
                <a:srgbClr val="2E2E2E"/>
              </a:solidFill>
              <a:latin typeface="Arial" panose="020B0604020202020204" pitchFamily="34" charset="0"/>
              <a:cs typeface="Arial" panose="020B0604020202020204" pitchFamily="34" charset="0"/>
            </a:endParaRPr>
          </a:p>
        </p:txBody>
      </p:sp>
      <p:sp>
        <p:nvSpPr>
          <p:cNvPr id="7" name="TextBox 7"/>
          <p:cNvSpPr txBox="1"/>
          <p:nvPr/>
        </p:nvSpPr>
        <p:spPr>
          <a:xfrm>
            <a:off x="1032329" y="3903758"/>
            <a:ext cx="3200115" cy="504826"/>
          </a:xfrm>
          <a:prstGeom prst="rect">
            <a:avLst/>
          </a:prstGeom>
        </p:spPr>
        <p:txBody>
          <a:bodyPr lIns="0" tIns="0" rIns="0" bIns="0" rtlCol="0" anchor="t">
            <a:spAutoFit/>
          </a:bodyPr>
          <a:lstStyle/>
          <a:p>
            <a:pPr>
              <a:lnSpc>
                <a:spcPts val="4199"/>
              </a:lnSpc>
            </a:pPr>
            <a:r>
              <a:rPr lang="en-US" sz="2999" dirty="0">
                <a:solidFill>
                  <a:srgbClr val="2E2E2E"/>
                </a:solidFill>
                <a:latin typeface="Arial Black" panose="020B0A04020102020204" pitchFamily="34" charset="0"/>
              </a:rPr>
              <a:t>Goal 02</a:t>
            </a:r>
          </a:p>
        </p:txBody>
      </p:sp>
      <p:sp>
        <p:nvSpPr>
          <p:cNvPr id="8" name="TextBox 8"/>
          <p:cNvSpPr txBox="1"/>
          <p:nvPr/>
        </p:nvSpPr>
        <p:spPr>
          <a:xfrm>
            <a:off x="8167111" y="7925106"/>
            <a:ext cx="6803465" cy="2861745"/>
          </a:xfrm>
          <a:prstGeom prst="rect">
            <a:avLst/>
          </a:prstGeom>
        </p:spPr>
        <p:txBody>
          <a:bodyPr lIns="0" tIns="0" rIns="0" bIns="0" rtlCol="0" anchor="t">
            <a:spAutoFit/>
          </a:bodyPr>
          <a:lstStyle/>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p:txBody>
      </p:sp>
      <p:sp>
        <p:nvSpPr>
          <p:cNvPr id="9" name="Segnaposto numero diapositiva 10">
            <a:extLst>
              <a:ext uri="{FF2B5EF4-FFF2-40B4-BE49-F238E27FC236}">
                <a16:creationId xmlns:a16="http://schemas.microsoft.com/office/drawing/2014/main" id="{A4BA8F84-D509-1155-99EB-E20F5BD4349D}"/>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5</a:t>
            </a:fld>
            <a:endParaRPr lang="en-US" dirty="0"/>
          </a:p>
        </p:txBody>
      </p:sp>
    </p:spTree>
    <p:extLst>
      <p:ext uri="{BB962C8B-B14F-4D97-AF65-F5344CB8AC3E}">
        <p14:creationId xmlns:p14="http://schemas.microsoft.com/office/powerpoint/2010/main" val="3978580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715339"/>
            <a:ext cx="5486961" cy="2509533"/>
          </a:xfrm>
          <a:prstGeom prst="rect">
            <a:avLst/>
          </a:prstGeom>
        </p:spPr>
        <p:txBody>
          <a:bodyPr lIns="0" tIns="0" rIns="0" bIns="0" rtlCol="0" anchor="t">
            <a:spAutoFit/>
          </a:bodyPr>
          <a:lstStyle/>
          <a:p>
            <a:pPr algn="just">
              <a:lnSpc>
                <a:spcPts val="3999"/>
              </a:lnSpc>
            </a:pPr>
            <a:r>
              <a:rPr lang="en-US" sz="2499" dirty="0">
                <a:solidFill>
                  <a:srgbClr val="2E2E2E"/>
                </a:solidFill>
                <a:latin typeface="Arial" panose="020B0604020202020204" pitchFamily="34" charset="0"/>
                <a:cs typeface="Arial" panose="020B0604020202020204" pitchFamily="34" charset="0"/>
              </a:rPr>
              <a:t>AXI4 is a memory-mapped protocols, this means that all transactions involve the concept of transferring a target address within a system memory space and data. </a:t>
            </a:r>
          </a:p>
        </p:txBody>
      </p:sp>
      <p:sp>
        <p:nvSpPr>
          <p:cNvPr id="3" name="Freeform 3"/>
          <p:cNvSpPr/>
          <p:nvPr/>
        </p:nvSpPr>
        <p:spPr>
          <a:xfrm rot="8905814" flipH="1">
            <a:off x="8788293" y="-1175876"/>
            <a:ext cx="11300655" cy="9184351"/>
          </a:xfrm>
          <a:custGeom>
            <a:avLst/>
            <a:gdLst/>
            <a:ahLst/>
            <a:cxnLst/>
            <a:rect l="l" t="t" r="r" b="b"/>
            <a:pathLst>
              <a:path w="11300655" h="9184351">
                <a:moveTo>
                  <a:pt x="11300655" y="0"/>
                </a:moveTo>
                <a:lnTo>
                  <a:pt x="0" y="0"/>
                </a:lnTo>
                <a:lnTo>
                  <a:pt x="0" y="9184351"/>
                </a:lnTo>
                <a:lnTo>
                  <a:pt x="11300655" y="9184351"/>
                </a:lnTo>
                <a:lnTo>
                  <a:pt x="11300655"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Freeform 4"/>
          <p:cNvSpPr/>
          <p:nvPr/>
        </p:nvSpPr>
        <p:spPr>
          <a:xfrm>
            <a:off x="6892658" y="2168487"/>
            <a:ext cx="11185734" cy="7088103"/>
          </a:xfrm>
          <a:custGeom>
            <a:avLst/>
            <a:gdLst/>
            <a:ahLst/>
            <a:cxnLst/>
            <a:rect l="l" t="t" r="r" b="b"/>
            <a:pathLst>
              <a:path w="11185734" h="7088103">
                <a:moveTo>
                  <a:pt x="0" y="0"/>
                </a:moveTo>
                <a:lnTo>
                  <a:pt x="11185735" y="0"/>
                </a:lnTo>
                <a:lnTo>
                  <a:pt x="11185735" y="7088103"/>
                </a:lnTo>
                <a:lnTo>
                  <a:pt x="0" y="7088103"/>
                </a:lnTo>
                <a:lnTo>
                  <a:pt x="0" y="0"/>
                </a:lnTo>
                <a:close/>
              </a:path>
            </a:pathLst>
          </a:custGeom>
          <a:blipFill>
            <a:blip r:embed="rId4"/>
            <a:stretch>
              <a:fillRect/>
            </a:stretch>
          </a:blipFill>
        </p:spPr>
        <p:txBody>
          <a:bodyPr/>
          <a:lstStyle/>
          <a:p>
            <a:endParaRPr lang="en-GB"/>
          </a:p>
        </p:txBody>
      </p:sp>
      <p:sp>
        <p:nvSpPr>
          <p:cNvPr id="5" name="TextBox 5"/>
          <p:cNvSpPr txBox="1"/>
          <p:nvPr/>
        </p:nvSpPr>
        <p:spPr>
          <a:xfrm>
            <a:off x="1028700" y="1221385"/>
            <a:ext cx="8336950" cy="1209675"/>
          </a:xfrm>
          <a:prstGeom prst="rect">
            <a:avLst/>
          </a:prstGeom>
        </p:spPr>
        <p:txBody>
          <a:bodyPr lIns="0" tIns="0" rIns="0" bIns="0" rtlCol="0" anchor="t">
            <a:spAutoFit/>
          </a:bodyPr>
          <a:lstStyle/>
          <a:p>
            <a:pPr>
              <a:lnSpc>
                <a:spcPts val="9000"/>
              </a:lnSpc>
            </a:pPr>
            <a:r>
              <a:rPr lang="en-US" sz="9000" dirty="0">
                <a:solidFill>
                  <a:srgbClr val="004AAD"/>
                </a:solidFill>
                <a:latin typeface="Arial Black" panose="020B0A04020102020204" pitchFamily="34" charset="0"/>
              </a:rPr>
              <a:t>AXI4</a:t>
            </a:r>
          </a:p>
        </p:txBody>
      </p:sp>
      <p:sp>
        <p:nvSpPr>
          <p:cNvPr id="6" name="TextBox 6"/>
          <p:cNvSpPr txBox="1"/>
          <p:nvPr/>
        </p:nvSpPr>
        <p:spPr>
          <a:xfrm>
            <a:off x="910993" y="6026685"/>
            <a:ext cx="4547205" cy="422275"/>
          </a:xfrm>
          <a:prstGeom prst="rect">
            <a:avLst/>
          </a:prstGeom>
        </p:spPr>
        <p:txBody>
          <a:bodyPr lIns="0" tIns="0" rIns="0" bIns="0" rtlCol="0" anchor="t">
            <a:spAutoFit/>
          </a:bodyPr>
          <a:lstStyle/>
          <a:p>
            <a:pPr>
              <a:lnSpc>
                <a:spcPts val="3499"/>
              </a:lnSpc>
            </a:pPr>
            <a:r>
              <a:rPr lang="en-US" sz="2499" dirty="0">
                <a:solidFill>
                  <a:srgbClr val="2E2E2E"/>
                </a:solidFill>
                <a:latin typeface="Arial Black" panose="020B0A04020102020204" pitchFamily="34" charset="0"/>
              </a:rPr>
              <a:t>What do we need?</a:t>
            </a:r>
          </a:p>
        </p:txBody>
      </p:sp>
      <p:sp>
        <p:nvSpPr>
          <p:cNvPr id="7" name="TextBox 7"/>
          <p:cNvSpPr txBox="1"/>
          <p:nvPr/>
        </p:nvSpPr>
        <p:spPr>
          <a:xfrm>
            <a:off x="910993" y="6744236"/>
            <a:ext cx="4428821" cy="2007665"/>
          </a:xfrm>
          <a:prstGeom prst="rect">
            <a:avLst/>
          </a:prstGeom>
        </p:spPr>
        <p:txBody>
          <a:bodyPr lIns="0" tIns="0" rIns="0" bIns="0" rtlCol="0" anchor="t">
            <a:spAutoFit/>
          </a:bodyPr>
          <a:lstStyle/>
          <a:p>
            <a:pPr marL="431802" lvl="1" indent="-215901">
              <a:lnSpc>
                <a:spcPts val="3200"/>
              </a:lnSpc>
              <a:buFont typeface="Arial"/>
              <a:buChar char="•"/>
            </a:pPr>
            <a:r>
              <a:rPr lang="en-US" sz="2000" dirty="0">
                <a:solidFill>
                  <a:srgbClr val="2E2E2E"/>
                </a:solidFill>
                <a:latin typeface="Arial Black" panose="020B0A04020102020204" pitchFamily="34" charset="0"/>
                <a:cs typeface="Arial" panose="020B0604020202020204" pitchFamily="34" charset="0"/>
              </a:rPr>
              <a:t>ALVEARE needs to know where data are mapped</a:t>
            </a:r>
          </a:p>
          <a:p>
            <a:pPr marL="431802" lvl="1" indent="-215901">
              <a:lnSpc>
                <a:spcPts val="3200"/>
              </a:lnSpc>
              <a:buFont typeface="Arial"/>
              <a:buChar char="•"/>
            </a:pPr>
            <a:r>
              <a:rPr lang="en-US" sz="2000" dirty="0">
                <a:solidFill>
                  <a:srgbClr val="2E2E2E"/>
                </a:solidFill>
                <a:latin typeface="Arial Black" panose="020B0A04020102020204" pitchFamily="34" charset="0"/>
                <a:cs typeface="Arial" panose="020B0604020202020204" pitchFamily="34" charset="0"/>
              </a:rPr>
              <a:t>Manage data mapping</a:t>
            </a:r>
          </a:p>
          <a:p>
            <a:pPr marL="431802" lvl="1" indent="-215901">
              <a:lnSpc>
                <a:spcPts val="3200"/>
              </a:lnSpc>
              <a:buFont typeface="Arial"/>
              <a:buChar char="•"/>
            </a:pPr>
            <a:r>
              <a:rPr lang="en-US" sz="2000" dirty="0">
                <a:solidFill>
                  <a:srgbClr val="2E2E2E"/>
                </a:solidFill>
                <a:latin typeface="Arial Black" panose="020B0A04020102020204" pitchFamily="34" charset="0"/>
                <a:cs typeface="Arial" panose="020B0604020202020204" pitchFamily="34" charset="0"/>
              </a:rPr>
              <a:t>Addresses</a:t>
            </a:r>
          </a:p>
          <a:p>
            <a:pPr marL="431802" lvl="1" indent="-215901">
              <a:lnSpc>
                <a:spcPts val="3200"/>
              </a:lnSpc>
              <a:buFont typeface="Arial"/>
              <a:buChar char="•"/>
            </a:pPr>
            <a:r>
              <a:rPr lang="en-US" sz="2000" dirty="0">
                <a:solidFill>
                  <a:srgbClr val="2E2E2E"/>
                </a:solidFill>
                <a:latin typeface="Arial Black" panose="020B0A04020102020204" pitchFamily="34" charset="0"/>
                <a:cs typeface="Arial" panose="020B0604020202020204" pitchFamily="34" charset="0"/>
              </a:rPr>
              <a:t>Data (for sure...)</a:t>
            </a:r>
          </a:p>
        </p:txBody>
      </p:sp>
      <p:sp>
        <p:nvSpPr>
          <p:cNvPr id="8" name="TextBox 8"/>
          <p:cNvSpPr txBox="1"/>
          <p:nvPr/>
        </p:nvSpPr>
        <p:spPr>
          <a:xfrm>
            <a:off x="331765" y="9898883"/>
            <a:ext cx="5587276" cy="211083"/>
          </a:xfrm>
          <a:prstGeom prst="rect">
            <a:avLst/>
          </a:prstGeom>
        </p:spPr>
        <p:txBody>
          <a:bodyPr wrap="square" lIns="0" tIns="0" rIns="0" bIns="0" rtlCol="0" anchor="t">
            <a:spAutoFit/>
          </a:bodyPr>
          <a:lstStyle/>
          <a:p>
            <a:pPr>
              <a:lnSpc>
                <a:spcPts val="1820"/>
              </a:lnSpc>
            </a:pPr>
            <a:r>
              <a:rPr lang="en-US" sz="1300" u="sng" dirty="0">
                <a:solidFill>
                  <a:srgbClr val="000000"/>
                </a:solidFill>
                <a:latin typeface="Arimo"/>
                <a:hlinkClick r:id="rId5" tooltip="https://docs.xilinx.com/v/u/en-US/ug1037-vivado-axi-reference-guide"/>
              </a:rPr>
              <a:t>https://docs.xilinx.com/v/u/en-US/ug1037-vivado-axi-reference-guide</a:t>
            </a:r>
          </a:p>
        </p:txBody>
      </p:sp>
      <p:sp>
        <p:nvSpPr>
          <p:cNvPr id="9" name="Segnaposto numero diapositiva 10">
            <a:extLst>
              <a:ext uri="{FF2B5EF4-FFF2-40B4-BE49-F238E27FC236}">
                <a16:creationId xmlns:a16="http://schemas.microsoft.com/office/drawing/2014/main" id="{B9285C23-E592-048B-FCC8-1AA0FA348B6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ECDBE907-4A42-5479-9B25-C7DF989CA29A}"/>
              </a:ext>
            </a:extLst>
          </p:cNvPr>
          <p:cNvSpPr/>
          <p:nvPr/>
        </p:nvSpPr>
        <p:spPr>
          <a:xfrm rot="12606587">
            <a:off x="-4191591" y="8803136"/>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3" name="Rettangolo 2">
            <a:extLst>
              <a:ext uri="{FF2B5EF4-FFF2-40B4-BE49-F238E27FC236}">
                <a16:creationId xmlns:a16="http://schemas.microsoft.com/office/drawing/2014/main" id="{32D734E8-BF26-AACE-3F5E-92B6EEDADFCB}"/>
              </a:ext>
            </a:extLst>
          </p:cNvPr>
          <p:cNvSpPr/>
          <p:nvPr/>
        </p:nvSpPr>
        <p:spPr>
          <a:xfrm>
            <a:off x="4572000" y="2322654"/>
            <a:ext cx="76200" cy="9677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ttangolo 5">
            <a:extLst>
              <a:ext uri="{FF2B5EF4-FFF2-40B4-BE49-F238E27FC236}">
                <a16:creationId xmlns:a16="http://schemas.microsoft.com/office/drawing/2014/main" id="{B3AD9E5F-AA00-EBC9-10A9-E9286209FA34}"/>
              </a:ext>
            </a:extLst>
          </p:cNvPr>
          <p:cNvSpPr/>
          <p:nvPr/>
        </p:nvSpPr>
        <p:spPr>
          <a:xfrm>
            <a:off x="800100" y="2276935"/>
            <a:ext cx="7886700"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1A083AB9-B62D-F3C7-8281-71E622ACDF3E}"/>
              </a:ext>
            </a:extLst>
          </p:cNvPr>
          <p:cNvSpPr txBox="1"/>
          <p:nvPr/>
        </p:nvSpPr>
        <p:spPr>
          <a:xfrm>
            <a:off x="742950" y="2768162"/>
            <a:ext cx="4191000" cy="1180901"/>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6000" i="0" u="none" strike="noStrike" kern="1200" cap="none" spc="0" normalizeH="0" baseline="0" noProof="0" dirty="0">
                <a:ln>
                  <a:noFill/>
                </a:ln>
                <a:solidFill>
                  <a:srgbClr val="004AAD"/>
                </a:solidFill>
                <a:effectLst/>
                <a:uLnTx/>
                <a:uFillTx/>
                <a:latin typeface="Arial Black" panose="020B0A04020102020204" pitchFamily="34" charset="0"/>
              </a:rPr>
              <a:t>INPUT</a:t>
            </a:r>
          </a:p>
        </p:txBody>
      </p:sp>
      <p:sp>
        <p:nvSpPr>
          <p:cNvPr id="12" name="CasellaDiTesto 11">
            <a:extLst>
              <a:ext uri="{FF2B5EF4-FFF2-40B4-BE49-F238E27FC236}">
                <a16:creationId xmlns:a16="http://schemas.microsoft.com/office/drawing/2014/main" id="{C20BF23C-78C2-D303-788B-91CD60F058FC}"/>
              </a:ext>
            </a:extLst>
          </p:cNvPr>
          <p:cNvSpPr txBox="1"/>
          <p:nvPr/>
        </p:nvSpPr>
        <p:spPr>
          <a:xfrm>
            <a:off x="5029200" y="2768163"/>
            <a:ext cx="3962400" cy="1160639"/>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4AAD"/>
                </a:solidFill>
                <a:effectLst/>
                <a:uLnTx/>
                <a:uFillTx/>
                <a:latin typeface="Arial Black" panose="020B0A04020102020204" pitchFamily="34" charset="0"/>
              </a:rPr>
              <a:t>OUTPUT</a:t>
            </a:r>
          </a:p>
        </p:txBody>
      </p:sp>
      <p:sp>
        <p:nvSpPr>
          <p:cNvPr id="14" name="CasellaDiTesto 13">
            <a:extLst>
              <a:ext uri="{FF2B5EF4-FFF2-40B4-BE49-F238E27FC236}">
                <a16:creationId xmlns:a16="http://schemas.microsoft.com/office/drawing/2014/main" id="{8311183F-A196-D02A-E4EE-CCFC63C10446}"/>
              </a:ext>
            </a:extLst>
          </p:cNvPr>
          <p:cNvSpPr txBox="1"/>
          <p:nvPr/>
        </p:nvSpPr>
        <p:spPr>
          <a:xfrm>
            <a:off x="800100" y="4329110"/>
            <a:ext cx="3581400" cy="1120115"/>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4000" i="0" u="none" strike="noStrike" kern="1200" cap="none" spc="0" normalizeH="0" baseline="0" noProof="0" dirty="0">
                <a:ln>
                  <a:noFill/>
                </a:ln>
                <a:solidFill>
                  <a:srgbClr val="004AAD"/>
                </a:solidFill>
                <a:effectLst/>
                <a:uLnTx/>
                <a:uFillTx/>
                <a:latin typeface="Arial Black" panose="020B0A04020102020204" pitchFamily="34" charset="0"/>
              </a:rPr>
              <a:t>PATTERN</a:t>
            </a:r>
            <a:endParaRPr kumimoji="0" lang="en-US" sz="4800" i="0" u="none" strike="noStrike" kern="1200" cap="none" spc="0" normalizeH="0" baseline="0" noProof="0" dirty="0">
              <a:ln>
                <a:noFill/>
              </a:ln>
              <a:solidFill>
                <a:srgbClr val="004AAD"/>
              </a:solidFill>
              <a:effectLst/>
              <a:uLnTx/>
              <a:uFillTx/>
              <a:latin typeface="Arial Black" panose="020B0A04020102020204" pitchFamily="34" charset="0"/>
            </a:endParaRPr>
          </a:p>
        </p:txBody>
      </p:sp>
      <p:sp>
        <p:nvSpPr>
          <p:cNvPr id="16" name="CasellaDiTesto 15">
            <a:extLst>
              <a:ext uri="{FF2B5EF4-FFF2-40B4-BE49-F238E27FC236}">
                <a16:creationId xmlns:a16="http://schemas.microsoft.com/office/drawing/2014/main" id="{C0543D85-9C88-4250-034F-2DD48A82B1A7}"/>
              </a:ext>
            </a:extLst>
          </p:cNvPr>
          <p:cNvSpPr txBox="1"/>
          <p:nvPr/>
        </p:nvSpPr>
        <p:spPr>
          <a:xfrm>
            <a:off x="800100" y="5261981"/>
            <a:ext cx="3733800" cy="1120115"/>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4AAD"/>
                </a:solidFill>
                <a:effectLst/>
                <a:uLnTx/>
                <a:uFillTx/>
                <a:latin typeface="Arial Black" panose="020B0A04020102020204" pitchFamily="34" charset="0"/>
              </a:rPr>
              <a:t>DATA</a:t>
            </a:r>
            <a:endParaRPr kumimoji="0" lang="en-US" sz="4800" b="0" i="0" u="none" strike="noStrike" kern="1200" cap="none" spc="0" normalizeH="0" baseline="0" noProof="0" dirty="0">
              <a:ln>
                <a:noFill/>
              </a:ln>
              <a:solidFill>
                <a:srgbClr val="004AAD"/>
              </a:solidFill>
              <a:effectLst/>
              <a:uLnTx/>
              <a:uFillTx/>
              <a:latin typeface="Arial Black" panose="020B0A04020102020204" pitchFamily="34" charset="0"/>
            </a:endParaRPr>
          </a:p>
        </p:txBody>
      </p:sp>
      <p:sp>
        <p:nvSpPr>
          <p:cNvPr id="18" name="CasellaDiTesto 17">
            <a:extLst>
              <a:ext uri="{FF2B5EF4-FFF2-40B4-BE49-F238E27FC236}">
                <a16:creationId xmlns:a16="http://schemas.microsoft.com/office/drawing/2014/main" id="{BF240115-4AD9-26FF-CB61-A36E44003AF8}"/>
              </a:ext>
            </a:extLst>
          </p:cNvPr>
          <p:cNvSpPr txBox="1"/>
          <p:nvPr/>
        </p:nvSpPr>
        <p:spPr>
          <a:xfrm>
            <a:off x="4446188" y="6382096"/>
            <a:ext cx="4305301" cy="1323439"/>
          </a:xfrm>
          <a:prstGeom prst="rect">
            <a:avLst/>
          </a:prstGeom>
          <a:noFill/>
        </p:spPr>
        <p:txBody>
          <a:bodyPr wrap="square">
            <a:spAutoFit/>
          </a:bodyPr>
          <a:lstStyle/>
          <a:p>
            <a:pPr marL="0" marR="0" lvl="0" indent="0" algn="r" defTabSz="914400" rtl="0" eaLnBrk="1" fontAlgn="auto" latinLnBrk="0" hangingPunct="1">
              <a:spcBef>
                <a:spcPts val="0"/>
              </a:spcBef>
              <a:spcAft>
                <a:spcPts val="0"/>
              </a:spcAft>
              <a:buClrTx/>
              <a:buSzTx/>
              <a:buFontTx/>
              <a:buNone/>
              <a:tabLst/>
              <a:defRPr/>
            </a:pPr>
            <a:r>
              <a:rPr kumimoji="0" lang="en-US" sz="4000" b="0" i="0" u="none" strike="noStrike" kern="1200" cap="none" spc="0" normalizeH="0" baseline="0" noProof="0" dirty="0">
                <a:ln>
                  <a:noFill/>
                </a:ln>
                <a:solidFill>
                  <a:srgbClr val="004AAD"/>
                </a:solidFill>
                <a:effectLst/>
                <a:uLnTx/>
                <a:uFillTx/>
                <a:latin typeface="Arial Black" panose="020B0A04020102020204" pitchFamily="34" charset="0"/>
              </a:rPr>
              <a:t>FOUND/</a:t>
            </a:r>
          </a:p>
          <a:p>
            <a:pPr marL="0" marR="0" lvl="0" indent="0" algn="r" defTabSz="914400" rtl="0" eaLnBrk="1" fontAlgn="auto" latinLnBrk="0" hangingPunct="1">
              <a:spcBef>
                <a:spcPts val="0"/>
              </a:spcBef>
              <a:spcAft>
                <a:spcPts val="0"/>
              </a:spcAft>
              <a:buClrTx/>
              <a:buSzTx/>
              <a:buFontTx/>
              <a:buNone/>
              <a:tabLst/>
              <a:defRPr/>
            </a:pPr>
            <a:r>
              <a:rPr kumimoji="0" lang="en-US" sz="4000" b="0" i="0" u="none" strike="noStrike" kern="1200" cap="none" spc="0" normalizeH="0" baseline="0" noProof="0" dirty="0">
                <a:ln>
                  <a:noFill/>
                </a:ln>
                <a:solidFill>
                  <a:srgbClr val="004AAD"/>
                </a:solidFill>
                <a:effectLst/>
                <a:uLnTx/>
                <a:uFillTx/>
                <a:latin typeface="Arial Black" panose="020B0A04020102020204" pitchFamily="34" charset="0"/>
              </a:rPr>
              <a:t>NOT FOUND</a:t>
            </a:r>
          </a:p>
        </p:txBody>
      </p:sp>
      <p:sp>
        <p:nvSpPr>
          <p:cNvPr id="20" name="CasellaDiTesto 19">
            <a:extLst>
              <a:ext uri="{FF2B5EF4-FFF2-40B4-BE49-F238E27FC236}">
                <a16:creationId xmlns:a16="http://schemas.microsoft.com/office/drawing/2014/main" id="{5EA45DA7-EB28-0A7F-A74A-794E60B5226C}"/>
              </a:ext>
            </a:extLst>
          </p:cNvPr>
          <p:cNvSpPr txBox="1"/>
          <p:nvPr/>
        </p:nvSpPr>
        <p:spPr>
          <a:xfrm>
            <a:off x="5181600" y="7569461"/>
            <a:ext cx="3505200" cy="1120115"/>
          </a:xfrm>
          <a:prstGeom prst="rect">
            <a:avLst/>
          </a:prstGeom>
          <a:noFill/>
        </p:spPr>
        <p:txBody>
          <a:bodyPr wrap="square">
            <a:spAutoFit/>
          </a:bodyPr>
          <a:lstStyle/>
          <a:p>
            <a:pPr marL="0" marR="0" lvl="0" indent="0" algn="r" defTabSz="914400" rtl="0" eaLnBrk="1" fontAlgn="auto" latinLnBrk="0" hangingPunct="1">
              <a:lnSpc>
                <a:spcPts val="9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4AAD"/>
                </a:solidFill>
                <a:effectLst/>
                <a:uLnTx/>
                <a:uFillTx/>
                <a:latin typeface="Arial Black" panose="020B0A04020102020204" pitchFamily="34" charset="0"/>
              </a:rPr>
              <a:t>POSITION</a:t>
            </a:r>
            <a:endParaRPr kumimoji="0" lang="en-US" sz="4800" b="0" i="0" u="none" strike="noStrike" kern="1200" cap="none" spc="0" normalizeH="0" baseline="0" noProof="0" dirty="0">
              <a:ln>
                <a:noFill/>
              </a:ln>
              <a:solidFill>
                <a:srgbClr val="004AAD"/>
              </a:solidFill>
              <a:effectLst/>
              <a:uLnTx/>
              <a:uFillTx/>
              <a:latin typeface="Arial Black" panose="020B0A04020102020204" pitchFamily="34" charset="0"/>
            </a:endParaRPr>
          </a:p>
        </p:txBody>
      </p:sp>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7</a:t>
            </a:fld>
            <a:endParaRPr lang="en-US" sz="2400" dirty="0"/>
          </a:p>
        </p:txBody>
      </p:sp>
      <p:sp>
        <p:nvSpPr>
          <p:cNvPr id="17" name="Rettangolo 16">
            <a:extLst>
              <a:ext uri="{FF2B5EF4-FFF2-40B4-BE49-F238E27FC236}">
                <a16:creationId xmlns:a16="http://schemas.microsoft.com/office/drawing/2014/main" id="{75C42524-2B7B-D3A5-B941-249D2DD82568}"/>
              </a:ext>
            </a:extLst>
          </p:cNvPr>
          <p:cNvSpPr/>
          <p:nvPr/>
        </p:nvSpPr>
        <p:spPr>
          <a:xfrm>
            <a:off x="13662581" y="2282089"/>
            <a:ext cx="76200" cy="9677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CasellaDiTesto 18">
            <a:extLst>
              <a:ext uri="{FF2B5EF4-FFF2-40B4-BE49-F238E27FC236}">
                <a16:creationId xmlns:a16="http://schemas.microsoft.com/office/drawing/2014/main" id="{836B2FAA-037D-AC8C-0D8A-C920B0298F24}"/>
              </a:ext>
            </a:extLst>
          </p:cNvPr>
          <p:cNvSpPr txBox="1"/>
          <p:nvPr/>
        </p:nvSpPr>
        <p:spPr>
          <a:xfrm>
            <a:off x="9883142" y="2745303"/>
            <a:ext cx="4191000" cy="1180901"/>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4AAD"/>
                </a:solidFill>
                <a:effectLst/>
                <a:uLnTx/>
                <a:uFillTx/>
                <a:latin typeface="Arial Black" panose="020B0A04020102020204" pitchFamily="34" charset="0"/>
              </a:rPr>
              <a:t>INPUT</a:t>
            </a:r>
          </a:p>
        </p:txBody>
      </p:sp>
      <p:sp>
        <p:nvSpPr>
          <p:cNvPr id="21" name="CasellaDiTesto 20">
            <a:extLst>
              <a:ext uri="{FF2B5EF4-FFF2-40B4-BE49-F238E27FC236}">
                <a16:creationId xmlns:a16="http://schemas.microsoft.com/office/drawing/2014/main" id="{73EF54BA-7284-5C3F-8EDF-BFA894510E7C}"/>
              </a:ext>
            </a:extLst>
          </p:cNvPr>
          <p:cNvSpPr txBox="1"/>
          <p:nvPr/>
        </p:nvSpPr>
        <p:spPr>
          <a:xfrm>
            <a:off x="14112242" y="2745303"/>
            <a:ext cx="3962400" cy="1160639"/>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4AAD"/>
                </a:solidFill>
                <a:effectLst/>
                <a:uLnTx/>
                <a:uFillTx/>
                <a:latin typeface="Arial Black" panose="020B0A04020102020204" pitchFamily="34" charset="0"/>
              </a:rPr>
              <a:t>OUTPUT</a:t>
            </a:r>
          </a:p>
        </p:txBody>
      </p:sp>
      <p:sp>
        <p:nvSpPr>
          <p:cNvPr id="22" name="CasellaDiTesto 21">
            <a:extLst>
              <a:ext uri="{FF2B5EF4-FFF2-40B4-BE49-F238E27FC236}">
                <a16:creationId xmlns:a16="http://schemas.microsoft.com/office/drawing/2014/main" id="{6F5614E6-6076-A757-2038-BC99587EE4AC}"/>
              </a:ext>
            </a:extLst>
          </p:cNvPr>
          <p:cNvSpPr txBox="1"/>
          <p:nvPr/>
        </p:nvSpPr>
        <p:spPr>
          <a:xfrm>
            <a:off x="9883142" y="4306250"/>
            <a:ext cx="3581400" cy="1120115"/>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4AAD"/>
                </a:solidFill>
                <a:effectLst/>
                <a:uLnTx/>
                <a:uFillTx/>
                <a:latin typeface="Arial Black" panose="020B0A04020102020204" pitchFamily="34" charset="0"/>
              </a:rPr>
              <a:t>OPERATION</a:t>
            </a:r>
          </a:p>
        </p:txBody>
      </p:sp>
      <p:sp>
        <p:nvSpPr>
          <p:cNvPr id="23" name="CasellaDiTesto 22">
            <a:extLst>
              <a:ext uri="{FF2B5EF4-FFF2-40B4-BE49-F238E27FC236}">
                <a16:creationId xmlns:a16="http://schemas.microsoft.com/office/drawing/2014/main" id="{DFBC721D-DCB3-7C69-BF06-B41F0B7AC417}"/>
              </a:ext>
            </a:extLst>
          </p:cNvPr>
          <p:cNvSpPr txBox="1"/>
          <p:nvPr/>
        </p:nvSpPr>
        <p:spPr>
          <a:xfrm>
            <a:off x="9883142" y="5239121"/>
            <a:ext cx="3733800" cy="1120115"/>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4AAD"/>
                </a:solidFill>
                <a:effectLst/>
                <a:uLnTx/>
                <a:uFillTx/>
                <a:latin typeface="Arial Black" panose="020B0A04020102020204" pitchFamily="34" charset="0"/>
              </a:rPr>
              <a:t>DATA</a:t>
            </a:r>
            <a:endParaRPr kumimoji="0" lang="en-US" sz="4800" b="0" i="0" u="none" strike="noStrike" kern="1200" cap="none" spc="0" normalizeH="0" baseline="0" noProof="0" dirty="0">
              <a:ln>
                <a:noFill/>
              </a:ln>
              <a:solidFill>
                <a:srgbClr val="004AAD"/>
              </a:solidFill>
              <a:effectLst/>
              <a:uLnTx/>
              <a:uFillTx/>
              <a:latin typeface="Arial Black" panose="020B0A04020102020204" pitchFamily="34" charset="0"/>
            </a:endParaRPr>
          </a:p>
        </p:txBody>
      </p:sp>
      <p:sp>
        <p:nvSpPr>
          <p:cNvPr id="24" name="CasellaDiTesto 23">
            <a:extLst>
              <a:ext uri="{FF2B5EF4-FFF2-40B4-BE49-F238E27FC236}">
                <a16:creationId xmlns:a16="http://schemas.microsoft.com/office/drawing/2014/main" id="{07A7E629-597E-5288-0570-0F6DD83D23BD}"/>
              </a:ext>
            </a:extLst>
          </p:cNvPr>
          <p:cNvSpPr txBox="1"/>
          <p:nvPr/>
        </p:nvSpPr>
        <p:spPr>
          <a:xfrm>
            <a:off x="14907613" y="6013167"/>
            <a:ext cx="2846989" cy="1120115"/>
          </a:xfrm>
          <a:prstGeom prst="rect">
            <a:avLst/>
          </a:prstGeom>
          <a:noFill/>
        </p:spPr>
        <p:txBody>
          <a:bodyPr wrap="square">
            <a:spAutoFit/>
          </a:bodyPr>
          <a:lstStyle/>
          <a:p>
            <a:pPr marL="0" marR="0" lvl="0" indent="0" algn="r" defTabSz="914400" rtl="0" eaLnBrk="1" fontAlgn="auto" latinLnBrk="0" hangingPunct="1">
              <a:lnSpc>
                <a:spcPts val="9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4AAD"/>
                </a:solidFill>
                <a:effectLst/>
                <a:uLnTx/>
                <a:uFillTx/>
                <a:latin typeface="Arial Black" panose="020B0A04020102020204" pitchFamily="34" charset="0"/>
              </a:rPr>
              <a:t>RESULT</a:t>
            </a:r>
          </a:p>
        </p:txBody>
      </p:sp>
      <p:sp>
        <p:nvSpPr>
          <p:cNvPr id="26" name="Rettangolo 25">
            <a:extLst>
              <a:ext uri="{FF2B5EF4-FFF2-40B4-BE49-F238E27FC236}">
                <a16:creationId xmlns:a16="http://schemas.microsoft.com/office/drawing/2014/main" id="{11C843B1-0D8E-57D5-E672-0ED31CF20897}"/>
              </a:ext>
            </a:extLst>
          </p:cNvPr>
          <p:cNvSpPr/>
          <p:nvPr/>
        </p:nvSpPr>
        <p:spPr>
          <a:xfrm>
            <a:off x="9787892" y="2276935"/>
            <a:ext cx="7886700"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Rettangolo 28">
            <a:extLst>
              <a:ext uri="{FF2B5EF4-FFF2-40B4-BE49-F238E27FC236}">
                <a16:creationId xmlns:a16="http://schemas.microsoft.com/office/drawing/2014/main" id="{B23B25FD-69A0-7645-8D32-8A0C75E4D2D1}"/>
              </a:ext>
            </a:extLst>
          </p:cNvPr>
          <p:cNvSpPr/>
          <p:nvPr/>
        </p:nvSpPr>
        <p:spPr>
          <a:xfrm>
            <a:off x="807641" y="4302058"/>
            <a:ext cx="7886700"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Rettangolo 35">
            <a:extLst>
              <a:ext uri="{FF2B5EF4-FFF2-40B4-BE49-F238E27FC236}">
                <a16:creationId xmlns:a16="http://schemas.microsoft.com/office/drawing/2014/main" id="{3654F396-CF95-2C2C-2D29-16A6F7321A43}"/>
              </a:ext>
            </a:extLst>
          </p:cNvPr>
          <p:cNvSpPr/>
          <p:nvPr/>
        </p:nvSpPr>
        <p:spPr>
          <a:xfrm>
            <a:off x="9885934" y="4302058"/>
            <a:ext cx="7886700"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CasellaDiTesto 38">
            <a:extLst>
              <a:ext uri="{FF2B5EF4-FFF2-40B4-BE49-F238E27FC236}">
                <a16:creationId xmlns:a16="http://schemas.microsoft.com/office/drawing/2014/main" id="{9C65EBF8-56D7-7975-068B-2F1EC5515A68}"/>
              </a:ext>
            </a:extLst>
          </p:cNvPr>
          <p:cNvSpPr txBox="1"/>
          <p:nvPr/>
        </p:nvSpPr>
        <p:spPr>
          <a:xfrm>
            <a:off x="800100" y="715726"/>
            <a:ext cx="7886700" cy="1246495"/>
          </a:xfrm>
          <a:prstGeom prst="rect">
            <a:avLst/>
          </a:prstGeom>
          <a:noFill/>
        </p:spPr>
        <p:txBody>
          <a:bodyPr wrap="square">
            <a:spAutoFit/>
          </a:bodyPr>
          <a:lstStyle/>
          <a:p>
            <a:pPr marL="0" marR="0" lvl="0" indent="0" algn="ctr" defTabSz="914400" rtl="0" eaLnBrk="1" fontAlgn="auto" latinLnBrk="0" hangingPunct="1">
              <a:lnSpc>
                <a:spcPts val="9000"/>
              </a:lnSpc>
              <a:spcBef>
                <a:spcPts val="0"/>
              </a:spcBef>
              <a:spcAft>
                <a:spcPts val="0"/>
              </a:spcAft>
              <a:buClrTx/>
              <a:buSzTx/>
              <a:buFontTx/>
              <a:buNone/>
              <a:tabLst/>
              <a:defRPr/>
            </a:pPr>
            <a:r>
              <a:rPr kumimoji="0" lang="en-US" sz="8000" b="0" i="0" u="none" strike="noStrike" kern="1200" cap="none" spc="0" normalizeH="0" baseline="0" noProof="0" dirty="0">
                <a:ln>
                  <a:noFill/>
                </a:ln>
                <a:solidFill>
                  <a:srgbClr val="004AAD"/>
                </a:solidFill>
                <a:effectLst/>
                <a:uLnTx/>
                <a:uFillTx/>
                <a:latin typeface="Arial Black" panose="020B0A04020102020204" pitchFamily="34" charset="0"/>
              </a:rPr>
              <a:t>ALVEARE</a:t>
            </a:r>
          </a:p>
        </p:txBody>
      </p:sp>
      <p:sp>
        <p:nvSpPr>
          <p:cNvPr id="43" name="CasellaDiTesto 42">
            <a:extLst>
              <a:ext uri="{FF2B5EF4-FFF2-40B4-BE49-F238E27FC236}">
                <a16:creationId xmlns:a16="http://schemas.microsoft.com/office/drawing/2014/main" id="{454D0AC4-3E65-EEFD-E809-83A56E98F741}"/>
              </a:ext>
            </a:extLst>
          </p:cNvPr>
          <p:cNvSpPr txBox="1"/>
          <p:nvPr/>
        </p:nvSpPr>
        <p:spPr>
          <a:xfrm>
            <a:off x="7753271" y="715726"/>
            <a:ext cx="11894820" cy="1246495"/>
          </a:xfrm>
          <a:prstGeom prst="rect">
            <a:avLst/>
          </a:prstGeom>
          <a:noFill/>
        </p:spPr>
        <p:txBody>
          <a:bodyPr wrap="square">
            <a:spAutoFit/>
          </a:bodyPr>
          <a:lstStyle/>
          <a:p>
            <a:pPr marL="0" marR="0" lvl="0" indent="0" algn="ctr" defTabSz="914400" rtl="0" eaLnBrk="1" fontAlgn="auto" latinLnBrk="0" hangingPunct="1">
              <a:lnSpc>
                <a:spcPts val="9000"/>
              </a:lnSpc>
              <a:spcBef>
                <a:spcPts val="0"/>
              </a:spcBef>
              <a:spcAft>
                <a:spcPts val="0"/>
              </a:spcAft>
              <a:buClrTx/>
              <a:buSzTx/>
              <a:buFontTx/>
              <a:buNone/>
              <a:tabLst/>
              <a:defRPr/>
            </a:pPr>
            <a:r>
              <a:rPr kumimoji="0" lang="en-US" sz="8000" b="0" i="0" u="none" strike="noStrike" kern="1200" cap="none" spc="0" normalizeH="0" baseline="0" noProof="0" dirty="0">
                <a:ln>
                  <a:noFill/>
                </a:ln>
                <a:solidFill>
                  <a:srgbClr val="004AAD"/>
                </a:solidFill>
                <a:effectLst/>
                <a:uLnTx/>
                <a:uFillTx/>
                <a:latin typeface="Arial Black" panose="020B0A04020102020204" pitchFamily="34" charset="0"/>
              </a:rPr>
              <a:t>ASH</a:t>
            </a:r>
          </a:p>
        </p:txBody>
      </p:sp>
    </p:spTree>
    <p:extLst>
      <p:ext uri="{BB962C8B-B14F-4D97-AF65-F5344CB8AC3E}">
        <p14:creationId xmlns:p14="http://schemas.microsoft.com/office/powerpoint/2010/main" val="336244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down)">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down)">
                                      <p:cBhvr>
                                        <p:cTn id="25" dur="500"/>
                                        <p:tgtEl>
                                          <p:spTgt spid="23"/>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down)">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down)">
                                      <p:cBhvr>
                                        <p:cTn id="3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8" grpId="0"/>
      <p:bldP spid="20" grpId="0"/>
      <p:bldP spid="22" grpId="0"/>
      <p:bldP spid="23"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930669">
            <a:off x="-7971294" y="-10725049"/>
            <a:ext cx="18539921" cy="18539921"/>
          </a:xfrm>
          <a:custGeom>
            <a:avLst/>
            <a:gdLst/>
            <a:ahLst/>
            <a:cxnLst/>
            <a:rect l="l" t="t" r="r" b="b"/>
            <a:pathLst>
              <a:path w="18539921" h="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txBody>
          <a:bodyPr/>
          <a:lstStyle/>
          <a:p>
            <a:pPr fontAlgn="ctr"/>
            <a:r>
              <a:rPr lang="en-GB" b="1" dirty="0"/>
              <a:t>A</a:t>
            </a:r>
            <a:endParaRPr lang="it-IT" dirty="0"/>
          </a:p>
          <a:p>
            <a:pPr fontAlgn="ctr"/>
            <a:r>
              <a:rPr lang="en-GB" b="1" dirty="0"/>
              <a:t>B</a:t>
            </a:r>
            <a:endParaRPr lang="it-IT" dirty="0"/>
          </a:p>
          <a:p>
            <a:pPr fontAlgn="ctr"/>
            <a:r>
              <a:rPr lang="en-GB" b="1" dirty="0"/>
              <a:t>A</a:t>
            </a:r>
            <a:endParaRPr lang="it-IT" dirty="0"/>
          </a:p>
          <a:p>
            <a:pPr fontAlgn="ctr"/>
            <a:r>
              <a:rPr lang="en-GB" b="1" dirty="0"/>
              <a:t>B</a:t>
            </a:r>
            <a:endParaRPr lang="it-IT" dirty="0"/>
          </a:p>
        </p:txBody>
      </p:sp>
      <p:sp>
        <p:nvSpPr>
          <p:cNvPr id="18" name="Rectangle 17">
            <a:extLst>
              <a:ext uri="{FF2B5EF4-FFF2-40B4-BE49-F238E27FC236}">
                <a16:creationId xmlns:a16="http://schemas.microsoft.com/office/drawing/2014/main" id="{453F46C3-40CE-4262-DB14-DD866390508F}"/>
              </a:ext>
            </a:extLst>
          </p:cNvPr>
          <p:cNvSpPr/>
          <p:nvPr/>
        </p:nvSpPr>
        <p:spPr>
          <a:xfrm>
            <a:off x="1393132" y="3547109"/>
            <a:ext cx="10108246" cy="771775"/>
          </a:xfrm>
          <a:prstGeom prst="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							</a:t>
            </a:r>
            <a:r>
              <a:rPr lang="en-GB" b="1" dirty="0">
                <a:solidFill>
                  <a:schemeClr val="tx1"/>
                </a:solidFill>
              </a:rPr>
              <a:t>DRAM</a:t>
            </a:r>
          </a:p>
        </p:txBody>
      </p:sp>
      <p:sp>
        <p:nvSpPr>
          <p:cNvPr id="5" name="TextBox 5"/>
          <p:cNvSpPr txBox="1"/>
          <p:nvPr/>
        </p:nvSpPr>
        <p:spPr>
          <a:xfrm>
            <a:off x="1046551" y="900908"/>
            <a:ext cx="8572512" cy="1169679"/>
          </a:xfrm>
          <a:prstGeom prst="rect">
            <a:avLst/>
          </a:prstGeom>
        </p:spPr>
        <p:txBody>
          <a:bodyPr lIns="0" tIns="0" rIns="0" bIns="0" rtlCol="0" anchor="t">
            <a:spAutoFit/>
          </a:bodyPr>
          <a:lstStyle/>
          <a:p>
            <a:pPr>
              <a:lnSpc>
                <a:spcPts val="9000"/>
              </a:lnSpc>
            </a:pPr>
            <a:r>
              <a:rPr lang="en-US" sz="9000" dirty="0">
                <a:solidFill>
                  <a:srgbClr val="004AAD"/>
                </a:solidFill>
                <a:latin typeface="Arial Black" panose="020B0A04020102020204" pitchFamily="34" charset="0"/>
              </a:rPr>
              <a:t>SIMD</a:t>
            </a:r>
          </a:p>
        </p:txBody>
      </p:sp>
      <p:sp>
        <p:nvSpPr>
          <p:cNvPr id="14" name="Freeform 14"/>
          <p:cNvSpPr/>
          <p:nvPr/>
        </p:nvSpPr>
        <p:spPr>
          <a:xfrm rot="5242519" flipH="1">
            <a:off x="-1042019" y="8240279"/>
            <a:ext cx="8063091" cy="6553094"/>
          </a:xfrm>
          <a:custGeom>
            <a:avLst/>
            <a:gdLst/>
            <a:ahLst/>
            <a:cxnLst/>
            <a:rect l="l" t="t" r="r" b="b"/>
            <a:pathLst>
              <a:path w="8063091" h="6553094">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a:stretch>
          </a:blipFill>
        </p:spPr>
        <p:txBody>
          <a:bodyPr/>
          <a:lstStyle/>
          <a:p>
            <a:endParaRPr lang="en-GB"/>
          </a:p>
        </p:txBody>
      </p:sp>
      <p:graphicFrame>
        <p:nvGraphicFramePr>
          <p:cNvPr id="16" name="Table 15">
            <a:extLst>
              <a:ext uri="{FF2B5EF4-FFF2-40B4-BE49-F238E27FC236}">
                <a16:creationId xmlns:a16="http://schemas.microsoft.com/office/drawing/2014/main" id="{140DC50E-606F-43AD-41D6-FF20747447ED}"/>
              </a:ext>
            </a:extLst>
          </p:cNvPr>
          <p:cNvGraphicFramePr>
            <a:graphicFrameLocks noGrp="1"/>
          </p:cNvGraphicFramePr>
          <p:nvPr>
            <p:extLst>
              <p:ext uri="{D42A27DB-BD31-4B8C-83A1-F6EECF244321}">
                <p14:modId xmlns:p14="http://schemas.microsoft.com/office/powerpoint/2010/main" val="653443878"/>
              </p:ext>
            </p:extLst>
          </p:nvPr>
        </p:nvGraphicFramePr>
        <p:xfrm>
          <a:off x="1393133" y="3547111"/>
          <a:ext cx="2569268" cy="771777"/>
        </p:xfrm>
        <a:graphic>
          <a:graphicData uri="http://schemas.openxmlformats.org/drawingml/2006/table">
            <a:tbl>
              <a:tblPr firstRow="1" bandRow="1">
                <a:tableStyleId>{93296810-A885-4BE3-A3E7-6D5BEEA58F35}</a:tableStyleId>
              </a:tblPr>
              <a:tblGrid>
                <a:gridCol w="1290775">
                  <a:extLst>
                    <a:ext uri="{9D8B030D-6E8A-4147-A177-3AD203B41FA5}">
                      <a16:colId xmlns:a16="http://schemas.microsoft.com/office/drawing/2014/main" val="3062347913"/>
                    </a:ext>
                  </a:extLst>
                </a:gridCol>
                <a:gridCol w="1278493">
                  <a:extLst>
                    <a:ext uri="{9D8B030D-6E8A-4147-A177-3AD203B41FA5}">
                      <a16:colId xmlns:a16="http://schemas.microsoft.com/office/drawing/2014/main" val="1836595320"/>
                    </a:ext>
                  </a:extLst>
                </a:gridCol>
              </a:tblGrid>
              <a:tr h="771777">
                <a:tc>
                  <a:txBody>
                    <a:bodyPr/>
                    <a:lstStyle/>
                    <a:p>
                      <a:pPr algn="ctr"/>
                      <a:r>
                        <a:rPr lang="en-GB" dirty="0"/>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9096237"/>
                  </a:ext>
                </a:extLst>
              </a:tr>
            </a:tbl>
          </a:graphicData>
        </a:graphic>
      </p:graphicFrame>
      <p:sp>
        <p:nvSpPr>
          <p:cNvPr id="17" name="Rectangle: Rounded Corners 16">
            <a:extLst>
              <a:ext uri="{FF2B5EF4-FFF2-40B4-BE49-F238E27FC236}">
                <a16:creationId xmlns:a16="http://schemas.microsoft.com/office/drawing/2014/main" id="{D502CC82-2E2F-227D-9558-FBE39CE4E1E6}"/>
              </a:ext>
            </a:extLst>
          </p:cNvPr>
          <p:cNvSpPr/>
          <p:nvPr/>
        </p:nvSpPr>
        <p:spPr>
          <a:xfrm>
            <a:off x="11625656" y="6211749"/>
            <a:ext cx="5337269" cy="22782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600" dirty="0"/>
              <a:t>ZYNQ</a:t>
            </a:r>
            <a:endParaRPr lang="en-GB" dirty="0"/>
          </a:p>
        </p:txBody>
      </p:sp>
      <p:cxnSp>
        <p:nvCxnSpPr>
          <p:cNvPr id="20" name="Straight Arrow Connector 19">
            <a:extLst>
              <a:ext uri="{FF2B5EF4-FFF2-40B4-BE49-F238E27FC236}">
                <a16:creationId xmlns:a16="http://schemas.microsoft.com/office/drawing/2014/main" id="{032F7699-54CB-68E1-C48F-1A7D903A886A}"/>
              </a:ext>
            </a:extLst>
          </p:cNvPr>
          <p:cNvCxnSpPr>
            <a:cxnSpLocks/>
            <a:stCxn id="17" idx="1"/>
          </p:cNvCxnSpPr>
          <p:nvPr/>
        </p:nvCxnSpPr>
        <p:spPr>
          <a:xfrm flipH="1">
            <a:off x="7962304" y="7350857"/>
            <a:ext cx="36633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EA24243A-2857-DB0E-BEB7-DDCD2B42DED3}"/>
              </a:ext>
            </a:extLst>
          </p:cNvPr>
          <p:cNvSpPr txBox="1"/>
          <p:nvPr/>
        </p:nvSpPr>
        <p:spPr>
          <a:xfrm>
            <a:off x="10353460" y="6677493"/>
            <a:ext cx="1336841" cy="646331"/>
          </a:xfrm>
          <a:prstGeom prst="rect">
            <a:avLst/>
          </a:prstGeom>
          <a:noFill/>
        </p:spPr>
        <p:txBody>
          <a:bodyPr wrap="none" rtlCol="0">
            <a:spAutoFit/>
          </a:bodyPr>
          <a:lstStyle/>
          <a:p>
            <a:r>
              <a:rPr lang="en-GB" dirty="0"/>
              <a:t>OPERATION,</a:t>
            </a:r>
          </a:p>
          <a:p>
            <a:r>
              <a:rPr lang="en-GB" dirty="0"/>
              <a:t>ADDRESSES</a:t>
            </a:r>
          </a:p>
        </p:txBody>
      </p:sp>
      <p:sp>
        <p:nvSpPr>
          <p:cNvPr id="22" name="Rectangle 21">
            <a:extLst>
              <a:ext uri="{FF2B5EF4-FFF2-40B4-BE49-F238E27FC236}">
                <a16:creationId xmlns:a16="http://schemas.microsoft.com/office/drawing/2014/main" id="{54F6A4D1-6C8F-E5F0-7B9D-06EFF9BB47EF}"/>
              </a:ext>
            </a:extLst>
          </p:cNvPr>
          <p:cNvSpPr/>
          <p:nvPr/>
        </p:nvSpPr>
        <p:spPr>
          <a:xfrm>
            <a:off x="1415913" y="5880478"/>
            <a:ext cx="6546388" cy="305686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dirty="0"/>
              <a:t>ASH IP</a:t>
            </a:r>
          </a:p>
        </p:txBody>
      </p:sp>
      <p:sp>
        <p:nvSpPr>
          <p:cNvPr id="46" name="Rectangle 45">
            <a:extLst>
              <a:ext uri="{FF2B5EF4-FFF2-40B4-BE49-F238E27FC236}">
                <a16:creationId xmlns:a16="http://schemas.microsoft.com/office/drawing/2014/main" id="{DAE0241C-0A51-6FFE-A632-28C698DC419E}"/>
              </a:ext>
            </a:extLst>
          </p:cNvPr>
          <p:cNvSpPr/>
          <p:nvPr/>
        </p:nvSpPr>
        <p:spPr>
          <a:xfrm>
            <a:off x="11628861" y="6903444"/>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Slave Port</a:t>
            </a:r>
          </a:p>
        </p:txBody>
      </p:sp>
      <p:sp>
        <p:nvSpPr>
          <p:cNvPr id="47" name="Rectangle 46">
            <a:extLst>
              <a:ext uri="{FF2B5EF4-FFF2-40B4-BE49-F238E27FC236}">
                <a16:creationId xmlns:a16="http://schemas.microsoft.com/office/drawing/2014/main" id="{7900AB23-20AF-5F70-660A-C075D2F22748}"/>
              </a:ext>
            </a:extLst>
          </p:cNvPr>
          <p:cNvSpPr/>
          <p:nvPr/>
        </p:nvSpPr>
        <p:spPr>
          <a:xfrm>
            <a:off x="1539850"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Master1</a:t>
            </a:r>
          </a:p>
        </p:txBody>
      </p:sp>
      <p:sp>
        <p:nvSpPr>
          <p:cNvPr id="48" name="Rectangle 47">
            <a:extLst>
              <a:ext uri="{FF2B5EF4-FFF2-40B4-BE49-F238E27FC236}">
                <a16:creationId xmlns:a16="http://schemas.microsoft.com/office/drawing/2014/main" id="{A5EDF218-BC7D-7CD4-F1C1-F9C1D0510839}"/>
              </a:ext>
            </a:extLst>
          </p:cNvPr>
          <p:cNvSpPr/>
          <p:nvPr/>
        </p:nvSpPr>
        <p:spPr>
          <a:xfrm>
            <a:off x="2735429"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Master2</a:t>
            </a:r>
          </a:p>
        </p:txBody>
      </p:sp>
      <p:sp>
        <p:nvSpPr>
          <p:cNvPr id="3" name="Rectangle 47">
            <a:extLst>
              <a:ext uri="{FF2B5EF4-FFF2-40B4-BE49-F238E27FC236}">
                <a16:creationId xmlns:a16="http://schemas.microsoft.com/office/drawing/2014/main" id="{9967C73E-6A24-9FB6-269D-4DC6F396E110}"/>
              </a:ext>
            </a:extLst>
          </p:cNvPr>
          <p:cNvSpPr/>
          <p:nvPr/>
        </p:nvSpPr>
        <p:spPr>
          <a:xfrm>
            <a:off x="6748667"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Master0</a:t>
            </a:r>
          </a:p>
        </p:txBody>
      </p:sp>
      <p:grpSp>
        <p:nvGrpSpPr>
          <p:cNvPr id="7" name="Gruppo 6">
            <a:extLst>
              <a:ext uri="{FF2B5EF4-FFF2-40B4-BE49-F238E27FC236}">
                <a16:creationId xmlns:a16="http://schemas.microsoft.com/office/drawing/2014/main" id="{D2AA551B-CB16-8C39-2004-A2354BF9FD20}"/>
              </a:ext>
            </a:extLst>
          </p:cNvPr>
          <p:cNvGrpSpPr/>
          <p:nvPr/>
        </p:nvGrpSpPr>
        <p:grpSpPr>
          <a:xfrm>
            <a:off x="2057399" y="4318888"/>
            <a:ext cx="1195579" cy="1574670"/>
            <a:chOff x="2057399" y="4318888"/>
            <a:chExt cx="1195579" cy="1574670"/>
          </a:xfrm>
        </p:grpSpPr>
        <p:cxnSp>
          <p:nvCxnSpPr>
            <p:cNvPr id="26" name="Straight Arrow Connector 25">
              <a:extLst>
                <a:ext uri="{FF2B5EF4-FFF2-40B4-BE49-F238E27FC236}">
                  <a16:creationId xmlns:a16="http://schemas.microsoft.com/office/drawing/2014/main" id="{09E118A1-24AF-B37F-1641-CC0FA74CE44E}"/>
                </a:ext>
              </a:extLst>
            </p:cNvPr>
            <p:cNvCxnSpPr>
              <a:cxnSpLocks/>
            </p:cNvCxnSpPr>
            <p:nvPr/>
          </p:nvCxnSpPr>
          <p:spPr>
            <a:xfrm>
              <a:off x="2057399" y="4318888"/>
              <a:ext cx="0" cy="15746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02637F3D-F238-0376-B374-066BD3B89DAF}"/>
                </a:ext>
              </a:extLst>
            </p:cNvPr>
            <p:cNvCxnSpPr>
              <a:cxnSpLocks/>
            </p:cNvCxnSpPr>
            <p:nvPr/>
          </p:nvCxnSpPr>
          <p:spPr>
            <a:xfrm>
              <a:off x="3252978" y="4331968"/>
              <a:ext cx="0" cy="15485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0" name="Straight Arrow Connector 44">
            <a:extLst>
              <a:ext uri="{FF2B5EF4-FFF2-40B4-BE49-F238E27FC236}">
                <a16:creationId xmlns:a16="http://schemas.microsoft.com/office/drawing/2014/main" id="{60DEE75A-B81B-4F19-4DBD-C2054BF305B1}"/>
              </a:ext>
            </a:extLst>
          </p:cNvPr>
          <p:cNvCxnSpPr>
            <a:cxnSpLocks/>
          </p:cNvCxnSpPr>
          <p:nvPr/>
        </p:nvCxnSpPr>
        <p:spPr>
          <a:xfrm flipV="1">
            <a:off x="7266216" y="4318888"/>
            <a:ext cx="0" cy="15615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 name="Segnaposto numero diapositiva 10">
            <a:extLst>
              <a:ext uri="{FF2B5EF4-FFF2-40B4-BE49-F238E27FC236}">
                <a16:creationId xmlns:a16="http://schemas.microsoft.com/office/drawing/2014/main" id="{10826EDE-B818-6A93-6332-49FB04D8D0F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8</a:t>
            </a:fld>
            <a:endParaRPr lang="en-US" dirty="0"/>
          </a:p>
        </p:txBody>
      </p:sp>
      <p:graphicFrame>
        <p:nvGraphicFramePr>
          <p:cNvPr id="11" name="Tabella 12">
            <a:extLst>
              <a:ext uri="{FF2B5EF4-FFF2-40B4-BE49-F238E27FC236}">
                <a16:creationId xmlns:a16="http://schemas.microsoft.com/office/drawing/2014/main" id="{91CA186B-DC81-2EC5-2D46-EE4EAA68539A}"/>
              </a:ext>
            </a:extLst>
          </p:cNvPr>
          <p:cNvGraphicFramePr>
            <a:graphicFrameLocks noGrp="1"/>
          </p:cNvGraphicFramePr>
          <p:nvPr>
            <p:extLst>
              <p:ext uri="{D42A27DB-BD31-4B8C-83A1-F6EECF244321}">
                <p14:modId xmlns:p14="http://schemas.microsoft.com/office/powerpoint/2010/main" val="2901392319"/>
              </p:ext>
            </p:extLst>
          </p:nvPr>
        </p:nvGraphicFramePr>
        <p:xfrm>
          <a:off x="6580608" y="3563175"/>
          <a:ext cx="1381691" cy="755711"/>
        </p:xfrm>
        <a:graphic>
          <a:graphicData uri="http://schemas.openxmlformats.org/drawingml/2006/table">
            <a:tbl>
              <a:tblPr firstRow="1" bandRow="1">
                <a:tableStyleId>{93296810-A885-4BE3-A3E7-6D5BEEA58F35}</a:tableStyleId>
              </a:tblPr>
              <a:tblGrid>
                <a:gridCol w="1381691">
                  <a:extLst>
                    <a:ext uri="{9D8B030D-6E8A-4147-A177-3AD203B41FA5}">
                      <a16:colId xmlns:a16="http://schemas.microsoft.com/office/drawing/2014/main" val="303076931"/>
                    </a:ext>
                  </a:extLst>
                </a:gridCol>
              </a:tblGrid>
              <a:tr h="755711">
                <a:tc>
                  <a:txBody>
                    <a:bodyPr/>
                    <a:lstStyle/>
                    <a:p>
                      <a:pPr algn="ctr"/>
                      <a:r>
                        <a:rPr lang="en-GB" dirty="0"/>
                        <a:t>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584653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1+#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0" nodeType="clickEffect">
                                  <p:stCondLst>
                                    <p:cond delay="0"/>
                                  </p:stCondLst>
                                  <p:childTnLst>
                                    <p:animMotion origin="layout" path="M -9.72222E-7 -1.23457E-6 L -0.12456 -1.23457E-6 " pathEditMode="relative" rAng="0" ptsTypes="AA">
                                      <p:cBhvr>
                                        <p:cTn id="12" dur="2000" fill="hold"/>
                                        <p:tgtEl>
                                          <p:spTgt spid="21"/>
                                        </p:tgtEl>
                                        <p:attrNameLst>
                                          <p:attrName>ppt_x</p:attrName>
                                          <p:attrName>ppt_y</p:attrName>
                                        </p:attrNameLst>
                                      </p:cBhvr>
                                      <p:rCtr x="-6233" y="0"/>
                                    </p:animMotion>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reeform 2"/>
          <p:cNvSpPr/>
          <p:nvPr/>
        </p:nvSpPr>
        <p:spPr>
          <a:xfrm rot="-1930669">
            <a:off x="-9738162" y="-11797519"/>
            <a:ext cx="18539921" cy="18539921"/>
          </a:xfrm>
          <a:custGeom>
            <a:avLst/>
            <a:gdLst/>
            <a:ahLst/>
            <a:cxnLst/>
            <a:rect l="l" t="t" r="r" b="b"/>
            <a:pathLst>
              <a:path w="18539921" h="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txBody>
          <a:bodyPr/>
          <a:lstStyle/>
          <a:p>
            <a:pPr fontAlgn="ctr"/>
            <a:r>
              <a:rPr lang="en-GB" b="1"/>
              <a:t>A</a:t>
            </a:r>
            <a:endParaRPr lang="it-IT"/>
          </a:p>
          <a:p>
            <a:pPr fontAlgn="ctr"/>
            <a:r>
              <a:rPr lang="en-GB" b="1"/>
              <a:t>B</a:t>
            </a:r>
            <a:endParaRPr lang="it-IT"/>
          </a:p>
          <a:p>
            <a:pPr fontAlgn="ctr"/>
            <a:r>
              <a:rPr lang="en-GB" b="1"/>
              <a:t>A</a:t>
            </a:r>
            <a:endParaRPr lang="it-IT"/>
          </a:p>
          <a:p>
            <a:pPr fontAlgn="ctr"/>
            <a:r>
              <a:rPr lang="en-GB" b="1"/>
              <a:t>B</a:t>
            </a:r>
            <a:endParaRPr lang="it-IT"/>
          </a:p>
        </p:txBody>
      </p:sp>
      <p:sp>
        <p:nvSpPr>
          <p:cNvPr id="7" name="Rectangle 6">
            <a:extLst>
              <a:ext uri="{FF2B5EF4-FFF2-40B4-BE49-F238E27FC236}">
                <a16:creationId xmlns:a16="http://schemas.microsoft.com/office/drawing/2014/main" id="{D0FDDFB1-7084-2097-C2EF-BFE5DA0A9D64}"/>
              </a:ext>
            </a:extLst>
          </p:cNvPr>
          <p:cNvSpPr/>
          <p:nvPr/>
        </p:nvSpPr>
        <p:spPr>
          <a:xfrm>
            <a:off x="1393132" y="3547109"/>
            <a:ext cx="10108246" cy="771775"/>
          </a:xfrm>
          <a:prstGeom prst="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							</a:t>
            </a:r>
            <a:r>
              <a:rPr lang="en-GB" b="1" dirty="0">
                <a:solidFill>
                  <a:schemeClr val="tx1"/>
                </a:solidFill>
              </a:rPr>
              <a:t>DRAM</a:t>
            </a:r>
          </a:p>
        </p:txBody>
      </p:sp>
      <p:sp>
        <p:nvSpPr>
          <p:cNvPr id="5" name="TextBox 5"/>
          <p:cNvSpPr txBox="1"/>
          <p:nvPr/>
        </p:nvSpPr>
        <p:spPr>
          <a:xfrm>
            <a:off x="1046551" y="900908"/>
            <a:ext cx="8572512" cy="1169679"/>
          </a:xfrm>
          <a:prstGeom prst="rect">
            <a:avLst/>
          </a:prstGeom>
        </p:spPr>
        <p:txBody>
          <a:bodyPr lIns="0" tIns="0" rIns="0" bIns="0" rtlCol="0" anchor="t">
            <a:spAutoFit/>
          </a:bodyPr>
          <a:lstStyle/>
          <a:p>
            <a:pPr>
              <a:lnSpc>
                <a:spcPts val="9000"/>
              </a:lnSpc>
            </a:pPr>
            <a:r>
              <a:rPr lang="en-US" sz="9000" dirty="0">
                <a:solidFill>
                  <a:srgbClr val="004AAD"/>
                </a:solidFill>
                <a:latin typeface="Arial Black" panose="020B0A04020102020204" pitchFamily="34" charset="0"/>
              </a:rPr>
              <a:t>MIMD</a:t>
            </a:r>
          </a:p>
        </p:txBody>
      </p:sp>
      <p:sp>
        <p:nvSpPr>
          <p:cNvPr id="14" name="Freeform 14"/>
          <p:cNvSpPr/>
          <p:nvPr/>
        </p:nvSpPr>
        <p:spPr>
          <a:xfrm rot="5242519" flipH="1">
            <a:off x="-1042019" y="8240279"/>
            <a:ext cx="8063091" cy="6553094"/>
          </a:xfrm>
          <a:custGeom>
            <a:avLst/>
            <a:gdLst/>
            <a:ahLst/>
            <a:cxnLst/>
            <a:rect l="l" t="t" r="r" b="b"/>
            <a:pathLst>
              <a:path w="8063091" h="6553094">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a:stretch>
          </a:blipFill>
        </p:spPr>
        <p:txBody>
          <a:bodyPr/>
          <a:lstStyle/>
          <a:p>
            <a:endParaRPr lang="en-GB"/>
          </a:p>
        </p:txBody>
      </p:sp>
      <p:graphicFrame>
        <p:nvGraphicFramePr>
          <p:cNvPr id="16" name="Table 15">
            <a:extLst>
              <a:ext uri="{FF2B5EF4-FFF2-40B4-BE49-F238E27FC236}">
                <a16:creationId xmlns:a16="http://schemas.microsoft.com/office/drawing/2014/main" id="{140DC50E-606F-43AD-41D6-FF20747447ED}"/>
              </a:ext>
            </a:extLst>
          </p:cNvPr>
          <p:cNvGraphicFramePr>
            <a:graphicFrameLocks noGrp="1"/>
          </p:cNvGraphicFramePr>
          <p:nvPr>
            <p:extLst>
              <p:ext uri="{D42A27DB-BD31-4B8C-83A1-F6EECF244321}">
                <p14:modId xmlns:p14="http://schemas.microsoft.com/office/powerpoint/2010/main" val="2261009250"/>
              </p:ext>
            </p:extLst>
          </p:nvPr>
        </p:nvGraphicFramePr>
        <p:xfrm>
          <a:off x="1393133" y="3552514"/>
          <a:ext cx="3864667" cy="766374"/>
        </p:xfrm>
        <a:graphic>
          <a:graphicData uri="http://schemas.openxmlformats.org/drawingml/2006/table">
            <a:tbl>
              <a:tblPr firstRow="1" bandRow="1">
                <a:tableStyleId>{93296810-A885-4BE3-A3E7-6D5BEEA58F35}</a:tableStyleId>
              </a:tblPr>
              <a:tblGrid>
                <a:gridCol w="1273867">
                  <a:extLst>
                    <a:ext uri="{9D8B030D-6E8A-4147-A177-3AD203B41FA5}">
                      <a16:colId xmlns:a16="http://schemas.microsoft.com/office/drawing/2014/main" val="3062347913"/>
                    </a:ext>
                  </a:extLst>
                </a:gridCol>
                <a:gridCol w="1371600">
                  <a:extLst>
                    <a:ext uri="{9D8B030D-6E8A-4147-A177-3AD203B41FA5}">
                      <a16:colId xmlns:a16="http://schemas.microsoft.com/office/drawing/2014/main" val="868308578"/>
                    </a:ext>
                  </a:extLst>
                </a:gridCol>
                <a:gridCol w="1219200">
                  <a:extLst>
                    <a:ext uri="{9D8B030D-6E8A-4147-A177-3AD203B41FA5}">
                      <a16:colId xmlns:a16="http://schemas.microsoft.com/office/drawing/2014/main" val="1836595320"/>
                    </a:ext>
                  </a:extLst>
                </a:gridCol>
              </a:tblGrid>
              <a:tr h="766374">
                <a:tc>
                  <a:txBody>
                    <a:bodyPr/>
                    <a:lstStyle/>
                    <a:p>
                      <a:pPr algn="ctr"/>
                      <a:r>
                        <a:rPr lang="en-GB" dirty="0"/>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OP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9096237"/>
                  </a:ext>
                </a:extLst>
              </a:tr>
            </a:tbl>
          </a:graphicData>
        </a:graphic>
      </p:graphicFrame>
      <p:sp>
        <p:nvSpPr>
          <p:cNvPr id="17" name="Rectangle: Rounded Corners 16">
            <a:extLst>
              <a:ext uri="{FF2B5EF4-FFF2-40B4-BE49-F238E27FC236}">
                <a16:creationId xmlns:a16="http://schemas.microsoft.com/office/drawing/2014/main" id="{D502CC82-2E2F-227D-9558-FBE39CE4E1E6}"/>
              </a:ext>
            </a:extLst>
          </p:cNvPr>
          <p:cNvSpPr/>
          <p:nvPr/>
        </p:nvSpPr>
        <p:spPr>
          <a:xfrm>
            <a:off x="11625656" y="6211749"/>
            <a:ext cx="5337269" cy="22782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600" dirty="0"/>
              <a:t>ZYNQ</a:t>
            </a:r>
            <a:endParaRPr lang="en-GB" dirty="0"/>
          </a:p>
        </p:txBody>
      </p:sp>
      <p:cxnSp>
        <p:nvCxnSpPr>
          <p:cNvPr id="20" name="Straight Arrow Connector 19">
            <a:extLst>
              <a:ext uri="{FF2B5EF4-FFF2-40B4-BE49-F238E27FC236}">
                <a16:creationId xmlns:a16="http://schemas.microsoft.com/office/drawing/2014/main" id="{032F7699-54CB-68E1-C48F-1A7D903A886A}"/>
              </a:ext>
            </a:extLst>
          </p:cNvPr>
          <p:cNvCxnSpPr>
            <a:cxnSpLocks/>
            <a:stCxn id="17" idx="1"/>
          </p:cNvCxnSpPr>
          <p:nvPr/>
        </p:nvCxnSpPr>
        <p:spPr>
          <a:xfrm flipH="1">
            <a:off x="7962304" y="7350857"/>
            <a:ext cx="36633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EA24243A-2857-DB0E-BEB7-DDCD2B42DED3}"/>
              </a:ext>
            </a:extLst>
          </p:cNvPr>
          <p:cNvSpPr txBox="1"/>
          <p:nvPr/>
        </p:nvSpPr>
        <p:spPr>
          <a:xfrm>
            <a:off x="10387316" y="6645477"/>
            <a:ext cx="1265411" cy="646331"/>
          </a:xfrm>
          <a:prstGeom prst="rect">
            <a:avLst/>
          </a:prstGeom>
          <a:noFill/>
        </p:spPr>
        <p:txBody>
          <a:bodyPr wrap="none" rtlCol="0">
            <a:spAutoFit/>
          </a:bodyPr>
          <a:lstStyle/>
          <a:p>
            <a:endParaRPr lang="en-GB" dirty="0"/>
          </a:p>
          <a:p>
            <a:r>
              <a:rPr lang="en-GB" dirty="0"/>
              <a:t>ADDRESSES</a:t>
            </a:r>
          </a:p>
        </p:txBody>
      </p:sp>
      <p:sp>
        <p:nvSpPr>
          <p:cNvPr id="22" name="Rectangle 21">
            <a:extLst>
              <a:ext uri="{FF2B5EF4-FFF2-40B4-BE49-F238E27FC236}">
                <a16:creationId xmlns:a16="http://schemas.microsoft.com/office/drawing/2014/main" id="{54F6A4D1-6C8F-E5F0-7B9D-06EFF9BB47EF}"/>
              </a:ext>
            </a:extLst>
          </p:cNvPr>
          <p:cNvSpPr/>
          <p:nvPr/>
        </p:nvSpPr>
        <p:spPr>
          <a:xfrm>
            <a:off x="1415913" y="5880478"/>
            <a:ext cx="6546388" cy="305686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dirty="0"/>
              <a:t>ASH IP</a:t>
            </a:r>
          </a:p>
        </p:txBody>
      </p:sp>
      <p:sp>
        <p:nvSpPr>
          <p:cNvPr id="46" name="Rectangle 45">
            <a:extLst>
              <a:ext uri="{FF2B5EF4-FFF2-40B4-BE49-F238E27FC236}">
                <a16:creationId xmlns:a16="http://schemas.microsoft.com/office/drawing/2014/main" id="{DAE0241C-0A51-6FFE-A632-28C698DC419E}"/>
              </a:ext>
            </a:extLst>
          </p:cNvPr>
          <p:cNvSpPr/>
          <p:nvPr/>
        </p:nvSpPr>
        <p:spPr>
          <a:xfrm>
            <a:off x="11628861" y="6903444"/>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Slave Port</a:t>
            </a:r>
          </a:p>
        </p:txBody>
      </p:sp>
      <p:sp>
        <p:nvSpPr>
          <p:cNvPr id="47" name="Rectangle 46">
            <a:extLst>
              <a:ext uri="{FF2B5EF4-FFF2-40B4-BE49-F238E27FC236}">
                <a16:creationId xmlns:a16="http://schemas.microsoft.com/office/drawing/2014/main" id="{7900AB23-20AF-5F70-660A-C075D2F22748}"/>
              </a:ext>
            </a:extLst>
          </p:cNvPr>
          <p:cNvSpPr/>
          <p:nvPr/>
        </p:nvSpPr>
        <p:spPr>
          <a:xfrm>
            <a:off x="1539850"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Master1</a:t>
            </a:r>
          </a:p>
        </p:txBody>
      </p:sp>
      <p:sp>
        <p:nvSpPr>
          <p:cNvPr id="48" name="Rectangle 47">
            <a:extLst>
              <a:ext uri="{FF2B5EF4-FFF2-40B4-BE49-F238E27FC236}">
                <a16:creationId xmlns:a16="http://schemas.microsoft.com/office/drawing/2014/main" id="{A5EDF218-BC7D-7CD4-F1C1-F9C1D0510839}"/>
              </a:ext>
            </a:extLst>
          </p:cNvPr>
          <p:cNvSpPr/>
          <p:nvPr/>
        </p:nvSpPr>
        <p:spPr>
          <a:xfrm>
            <a:off x="2735429"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Master2</a:t>
            </a:r>
          </a:p>
        </p:txBody>
      </p:sp>
      <p:sp>
        <p:nvSpPr>
          <p:cNvPr id="3" name="Rectangle 47">
            <a:extLst>
              <a:ext uri="{FF2B5EF4-FFF2-40B4-BE49-F238E27FC236}">
                <a16:creationId xmlns:a16="http://schemas.microsoft.com/office/drawing/2014/main" id="{9967C73E-6A24-9FB6-269D-4DC6F396E110}"/>
              </a:ext>
            </a:extLst>
          </p:cNvPr>
          <p:cNvSpPr/>
          <p:nvPr/>
        </p:nvSpPr>
        <p:spPr>
          <a:xfrm>
            <a:off x="6748667"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Master0</a:t>
            </a:r>
          </a:p>
        </p:txBody>
      </p:sp>
      <p:graphicFrame>
        <p:nvGraphicFramePr>
          <p:cNvPr id="13" name="Tabella 12">
            <a:extLst>
              <a:ext uri="{FF2B5EF4-FFF2-40B4-BE49-F238E27FC236}">
                <a16:creationId xmlns:a16="http://schemas.microsoft.com/office/drawing/2014/main" id="{4DD96A5C-287D-2A64-8536-15B19F671BC1}"/>
              </a:ext>
            </a:extLst>
          </p:cNvPr>
          <p:cNvGraphicFramePr>
            <a:graphicFrameLocks noGrp="1"/>
          </p:cNvGraphicFramePr>
          <p:nvPr>
            <p:extLst>
              <p:ext uri="{D42A27DB-BD31-4B8C-83A1-F6EECF244321}">
                <p14:modId xmlns:p14="http://schemas.microsoft.com/office/powerpoint/2010/main" val="4218308449"/>
              </p:ext>
            </p:extLst>
          </p:nvPr>
        </p:nvGraphicFramePr>
        <p:xfrm>
          <a:off x="6580608" y="3563175"/>
          <a:ext cx="1381691" cy="755711"/>
        </p:xfrm>
        <a:graphic>
          <a:graphicData uri="http://schemas.openxmlformats.org/drawingml/2006/table">
            <a:tbl>
              <a:tblPr firstRow="1" bandRow="1">
                <a:tableStyleId>{93296810-A885-4BE3-A3E7-6D5BEEA58F35}</a:tableStyleId>
              </a:tblPr>
              <a:tblGrid>
                <a:gridCol w="1381691">
                  <a:extLst>
                    <a:ext uri="{9D8B030D-6E8A-4147-A177-3AD203B41FA5}">
                      <a16:colId xmlns:a16="http://schemas.microsoft.com/office/drawing/2014/main" val="303076931"/>
                    </a:ext>
                  </a:extLst>
                </a:gridCol>
              </a:tblGrid>
              <a:tr h="755711">
                <a:tc>
                  <a:txBody>
                    <a:bodyPr/>
                    <a:lstStyle/>
                    <a:p>
                      <a:pPr algn="ctr"/>
                      <a:r>
                        <a:rPr lang="en-GB" dirty="0"/>
                        <a:t>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5846535"/>
                  </a:ext>
                </a:extLst>
              </a:tr>
            </a:tbl>
          </a:graphicData>
        </a:graphic>
      </p:graphicFrame>
      <p:sp>
        <p:nvSpPr>
          <p:cNvPr id="4" name="Rectangle 47">
            <a:extLst>
              <a:ext uri="{FF2B5EF4-FFF2-40B4-BE49-F238E27FC236}">
                <a16:creationId xmlns:a16="http://schemas.microsoft.com/office/drawing/2014/main" id="{984862A6-9DFD-79B2-6BDE-67B2279CFFBE}"/>
              </a:ext>
            </a:extLst>
          </p:cNvPr>
          <p:cNvSpPr/>
          <p:nvPr/>
        </p:nvSpPr>
        <p:spPr>
          <a:xfrm>
            <a:off x="4049557" y="5899573"/>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Master3</a:t>
            </a:r>
          </a:p>
        </p:txBody>
      </p:sp>
      <p:cxnSp>
        <p:nvCxnSpPr>
          <p:cNvPr id="10" name="Straight Arrow Connector 44">
            <a:extLst>
              <a:ext uri="{FF2B5EF4-FFF2-40B4-BE49-F238E27FC236}">
                <a16:creationId xmlns:a16="http://schemas.microsoft.com/office/drawing/2014/main" id="{60DEE75A-B81B-4F19-4DBD-C2054BF305B1}"/>
              </a:ext>
            </a:extLst>
          </p:cNvPr>
          <p:cNvCxnSpPr>
            <a:cxnSpLocks/>
          </p:cNvCxnSpPr>
          <p:nvPr/>
        </p:nvCxnSpPr>
        <p:spPr>
          <a:xfrm flipV="1">
            <a:off x="7266216" y="4318888"/>
            <a:ext cx="0" cy="15615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 name="Gruppo 7">
            <a:extLst>
              <a:ext uri="{FF2B5EF4-FFF2-40B4-BE49-F238E27FC236}">
                <a16:creationId xmlns:a16="http://schemas.microsoft.com/office/drawing/2014/main" id="{70DAB0BD-A6CD-CD33-9D92-06EB27445845}"/>
              </a:ext>
            </a:extLst>
          </p:cNvPr>
          <p:cNvGrpSpPr/>
          <p:nvPr/>
        </p:nvGrpSpPr>
        <p:grpSpPr>
          <a:xfrm>
            <a:off x="2057399" y="4318886"/>
            <a:ext cx="2509707" cy="1574672"/>
            <a:chOff x="2057399" y="4318886"/>
            <a:chExt cx="2509707" cy="1574672"/>
          </a:xfrm>
        </p:grpSpPr>
        <p:cxnSp>
          <p:nvCxnSpPr>
            <p:cNvPr id="26" name="Straight Arrow Connector 25">
              <a:extLst>
                <a:ext uri="{FF2B5EF4-FFF2-40B4-BE49-F238E27FC236}">
                  <a16:creationId xmlns:a16="http://schemas.microsoft.com/office/drawing/2014/main" id="{09E118A1-24AF-B37F-1641-CC0FA74CE44E}"/>
                </a:ext>
              </a:extLst>
            </p:cNvPr>
            <p:cNvCxnSpPr>
              <a:cxnSpLocks/>
            </p:cNvCxnSpPr>
            <p:nvPr/>
          </p:nvCxnSpPr>
          <p:spPr>
            <a:xfrm>
              <a:off x="2057399" y="4318888"/>
              <a:ext cx="0" cy="15746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02637F3D-F238-0376-B374-066BD3B89DAF}"/>
                </a:ext>
              </a:extLst>
            </p:cNvPr>
            <p:cNvCxnSpPr>
              <a:cxnSpLocks/>
            </p:cNvCxnSpPr>
            <p:nvPr/>
          </p:nvCxnSpPr>
          <p:spPr>
            <a:xfrm>
              <a:off x="3252978" y="4331968"/>
              <a:ext cx="0" cy="15485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Connettore 2 11">
              <a:extLst>
                <a:ext uri="{FF2B5EF4-FFF2-40B4-BE49-F238E27FC236}">
                  <a16:creationId xmlns:a16="http://schemas.microsoft.com/office/drawing/2014/main" id="{A06032B6-2F41-DD05-D70F-A14E43B6FD8B}"/>
                </a:ext>
              </a:extLst>
            </p:cNvPr>
            <p:cNvCxnSpPr/>
            <p:nvPr/>
          </p:nvCxnSpPr>
          <p:spPr>
            <a:xfrm>
              <a:off x="4567106" y="4318886"/>
              <a:ext cx="0" cy="1561592"/>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 name="Segnaposto numero diapositiva 10">
            <a:extLst>
              <a:ext uri="{FF2B5EF4-FFF2-40B4-BE49-F238E27FC236}">
                <a16:creationId xmlns:a16="http://schemas.microsoft.com/office/drawing/2014/main" id="{22F928EF-76FC-ACDF-2749-99D259C4348D}"/>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9</a:t>
            </a:fld>
            <a:endParaRPr lang="en-US" dirty="0"/>
          </a:p>
        </p:txBody>
      </p:sp>
    </p:spTree>
    <p:extLst>
      <p:ext uri="{BB962C8B-B14F-4D97-AF65-F5344CB8AC3E}">
        <p14:creationId xmlns:p14="http://schemas.microsoft.com/office/powerpoint/2010/main" val="1391844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0" nodeType="clickEffect">
                                  <p:stCondLst>
                                    <p:cond delay="0"/>
                                  </p:stCondLst>
                                  <p:childTnLst>
                                    <p:animMotion origin="layout" path="M 2.63889E-6 -4.81481E-6 L -0.12457 -4.81481E-6 " pathEditMode="relative" rAng="0" ptsTypes="AA">
                                      <p:cBhvr>
                                        <p:cTn id="13" dur="2000" fill="hold"/>
                                        <p:tgtEl>
                                          <p:spTgt spid="21"/>
                                        </p:tgtEl>
                                        <p:attrNameLst>
                                          <p:attrName>ppt_x</p:attrName>
                                          <p:attrName>ppt_y</p:attrName>
                                        </p:attrNameLst>
                                      </p:cBhvr>
                                      <p:rCtr x="-6233" y="0"/>
                                    </p:animMotion>
                                  </p:childTnLst>
                                </p:cTn>
                              </p:par>
                            </p:childTnLst>
                          </p:cTn>
                        </p:par>
                      </p:childTnLst>
                    </p:cTn>
                  </p:par>
                  <p:par>
                    <p:cTn id="14" fill="hold">
                      <p:stCondLst>
                        <p:cond delay="indefinite"/>
                      </p:stCondLst>
                      <p:childTnLst>
                        <p:par>
                          <p:cTn id="15" fill="hold">
                            <p:stCondLst>
                              <p:cond delay="0"/>
                            </p:stCondLst>
                            <p:childTnLst>
                              <p:par>
                                <p:cTn id="16" presetID="47"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1083</Words>
  <Application>Microsoft Office PowerPoint</Application>
  <PresentationFormat>Custom</PresentationFormat>
  <Paragraphs>336</Paragraphs>
  <Slides>29</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Arimo</vt:lpstr>
      <vt:lpstr>Arial Black</vt:lpstr>
      <vt:lpstr>Montserrat Classic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Copia di Sync</dc:title>
  <dc:creator>Giulio Lotto</dc:creator>
  <cp:lastModifiedBy>Marco La Barbera</cp:lastModifiedBy>
  <cp:revision>20</cp:revision>
  <dcterms:created xsi:type="dcterms:W3CDTF">2006-08-16T00:00:00Z</dcterms:created>
  <dcterms:modified xsi:type="dcterms:W3CDTF">2024-06-29T23:58:53Z</dcterms:modified>
  <dc:identifier>DAGDJT0jQlE</dc:identifier>
</cp:coreProperties>
</file>