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81" r:id="rId3"/>
    <p:sldId id="279" r:id="rId4"/>
    <p:sldId id="293" r:id="rId5"/>
    <p:sldId id="294" r:id="rId6"/>
    <p:sldId id="295" r:id="rId7"/>
    <p:sldId id="296" r:id="rId8"/>
    <p:sldId id="283" r:id="rId9"/>
    <p:sldId id="298" r:id="rId10"/>
    <p:sldId id="299" r:id="rId11"/>
    <p:sldId id="297" r:id="rId12"/>
    <p:sldId id="300" r:id="rId13"/>
    <p:sldId id="301" r:id="rId14"/>
    <p:sldId id="302" r:id="rId15"/>
    <p:sldId id="303" r:id="rId16"/>
    <p:sldId id="27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7"/>
    <p:restoredTop sz="94658"/>
  </p:normalViewPr>
  <p:slideViewPr>
    <p:cSldViewPr snapToGrid="0">
      <p:cViewPr varScale="1">
        <p:scale>
          <a:sx n="107" d="100"/>
          <a:sy n="107" d="100"/>
        </p:scale>
        <p:origin x="88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www.insper.edu.br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10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‹nº›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2" r:id="rId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hyperlink" Target="https://www.insper.edu.br/" TargetMode="External"/><Relationship Id="rId4" Type="http://schemas.openxmlformats.org/officeDocument/2006/relationships/hyperlink" Target="mailto:marcompp@al.insper.edu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Linguagem </a:t>
            </a:r>
            <a:r>
              <a:rPr lang="pt-BR" sz="3200" dirty="0" err="1"/>
              <a:t>Marcompp</a:t>
            </a:r>
            <a:endParaRPr sz="32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Aluno: Marco Moliterno Pena </a:t>
            </a:r>
            <a:r>
              <a:rPr lang="pt-BR" dirty="0" err="1"/>
              <a:t>Piacentini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ABC24C6-6E3E-4C46-8AE9-13A049B62A3A}"/>
              </a:ext>
            </a:extLst>
          </p:cNvPr>
          <p:cNvSpPr txBox="1">
            <a:spLocks/>
          </p:cNvSpPr>
          <p:nvPr/>
        </p:nvSpPr>
        <p:spPr>
          <a:xfrm>
            <a:off x="311700" y="2992650"/>
            <a:ext cx="8520600" cy="67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lang="pt-BR" sz="1600" b="0" dirty="0">
              <a:solidFill>
                <a:schemeClr val="bg2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FB35307-6EB5-DA82-FA38-9A098C09FD94}"/>
              </a:ext>
            </a:extLst>
          </p:cNvPr>
          <p:cNvSpPr txBox="1">
            <a:spLocks/>
          </p:cNvSpPr>
          <p:nvPr/>
        </p:nvSpPr>
        <p:spPr>
          <a:xfrm>
            <a:off x="350160" y="1020048"/>
            <a:ext cx="740355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Verdana" panose="020B0604030504040204" pitchFamily="34" charset="0"/>
                <a:ea typeface="Verdana" panose="020B0604030504040204" pitchFamily="34" charset="0"/>
              </a:rPr>
              <a:t>A linguagem suporta tanto ‘;’ quanto pulo de linha (\n) para terminar </a:t>
            </a:r>
            <a:r>
              <a:rPr lang="pt-BR" sz="2500" dirty="0" err="1">
                <a:latin typeface="Verdana" panose="020B0604030504040204" pitchFamily="34" charset="0"/>
                <a:ea typeface="Verdana" panose="020B0604030504040204" pitchFamily="34" charset="0"/>
              </a:rPr>
              <a:t>Statements</a:t>
            </a:r>
            <a:endParaRPr lang="pt-BR" sz="2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ABC24C6-6E3E-4C46-8AE9-13A049B62A3A}"/>
              </a:ext>
            </a:extLst>
          </p:cNvPr>
          <p:cNvSpPr txBox="1">
            <a:spLocks/>
          </p:cNvSpPr>
          <p:nvPr/>
        </p:nvSpPr>
        <p:spPr>
          <a:xfrm>
            <a:off x="311700" y="2992650"/>
            <a:ext cx="8520600" cy="67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lang="pt-BR" sz="1600" b="0" dirty="0">
              <a:solidFill>
                <a:schemeClr val="bg2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FB35307-6EB5-DA82-FA38-9A098C09FD94}"/>
              </a:ext>
            </a:extLst>
          </p:cNvPr>
          <p:cNvSpPr txBox="1">
            <a:spLocks/>
          </p:cNvSpPr>
          <p:nvPr/>
        </p:nvSpPr>
        <p:spPr>
          <a:xfrm>
            <a:off x="2674620" y="984428"/>
            <a:ext cx="597480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5000" dirty="0">
                <a:latin typeface="Verdana" panose="020B0604030504040204" pitchFamily="34" charset="0"/>
                <a:ea typeface="Verdana" panose="020B0604030504040204" pitchFamily="34" charset="0"/>
              </a:rPr>
              <a:t>X &gt; Y &gt; Z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493A2C-A9DC-9F2B-C408-0BAFEF61D103}"/>
              </a:ext>
            </a:extLst>
          </p:cNvPr>
          <p:cNvSpPr txBox="1"/>
          <p:nvPr/>
        </p:nvSpPr>
        <p:spPr>
          <a:xfrm>
            <a:off x="1977390" y="2205990"/>
            <a:ext cx="5394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Esse tipo de operação é chamada de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left-associative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3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D11FBC-0049-2A48-B85C-EA95E834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AC7EEF-32E9-4E4A-8AED-0083EF20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249569"/>
            <a:ext cx="8382849" cy="1322181"/>
          </a:xfrm>
        </p:spPr>
        <p:txBody>
          <a:bodyPr/>
          <a:lstStyle/>
          <a:p>
            <a:r>
              <a:rPr lang="pt-BR" sz="3200" dirty="0">
                <a:solidFill>
                  <a:schemeClr val="bg1"/>
                </a:solidFill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322722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9534E689-7B12-3630-FDE2-B13986DAC4AC}"/>
              </a:ext>
            </a:extLst>
          </p:cNvPr>
          <p:cNvSpPr/>
          <p:nvPr/>
        </p:nvSpPr>
        <p:spPr>
          <a:xfrm>
            <a:off x="827243" y="660356"/>
            <a:ext cx="5457104" cy="388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  { /* v2.2 </a:t>
            </a:r>
            <a:r>
              <a:rPr lang="pt-BR" dirty="0" err="1"/>
              <a:t>testing</a:t>
            </a:r>
            <a:r>
              <a:rPr lang="pt-BR" dirty="0"/>
              <a:t> */</a:t>
            </a:r>
          </a:p>
          <a:p>
            <a:r>
              <a:rPr lang="pt-BR" dirty="0"/>
              <a:t>    x_1 = 3;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((x_1 &gt; 1) &amp;&amp; !(x_1 &lt; 1)) {</a:t>
            </a:r>
          </a:p>
          <a:p>
            <a:r>
              <a:rPr lang="pt-BR" dirty="0"/>
              <a:t>        x_1 = 3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    {x_1 = (-20+30)*4*3/40;;;;; /* teste de </a:t>
            </a:r>
            <a:r>
              <a:rPr lang="pt-BR" dirty="0" err="1"/>
              <a:t>comentario</a:t>
            </a:r>
            <a:r>
              <a:rPr lang="pt-BR" dirty="0"/>
              <a:t> */</a:t>
            </a:r>
          </a:p>
          <a:p>
            <a:r>
              <a:rPr lang="pt-BR" dirty="0"/>
              <a:t>}}</a:t>
            </a:r>
          </a:p>
          <a:p>
            <a:r>
              <a:rPr lang="pt-BR" dirty="0"/>
              <a:t>    print(x_1);</a:t>
            </a:r>
          </a:p>
          <a:p>
            <a:r>
              <a:rPr lang="pt-BR" dirty="0"/>
              <a:t>    x_1 = 0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((x_1 &gt; 1) &amp;&amp; !(x_1 &lt; 1))</a:t>
            </a:r>
          </a:p>
          <a:p>
            <a:r>
              <a:rPr lang="pt-BR" dirty="0"/>
              <a:t>        x_1 = 3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        x_1 = (-20+30)*12/40;;;;;</a:t>
            </a:r>
          </a:p>
          <a:p>
            <a:endParaRPr lang="pt-BR" dirty="0"/>
          </a:p>
          <a:p>
            <a:r>
              <a:rPr lang="pt-BR" dirty="0"/>
              <a:t>    print(x_1);</a:t>
            </a:r>
          </a:p>
          <a:p>
            <a:r>
              <a:rPr lang="pt-BR" dirty="0"/>
              <a:t>    </a:t>
            </a:r>
            <a:r>
              <a:rPr lang="pt-BR" dirty="0" err="1"/>
              <a:t>while</a:t>
            </a:r>
            <a:r>
              <a:rPr lang="pt-BR" dirty="0"/>
              <a:t> ((x_1 &gt; 1) || (x_1 == 1)) {x_1 = x_1 - 1;print(x_1);}}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ABC24C6-6E3E-4C46-8AE9-13A049B62A3A}"/>
              </a:ext>
            </a:extLst>
          </p:cNvPr>
          <p:cNvSpPr txBox="1">
            <a:spLocks/>
          </p:cNvSpPr>
          <p:nvPr/>
        </p:nvSpPr>
        <p:spPr>
          <a:xfrm>
            <a:off x="311700" y="3021714"/>
            <a:ext cx="8520600" cy="67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lang="pt-BR" sz="1600" b="0" dirty="0">
              <a:solidFill>
                <a:schemeClr val="bg2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F0E779-CB41-847B-1C8B-BBDD4FAC461B}"/>
              </a:ext>
            </a:extLst>
          </p:cNvPr>
          <p:cNvSpPr txBox="1"/>
          <p:nvPr/>
        </p:nvSpPr>
        <p:spPr>
          <a:xfrm>
            <a:off x="2685573" y="99214"/>
            <a:ext cx="221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Código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33A1BE-C841-9AD6-D938-12D45F2C98D9}"/>
              </a:ext>
            </a:extLst>
          </p:cNvPr>
          <p:cNvSpPr txBox="1"/>
          <p:nvPr/>
        </p:nvSpPr>
        <p:spPr>
          <a:xfrm>
            <a:off x="6497955" y="119165"/>
            <a:ext cx="221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err="1">
                <a:latin typeface="Verdana" panose="020B0604030504040204" pitchFamily="34" charset="0"/>
                <a:ea typeface="Verdana" panose="020B0604030504040204" pitchFamily="34" charset="0"/>
              </a:rPr>
              <a:t>Saida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A4B8984-17B8-B3B5-06FE-CA72404DA53A}"/>
              </a:ext>
            </a:extLst>
          </p:cNvPr>
          <p:cNvCxnSpPr>
            <a:cxnSpLocks/>
          </p:cNvCxnSpPr>
          <p:nvPr/>
        </p:nvCxnSpPr>
        <p:spPr>
          <a:xfrm>
            <a:off x="870107" y="607218"/>
            <a:ext cx="6952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4F6784-84AC-BB1E-03C7-5CCFE150DBCA}"/>
              </a:ext>
            </a:extLst>
          </p:cNvPr>
          <p:cNvCxnSpPr>
            <a:cxnSpLocks/>
          </p:cNvCxnSpPr>
          <p:nvPr/>
        </p:nvCxnSpPr>
        <p:spPr>
          <a:xfrm>
            <a:off x="6339348" y="148538"/>
            <a:ext cx="0" cy="439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5166E42D-CE3A-D960-5D08-B913C4AA52B8}"/>
              </a:ext>
            </a:extLst>
          </p:cNvPr>
          <p:cNvSpPr/>
          <p:nvPr/>
        </p:nvSpPr>
        <p:spPr>
          <a:xfrm>
            <a:off x="6384363" y="657494"/>
            <a:ext cx="1519471" cy="3878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3</a:t>
            </a:r>
          </a:p>
          <a:p>
            <a:r>
              <a:rPr lang="pt-BR" dirty="0"/>
              <a:t>     3</a:t>
            </a:r>
          </a:p>
          <a:p>
            <a:r>
              <a:rPr lang="pt-BR" dirty="0"/>
              <a:t>     2</a:t>
            </a:r>
          </a:p>
          <a:p>
            <a:r>
              <a:rPr lang="pt-BR" dirty="0"/>
              <a:t>     1</a:t>
            </a:r>
          </a:p>
          <a:p>
            <a:r>
              <a:rPr lang="pt-BR" dirty="0"/>
              <a:t>     0</a:t>
            </a:r>
          </a:p>
          <a:p>
            <a:r>
              <a:rPr lang="pt-BR" dirty="0"/>
              <a:t>     0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53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9534E689-7B12-3630-FDE2-B13986DAC4AC}"/>
              </a:ext>
            </a:extLst>
          </p:cNvPr>
          <p:cNvSpPr/>
          <p:nvPr/>
        </p:nvSpPr>
        <p:spPr>
          <a:xfrm>
            <a:off x="827243" y="660356"/>
            <a:ext cx="5457104" cy="388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/*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bool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operations</a:t>
            </a:r>
            <a:r>
              <a:rPr lang="pt-BR" dirty="0"/>
              <a:t> */</a:t>
            </a:r>
          </a:p>
          <a:p>
            <a:r>
              <a:rPr lang="pt-BR" dirty="0"/>
              <a:t>  y = 2</a:t>
            </a:r>
          </a:p>
          <a:p>
            <a:r>
              <a:rPr lang="pt-BR" dirty="0"/>
              <a:t>  z = (y == 2);</a:t>
            </a:r>
          </a:p>
          <a:p>
            <a:r>
              <a:rPr lang="pt-BR" dirty="0"/>
              <a:t>  print(</a:t>
            </a:r>
            <a:r>
              <a:rPr lang="pt-BR" dirty="0" err="1"/>
              <a:t>y+z</a:t>
            </a:r>
            <a:r>
              <a:rPr lang="pt-BR" dirty="0"/>
              <a:t>);</a:t>
            </a:r>
          </a:p>
          <a:p>
            <a:r>
              <a:rPr lang="pt-BR" dirty="0"/>
              <a:t>  print(y-z);</a:t>
            </a:r>
          </a:p>
          <a:p>
            <a:r>
              <a:rPr lang="pt-BR" dirty="0"/>
              <a:t>  print(y*z);</a:t>
            </a:r>
          </a:p>
          <a:p>
            <a:r>
              <a:rPr lang="pt-BR" dirty="0"/>
              <a:t>  print(y/z);;</a:t>
            </a:r>
          </a:p>
          <a:p>
            <a:r>
              <a:rPr lang="pt-BR" dirty="0"/>
              <a:t>  print(y == z)</a:t>
            </a:r>
          </a:p>
          <a:p>
            <a:r>
              <a:rPr lang="pt-BR" dirty="0"/>
              <a:t>  print(y &lt; z);</a:t>
            </a:r>
          </a:p>
          <a:p>
            <a:r>
              <a:rPr lang="pt-BR" dirty="0"/>
              <a:t>  print(y &gt; z);</a:t>
            </a:r>
          </a:p>
          <a:p>
            <a:r>
              <a:rPr lang="pt-BR" dirty="0"/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F0E779-CB41-847B-1C8B-BBDD4FAC461B}"/>
              </a:ext>
            </a:extLst>
          </p:cNvPr>
          <p:cNvSpPr txBox="1"/>
          <p:nvPr/>
        </p:nvSpPr>
        <p:spPr>
          <a:xfrm>
            <a:off x="2685573" y="99214"/>
            <a:ext cx="221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Código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33A1BE-C841-9AD6-D938-12D45F2C98D9}"/>
              </a:ext>
            </a:extLst>
          </p:cNvPr>
          <p:cNvSpPr txBox="1"/>
          <p:nvPr/>
        </p:nvSpPr>
        <p:spPr>
          <a:xfrm>
            <a:off x="6497955" y="119165"/>
            <a:ext cx="221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err="1">
                <a:latin typeface="Verdana" panose="020B0604030504040204" pitchFamily="34" charset="0"/>
                <a:ea typeface="Verdana" panose="020B0604030504040204" pitchFamily="34" charset="0"/>
              </a:rPr>
              <a:t>Saida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A4B8984-17B8-B3B5-06FE-CA72404DA53A}"/>
              </a:ext>
            </a:extLst>
          </p:cNvPr>
          <p:cNvCxnSpPr>
            <a:cxnSpLocks/>
          </p:cNvCxnSpPr>
          <p:nvPr/>
        </p:nvCxnSpPr>
        <p:spPr>
          <a:xfrm>
            <a:off x="870107" y="607218"/>
            <a:ext cx="6952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4F6784-84AC-BB1E-03C7-5CCFE150DBCA}"/>
              </a:ext>
            </a:extLst>
          </p:cNvPr>
          <p:cNvCxnSpPr>
            <a:cxnSpLocks/>
          </p:cNvCxnSpPr>
          <p:nvPr/>
        </p:nvCxnSpPr>
        <p:spPr>
          <a:xfrm>
            <a:off x="6339348" y="148538"/>
            <a:ext cx="0" cy="439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5166E42D-CE3A-D960-5D08-B913C4AA52B8}"/>
              </a:ext>
            </a:extLst>
          </p:cNvPr>
          <p:cNvSpPr/>
          <p:nvPr/>
        </p:nvSpPr>
        <p:spPr>
          <a:xfrm>
            <a:off x="6384363" y="657494"/>
            <a:ext cx="1519471" cy="3878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2022CC-3BA3-269B-FA73-9EC2F4B1361F}"/>
              </a:ext>
            </a:extLst>
          </p:cNvPr>
          <p:cNvSpPr txBox="1"/>
          <p:nvPr/>
        </p:nvSpPr>
        <p:spPr>
          <a:xfrm>
            <a:off x="6497955" y="1535906"/>
            <a:ext cx="12227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3                                                                                                                             1                                                                                                                    2                                                                                                                        2                                                                                                                       False                                                                                                                   False                                                                                                                   True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3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9534E689-7B12-3630-FDE2-B13986DAC4AC}"/>
              </a:ext>
            </a:extLst>
          </p:cNvPr>
          <p:cNvSpPr/>
          <p:nvPr/>
        </p:nvSpPr>
        <p:spPr>
          <a:xfrm>
            <a:off x="827243" y="660356"/>
            <a:ext cx="5457104" cy="388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/*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</a:t>
            </a:r>
            <a:r>
              <a:rPr lang="pt-BR" dirty="0" err="1"/>
              <a:t>operations</a:t>
            </a:r>
            <a:r>
              <a:rPr lang="pt-BR" dirty="0"/>
              <a:t> */</a:t>
            </a:r>
          </a:p>
          <a:p>
            <a:endParaRPr lang="pt-BR" dirty="0"/>
          </a:p>
          <a:p>
            <a:r>
              <a:rPr lang="pt-BR" dirty="0"/>
              <a:t>  x_1 = 1; y = 1; z = 2</a:t>
            </a:r>
          </a:p>
          <a:p>
            <a:r>
              <a:rPr lang="pt-BR" dirty="0"/>
              <a:t>  a = "abc"</a:t>
            </a:r>
          </a:p>
          <a:p>
            <a:r>
              <a:rPr lang="pt-BR" dirty="0"/>
              <a:t>  b = "</a:t>
            </a:r>
            <a:r>
              <a:rPr lang="pt-BR" dirty="0" err="1"/>
              <a:t>def</a:t>
            </a:r>
            <a:r>
              <a:rPr lang="pt-BR" dirty="0"/>
              <a:t>"</a:t>
            </a:r>
          </a:p>
          <a:p>
            <a:r>
              <a:rPr lang="pt-BR" dirty="0"/>
              <a:t>  print(</a:t>
            </a:r>
            <a:r>
              <a:rPr lang="pt-BR" dirty="0" err="1"/>
              <a:t>a.b</a:t>
            </a:r>
            <a:r>
              <a:rPr lang="pt-BR" dirty="0"/>
              <a:t>)</a:t>
            </a:r>
          </a:p>
          <a:p>
            <a:r>
              <a:rPr lang="pt-BR" dirty="0"/>
              <a:t>  print(a.x_1);print(x_1.a);</a:t>
            </a:r>
          </a:p>
          <a:p>
            <a:r>
              <a:rPr lang="pt-BR" dirty="0"/>
              <a:t>  print(</a:t>
            </a:r>
            <a:r>
              <a:rPr lang="pt-BR" dirty="0" err="1"/>
              <a:t>y.z</a:t>
            </a:r>
            <a:r>
              <a:rPr lang="pt-BR" dirty="0"/>
              <a:t>)</a:t>
            </a:r>
          </a:p>
          <a:p>
            <a:r>
              <a:rPr lang="pt-BR" dirty="0"/>
              <a:t>  print(a.(x_1==1))</a:t>
            </a:r>
          </a:p>
          <a:p>
            <a:r>
              <a:rPr lang="pt-BR" dirty="0"/>
              <a:t>  print(a == a);print(a &lt; b);</a:t>
            </a:r>
          </a:p>
          <a:p>
            <a:r>
              <a:rPr lang="pt-BR" dirty="0"/>
              <a:t>  print(a &gt; b);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F0E779-CB41-847B-1C8B-BBDD4FAC461B}"/>
              </a:ext>
            </a:extLst>
          </p:cNvPr>
          <p:cNvSpPr txBox="1"/>
          <p:nvPr/>
        </p:nvSpPr>
        <p:spPr>
          <a:xfrm>
            <a:off x="2685573" y="99214"/>
            <a:ext cx="221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Código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33A1BE-C841-9AD6-D938-12D45F2C98D9}"/>
              </a:ext>
            </a:extLst>
          </p:cNvPr>
          <p:cNvSpPr txBox="1"/>
          <p:nvPr/>
        </p:nvSpPr>
        <p:spPr>
          <a:xfrm>
            <a:off x="6497955" y="119165"/>
            <a:ext cx="221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err="1">
                <a:latin typeface="Verdana" panose="020B0604030504040204" pitchFamily="34" charset="0"/>
                <a:ea typeface="Verdana" panose="020B0604030504040204" pitchFamily="34" charset="0"/>
              </a:rPr>
              <a:t>Saida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A4B8984-17B8-B3B5-06FE-CA72404DA53A}"/>
              </a:ext>
            </a:extLst>
          </p:cNvPr>
          <p:cNvCxnSpPr>
            <a:cxnSpLocks/>
          </p:cNvCxnSpPr>
          <p:nvPr/>
        </p:nvCxnSpPr>
        <p:spPr>
          <a:xfrm>
            <a:off x="870107" y="607218"/>
            <a:ext cx="6952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4F6784-84AC-BB1E-03C7-5CCFE150DBCA}"/>
              </a:ext>
            </a:extLst>
          </p:cNvPr>
          <p:cNvCxnSpPr>
            <a:cxnSpLocks/>
          </p:cNvCxnSpPr>
          <p:nvPr/>
        </p:nvCxnSpPr>
        <p:spPr>
          <a:xfrm>
            <a:off x="6339348" y="148538"/>
            <a:ext cx="0" cy="439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5166E42D-CE3A-D960-5D08-B913C4AA52B8}"/>
              </a:ext>
            </a:extLst>
          </p:cNvPr>
          <p:cNvSpPr/>
          <p:nvPr/>
        </p:nvSpPr>
        <p:spPr>
          <a:xfrm>
            <a:off x="6384363" y="657494"/>
            <a:ext cx="1519471" cy="3878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2022CC-3BA3-269B-FA73-9EC2F4B1361F}"/>
              </a:ext>
            </a:extLst>
          </p:cNvPr>
          <p:cNvSpPr txBox="1"/>
          <p:nvPr/>
        </p:nvSpPr>
        <p:spPr>
          <a:xfrm>
            <a:off x="6497955" y="1535906"/>
            <a:ext cx="12227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abcdef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abc1</a:t>
            </a:r>
          </a:p>
          <a:p>
            <a:r>
              <a:rPr lang="en-US" dirty="0">
                <a:solidFill>
                  <a:schemeClr val="bg1"/>
                </a:solidFill>
              </a:rPr>
              <a:t>1abc</a:t>
            </a:r>
          </a:p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  <a:p>
            <a:r>
              <a:rPr lang="en-US" dirty="0" err="1">
                <a:solidFill>
                  <a:schemeClr val="bg1"/>
                </a:solidFill>
              </a:rPr>
              <a:t>abcTrue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  <a:p>
            <a:r>
              <a:rPr lang="en-US" dirty="0">
                <a:solidFill>
                  <a:schemeClr val="bg1"/>
                </a:solidFill>
              </a:rPr>
              <a:t>False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993" r="993"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9589A-CABA-2642-952B-9D03451227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2637511"/>
            <a:ext cx="5147718" cy="1160797"/>
          </a:xfrm>
        </p:spPr>
        <p:txBody>
          <a:bodyPr anchor="ctr"/>
          <a:lstStyle/>
          <a:p>
            <a:pPr marL="12065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Marco Moliterno</a:t>
            </a:r>
          </a:p>
          <a:p>
            <a:pPr marL="120650" indent="0">
              <a:buNone/>
            </a:pPr>
            <a:r>
              <a:rPr lang="pt-BR" sz="1600" dirty="0">
                <a:hlinkClick r:id="rId4"/>
              </a:rPr>
              <a:t>marcompp@al.insper.edu.br</a:t>
            </a:r>
            <a:endParaRPr lang="pt-BR" sz="1600" dirty="0"/>
          </a:p>
          <a:p>
            <a:pPr marL="120650" indent="0">
              <a:buNone/>
            </a:pPr>
            <a:r>
              <a:rPr lang="pt-BR" sz="1400" dirty="0"/>
              <a:t>https://github.com/Marcompp/LinguagemLogComp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5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D11FBC-0049-2A48-B85C-EA95E834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AC7EEF-32E9-4E4A-8AED-0083EF20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69" y="1569609"/>
            <a:ext cx="8382849" cy="1322181"/>
          </a:xfrm>
        </p:spPr>
        <p:txBody>
          <a:bodyPr/>
          <a:lstStyle/>
          <a:p>
            <a:r>
              <a:rPr lang="pt-BR" sz="4800" dirty="0">
                <a:solidFill>
                  <a:schemeClr val="bg1"/>
                </a:solidFill>
              </a:rPr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94861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4F6D8-35DF-3944-B625-DD68B8CE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87033"/>
            <a:ext cx="7186380" cy="1305617"/>
          </a:xfrm>
        </p:spPr>
        <p:txBody>
          <a:bodyPr/>
          <a:lstStyle/>
          <a:p>
            <a:r>
              <a:rPr lang="pt-BR" dirty="0"/>
              <a:t>Criar uma linguagem com algumas das melhores conveniências de programar em C, C++ e Python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ABC24C6-6E3E-4C46-8AE9-13A049B62A3A}"/>
              </a:ext>
            </a:extLst>
          </p:cNvPr>
          <p:cNvSpPr txBox="1">
            <a:spLocks/>
          </p:cNvSpPr>
          <p:nvPr/>
        </p:nvSpPr>
        <p:spPr>
          <a:xfrm>
            <a:off x="311700" y="2992650"/>
            <a:ext cx="8520600" cy="67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lang="pt-BR" sz="16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6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D11FBC-0049-2A48-B85C-EA95E834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AC7EEF-32E9-4E4A-8AED-0083EF20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69" y="1569609"/>
            <a:ext cx="8382849" cy="1322181"/>
          </a:xfrm>
        </p:spPr>
        <p:txBody>
          <a:bodyPr/>
          <a:lstStyle/>
          <a:p>
            <a:r>
              <a:rPr lang="pt-BR" sz="4800" dirty="0">
                <a:solidFill>
                  <a:schemeClr val="bg1"/>
                </a:solidFill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71779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9534E689-7B12-3630-FDE2-B13986DAC4AC}"/>
              </a:ext>
            </a:extLst>
          </p:cNvPr>
          <p:cNvSpPr/>
          <p:nvPr/>
        </p:nvSpPr>
        <p:spPr>
          <a:xfrm>
            <a:off x="4046221" y="2289132"/>
            <a:ext cx="1782360" cy="19202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  { </a:t>
            </a:r>
          </a:p>
          <a:p>
            <a:r>
              <a:rPr lang="pt-BR" dirty="0"/>
              <a:t>    print(1)</a:t>
            </a:r>
          </a:p>
          <a:p>
            <a:r>
              <a:rPr lang="pt-BR" dirty="0"/>
              <a:t>print(3)</a:t>
            </a:r>
          </a:p>
          <a:p>
            <a:r>
              <a:rPr lang="pt-BR" dirty="0"/>
              <a:t>	print(40)</a:t>
            </a:r>
          </a:p>
          <a:p>
            <a:r>
              <a:rPr lang="pt-BR" dirty="0"/>
              <a:t>    }</a:t>
            </a:r>
          </a:p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ABC24C6-6E3E-4C46-8AE9-13A049B62A3A}"/>
              </a:ext>
            </a:extLst>
          </p:cNvPr>
          <p:cNvSpPr txBox="1">
            <a:spLocks/>
          </p:cNvSpPr>
          <p:nvPr/>
        </p:nvSpPr>
        <p:spPr>
          <a:xfrm>
            <a:off x="311700" y="2992650"/>
            <a:ext cx="8520600" cy="67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lang="pt-BR" sz="1600" b="0" dirty="0">
              <a:solidFill>
                <a:schemeClr val="bg2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FB35307-6EB5-DA82-FA38-9A098C09FD94}"/>
              </a:ext>
            </a:extLst>
          </p:cNvPr>
          <p:cNvSpPr txBox="1">
            <a:spLocks/>
          </p:cNvSpPr>
          <p:nvPr/>
        </p:nvSpPr>
        <p:spPr>
          <a:xfrm>
            <a:off x="311700" y="470019"/>
            <a:ext cx="551688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Verdana" panose="020B0604030504040204" pitchFamily="34" charset="0"/>
                <a:ea typeface="Verdana" panose="020B0604030504040204" pitchFamily="34" charset="0"/>
              </a:rPr>
              <a:t>&gt;Não tem necessidade de terminar </a:t>
            </a:r>
            <a:r>
              <a:rPr lang="pt-BR" sz="2500" dirty="0" err="1">
                <a:latin typeface="Verdana" panose="020B0604030504040204" pitchFamily="34" charset="0"/>
                <a:ea typeface="Verdana" panose="020B0604030504040204" pitchFamily="34" charset="0"/>
              </a:rPr>
              <a:t>statements</a:t>
            </a:r>
            <a:r>
              <a:rPr lang="pt-BR" sz="2500" dirty="0">
                <a:latin typeface="Verdana" panose="020B0604030504040204" pitchFamily="34" charset="0"/>
                <a:ea typeface="Verdana" panose="020B0604030504040204" pitchFamily="34" charset="0"/>
              </a:rPr>
              <a:t> com ‘ ; ’</a:t>
            </a:r>
          </a:p>
          <a:p>
            <a:r>
              <a:rPr lang="pt-BR" sz="2500" dirty="0">
                <a:latin typeface="Verdana" panose="020B0604030504040204" pitchFamily="34" charset="0"/>
                <a:ea typeface="Verdana" panose="020B0604030504040204" pitchFamily="34" charset="0"/>
              </a:rPr>
              <a:t>&gt;Ignora endentação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C2CC69-20C7-E76B-FF82-A16629A4B2DE}"/>
              </a:ext>
            </a:extLst>
          </p:cNvPr>
          <p:cNvSpPr txBox="1"/>
          <p:nvPr/>
        </p:nvSpPr>
        <p:spPr>
          <a:xfrm>
            <a:off x="1714500" y="2368689"/>
            <a:ext cx="221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Exemplo: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F0E779-CB41-847B-1C8B-BBDD4FAC461B}"/>
              </a:ext>
            </a:extLst>
          </p:cNvPr>
          <p:cNvSpPr txBox="1"/>
          <p:nvPr/>
        </p:nvSpPr>
        <p:spPr>
          <a:xfrm>
            <a:off x="4450080" y="1786164"/>
            <a:ext cx="2217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Código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33A1BE-C841-9AD6-D938-12D45F2C98D9}"/>
              </a:ext>
            </a:extLst>
          </p:cNvPr>
          <p:cNvSpPr txBox="1"/>
          <p:nvPr/>
        </p:nvSpPr>
        <p:spPr>
          <a:xfrm>
            <a:off x="6381750" y="1768530"/>
            <a:ext cx="2217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Saida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A4B8984-17B8-B3B5-06FE-CA72404DA53A}"/>
              </a:ext>
            </a:extLst>
          </p:cNvPr>
          <p:cNvCxnSpPr>
            <a:cxnSpLocks/>
          </p:cNvCxnSpPr>
          <p:nvPr/>
        </p:nvCxnSpPr>
        <p:spPr>
          <a:xfrm>
            <a:off x="4046221" y="2184708"/>
            <a:ext cx="3577590" cy="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4F6784-84AC-BB1E-03C7-5CCFE150DBCA}"/>
              </a:ext>
            </a:extLst>
          </p:cNvPr>
          <p:cNvCxnSpPr/>
          <p:nvPr/>
        </p:nvCxnSpPr>
        <p:spPr>
          <a:xfrm>
            <a:off x="5977890" y="1786164"/>
            <a:ext cx="0" cy="242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5166E42D-CE3A-D960-5D08-B913C4AA52B8}"/>
              </a:ext>
            </a:extLst>
          </p:cNvPr>
          <p:cNvSpPr/>
          <p:nvPr/>
        </p:nvSpPr>
        <p:spPr>
          <a:xfrm>
            <a:off x="6104340" y="2289132"/>
            <a:ext cx="1519471" cy="19202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1</a:t>
            </a:r>
          </a:p>
          <a:p>
            <a:r>
              <a:rPr lang="pt-BR" dirty="0"/>
              <a:t>     3</a:t>
            </a:r>
          </a:p>
          <a:p>
            <a:r>
              <a:rPr lang="pt-BR" dirty="0"/>
              <a:t>     40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9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9534E689-7B12-3630-FDE2-B13986DAC4AC}"/>
              </a:ext>
            </a:extLst>
          </p:cNvPr>
          <p:cNvSpPr/>
          <p:nvPr/>
        </p:nvSpPr>
        <p:spPr>
          <a:xfrm>
            <a:off x="4046221" y="2289132"/>
            <a:ext cx="1782360" cy="19202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     { </a:t>
            </a:r>
          </a:p>
          <a:p>
            <a:r>
              <a:rPr lang="pt-BR" dirty="0"/>
              <a:t>         x = 10 + 3</a:t>
            </a:r>
          </a:p>
          <a:p>
            <a:r>
              <a:rPr lang="pt-BR" dirty="0"/>
              <a:t>         print(x)</a:t>
            </a:r>
          </a:p>
          <a:p>
            <a:r>
              <a:rPr lang="pt-BR" dirty="0"/>
              <a:t>     }</a:t>
            </a:r>
          </a:p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ABC24C6-6E3E-4C46-8AE9-13A049B62A3A}"/>
              </a:ext>
            </a:extLst>
          </p:cNvPr>
          <p:cNvSpPr txBox="1">
            <a:spLocks/>
          </p:cNvSpPr>
          <p:nvPr/>
        </p:nvSpPr>
        <p:spPr>
          <a:xfrm>
            <a:off x="311700" y="2992650"/>
            <a:ext cx="8520600" cy="67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lang="pt-BR" sz="1600" b="0" dirty="0">
              <a:solidFill>
                <a:schemeClr val="bg2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FB35307-6EB5-DA82-FA38-9A098C09FD94}"/>
              </a:ext>
            </a:extLst>
          </p:cNvPr>
          <p:cNvSpPr txBox="1">
            <a:spLocks/>
          </p:cNvSpPr>
          <p:nvPr/>
        </p:nvSpPr>
        <p:spPr>
          <a:xfrm>
            <a:off x="311700" y="470019"/>
            <a:ext cx="597480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Verdana" panose="020B0604030504040204" pitchFamily="34" charset="0"/>
                <a:ea typeface="Verdana" panose="020B0604030504040204" pitchFamily="34" charset="0"/>
              </a:rPr>
              <a:t>&gt;Não tem necessidade de declarar a variável para atribuir valor</a:t>
            </a:r>
          </a:p>
          <a:p>
            <a:r>
              <a:rPr lang="pt-BR" sz="2500" dirty="0">
                <a:latin typeface="Verdana" panose="020B0604030504040204" pitchFamily="34" charset="0"/>
                <a:ea typeface="Verdana" panose="020B0604030504040204" pitchFamily="34" charset="0"/>
              </a:rPr>
              <a:t>&gt;Não tem tipagem forte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C2CC69-20C7-E76B-FF82-A16629A4B2DE}"/>
              </a:ext>
            </a:extLst>
          </p:cNvPr>
          <p:cNvSpPr txBox="1"/>
          <p:nvPr/>
        </p:nvSpPr>
        <p:spPr>
          <a:xfrm>
            <a:off x="1714500" y="2368689"/>
            <a:ext cx="221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Exemplo: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F0E779-CB41-847B-1C8B-BBDD4FAC461B}"/>
              </a:ext>
            </a:extLst>
          </p:cNvPr>
          <p:cNvSpPr txBox="1"/>
          <p:nvPr/>
        </p:nvSpPr>
        <p:spPr>
          <a:xfrm>
            <a:off x="4450080" y="1786164"/>
            <a:ext cx="2217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Código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33A1BE-C841-9AD6-D938-12D45F2C98D9}"/>
              </a:ext>
            </a:extLst>
          </p:cNvPr>
          <p:cNvSpPr txBox="1"/>
          <p:nvPr/>
        </p:nvSpPr>
        <p:spPr>
          <a:xfrm>
            <a:off x="6381750" y="1768530"/>
            <a:ext cx="2217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Saida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A4B8984-17B8-B3B5-06FE-CA72404DA53A}"/>
              </a:ext>
            </a:extLst>
          </p:cNvPr>
          <p:cNvCxnSpPr>
            <a:cxnSpLocks/>
          </p:cNvCxnSpPr>
          <p:nvPr/>
        </p:nvCxnSpPr>
        <p:spPr>
          <a:xfrm>
            <a:off x="4046221" y="2184708"/>
            <a:ext cx="3577590" cy="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4F6784-84AC-BB1E-03C7-5CCFE150DBCA}"/>
              </a:ext>
            </a:extLst>
          </p:cNvPr>
          <p:cNvCxnSpPr/>
          <p:nvPr/>
        </p:nvCxnSpPr>
        <p:spPr>
          <a:xfrm>
            <a:off x="5977890" y="1786164"/>
            <a:ext cx="0" cy="242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5166E42D-CE3A-D960-5D08-B913C4AA52B8}"/>
              </a:ext>
            </a:extLst>
          </p:cNvPr>
          <p:cNvSpPr/>
          <p:nvPr/>
        </p:nvSpPr>
        <p:spPr>
          <a:xfrm>
            <a:off x="6104340" y="2289132"/>
            <a:ext cx="1519471" cy="19202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</a:t>
            </a:r>
          </a:p>
          <a:p>
            <a:r>
              <a:rPr lang="pt-BR" dirty="0"/>
              <a:t>     13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5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9534E689-7B12-3630-FDE2-B13986DAC4AC}"/>
              </a:ext>
            </a:extLst>
          </p:cNvPr>
          <p:cNvSpPr/>
          <p:nvPr/>
        </p:nvSpPr>
        <p:spPr>
          <a:xfrm>
            <a:off x="4046221" y="2289132"/>
            <a:ext cx="1782360" cy="19202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 { </a:t>
            </a:r>
          </a:p>
          <a:p>
            <a:r>
              <a:rPr lang="pt-BR" dirty="0"/>
              <a:t>     x = 10</a:t>
            </a:r>
          </a:p>
          <a:p>
            <a:r>
              <a:rPr lang="pt-BR" dirty="0"/>
              <a:t>     print(15 &gt; x &gt; 3)</a:t>
            </a:r>
          </a:p>
          <a:p>
            <a:r>
              <a:rPr lang="pt-BR" dirty="0"/>
              <a:t> }</a:t>
            </a:r>
          </a:p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ABC24C6-6E3E-4C46-8AE9-13A049B62A3A}"/>
              </a:ext>
            </a:extLst>
          </p:cNvPr>
          <p:cNvSpPr txBox="1">
            <a:spLocks/>
          </p:cNvSpPr>
          <p:nvPr/>
        </p:nvSpPr>
        <p:spPr>
          <a:xfrm>
            <a:off x="311700" y="2992650"/>
            <a:ext cx="8520600" cy="67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lang="pt-BR" sz="1600" b="0" dirty="0">
              <a:solidFill>
                <a:schemeClr val="bg2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FB35307-6EB5-DA82-FA38-9A098C09FD94}"/>
              </a:ext>
            </a:extLst>
          </p:cNvPr>
          <p:cNvSpPr txBox="1">
            <a:spLocks/>
          </p:cNvSpPr>
          <p:nvPr/>
        </p:nvSpPr>
        <p:spPr>
          <a:xfrm>
            <a:off x="311700" y="470019"/>
            <a:ext cx="711780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Verdana" panose="020B0604030504040204" pitchFamily="34" charset="0"/>
                <a:ea typeface="Verdana" panose="020B0604030504040204" pitchFamily="34" charset="0"/>
              </a:rPr>
              <a:t>&gt;Pode fazer operações de comparação com múltiplas condições na mesma linha</a:t>
            </a:r>
          </a:p>
          <a:p>
            <a:r>
              <a:rPr lang="pt-BR" sz="2500" dirty="0">
                <a:latin typeface="Verdana" panose="020B0604030504040204" pitchFamily="34" charset="0"/>
                <a:ea typeface="Verdana" panose="020B0604030504040204" pitchFamily="34" charset="0"/>
              </a:rPr>
              <a:t>&gt;Suporta booleanos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C2CC69-20C7-E76B-FF82-A16629A4B2DE}"/>
              </a:ext>
            </a:extLst>
          </p:cNvPr>
          <p:cNvSpPr txBox="1"/>
          <p:nvPr/>
        </p:nvSpPr>
        <p:spPr>
          <a:xfrm>
            <a:off x="1714500" y="2368689"/>
            <a:ext cx="221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Exemplo: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F0E779-CB41-847B-1C8B-BBDD4FAC461B}"/>
              </a:ext>
            </a:extLst>
          </p:cNvPr>
          <p:cNvSpPr txBox="1"/>
          <p:nvPr/>
        </p:nvSpPr>
        <p:spPr>
          <a:xfrm>
            <a:off x="4450080" y="1786164"/>
            <a:ext cx="2217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Código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33A1BE-C841-9AD6-D938-12D45F2C98D9}"/>
              </a:ext>
            </a:extLst>
          </p:cNvPr>
          <p:cNvSpPr txBox="1"/>
          <p:nvPr/>
        </p:nvSpPr>
        <p:spPr>
          <a:xfrm>
            <a:off x="6381750" y="1768530"/>
            <a:ext cx="2217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Saida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A4B8984-17B8-B3B5-06FE-CA72404DA53A}"/>
              </a:ext>
            </a:extLst>
          </p:cNvPr>
          <p:cNvCxnSpPr>
            <a:cxnSpLocks/>
          </p:cNvCxnSpPr>
          <p:nvPr/>
        </p:nvCxnSpPr>
        <p:spPr>
          <a:xfrm>
            <a:off x="4046221" y="2184708"/>
            <a:ext cx="3577590" cy="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4F6784-84AC-BB1E-03C7-5CCFE150DBCA}"/>
              </a:ext>
            </a:extLst>
          </p:cNvPr>
          <p:cNvCxnSpPr/>
          <p:nvPr/>
        </p:nvCxnSpPr>
        <p:spPr>
          <a:xfrm>
            <a:off x="5977890" y="1786164"/>
            <a:ext cx="0" cy="242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5166E42D-CE3A-D960-5D08-B913C4AA52B8}"/>
              </a:ext>
            </a:extLst>
          </p:cNvPr>
          <p:cNvSpPr/>
          <p:nvPr/>
        </p:nvSpPr>
        <p:spPr>
          <a:xfrm>
            <a:off x="6104340" y="2289132"/>
            <a:ext cx="1519471" cy="19202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</a:t>
            </a:r>
            <a:r>
              <a:rPr lang="pt-BR" dirty="0" err="1"/>
              <a:t>True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77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D11FBC-0049-2A48-B85C-EA95E834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AC7EEF-32E9-4E4A-8AED-0083EF20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249569"/>
            <a:ext cx="8382849" cy="1322181"/>
          </a:xfrm>
        </p:spPr>
        <p:txBody>
          <a:bodyPr/>
          <a:lstStyle/>
          <a:p>
            <a:r>
              <a:rPr lang="pt-BR" sz="3200" dirty="0">
                <a:solidFill>
                  <a:schemeClr val="bg1"/>
                </a:solidFill>
              </a:rPr>
              <a:t>Curiosidades</a:t>
            </a:r>
          </a:p>
        </p:txBody>
      </p:sp>
    </p:spTree>
    <p:extLst>
      <p:ext uri="{BB962C8B-B14F-4D97-AF65-F5344CB8AC3E}">
        <p14:creationId xmlns:p14="http://schemas.microsoft.com/office/powerpoint/2010/main" val="177024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ABC24C6-6E3E-4C46-8AE9-13A049B62A3A}"/>
              </a:ext>
            </a:extLst>
          </p:cNvPr>
          <p:cNvSpPr txBox="1">
            <a:spLocks/>
          </p:cNvSpPr>
          <p:nvPr/>
        </p:nvSpPr>
        <p:spPr>
          <a:xfrm>
            <a:off x="311700" y="2992650"/>
            <a:ext cx="8520600" cy="67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lang="pt-BR" sz="1600" b="0" dirty="0">
              <a:solidFill>
                <a:schemeClr val="bg2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FB35307-6EB5-DA82-FA38-9A098C09FD94}"/>
              </a:ext>
            </a:extLst>
          </p:cNvPr>
          <p:cNvSpPr txBox="1">
            <a:spLocks/>
          </p:cNvSpPr>
          <p:nvPr/>
        </p:nvSpPr>
        <p:spPr>
          <a:xfrm>
            <a:off x="521610" y="984329"/>
            <a:ext cx="740355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Verdana" panose="020B0604030504040204" pitchFamily="34" charset="0"/>
                <a:ea typeface="Verdana" panose="020B0604030504040204" pitchFamily="34" charset="0"/>
              </a:rPr>
              <a:t>A linguagem usa tokens do </a:t>
            </a:r>
            <a:r>
              <a:rPr lang="pt-BR" sz="2500" dirty="0" err="1"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  <a:r>
              <a:rPr lang="pt-BR" sz="2500" dirty="0">
                <a:latin typeface="Verdana" panose="020B0604030504040204" pitchFamily="34" charset="0"/>
                <a:ea typeface="Verdana" panose="020B0604030504040204" pitchFamily="34" charset="0"/>
              </a:rPr>
              <a:t> como: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9587D69-8AA6-BAF9-9B11-835A8F3DD858}"/>
              </a:ext>
            </a:extLst>
          </p:cNvPr>
          <p:cNvSpPr txBox="1"/>
          <p:nvPr/>
        </p:nvSpPr>
        <p:spPr>
          <a:xfrm>
            <a:off x="1908810" y="1863090"/>
            <a:ext cx="4286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-print no lugar de </a:t>
            </a:r>
            <a:r>
              <a:rPr lang="pt-BR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-input no lugar de </a:t>
            </a:r>
            <a:r>
              <a:rPr lang="pt-BR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scanf</a:t>
            </a: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931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585</Words>
  <Application>Microsoft Office PowerPoint</Application>
  <PresentationFormat>Apresentação na tela (16:9)</PresentationFormat>
  <Paragraphs>122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Lato Light</vt:lpstr>
      <vt:lpstr>Verdana</vt:lpstr>
      <vt:lpstr>Simple Light</vt:lpstr>
      <vt:lpstr>Linguagem Marcompp</vt:lpstr>
      <vt:lpstr>Motivação</vt:lpstr>
      <vt:lpstr>Criar uma linguagem com algumas das melhores conveniências de programar em C, C++ e Python</vt:lpstr>
      <vt:lpstr>Características</vt:lpstr>
      <vt:lpstr>Apresentação do PowerPoint</vt:lpstr>
      <vt:lpstr>Apresentação do PowerPoint</vt:lpstr>
      <vt:lpstr>Apresentação do PowerPoint</vt:lpstr>
      <vt:lpstr>Curiosidades</vt:lpstr>
      <vt:lpstr>Apresentação do PowerPoint</vt:lpstr>
      <vt:lpstr>Apresentação do PowerPoint</vt:lpstr>
      <vt:lpstr>Apresentação do PowerPoint</vt:lpstr>
      <vt:lpstr>Exemplos</vt:lpstr>
      <vt:lpstr>Apresentação do PowerPoint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marco moliterno</cp:lastModifiedBy>
  <cp:revision>29</cp:revision>
  <dcterms:modified xsi:type="dcterms:W3CDTF">2022-06-08T22:51:22Z</dcterms:modified>
</cp:coreProperties>
</file>