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DDD9C3"/>
    <a:srgbClr val="00FFFF"/>
    <a:srgbClr val="9EEDF8"/>
    <a:srgbClr val="FFFF66"/>
    <a:srgbClr val="FFFF9B"/>
    <a:srgbClr val="00FF00"/>
    <a:srgbClr val="FFFF00"/>
    <a:srgbClr val="F7F4AF"/>
    <a:srgbClr val="EBD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6213" autoAdjust="0"/>
  </p:normalViewPr>
  <p:slideViewPr>
    <p:cSldViewPr>
      <p:cViewPr>
        <p:scale>
          <a:sx n="99" d="100"/>
          <a:sy n="99" d="100"/>
        </p:scale>
        <p:origin x="-3536" y="-12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85254-52DA-4615-918E-B5E32E05281B}" type="datetimeFigureOut">
              <a:rPr lang="fr-FR" smtClean="0"/>
              <a:t>9/26/16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847A0-9C2C-4878-B945-463B2F4144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73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61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9/26/16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04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9/26/16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07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9/26/16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15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9/26/16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35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9/26/16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45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9/26/16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78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9/26/16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68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9/26/16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81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9/26/16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05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9/26/16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45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9/26/16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40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E7C4-24FC-4230-AB13-A61DC0124D69}" type="datetimeFigureOut">
              <a:rPr lang="fr-FR" smtClean="0"/>
              <a:t>9/26/16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4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024" y="548680"/>
            <a:ext cx="8784976" cy="1470025"/>
          </a:xfrm>
        </p:spPr>
        <p:txBody>
          <a:bodyPr>
            <a:noAutofit/>
          </a:bodyPr>
          <a:lstStyle/>
          <a:p>
            <a:pPr algn="l"/>
            <a: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COORDINATE REFERENCE SYSTEMS </a:t>
            </a:r>
            <a: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&amp;</a:t>
            </a:r>
            <a:b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</a:br>
            <a: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MAP PROJECTIONS</a:t>
            </a:r>
            <a:endParaRPr lang="fr-FR" sz="3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Futura"/>
              <a:cs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324125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31102" y="2204864"/>
            <a:ext cx="851736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endParaRPr lang="fr-FR" sz="4400" dirty="0" smtClean="0">
              <a:solidFill>
                <a:schemeClr val="bg2"/>
              </a:solidFill>
            </a:endParaRPr>
          </a:p>
          <a:p>
            <a:endParaRPr lang="fr-FR" sz="4400" dirty="0">
              <a:solidFill>
                <a:schemeClr val="bg2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67744" y="1556792"/>
            <a:ext cx="4176464" cy="42484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1835696" y="1556792"/>
            <a:ext cx="5028175" cy="4248472"/>
            <a:chOff x="1839697" y="1556792"/>
            <a:chExt cx="5028175" cy="4248472"/>
          </a:xfrm>
        </p:grpSpPr>
        <p:sp>
          <p:nvSpPr>
            <p:cNvPr id="9" name="Oval 8"/>
            <p:cNvSpPr/>
            <p:nvPr/>
          </p:nvSpPr>
          <p:spPr>
            <a:xfrm>
              <a:off x="1839697" y="1556792"/>
              <a:ext cx="4964360" cy="424847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" name="Straight Arrow Connector 4"/>
            <p:cNvCxnSpPr>
              <a:endCxn id="9" idx="0"/>
            </p:cNvCxnSpPr>
            <p:nvPr/>
          </p:nvCxnSpPr>
          <p:spPr>
            <a:xfrm flipH="1" flipV="1">
              <a:off x="4321877" y="1556792"/>
              <a:ext cx="34100" cy="2124236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355977" y="3682685"/>
              <a:ext cx="2511895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522523" y="3682685"/>
              <a:ext cx="1678665" cy="58477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fr-FR" sz="3200" b="1" dirty="0" smtClean="0">
                  <a:solidFill>
                    <a:srgbClr val="FFFFFF"/>
                  </a:solidFill>
                </a:rPr>
                <a:t>6378 km</a:t>
              </a:r>
              <a:r>
                <a:rPr lang="fr-FR" b="1" dirty="0" smtClean="0">
                  <a:solidFill>
                    <a:srgbClr val="FFFFFF"/>
                  </a:solidFill>
                </a:rPr>
                <a:t> </a:t>
              </a:r>
              <a:endParaRPr lang="fr-FR" b="1" dirty="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97896" y="2276872"/>
              <a:ext cx="1678665" cy="58477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fr-FR" sz="3200" b="1" dirty="0" smtClean="0">
                  <a:solidFill>
                    <a:schemeClr val="bg1"/>
                  </a:solidFill>
                </a:rPr>
                <a:t>6356 km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179512" y="0"/>
            <a:ext cx="8784976" cy="1008112"/>
          </a:xfrm>
        </p:spPr>
        <p:txBody>
          <a:bodyPr>
            <a:noAutofit/>
          </a:bodyPr>
          <a:lstStyle/>
          <a:p>
            <a:pPr algn="l"/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THE EARTH IS NOT A SPHERE</a:t>
            </a:r>
          </a:p>
        </p:txBody>
      </p:sp>
    </p:spTree>
    <p:extLst>
      <p:ext uri="{BB962C8B-B14F-4D97-AF65-F5344CB8AC3E}">
        <p14:creationId xmlns:p14="http://schemas.microsoft.com/office/powerpoint/2010/main" val="257042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47664" y="764704"/>
            <a:ext cx="6120680" cy="5671482"/>
            <a:chOff x="1547664" y="764704"/>
            <a:chExt cx="6120680" cy="5671482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908720"/>
              <a:ext cx="5605583" cy="5527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6732240" y="764704"/>
              <a:ext cx="936104" cy="11521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 txBox="1">
            <a:spLocks/>
          </p:cNvSpPr>
          <p:nvPr/>
        </p:nvSpPr>
        <p:spPr>
          <a:xfrm>
            <a:off x="231102" y="2204864"/>
            <a:ext cx="851736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endParaRPr lang="fr-FR" sz="4400" dirty="0" smtClean="0">
              <a:solidFill>
                <a:schemeClr val="bg2"/>
              </a:solidFill>
            </a:endParaRPr>
          </a:p>
          <a:p>
            <a:endParaRPr lang="fr-FR" sz="4400" dirty="0">
              <a:solidFill>
                <a:schemeClr val="bg2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91680" y="1628800"/>
            <a:ext cx="4240874" cy="4064082"/>
          </a:xfrm>
          <a:prstGeom prst="ellipse">
            <a:avLst/>
          </a:prstGeom>
          <a:solidFill>
            <a:schemeClr val="bg1">
              <a:alpha val="54000"/>
            </a:schemeClr>
          </a:solidFill>
          <a:ln w="76200" cmpd="sng"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2843808" y="1052736"/>
            <a:ext cx="3151771" cy="3173887"/>
          </a:xfrm>
          <a:prstGeom prst="ellipse">
            <a:avLst/>
          </a:prstGeom>
          <a:solidFill>
            <a:schemeClr val="bg1">
              <a:alpha val="52000"/>
            </a:schemeClr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1691680" y="980728"/>
            <a:ext cx="5339658" cy="5433017"/>
          </a:xfrm>
          <a:prstGeom prst="ellipse">
            <a:avLst/>
          </a:prstGeom>
          <a:solidFill>
            <a:schemeClr val="bg1">
              <a:alpha val="58000"/>
            </a:schemeClr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79512" y="0"/>
            <a:ext cx="8784976" cy="1008112"/>
          </a:xfrm>
        </p:spPr>
        <p:txBody>
          <a:bodyPr>
            <a:noAutofit/>
          </a:bodyPr>
          <a:lstStyle/>
          <a:p>
            <a:pPr algn="l"/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THE EARTH IS NOT AN ELLIPSOID EITHER</a:t>
            </a:r>
          </a:p>
        </p:txBody>
      </p:sp>
    </p:spTree>
    <p:extLst>
      <p:ext uri="{BB962C8B-B14F-4D97-AF65-F5344CB8AC3E}">
        <p14:creationId xmlns:p14="http://schemas.microsoft.com/office/powerpoint/2010/main" val="147720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31102" y="2204864"/>
            <a:ext cx="851736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endParaRPr lang="fr-FR" sz="4400" dirty="0" smtClean="0">
              <a:solidFill>
                <a:schemeClr val="bg2"/>
              </a:solidFill>
            </a:endParaRPr>
          </a:p>
          <a:p>
            <a:endParaRPr lang="fr-FR" sz="4400" dirty="0">
              <a:solidFill>
                <a:schemeClr val="bg2"/>
              </a:solidFill>
            </a:endParaRP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3101975" y="1536700"/>
            <a:ext cx="3900488" cy="38719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fr-FR">
              <a:solidFill>
                <a:srgbClr val="404040"/>
              </a:solidFill>
            </a:endParaRP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3125788" y="3000375"/>
            <a:ext cx="3883025" cy="989013"/>
          </a:xfrm>
          <a:prstGeom prst="ellipse">
            <a:avLst/>
          </a:prstGeom>
          <a:solidFill>
            <a:schemeClr val="accent1">
              <a:alpha val="43921"/>
            </a:schemeClr>
          </a:solidFill>
          <a:ln w="317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V="1">
            <a:off x="2624138" y="3497263"/>
            <a:ext cx="4870450" cy="9525"/>
          </a:xfrm>
          <a:prstGeom prst="line">
            <a:avLst/>
          </a:prstGeom>
          <a:noFill/>
          <a:ln w="9525">
            <a:solidFill>
              <a:srgbClr val="40404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5067300" y="1019175"/>
            <a:ext cx="0" cy="4840288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</p:txBody>
      </p:sp>
      <p:sp>
        <p:nvSpPr>
          <p:cNvPr id="21" name="Arc 16"/>
          <p:cNvSpPr>
            <a:spLocks/>
          </p:cNvSpPr>
          <p:nvPr/>
        </p:nvSpPr>
        <p:spPr bwMode="auto">
          <a:xfrm rot="5400000" flipV="1">
            <a:off x="2938463" y="3206750"/>
            <a:ext cx="3841750" cy="539750"/>
          </a:xfrm>
          <a:custGeom>
            <a:avLst/>
            <a:gdLst>
              <a:gd name="T0" fmla="*/ 0 w 43005"/>
              <a:gd name="T1" fmla="*/ 263594657 h 22344"/>
              <a:gd name="T2" fmla="*/ 2147483647 w 43005"/>
              <a:gd name="T3" fmla="*/ 314960503 h 22344"/>
              <a:gd name="T4" fmla="*/ 2147483647 w 43005"/>
              <a:gd name="T5" fmla="*/ 304473304 h 223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005" h="22344" fill="none" extrusionOk="0">
                <a:moveTo>
                  <a:pt x="0" y="18700"/>
                </a:moveTo>
                <a:cubicBezTo>
                  <a:pt x="1451" y="7989"/>
                  <a:pt x="10596" y="-1"/>
                  <a:pt x="21405" y="0"/>
                </a:cubicBezTo>
                <a:cubicBezTo>
                  <a:pt x="33334" y="0"/>
                  <a:pt x="43005" y="9670"/>
                  <a:pt x="43005" y="21600"/>
                </a:cubicBezTo>
                <a:cubicBezTo>
                  <a:pt x="43005" y="21848"/>
                  <a:pt x="43000" y="22096"/>
                  <a:pt x="42992" y="22344"/>
                </a:cubicBezTo>
              </a:path>
              <a:path w="43005" h="22344" stroke="0" extrusionOk="0">
                <a:moveTo>
                  <a:pt x="0" y="18700"/>
                </a:moveTo>
                <a:cubicBezTo>
                  <a:pt x="1451" y="7989"/>
                  <a:pt x="10596" y="-1"/>
                  <a:pt x="21405" y="0"/>
                </a:cubicBezTo>
                <a:cubicBezTo>
                  <a:pt x="33334" y="0"/>
                  <a:pt x="43005" y="9670"/>
                  <a:pt x="43005" y="21600"/>
                </a:cubicBezTo>
                <a:cubicBezTo>
                  <a:pt x="43005" y="21848"/>
                  <a:pt x="43000" y="22096"/>
                  <a:pt x="42992" y="22344"/>
                </a:cubicBezTo>
                <a:lnTo>
                  <a:pt x="21405" y="21600"/>
                </a:lnTo>
                <a:lnTo>
                  <a:pt x="0" y="18700"/>
                </a:lnTo>
                <a:close/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grpSp>
        <p:nvGrpSpPr>
          <p:cNvPr id="22" name="Group 50"/>
          <p:cNvGrpSpPr>
            <a:grpSpLocks/>
          </p:cNvGrpSpPr>
          <p:nvPr/>
        </p:nvGrpSpPr>
        <p:grpSpPr bwMode="auto">
          <a:xfrm>
            <a:off x="4641850" y="2278063"/>
            <a:ext cx="1511300" cy="1658937"/>
            <a:chOff x="2924" y="1435"/>
            <a:chExt cx="952" cy="1045"/>
          </a:xfrm>
        </p:grpSpPr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3192" y="2201"/>
              <a:ext cx="684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 flipV="1">
              <a:off x="3201" y="1435"/>
              <a:ext cx="516" cy="7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flipH="1">
              <a:off x="2924" y="2218"/>
              <a:ext cx="269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6" name="Oval 18"/>
          <p:cNvSpPr>
            <a:spLocks noChangeArrowheads="1"/>
          </p:cNvSpPr>
          <p:nvPr/>
        </p:nvSpPr>
        <p:spPr bwMode="auto">
          <a:xfrm>
            <a:off x="5843588" y="2189163"/>
            <a:ext cx="168275" cy="1365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8" name="Arc 15"/>
          <p:cNvSpPr>
            <a:spLocks/>
          </p:cNvSpPr>
          <p:nvPr/>
        </p:nvSpPr>
        <p:spPr bwMode="auto">
          <a:xfrm rot="16200000" flipH="1" flipV="1">
            <a:off x="5184775" y="2820988"/>
            <a:ext cx="1636713" cy="471488"/>
          </a:xfrm>
          <a:custGeom>
            <a:avLst/>
            <a:gdLst>
              <a:gd name="T0" fmla="*/ 0 w 26306"/>
              <a:gd name="T1" fmla="*/ 0 h 21600"/>
              <a:gd name="T2" fmla="*/ 2 w 26306"/>
              <a:gd name="T3" fmla="*/ 0 h 21600"/>
              <a:gd name="T4" fmla="*/ 1 w 26306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306" h="21600" fill="none" extrusionOk="0">
                <a:moveTo>
                  <a:pt x="0" y="13224"/>
                </a:moveTo>
                <a:cubicBezTo>
                  <a:pt x="3371" y="5211"/>
                  <a:pt x="11216" y="-1"/>
                  <a:pt x="19910" y="0"/>
                </a:cubicBezTo>
                <a:cubicBezTo>
                  <a:pt x="22078" y="0"/>
                  <a:pt x="24234" y="326"/>
                  <a:pt x="26306" y="968"/>
                </a:cubicBezTo>
              </a:path>
              <a:path w="26306" h="21600" stroke="0" extrusionOk="0">
                <a:moveTo>
                  <a:pt x="0" y="13224"/>
                </a:moveTo>
                <a:cubicBezTo>
                  <a:pt x="3371" y="5211"/>
                  <a:pt x="11216" y="-1"/>
                  <a:pt x="19910" y="0"/>
                </a:cubicBezTo>
                <a:cubicBezTo>
                  <a:pt x="22078" y="0"/>
                  <a:pt x="24234" y="326"/>
                  <a:pt x="26306" y="968"/>
                </a:cubicBezTo>
                <a:lnTo>
                  <a:pt x="19910" y="21600"/>
                </a:lnTo>
                <a:lnTo>
                  <a:pt x="0" y="13224"/>
                </a:lnTo>
                <a:close/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6146801" y="2462213"/>
            <a:ext cx="1814513" cy="7191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ja-JP" b="1">
                <a:solidFill>
                  <a:srgbClr val="404040"/>
                </a:solidFill>
                <a:latin typeface="Verdana" pitchFamily="34" charset="0"/>
                <a:ea typeface="MS Mincho" pitchFamily="49" charset="-128"/>
              </a:rPr>
              <a:t>LATITUDE</a:t>
            </a:r>
            <a:endParaRPr lang="en-US" b="1">
              <a:solidFill>
                <a:srgbClr val="404040"/>
              </a:solidFill>
              <a:latin typeface="Verdana" pitchFamily="34" charset="0"/>
              <a:ea typeface="MS Mincho" pitchFamily="49" charset="-128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547664" y="1844824"/>
            <a:ext cx="3303265" cy="50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MS Mincho" pitchFamily="49" charset="-128"/>
              </a:rPr>
              <a:t>GREENWICH MERIDIAN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MS Mincho" pitchFamily="49" charset="-128"/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2289174" y="3649663"/>
            <a:ext cx="1706761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ja-JP" b="1" dirty="0">
                <a:solidFill>
                  <a:srgbClr val="404040"/>
                </a:solidFill>
                <a:latin typeface="Verdana" pitchFamily="34" charset="0"/>
                <a:ea typeface="MS Mincho" pitchFamily="49" charset="-128"/>
              </a:rPr>
              <a:t>EQUATOR</a:t>
            </a:r>
            <a:endParaRPr lang="en-US" dirty="0">
              <a:solidFill>
                <a:srgbClr val="404040"/>
              </a:solidFill>
              <a:latin typeface="Verdana" pitchFamily="34" charset="0"/>
              <a:ea typeface="MS Mincho" pitchFamily="49" charset="-128"/>
            </a:endParaRPr>
          </a:p>
        </p:txBody>
      </p:sp>
      <p:sp>
        <p:nvSpPr>
          <p:cNvPr id="35" name="Arc 14"/>
          <p:cNvSpPr>
            <a:spLocks/>
          </p:cNvSpPr>
          <p:nvPr/>
        </p:nvSpPr>
        <p:spPr bwMode="auto">
          <a:xfrm rot="21371156" flipH="1" flipV="1">
            <a:off x="4610100" y="3865563"/>
            <a:ext cx="1631950" cy="130175"/>
          </a:xfrm>
          <a:custGeom>
            <a:avLst/>
            <a:gdLst>
              <a:gd name="T0" fmla="*/ 0 w 37468"/>
              <a:gd name="T1" fmla="*/ 0 h 21600"/>
              <a:gd name="T2" fmla="*/ 1 w 37468"/>
              <a:gd name="T3" fmla="*/ 0 h 21600"/>
              <a:gd name="T4" fmla="*/ 0 w 37468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468" h="21600" fill="none" extrusionOk="0">
                <a:moveTo>
                  <a:pt x="0" y="12894"/>
                </a:moveTo>
                <a:cubicBezTo>
                  <a:pt x="3451" y="5057"/>
                  <a:pt x="11205" y="-1"/>
                  <a:pt x="19768" y="0"/>
                </a:cubicBezTo>
                <a:cubicBezTo>
                  <a:pt x="26818" y="0"/>
                  <a:pt x="33426" y="3441"/>
                  <a:pt x="37467" y="9219"/>
                </a:cubicBezTo>
              </a:path>
              <a:path w="37468" h="21600" stroke="0" extrusionOk="0">
                <a:moveTo>
                  <a:pt x="0" y="12894"/>
                </a:moveTo>
                <a:cubicBezTo>
                  <a:pt x="3451" y="5057"/>
                  <a:pt x="11205" y="-1"/>
                  <a:pt x="19768" y="0"/>
                </a:cubicBezTo>
                <a:cubicBezTo>
                  <a:pt x="26818" y="0"/>
                  <a:pt x="33426" y="3441"/>
                  <a:pt x="37467" y="9219"/>
                </a:cubicBezTo>
                <a:lnTo>
                  <a:pt x="19768" y="21600"/>
                </a:lnTo>
                <a:lnTo>
                  <a:pt x="0" y="12894"/>
                </a:lnTo>
                <a:close/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4768850" y="4030663"/>
            <a:ext cx="2179414" cy="33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MS Mincho" pitchFamily="49" charset="-128"/>
              </a:rPr>
              <a:t>LONGITUDE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MS Mincho" pitchFamily="49" charset="-128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179512" y="-27384"/>
            <a:ext cx="8784976" cy="1008112"/>
          </a:xfrm>
        </p:spPr>
        <p:txBody>
          <a:bodyPr>
            <a:noAutofit/>
          </a:bodyPr>
          <a:lstStyle/>
          <a:p>
            <a:pPr algn="l"/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SPHERICAL COORDINATES</a:t>
            </a:r>
          </a:p>
        </p:txBody>
      </p:sp>
    </p:spTree>
    <p:extLst>
      <p:ext uri="{BB962C8B-B14F-4D97-AF65-F5344CB8AC3E}">
        <p14:creationId xmlns:p14="http://schemas.microsoft.com/office/powerpoint/2010/main" val="280853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31102" y="2204864"/>
            <a:ext cx="851736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endParaRPr lang="fr-FR" sz="4400" dirty="0" smtClean="0">
              <a:solidFill>
                <a:schemeClr val="bg2"/>
              </a:solidFill>
            </a:endParaRPr>
          </a:p>
          <a:p>
            <a:endParaRPr lang="fr-FR" sz="4400" dirty="0">
              <a:solidFill>
                <a:schemeClr val="bg2"/>
              </a:solidFill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50639"/>
            <a:ext cx="5544616" cy="558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73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31102" y="2204864"/>
            <a:ext cx="851736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endParaRPr lang="fr-FR" sz="4400" dirty="0" smtClean="0">
              <a:solidFill>
                <a:schemeClr val="bg2"/>
              </a:solidFill>
            </a:endParaRPr>
          </a:p>
          <a:p>
            <a:endParaRPr lang="fr-FR" sz="4400" dirty="0">
              <a:solidFill>
                <a:schemeClr val="bg2"/>
              </a:solidFill>
            </a:endParaRPr>
          </a:p>
        </p:txBody>
      </p:sp>
      <p:pic>
        <p:nvPicPr>
          <p:cNvPr id="8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14" y="1533525"/>
            <a:ext cx="8337550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3109664" y="3835400"/>
            <a:ext cx="165100" cy="1524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5415012" y="2348880"/>
            <a:ext cx="165100" cy="1524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7452320" y="3616325"/>
            <a:ext cx="165100" cy="1524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991939" y="2266950"/>
            <a:ext cx="1737533" cy="4770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20</a:t>
            </a:r>
            <a:r>
              <a:rPr lang="en-US" sz="1400" b="1" baseline="60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o</a:t>
            </a:r>
            <a:r>
              <a:rPr lang="en-US" sz="2800" b="1" baseline="40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N, 110</a:t>
            </a:r>
            <a:r>
              <a:rPr lang="en-US" sz="1400" b="1" baseline="60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W</a:t>
            </a:r>
            <a:endParaRPr lang="en-US" sz="2800" b="1" baseline="40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2292102" y="4114800"/>
            <a:ext cx="1599641" cy="4770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000" b="1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20</a:t>
            </a:r>
            <a:r>
              <a:rPr lang="en-US" sz="1400" b="1" baseline="6000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S, 60</a:t>
            </a:r>
            <a:r>
              <a:rPr lang="en-US" sz="1400" b="1" baseline="6000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W</a:t>
            </a:r>
            <a:endParaRPr lang="en-US" sz="2800" b="1" baseline="40000">
              <a:solidFill>
                <a:srgbClr val="40404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44"/>
          <p:cNvSpPr txBox="1">
            <a:spLocks noChangeArrowheads="1"/>
          </p:cNvSpPr>
          <p:nvPr/>
        </p:nvSpPr>
        <p:spPr bwMode="auto">
          <a:xfrm>
            <a:off x="5078164" y="1619250"/>
            <a:ext cx="1542785" cy="4770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50</a:t>
            </a:r>
            <a:r>
              <a:rPr lang="en-US" sz="1400" b="1" baseline="60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N, 40</a:t>
            </a:r>
            <a:r>
              <a:rPr lang="en-US" sz="1400" b="1" baseline="60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E</a:t>
            </a:r>
            <a:endParaRPr lang="en-US" sz="2800" b="1" baseline="40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6625977" y="4095750"/>
            <a:ext cx="1671275" cy="4770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000" b="1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10</a:t>
            </a:r>
            <a:r>
              <a:rPr lang="en-US" sz="1400" b="1" baseline="6000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S, 130</a:t>
            </a:r>
            <a:r>
              <a:rPr lang="en-US" sz="1400" b="1" baseline="6000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E</a:t>
            </a:r>
            <a:endParaRPr lang="en-US" sz="2800" b="1" baseline="40000">
              <a:solidFill>
                <a:srgbClr val="40404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86628" y="116632"/>
            <a:ext cx="8784976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CRS &amp; MAP PROJECTIONS</a:t>
            </a:r>
          </a:p>
        </p:txBody>
      </p:sp>
      <p:sp>
        <p:nvSpPr>
          <p:cNvPr id="18" name="Oval 3"/>
          <p:cNvSpPr>
            <a:spLocks noChangeArrowheads="1"/>
          </p:cNvSpPr>
          <p:nvPr/>
        </p:nvSpPr>
        <p:spPr bwMode="auto">
          <a:xfrm>
            <a:off x="1729775" y="2996952"/>
            <a:ext cx="165100" cy="1524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26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31102" y="2204864"/>
            <a:ext cx="851736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endParaRPr lang="fr-FR" sz="4400" dirty="0" smtClean="0">
              <a:solidFill>
                <a:schemeClr val="bg2"/>
              </a:solidFill>
            </a:endParaRPr>
          </a:p>
          <a:p>
            <a:endParaRPr lang="fr-FR" sz="4400" dirty="0">
              <a:solidFill>
                <a:schemeClr val="bg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84" y="1124744"/>
            <a:ext cx="6982798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3528" y="44624"/>
            <a:ext cx="8784976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FLATTEN THE WORLD</a:t>
            </a:r>
          </a:p>
        </p:txBody>
      </p:sp>
    </p:spTree>
    <p:extLst>
      <p:ext uri="{BB962C8B-B14F-4D97-AF65-F5344CB8AC3E}">
        <p14:creationId xmlns:p14="http://schemas.microsoft.com/office/powerpoint/2010/main" val="34700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31102" y="2204864"/>
            <a:ext cx="851736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endParaRPr lang="fr-FR" sz="4400" dirty="0" smtClean="0">
              <a:solidFill>
                <a:schemeClr val="bg2"/>
              </a:solidFill>
            </a:endParaRPr>
          </a:p>
          <a:p>
            <a:endParaRPr lang="fr-FR" sz="4400" dirty="0">
              <a:solidFill>
                <a:schemeClr val="bg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02" y="1094049"/>
            <a:ext cx="33337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1" y="989274"/>
            <a:ext cx="51911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977" y="3931493"/>
            <a:ext cx="48768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23528" y="44624"/>
            <a:ext cx="8784976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DISTORTONS</a:t>
            </a:r>
          </a:p>
        </p:txBody>
      </p:sp>
    </p:spTree>
    <p:extLst>
      <p:ext uri="{BB962C8B-B14F-4D97-AF65-F5344CB8AC3E}">
        <p14:creationId xmlns:p14="http://schemas.microsoft.com/office/powerpoint/2010/main" val="230226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64</Words>
  <Application>Microsoft Macintosh PowerPoint</Application>
  <PresentationFormat>On-screen Show (4:3)</PresentationFormat>
  <Paragraphs>25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COORDINATE REFERENCE SYSTEMS &amp; MAP PROJECTIONS</vt:lpstr>
      <vt:lpstr>THE EARTH IS NOT A SPHERE</vt:lpstr>
      <vt:lpstr>THE EARTH IS NOT AN ELLIPSOID EITHER</vt:lpstr>
      <vt:lpstr>SPHERICAL COORDINATES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Franck</dc:creator>
  <cp:lastModifiedBy>Franck Albinet</cp:lastModifiedBy>
  <cp:revision>175</cp:revision>
  <dcterms:created xsi:type="dcterms:W3CDTF">2012-09-03T17:20:10Z</dcterms:created>
  <dcterms:modified xsi:type="dcterms:W3CDTF">2016-09-26T13:47:15Z</dcterms:modified>
</cp:coreProperties>
</file>