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8" r:id="rId6"/>
    <p:sldId id="267" r:id="rId7"/>
    <p:sldId id="269" r:id="rId8"/>
    <p:sldId id="270" r:id="rId9"/>
    <p:sldId id="271" r:id="rId10"/>
    <p:sldId id="272" r:id="rId11"/>
    <p:sldId id="378" r:id="rId12"/>
    <p:sldId id="273" r:id="rId13"/>
    <p:sldId id="274" r:id="rId14"/>
    <p:sldId id="275" r:id="rId15"/>
    <p:sldId id="276" r:id="rId16"/>
    <p:sldId id="277" r:id="rId17"/>
    <p:sldId id="278" r:id="rId18"/>
    <p:sldId id="280" r:id="rId19"/>
    <p:sldId id="281" r:id="rId20"/>
    <p:sldId id="282" r:id="rId21"/>
    <p:sldId id="283" r:id="rId22"/>
    <p:sldId id="284" r:id="rId23"/>
    <p:sldId id="285" r:id="rId24"/>
    <p:sldId id="286" r:id="rId25"/>
    <p:sldId id="287" r:id="rId26"/>
    <p:sldId id="288" r:id="rId27"/>
    <p:sldId id="379" r:id="rId28"/>
    <p:sldId id="290" r:id="rId29"/>
    <p:sldId id="291" r:id="rId30"/>
    <p:sldId id="293" r:id="rId31"/>
    <p:sldId id="289" r:id="rId32"/>
    <p:sldId id="303" r:id="rId33"/>
    <p:sldId id="304" r:id="rId34"/>
    <p:sldId id="305" r:id="rId35"/>
    <p:sldId id="306" r:id="rId36"/>
    <p:sldId id="307" r:id="rId37"/>
    <p:sldId id="313" r:id="rId38"/>
    <p:sldId id="308" r:id="rId39"/>
    <p:sldId id="310" r:id="rId40"/>
    <p:sldId id="311" r:id="rId41"/>
    <p:sldId id="325" r:id="rId42"/>
    <p:sldId id="312" r:id="rId43"/>
    <p:sldId id="327" r:id="rId44"/>
    <p:sldId id="328" r:id="rId45"/>
    <p:sldId id="329" r:id="rId46"/>
    <p:sldId id="330" r:id="rId47"/>
    <p:sldId id="331" r:id="rId48"/>
    <p:sldId id="332" r:id="rId49"/>
    <p:sldId id="333" r:id="rId50"/>
    <p:sldId id="335" r:id="rId51"/>
    <p:sldId id="336" r:id="rId52"/>
    <p:sldId id="337" r:id="rId53"/>
    <p:sldId id="344" r:id="rId54"/>
    <p:sldId id="347" r:id="rId55"/>
    <p:sldId id="343" r:id="rId56"/>
    <p:sldId id="345" r:id="rId57"/>
    <p:sldId id="346" r:id="rId58"/>
    <p:sldId id="348" r:id="rId59"/>
    <p:sldId id="349" r:id="rId60"/>
    <p:sldId id="350" r:id="rId61"/>
    <p:sldId id="351" r:id="rId62"/>
    <p:sldId id="352" r:id="rId63"/>
    <p:sldId id="353" r:id="rId64"/>
    <p:sldId id="355" r:id="rId65"/>
    <p:sldId id="356" r:id="rId66"/>
    <p:sldId id="357" r:id="rId67"/>
    <p:sldId id="358" r:id="rId6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1775B5-DE7A-4EDD-A635-DC128084F61B}"/>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4DB90460-0A76-4B66-836C-4A67296CA8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3BE210B-B132-46FE-9F06-A94D0717A0AE}"/>
              </a:ext>
            </a:extLst>
          </p:cNvPr>
          <p:cNvSpPr>
            <a:spLocks noGrp="1"/>
          </p:cNvSpPr>
          <p:nvPr>
            <p:ph type="dt" sz="half" idx="10"/>
          </p:nvPr>
        </p:nvSpPr>
        <p:spPr/>
        <p:txBody>
          <a:bodyPr/>
          <a:lstStyle/>
          <a:p>
            <a:fld id="{231A0602-0C8D-4FCB-A85D-2593A2EEEF42}" type="datetimeFigureOut">
              <a:rPr lang="pt-BR" smtClean="0"/>
              <a:t>27/01/2022</a:t>
            </a:fld>
            <a:endParaRPr lang="pt-BR"/>
          </a:p>
        </p:txBody>
      </p:sp>
      <p:sp>
        <p:nvSpPr>
          <p:cNvPr id="5" name="Espaço Reservado para Rodapé 4">
            <a:extLst>
              <a:ext uri="{FF2B5EF4-FFF2-40B4-BE49-F238E27FC236}">
                <a16:creationId xmlns:a16="http://schemas.microsoft.com/office/drawing/2014/main" id="{99395768-4F9E-484D-B760-9BD3151E7E6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AE02D47-78CE-404C-9875-4869E9633238}"/>
              </a:ext>
            </a:extLst>
          </p:cNvPr>
          <p:cNvSpPr>
            <a:spLocks noGrp="1"/>
          </p:cNvSpPr>
          <p:nvPr>
            <p:ph type="sldNum" sz="quarter" idx="12"/>
          </p:nvPr>
        </p:nvSpPr>
        <p:spPr/>
        <p:txBody>
          <a:bodyPr/>
          <a:lstStyle/>
          <a:p>
            <a:fld id="{528C6434-42A9-4440-932C-D8B80057F1EC}" type="slidenum">
              <a:rPr lang="pt-BR" smtClean="0"/>
              <a:t>‹nº›</a:t>
            </a:fld>
            <a:endParaRPr lang="pt-BR"/>
          </a:p>
        </p:txBody>
      </p:sp>
    </p:spTree>
    <p:extLst>
      <p:ext uri="{BB962C8B-B14F-4D97-AF65-F5344CB8AC3E}">
        <p14:creationId xmlns:p14="http://schemas.microsoft.com/office/powerpoint/2010/main" val="796230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D5101C-A529-4139-B1BC-5D5C6B80656C}"/>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B848F90E-3842-4AB7-92C8-29FE297F66C0}"/>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3CE2D94-90E4-47C1-999D-065DA176042D}"/>
              </a:ext>
            </a:extLst>
          </p:cNvPr>
          <p:cNvSpPr>
            <a:spLocks noGrp="1"/>
          </p:cNvSpPr>
          <p:nvPr>
            <p:ph type="dt" sz="half" idx="10"/>
          </p:nvPr>
        </p:nvSpPr>
        <p:spPr/>
        <p:txBody>
          <a:bodyPr/>
          <a:lstStyle/>
          <a:p>
            <a:fld id="{231A0602-0C8D-4FCB-A85D-2593A2EEEF42}" type="datetimeFigureOut">
              <a:rPr lang="pt-BR" smtClean="0"/>
              <a:t>27/01/2022</a:t>
            </a:fld>
            <a:endParaRPr lang="pt-BR"/>
          </a:p>
        </p:txBody>
      </p:sp>
      <p:sp>
        <p:nvSpPr>
          <p:cNvPr id="5" name="Espaço Reservado para Rodapé 4">
            <a:extLst>
              <a:ext uri="{FF2B5EF4-FFF2-40B4-BE49-F238E27FC236}">
                <a16:creationId xmlns:a16="http://schemas.microsoft.com/office/drawing/2014/main" id="{B62C2E8E-F42B-47C0-B32A-21025DB0994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D30DA9E-8001-4E1C-937B-4E28E22A9E87}"/>
              </a:ext>
            </a:extLst>
          </p:cNvPr>
          <p:cNvSpPr>
            <a:spLocks noGrp="1"/>
          </p:cNvSpPr>
          <p:nvPr>
            <p:ph type="sldNum" sz="quarter" idx="12"/>
          </p:nvPr>
        </p:nvSpPr>
        <p:spPr/>
        <p:txBody>
          <a:bodyPr/>
          <a:lstStyle/>
          <a:p>
            <a:fld id="{528C6434-42A9-4440-932C-D8B80057F1EC}" type="slidenum">
              <a:rPr lang="pt-BR" smtClean="0"/>
              <a:t>‹nº›</a:t>
            </a:fld>
            <a:endParaRPr lang="pt-BR"/>
          </a:p>
        </p:txBody>
      </p:sp>
    </p:spTree>
    <p:extLst>
      <p:ext uri="{BB962C8B-B14F-4D97-AF65-F5344CB8AC3E}">
        <p14:creationId xmlns:p14="http://schemas.microsoft.com/office/powerpoint/2010/main" val="3845884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21BE725-EB99-435E-A386-9DFF3DDD84C0}"/>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5DDCCF3A-A71B-4ACD-A61A-89F34C174CF2}"/>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4724472-C04E-485E-B197-6DF9BCFB041A}"/>
              </a:ext>
            </a:extLst>
          </p:cNvPr>
          <p:cNvSpPr>
            <a:spLocks noGrp="1"/>
          </p:cNvSpPr>
          <p:nvPr>
            <p:ph type="dt" sz="half" idx="10"/>
          </p:nvPr>
        </p:nvSpPr>
        <p:spPr/>
        <p:txBody>
          <a:bodyPr/>
          <a:lstStyle/>
          <a:p>
            <a:fld id="{231A0602-0C8D-4FCB-A85D-2593A2EEEF42}" type="datetimeFigureOut">
              <a:rPr lang="pt-BR" smtClean="0"/>
              <a:t>27/01/2022</a:t>
            </a:fld>
            <a:endParaRPr lang="pt-BR"/>
          </a:p>
        </p:txBody>
      </p:sp>
      <p:sp>
        <p:nvSpPr>
          <p:cNvPr id="5" name="Espaço Reservado para Rodapé 4">
            <a:extLst>
              <a:ext uri="{FF2B5EF4-FFF2-40B4-BE49-F238E27FC236}">
                <a16:creationId xmlns:a16="http://schemas.microsoft.com/office/drawing/2014/main" id="{F4452AFD-6ED5-4079-84E5-5C2CB1F431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32F9DC9-0B0B-439A-B5E9-7C3397F1E525}"/>
              </a:ext>
            </a:extLst>
          </p:cNvPr>
          <p:cNvSpPr>
            <a:spLocks noGrp="1"/>
          </p:cNvSpPr>
          <p:nvPr>
            <p:ph type="sldNum" sz="quarter" idx="12"/>
          </p:nvPr>
        </p:nvSpPr>
        <p:spPr/>
        <p:txBody>
          <a:bodyPr/>
          <a:lstStyle/>
          <a:p>
            <a:fld id="{528C6434-42A9-4440-932C-D8B80057F1EC}" type="slidenum">
              <a:rPr lang="pt-BR" smtClean="0"/>
              <a:t>‹nº›</a:t>
            </a:fld>
            <a:endParaRPr lang="pt-BR"/>
          </a:p>
        </p:txBody>
      </p:sp>
    </p:spTree>
    <p:extLst>
      <p:ext uri="{BB962C8B-B14F-4D97-AF65-F5344CB8AC3E}">
        <p14:creationId xmlns:p14="http://schemas.microsoft.com/office/powerpoint/2010/main" val="1230632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E31C27-91D6-4F02-9555-86C6ABFB4CC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7434595-31FA-45B3-9BEA-68F6A39AE978}"/>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0703517-3DC7-4C46-86CF-FD466CE3556B}"/>
              </a:ext>
            </a:extLst>
          </p:cNvPr>
          <p:cNvSpPr>
            <a:spLocks noGrp="1"/>
          </p:cNvSpPr>
          <p:nvPr>
            <p:ph type="dt" sz="half" idx="10"/>
          </p:nvPr>
        </p:nvSpPr>
        <p:spPr/>
        <p:txBody>
          <a:bodyPr/>
          <a:lstStyle/>
          <a:p>
            <a:fld id="{231A0602-0C8D-4FCB-A85D-2593A2EEEF42}" type="datetimeFigureOut">
              <a:rPr lang="pt-BR" smtClean="0"/>
              <a:t>27/01/2022</a:t>
            </a:fld>
            <a:endParaRPr lang="pt-BR"/>
          </a:p>
        </p:txBody>
      </p:sp>
      <p:sp>
        <p:nvSpPr>
          <p:cNvPr id="5" name="Espaço Reservado para Rodapé 4">
            <a:extLst>
              <a:ext uri="{FF2B5EF4-FFF2-40B4-BE49-F238E27FC236}">
                <a16:creationId xmlns:a16="http://schemas.microsoft.com/office/drawing/2014/main" id="{661AD7A4-01D8-4379-8001-9FEB7064642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69BA86A-A910-4185-9024-D146BBB30D6B}"/>
              </a:ext>
            </a:extLst>
          </p:cNvPr>
          <p:cNvSpPr>
            <a:spLocks noGrp="1"/>
          </p:cNvSpPr>
          <p:nvPr>
            <p:ph type="sldNum" sz="quarter" idx="12"/>
          </p:nvPr>
        </p:nvSpPr>
        <p:spPr/>
        <p:txBody>
          <a:bodyPr/>
          <a:lstStyle/>
          <a:p>
            <a:fld id="{528C6434-42A9-4440-932C-D8B80057F1EC}" type="slidenum">
              <a:rPr lang="pt-BR" smtClean="0"/>
              <a:t>‹nº›</a:t>
            </a:fld>
            <a:endParaRPr lang="pt-BR"/>
          </a:p>
        </p:txBody>
      </p:sp>
    </p:spTree>
    <p:extLst>
      <p:ext uri="{BB962C8B-B14F-4D97-AF65-F5344CB8AC3E}">
        <p14:creationId xmlns:p14="http://schemas.microsoft.com/office/powerpoint/2010/main" val="3387607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697C0C-025D-484B-84DE-4E71BA6050E6}"/>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84F5E73E-CC41-4B1D-B33A-947A2D4342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BA4B7C49-EAFB-446C-9A50-98D91FB8F5A1}"/>
              </a:ext>
            </a:extLst>
          </p:cNvPr>
          <p:cNvSpPr>
            <a:spLocks noGrp="1"/>
          </p:cNvSpPr>
          <p:nvPr>
            <p:ph type="dt" sz="half" idx="10"/>
          </p:nvPr>
        </p:nvSpPr>
        <p:spPr/>
        <p:txBody>
          <a:bodyPr/>
          <a:lstStyle/>
          <a:p>
            <a:fld id="{231A0602-0C8D-4FCB-A85D-2593A2EEEF42}" type="datetimeFigureOut">
              <a:rPr lang="pt-BR" smtClean="0"/>
              <a:t>27/01/2022</a:t>
            </a:fld>
            <a:endParaRPr lang="pt-BR"/>
          </a:p>
        </p:txBody>
      </p:sp>
      <p:sp>
        <p:nvSpPr>
          <p:cNvPr id="5" name="Espaço Reservado para Rodapé 4">
            <a:extLst>
              <a:ext uri="{FF2B5EF4-FFF2-40B4-BE49-F238E27FC236}">
                <a16:creationId xmlns:a16="http://schemas.microsoft.com/office/drawing/2014/main" id="{CA3DAED6-C8D9-4F0B-8190-79F7AFBDA40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E965593-F9AD-4E9D-9E71-F589B47DDD5C}"/>
              </a:ext>
            </a:extLst>
          </p:cNvPr>
          <p:cNvSpPr>
            <a:spLocks noGrp="1"/>
          </p:cNvSpPr>
          <p:nvPr>
            <p:ph type="sldNum" sz="quarter" idx="12"/>
          </p:nvPr>
        </p:nvSpPr>
        <p:spPr/>
        <p:txBody>
          <a:bodyPr/>
          <a:lstStyle/>
          <a:p>
            <a:fld id="{528C6434-42A9-4440-932C-D8B80057F1EC}" type="slidenum">
              <a:rPr lang="pt-BR" smtClean="0"/>
              <a:t>‹nº›</a:t>
            </a:fld>
            <a:endParaRPr lang="pt-BR"/>
          </a:p>
        </p:txBody>
      </p:sp>
    </p:spTree>
    <p:extLst>
      <p:ext uri="{BB962C8B-B14F-4D97-AF65-F5344CB8AC3E}">
        <p14:creationId xmlns:p14="http://schemas.microsoft.com/office/powerpoint/2010/main" val="286259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F260A1-F158-41D1-B1A4-4636A0BA368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B28C254-A026-499C-90EA-3A5EB289AC28}"/>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60EF160A-26D8-4636-8B9F-0A9C88F4F107}"/>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BFF01E16-0673-4F77-8C18-791D68D9BBE0}"/>
              </a:ext>
            </a:extLst>
          </p:cNvPr>
          <p:cNvSpPr>
            <a:spLocks noGrp="1"/>
          </p:cNvSpPr>
          <p:nvPr>
            <p:ph type="dt" sz="half" idx="10"/>
          </p:nvPr>
        </p:nvSpPr>
        <p:spPr/>
        <p:txBody>
          <a:bodyPr/>
          <a:lstStyle/>
          <a:p>
            <a:fld id="{231A0602-0C8D-4FCB-A85D-2593A2EEEF42}" type="datetimeFigureOut">
              <a:rPr lang="pt-BR" smtClean="0"/>
              <a:t>27/01/2022</a:t>
            </a:fld>
            <a:endParaRPr lang="pt-BR"/>
          </a:p>
        </p:txBody>
      </p:sp>
      <p:sp>
        <p:nvSpPr>
          <p:cNvPr id="6" name="Espaço Reservado para Rodapé 5">
            <a:extLst>
              <a:ext uri="{FF2B5EF4-FFF2-40B4-BE49-F238E27FC236}">
                <a16:creationId xmlns:a16="http://schemas.microsoft.com/office/drawing/2014/main" id="{395E0FA8-751A-45D8-852D-1979D12BB20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24CB172C-E56D-4EF9-96A8-559F1DDC767A}"/>
              </a:ext>
            </a:extLst>
          </p:cNvPr>
          <p:cNvSpPr>
            <a:spLocks noGrp="1"/>
          </p:cNvSpPr>
          <p:nvPr>
            <p:ph type="sldNum" sz="quarter" idx="12"/>
          </p:nvPr>
        </p:nvSpPr>
        <p:spPr/>
        <p:txBody>
          <a:bodyPr/>
          <a:lstStyle/>
          <a:p>
            <a:fld id="{528C6434-42A9-4440-932C-D8B80057F1EC}" type="slidenum">
              <a:rPr lang="pt-BR" smtClean="0"/>
              <a:t>‹nº›</a:t>
            </a:fld>
            <a:endParaRPr lang="pt-BR"/>
          </a:p>
        </p:txBody>
      </p:sp>
    </p:spTree>
    <p:extLst>
      <p:ext uri="{BB962C8B-B14F-4D97-AF65-F5344CB8AC3E}">
        <p14:creationId xmlns:p14="http://schemas.microsoft.com/office/powerpoint/2010/main" val="30257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158100-02AE-4121-934B-4AB2FC2ADC5B}"/>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D42B917B-41D6-4E66-BAC0-6DEAC370A9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C892872E-6F76-438B-90B8-5930F6F18560}"/>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833450C4-9249-4CB5-A593-658F184C61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36ED4007-8BD1-4EC7-90EE-95E352475490}"/>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324A057F-407C-412B-9195-18329D512E8B}"/>
              </a:ext>
            </a:extLst>
          </p:cNvPr>
          <p:cNvSpPr>
            <a:spLocks noGrp="1"/>
          </p:cNvSpPr>
          <p:nvPr>
            <p:ph type="dt" sz="half" idx="10"/>
          </p:nvPr>
        </p:nvSpPr>
        <p:spPr/>
        <p:txBody>
          <a:bodyPr/>
          <a:lstStyle/>
          <a:p>
            <a:fld id="{231A0602-0C8D-4FCB-A85D-2593A2EEEF42}" type="datetimeFigureOut">
              <a:rPr lang="pt-BR" smtClean="0"/>
              <a:t>27/01/2022</a:t>
            </a:fld>
            <a:endParaRPr lang="pt-BR"/>
          </a:p>
        </p:txBody>
      </p:sp>
      <p:sp>
        <p:nvSpPr>
          <p:cNvPr id="8" name="Espaço Reservado para Rodapé 7">
            <a:extLst>
              <a:ext uri="{FF2B5EF4-FFF2-40B4-BE49-F238E27FC236}">
                <a16:creationId xmlns:a16="http://schemas.microsoft.com/office/drawing/2014/main" id="{88A22941-6D86-4585-BFDF-991CB722A85E}"/>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5ED3540E-F1BC-4C1F-B216-0B7542229984}"/>
              </a:ext>
            </a:extLst>
          </p:cNvPr>
          <p:cNvSpPr>
            <a:spLocks noGrp="1"/>
          </p:cNvSpPr>
          <p:nvPr>
            <p:ph type="sldNum" sz="quarter" idx="12"/>
          </p:nvPr>
        </p:nvSpPr>
        <p:spPr/>
        <p:txBody>
          <a:bodyPr/>
          <a:lstStyle/>
          <a:p>
            <a:fld id="{528C6434-42A9-4440-932C-D8B80057F1EC}" type="slidenum">
              <a:rPr lang="pt-BR" smtClean="0"/>
              <a:t>‹nº›</a:t>
            </a:fld>
            <a:endParaRPr lang="pt-BR"/>
          </a:p>
        </p:txBody>
      </p:sp>
    </p:spTree>
    <p:extLst>
      <p:ext uri="{BB962C8B-B14F-4D97-AF65-F5344CB8AC3E}">
        <p14:creationId xmlns:p14="http://schemas.microsoft.com/office/powerpoint/2010/main" val="2609340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B2B1A2-DBD5-408F-ADED-1F952D2D678A}"/>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B296B320-339A-482B-A062-09FBFFDE169B}"/>
              </a:ext>
            </a:extLst>
          </p:cNvPr>
          <p:cNvSpPr>
            <a:spLocks noGrp="1"/>
          </p:cNvSpPr>
          <p:nvPr>
            <p:ph type="dt" sz="half" idx="10"/>
          </p:nvPr>
        </p:nvSpPr>
        <p:spPr/>
        <p:txBody>
          <a:bodyPr/>
          <a:lstStyle/>
          <a:p>
            <a:fld id="{231A0602-0C8D-4FCB-A85D-2593A2EEEF42}" type="datetimeFigureOut">
              <a:rPr lang="pt-BR" smtClean="0"/>
              <a:t>27/01/2022</a:t>
            </a:fld>
            <a:endParaRPr lang="pt-BR"/>
          </a:p>
        </p:txBody>
      </p:sp>
      <p:sp>
        <p:nvSpPr>
          <p:cNvPr id="4" name="Espaço Reservado para Rodapé 3">
            <a:extLst>
              <a:ext uri="{FF2B5EF4-FFF2-40B4-BE49-F238E27FC236}">
                <a16:creationId xmlns:a16="http://schemas.microsoft.com/office/drawing/2014/main" id="{F7EB9C51-B987-4C52-9DB6-103BFD5E20E3}"/>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525E732A-7486-4BC8-91C5-FB962CE9D4E0}"/>
              </a:ext>
            </a:extLst>
          </p:cNvPr>
          <p:cNvSpPr>
            <a:spLocks noGrp="1"/>
          </p:cNvSpPr>
          <p:nvPr>
            <p:ph type="sldNum" sz="quarter" idx="12"/>
          </p:nvPr>
        </p:nvSpPr>
        <p:spPr/>
        <p:txBody>
          <a:bodyPr/>
          <a:lstStyle/>
          <a:p>
            <a:fld id="{528C6434-42A9-4440-932C-D8B80057F1EC}" type="slidenum">
              <a:rPr lang="pt-BR" smtClean="0"/>
              <a:t>‹nº›</a:t>
            </a:fld>
            <a:endParaRPr lang="pt-BR"/>
          </a:p>
        </p:txBody>
      </p:sp>
    </p:spTree>
    <p:extLst>
      <p:ext uri="{BB962C8B-B14F-4D97-AF65-F5344CB8AC3E}">
        <p14:creationId xmlns:p14="http://schemas.microsoft.com/office/powerpoint/2010/main" val="3487915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AD4085B7-BED0-4FCE-A372-52A7693D625D}"/>
              </a:ext>
            </a:extLst>
          </p:cNvPr>
          <p:cNvSpPr>
            <a:spLocks noGrp="1"/>
          </p:cNvSpPr>
          <p:nvPr>
            <p:ph type="dt" sz="half" idx="10"/>
          </p:nvPr>
        </p:nvSpPr>
        <p:spPr/>
        <p:txBody>
          <a:bodyPr/>
          <a:lstStyle/>
          <a:p>
            <a:fld id="{231A0602-0C8D-4FCB-A85D-2593A2EEEF42}" type="datetimeFigureOut">
              <a:rPr lang="pt-BR" smtClean="0"/>
              <a:t>27/01/2022</a:t>
            </a:fld>
            <a:endParaRPr lang="pt-BR"/>
          </a:p>
        </p:txBody>
      </p:sp>
      <p:sp>
        <p:nvSpPr>
          <p:cNvPr id="3" name="Espaço Reservado para Rodapé 2">
            <a:extLst>
              <a:ext uri="{FF2B5EF4-FFF2-40B4-BE49-F238E27FC236}">
                <a16:creationId xmlns:a16="http://schemas.microsoft.com/office/drawing/2014/main" id="{3618DFD3-0BC9-45FA-9C4D-4913F76587F5}"/>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644C7047-167E-490B-84C1-CD80F898FD6A}"/>
              </a:ext>
            </a:extLst>
          </p:cNvPr>
          <p:cNvSpPr>
            <a:spLocks noGrp="1"/>
          </p:cNvSpPr>
          <p:nvPr>
            <p:ph type="sldNum" sz="quarter" idx="12"/>
          </p:nvPr>
        </p:nvSpPr>
        <p:spPr/>
        <p:txBody>
          <a:bodyPr/>
          <a:lstStyle/>
          <a:p>
            <a:fld id="{528C6434-42A9-4440-932C-D8B80057F1EC}" type="slidenum">
              <a:rPr lang="pt-BR" smtClean="0"/>
              <a:t>‹nº›</a:t>
            </a:fld>
            <a:endParaRPr lang="pt-BR"/>
          </a:p>
        </p:txBody>
      </p:sp>
    </p:spTree>
    <p:extLst>
      <p:ext uri="{BB962C8B-B14F-4D97-AF65-F5344CB8AC3E}">
        <p14:creationId xmlns:p14="http://schemas.microsoft.com/office/powerpoint/2010/main" val="3417677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6DDE28-478E-478B-B203-B7EB8251E1BD}"/>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EC74FEA1-7C95-46FB-8028-50A1321066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B7C85A1-196C-4F9B-8564-D1E2409F99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9A984E4A-2BF2-4D38-82CF-4C2011B59E98}"/>
              </a:ext>
            </a:extLst>
          </p:cNvPr>
          <p:cNvSpPr>
            <a:spLocks noGrp="1"/>
          </p:cNvSpPr>
          <p:nvPr>
            <p:ph type="dt" sz="half" idx="10"/>
          </p:nvPr>
        </p:nvSpPr>
        <p:spPr/>
        <p:txBody>
          <a:bodyPr/>
          <a:lstStyle/>
          <a:p>
            <a:fld id="{231A0602-0C8D-4FCB-A85D-2593A2EEEF42}" type="datetimeFigureOut">
              <a:rPr lang="pt-BR" smtClean="0"/>
              <a:t>27/01/2022</a:t>
            </a:fld>
            <a:endParaRPr lang="pt-BR"/>
          </a:p>
        </p:txBody>
      </p:sp>
      <p:sp>
        <p:nvSpPr>
          <p:cNvPr id="6" name="Espaço Reservado para Rodapé 5">
            <a:extLst>
              <a:ext uri="{FF2B5EF4-FFF2-40B4-BE49-F238E27FC236}">
                <a16:creationId xmlns:a16="http://schemas.microsoft.com/office/drawing/2014/main" id="{317201A5-7F81-44AB-B634-7B14A916985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7614E64-129B-467E-9A33-0024FEE100BE}"/>
              </a:ext>
            </a:extLst>
          </p:cNvPr>
          <p:cNvSpPr>
            <a:spLocks noGrp="1"/>
          </p:cNvSpPr>
          <p:nvPr>
            <p:ph type="sldNum" sz="quarter" idx="12"/>
          </p:nvPr>
        </p:nvSpPr>
        <p:spPr/>
        <p:txBody>
          <a:bodyPr/>
          <a:lstStyle/>
          <a:p>
            <a:fld id="{528C6434-42A9-4440-932C-D8B80057F1EC}" type="slidenum">
              <a:rPr lang="pt-BR" smtClean="0"/>
              <a:t>‹nº›</a:t>
            </a:fld>
            <a:endParaRPr lang="pt-BR"/>
          </a:p>
        </p:txBody>
      </p:sp>
    </p:spTree>
    <p:extLst>
      <p:ext uri="{BB962C8B-B14F-4D97-AF65-F5344CB8AC3E}">
        <p14:creationId xmlns:p14="http://schemas.microsoft.com/office/powerpoint/2010/main" val="587540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981762-243B-46A5-B3B8-8D9BE3669ACC}"/>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D49413F5-BB1C-4A4E-BC54-A66FC08C53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97D61286-B622-467B-8BB0-E651BE03BA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3D0C41E-543E-4DF9-A921-423CD1F2C6F3}"/>
              </a:ext>
            </a:extLst>
          </p:cNvPr>
          <p:cNvSpPr>
            <a:spLocks noGrp="1"/>
          </p:cNvSpPr>
          <p:nvPr>
            <p:ph type="dt" sz="half" idx="10"/>
          </p:nvPr>
        </p:nvSpPr>
        <p:spPr/>
        <p:txBody>
          <a:bodyPr/>
          <a:lstStyle/>
          <a:p>
            <a:fld id="{231A0602-0C8D-4FCB-A85D-2593A2EEEF42}" type="datetimeFigureOut">
              <a:rPr lang="pt-BR" smtClean="0"/>
              <a:t>27/01/2022</a:t>
            </a:fld>
            <a:endParaRPr lang="pt-BR"/>
          </a:p>
        </p:txBody>
      </p:sp>
      <p:sp>
        <p:nvSpPr>
          <p:cNvPr id="6" name="Espaço Reservado para Rodapé 5">
            <a:extLst>
              <a:ext uri="{FF2B5EF4-FFF2-40B4-BE49-F238E27FC236}">
                <a16:creationId xmlns:a16="http://schemas.microsoft.com/office/drawing/2014/main" id="{5995250B-B678-4C37-A800-6C98C213465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240614A-947B-4129-BBCA-C09CCE7D73D5}"/>
              </a:ext>
            </a:extLst>
          </p:cNvPr>
          <p:cNvSpPr>
            <a:spLocks noGrp="1"/>
          </p:cNvSpPr>
          <p:nvPr>
            <p:ph type="sldNum" sz="quarter" idx="12"/>
          </p:nvPr>
        </p:nvSpPr>
        <p:spPr/>
        <p:txBody>
          <a:bodyPr/>
          <a:lstStyle/>
          <a:p>
            <a:fld id="{528C6434-42A9-4440-932C-D8B80057F1EC}" type="slidenum">
              <a:rPr lang="pt-BR" smtClean="0"/>
              <a:t>‹nº›</a:t>
            </a:fld>
            <a:endParaRPr lang="pt-BR"/>
          </a:p>
        </p:txBody>
      </p:sp>
    </p:spTree>
    <p:extLst>
      <p:ext uri="{BB962C8B-B14F-4D97-AF65-F5344CB8AC3E}">
        <p14:creationId xmlns:p14="http://schemas.microsoft.com/office/powerpoint/2010/main" val="3762119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06510698-A3E7-4760-A5DF-9122066E6B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A6DE35-A229-4D0F-B434-53CF5B9938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E6EA062-2982-474E-9E51-579FA86286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1A0602-0C8D-4FCB-A85D-2593A2EEEF42}" type="datetimeFigureOut">
              <a:rPr lang="pt-BR" smtClean="0"/>
              <a:t>27/01/2022</a:t>
            </a:fld>
            <a:endParaRPr lang="pt-BR"/>
          </a:p>
        </p:txBody>
      </p:sp>
      <p:sp>
        <p:nvSpPr>
          <p:cNvPr id="5" name="Espaço Reservado para Rodapé 4">
            <a:extLst>
              <a:ext uri="{FF2B5EF4-FFF2-40B4-BE49-F238E27FC236}">
                <a16:creationId xmlns:a16="http://schemas.microsoft.com/office/drawing/2014/main" id="{1975AF0F-3CB4-4F7C-815B-4E489B7190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001A01D9-AA25-4F6D-BE26-9CA847F3E0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8C6434-42A9-4440-932C-D8B80057F1EC}" type="slidenum">
              <a:rPr lang="pt-BR" smtClean="0"/>
              <a:t>‹nº›</a:t>
            </a:fld>
            <a:endParaRPr lang="pt-BR"/>
          </a:p>
        </p:txBody>
      </p:sp>
    </p:spTree>
    <p:extLst>
      <p:ext uri="{BB962C8B-B14F-4D97-AF65-F5344CB8AC3E}">
        <p14:creationId xmlns:p14="http://schemas.microsoft.com/office/powerpoint/2010/main" val="2077615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www.apoioinformatica.inf.br/produtos/visualg/item/29-referencias-da-linguagem-de-programacao-do-visual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97894C-B2DB-4728-A5A8-0AD97618C30E}"/>
              </a:ext>
            </a:extLst>
          </p:cNvPr>
          <p:cNvSpPr>
            <a:spLocks noGrp="1"/>
          </p:cNvSpPr>
          <p:nvPr>
            <p:ph type="ctrTitle"/>
          </p:nvPr>
        </p:nvSpPr>
        <p:spPr/>
        <p:txBody>
          <a:bodyPr/>
          <a:lstStyle/>
          <a:p>
            <a:endParaRPr lang="pt-BR"/>
          </a:p>
        </p:txBody>
      </p:sp>
      <p:sp>
        <p:nvSpPr>
          <p:cNvPr id="3" name="Subtítulo 2">
            <a:extLst>
              <a:ext uri="{FF2B5EF4-FFF2-40B4-BE49-F238E27FC236}">
                <a16:creationId xmlns:a16="http://schemas.microsoft.com/office/drawing/2014/main" id="{974DCC8A-691D-4C0A-AC8C-2976BF78DE8E}"/>
              </a:ext>
            </a:extLst>
          </p:cNvPr>
          <p:cNvSpPr>
            <a:spLocks noGrp="1"/>
          </p:cNvSpPr>
          <p:nvPr>
            <p:ph type="subTitle" idx="1"/>
          </p:nvPr>
        </p:nvSpPr>
        <p:spPr/>
        <p:txBody>
          <a:bodyPr/>
          <a:lstStyle/>
          <a:p>
            <a:endParaRPr lang="pt-BR"/>
          </a:p>
        </p:txBody>
      </p:sp>
    </p:spTree>
    <p:extLst>
      <p:ext uri="{BB962C8B-B14F-4D97-AF65-F5344CB8AC3E}">
        <p14:creationId xmlns:p14="http://schemas.microsoft.com/office/powerpoint/2010/main" val="2951935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Criar um algoritmo para colocar um carro em movimento.</a:t>
            </a:r>
          </a:p>
          <a:p>
            <a:r>
              <a:rPr lang="pt-BR" dirty="0"/>
              <a:t>Imagine que uma pessoa decida ir de táxi a uma reunião de negócios. Monte um algoritmo com a sequência de ações para que ela chegue ao prédio onde vai ocorrer a reunião.</a:t>
            </a:r>
          </a:p>
          <a:p>
            <a:r>
              <a:rPr lang="pt-BR" dirty="0"/>
              <a:t>Faça um algoritmo que receba dois números e ao final mostre a soma.</a:t>
            </a:r>
          </a:p>
        </p:txBody>
      </p:sp>
      <p:sp>
        <p:nvSpPr>
          <p:cNvPr id="3" name="Título 2"/>
          <p:cNvSpPr>
            <a:spLocks noGrp="1"/>
          </p:cNvSpPr>
          <p:nvPr>
            <p:ph type="title"/>
          </p:nvPr>
        </p:nvSpPr>
        <p:spPr/>
        <p:txBody>
          <a:bodyPr/>
          <a:lstStyle/>
          <a:p>
            <a:r>
              <a:rPr lang="pt-BR" dirty="0"/>
              <a:t>Atividade:</a:t>
            </a:r>
          </a:p>
        </p:txBody>
      </p:sp>
    </p:spTree>
    <p:extLst>
      <p:ext uri="{BB962C8B-B14F-4D97-AF65-F5344CB8AC3E}">
        <p14:creationId xmlns:p14="http://schemas.microsoft.com/office/powerpoint/2010/main" val="424461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1"/>
          <p:cNvSpPr>
            <a:spLocks noGrp="1"/>
          </p:cNvSpPr>
          <p:nvPr>
            <p:ph idx="1"/>
          </p:nvPr>
        </p:nvSpPr>
        <p:spPr>
          <a:xfrm>
            <a:off x="32791" y="2924944"/>
            <a:ext cx="6135217" cy="4032448"/>
          </a:xfrm>
        </p:spPr>
        <p:txBody>
          <a:bodyPr>
            <a:normAutofit fontScale="92500"/>
          </a:bodyPr>
          <a:lstStyle/>
          <a:p>
            <a:r>
              <a:rPr lang="pt-BR" dirty="0"/>
              <a:t>abrir a porta</a:t>
            </a:r>
          </a:p>
          <a:p>
            <a:r>
              <a:rPr lang="pt-BR" dirty="0"/>
              <a:t>sentar no banco</a:t>
            </a:r>
          </a:p>
          <a:p>
            <a:r>
              <a:rPr lang="pt-BR" dirty="0"/>
              <a:t>fechar a porta</a:t>
            </a:r>
          </a:p>
          <a:p>
            <a:r>
              <a:rPr lang="pt-BR" dirty="0"/>
              <a:t>ajustar o banco e os espelhos retrovisores</a:t>
            </a:r>
          </a:p>
          <a:p>
            <a:r>
              <a:rPr lang="pt-BR" dirty="0"/>
              <a:t>colocar o cinto de segurança</a:t>
            </a:r>
          </a:p>
          <a:p>
            <a:r>
              <a:rPr lang="pt-BR" dirty="0"/>
              <a:t>pisar na embreagem</a:t>
            </a:r>
          </a:p>
          <a:p>
            <a:r>
              <a:rPr lang="pt-BR" dirty="0"/>
              <a:t>pegar o câmbio</a:t>
            </a:r>
          </a:p>
          <a:p>
            <a:r>
              <a:rPr lang="pt-BR" dirty="0"/>
              <a:t>colocar o câmbio em “ponto morto”</a:t>
            </a:r>
          </a:p>
        </p:txBody>
      </p:sp>
      <p:sp>
        <p:nvSpPr>
          <p:cNvPr id="3" name="Título 2"/>
          <p:cNvSpPr>
            <a:spLocks noGrp="1"/>
          </p:cNvSpPr>
          <p:nvPr>
            <p:ph type="title"/>
          </p:nvPr>
        </p:nvSpPr>
        <p:spPr/>
        <p:txBody>
          <a:bodyPr/>
          <a:lstStyle/>
          <a:p>
            <a:r>
              <a:rPr lang="pt-BR" sz="2800" dirty="0"/>
              <a:t>Criar um algoritmo para colocar um carro em movimento.</a:t>
            </a:r>
          </a:p>
        </p:txBody>
      </p:sp>
      <p:sp>
        <p:nvSpPr>
          <p:cNvPr id="7" name="Espaço Reservado para Conteúdo 1"/>
          <p:cNvSpPr txBox="1">
            <a:spLocks/>
          </p:cNvSpPr>
          <p:nvPr/>
        </p:nvSpPr>
        <p:spPr>
          <a:xfrm>
            <a:off x="6168008" y="2564904"/>
            <a:ext cx="6023992" cy="403244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2"/>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2"/>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2"/>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2"/>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2"/>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2"/>
                </a:solidFill>
                <a:latin typeface="+mn-lt"/>
                <a:ea typeface="+mn-ea"/>
                <a:cs typeface="+mn-cs"/>
              </a:defRPr>
            </a:lvl9pPr>
          </a:lstStyle>
          <a:p>
            <a:r>
              <a:rPr lang="pt-BR" sz="2400" dirty="0"/>
              <a:t>soltar a embreagem</a:t>
            </a:r>
          </a:p>
          <a:p>
            <a:r>
              <a:rPr lang="pt-BR" sz="2400" dirty="0"/>
              <a:t>ligar o carro</a:t>
            </a:r>
          </a:p>
          <a:p>
            <a:r>
              <a:rPr lang="pt-BR" sz="2400" dirty="0"/>
              <a:t>pisar na embreagem</a:t>
            </a:r>
          </a:p>
          <a:p>
            <a:r>
              <a:rPr lang="pt-BR" sz="2400" dirty="0"/>
              <a:t>pegar o câmbio</a:t>
            </a:r>
          </a:p>
          <a:p>
            <a:r>
              <a:rPr lang="pt-BR" sz="2400" dirty="0"/>
              <a:t>colocar o câmbio na primeira marcha</a:t>
            </a:r>
          </a:p>
          <a:p>
            <a:r>
              <a:rPr lang="pt-BR" sz="2400" dirty="0"/>
              <a:t>pisar no acelerador</a:t>
            </a:r>
          </a:p>
          <a:p>
            <a:r>
              <a:rPr lang="pt-BR" sz="2400" dirty="0"/>
              <a:t>soltar o freio de mão</a:t>
            </a:r>
          </a:p>
          <a:p>
            <a:r>
              <a:rPr lang="pt-BR" sz="2400" dirty="0"/>
              <a:t>soltar a embreagem devagar</a:t>
            </a:r>
          </a:p>
        </p:txBody>
      </p:sp>
      <p:sp>
        <p:nvSpPr>
          <p:cNvPr id="8" name="Título 2"/>
          <p:cNvSpPr txBox="1">
            <a:spLocks/>
          </p:cNvSpPr>
          <p:nvPr/>
        </p:nvSpPr>
        <p:spPr>
          <a:xfrm>
            <a:off x="101601" y="2512846"/>
            <a:ext cx="1745927" cy="464156"/>
          </a:xfrm>
          <a:prstGeom prst="rect">
            <a:avLst/>
          </a:prstGeom>
        </p:spPr>
        <p:txBody>
          <a:bodyPr vert="horz" lIns="91440" tIns="45720" rIns="91440" bIns="45720" rtlCol="0" anchor="ctr">
            <a:noAutofit/>
          </a:bodyPr>
          <a:lstStyle>
            <a:lvl1pPr algn="l" defTabSz="914400" rtl="0" eaLnBrk="1" latinLnBrk="0" hangingPunct="1">
              <a:lnSpc>
                <a:spcPct val="95000"/>
              </a:lnSpc>
              <a:spcBef>
                <a:spcPct val="0"/>
              </a:spcBef>
              <a:buNone/>
              <a:defRPr sz="4000" b="1" kern="1200">
                <a:solidFill>
                  <a:schemeClr val="tx2"/>
                </a:solidFill>
                <a:latin typeface="+mj-lt"/>
                <a:ea typeface="+mj-ea"/>
                <a:cs typeface="+mj-cs"/>
              </a:defRPr>
            </a:lvl1pPr>
          </a:lstStyle>
          <a:p>
            <a:r>
              <a:rPr lang="pt-BR" sz="2000" u="sng" dirty="0"/>
              <a:t>Início</a:t>
            </a:r>
          </a:p>
        </p:txBody>
      </p:sp>
      <p:sp>
        <p:nvSpPr>
          <p:cNvPr id="9" name="Título 2"/>
          <p:cNvSpPr txBox="1">
            <a:spLocks/>
          </p:cNvSpPr>
          <p:nvPr/>
        </p:nvSpPr>
        <p:spPr>
          <a:xfrm>
            <a:off x="6240016" y="6381328"/>
            <a:ext cx="1745927" cy="464156"/>
          </a:xfrm>
          <a:prstGeom prst="rect">
            <a:avLst/>
          </a:prstGeom>
        </p:spPr>
        <p:txBody>
          <a:bodyPr vert="horz" lIns="91440" tIns="45720" rIns="91440" bIns="45720" rtlCol="0" anchor="ctr">
            <a:noAutofit/>
          </a:bodyPr>
          <a:lstStyle>
            <a:lvl1pPr algn="l" defTabSz="914400" rtl="0" eaLnBrk="1" latinLnBrk="0" hangingPunct="1">
              <a:lnSpc>
                <a:spcPct val="95000"/>
              </a:lnSpc>
              <a:spcBef>
                <a:spcPct val="0"/>
              </a:spcBef>
              <a:buNone/>
              <a:defRPr sz="4000" b="1" kern="1200">
                <a:solidFill>
                  <a:schemeClr val="tx2"/>
                </a:solidFill>
                <a:latin typeface="+mj-lt"/>
                <a:ea typeface="+mj-ea"/>
                <a:cs typeface="+mj-cs"/>
              </a:defRPr>
            </a:lvl1pPr>
          </a:lstStyle>
          <a:p>
            <a:r>
              <a:rPr lang="pt-BR" sz="2000" u="sng" dirty="0"/>
              <a:t>Fim</a:t>
            </a:r>
          </a:p>
        </p:txBody>
      </p:sp>
    </p:spTree>
    <p:extLst>
      <p:ext uri="{BB962C8B-B14F-4D97-AF65-F5344CB8AC3E}">
        <p14:creationId xmlns:p14="http://schemas.microsoft.com/office/powerpoint/2010/main" val="420407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1"/>
          <p:cNvSpPr>
            <a:spLocks noGrp="1"/>
          </p:cNvSpPr>
          <p:nvPr>
            <p:ph idx="1"/>
          </p:nvPr>
        </p:nvSpPr>
        <p:spPr>
          <a:xfrm>
            <a:off x="974564" y="2924944"/>
            <a:ext cx="6135217" cy="3456384"/>
          </a:xfrm>
        </p:spPr>
        <p:txBody>
          <a:bodyPr>
            <a:normAutofit fontScale="92500" lnSpcReduction="20000"/>
          </a:bodyPr>
          <a:lstStyle/>
          <a:p>
            <a:r>
              <a:rPr lang="pt-BR" dirty="0"/>
              <a:t>Esperar o táxi</a:t>
            </a:r>
          </a:p>
          <a:p>
            <a:r>
              <a:rPr lang="pt-BR" dirty="0"/>
              <a:t>Acenar para que o táxi pare</a:t>
            </a:r>
          </a:p>
          <a:p>
            <a:r>
              <a:rPr lang="pt-BR" dirty="0"/>
              <a:t>Entrar no táxi</a:t>
            </a:r>
          </a:p>
          <a:p>
            <a:r>
              <a:rPr lang="pt-BR" dirty="0"/>
              <a:t>Informar o destino ao motorista</a:t>
            </a:r>
          </a:p>
          <a:p>
            <a:r>
              <a:rPr lang="pt-BR" dirty="0"/>
              <a:t>Perguntar o preço da corrida</a:t>
            </a:r>
          </a:p>
          <a:p>
            <a:r>
              <a:rPr lang="pt-BR" dirty="0"/>
              <a:t>Pagar a corrida</a:t>
            </a:r>
          </a:p>
          <a:p>
            <a:r>
              <a:rPr lang="pt-BR" dirty="0"/>
              <a:t>Sair do táxi</a:t>
            </a:r>
          </a:p>
          <a:p>
            <a:r>
              <a:rPr lang="pt-BR" dirty="0"/>
              <a:t>Entrar no prédio da reunião</a:t>
            </a:r>
          </a:p>
        </p:txBody>
      </p:sp>
      <p:sp>
        <p:nvSpPr>
          <p:cNvPr id="3" name="Título 2"/>
          <p:cNvSpPr>
            <a:spLocks noGrp="1"/>
          </p:cNvSpPr>
          <p:nvPr>
            <p:ph type="title"/>
          </p:nvPr>
        </p:nvSpPr>
        <p:spPr/>
        <p:txBody>
          <a:bodyPr/>
          <a:lstStyle/>
          <a:p>
            <a:r>
              <a:rPr lang="pt-BR" sz="2800" dirty="0"/>
              <a:t>Ir de táxi a uma reunião de negócios</a:t>
            </a:r>
          </a:p>
        </p:txBody>
      </p:sp>
      <p:sp>
        <p:nvSpPr>
          <p:cNvPr id="8" name="Título 2"/>
          <p:cNvSpPr txBox="1">
            <a:spLocks/>
          </p:cNvSpPr>
          <p:nvPr/>
        </p:nvSpPr>
        <p:spPr>
          <a:xfrm>
            <a:off x="101601" y="2512846"/>
            <a:ext cx="1745927" cy="464156"/>
          </a:xfrm>
          <a:prstGeom prst="rect">
            <a:avLst/>
          </a:prstGeom>
        </p:spPr>
        <p:txBody>
          <a:bodyPr vert="horz" lIns="91440" tIns="45720" rIns="91440" bIns="45720" rtlCol="0" anchor="ctr">
            <a:noAutofit/>
          </a:bodyPr>
          <a:lstStyle>
            <a:lvl1pPr algn="l" defTabSz="914400" rtl="0" eaLnBrk="1" latinLnBrk="0" hangingPunct="1">
              <a:lnSpc>
                <a:spcPct val="95000"/>
              </a:lnSpc>
              <a:spcBef>
                <a:spcPct val="0"/>
              </a:spcBef>
              <a:buNone/>
              <a:defRPr sz="4000" b="1" kern="1200">
                <a:solidFill>
                  <a:schemeClr val="tx2"/>
                </a:solidFill>
                <a:latin typeface="+mj-lt"/>
                <a:ea typeface="+mj-ea"/>
                <a:cs typeface="+mj-cs"/>
              </a:defRPr>
            </a:lvl1pPr>
          </a:lstStyle>
          <a:p>
            <a:r>
              <a:rPr lang="pt-BR" sz="2000" u="sng" dirty="0"/>
              <a:t>Início</a:t>
            </a:r>
          </a:p>
        </p:txBody>
      </p:sp>
      <p:sp>
        <p:nvSpPr>
          <p:cNvPr id="9" name="Título 2"/>
          <p:cNvSpPr txBox="1">
            <a:spLocks/>
          </p:cNvSpPr>
          <p:nvPr/>
        </p:nvSpPr>
        <p:spPr>
          <a:xfrm>
            <a:off x="119789" y="6309320"/>
            <a:ext cx="1745927" cy="464156"/>
          </a:xfrm>
          <a:prstGeom prst="rect">
            <a:avLst/>
          </a:prstGeom>
        </p:spPr>
        <p:txBody>
          <a:bodyPr vert="horz" lIns="91440" tIns="45720" rIns="91440" bIns="45720" rtlCol="0" anchor="ctr">
            <a:noAutofit/>
          </a:bodyPr>
          <a:lstStyle>
            <a:lvl1pPr algn="l" defTabSz="914400" rtl="0" eaLnBrk="1" latinLnBrk="0" hangingPunct="1">
              <a:lnSpc>
                <a:spcPct val="95000"/>
              </a:lnSpc>
              <a:spcBef>
                <a:spcPct val="0"/>
              </a:spcBef>
              <a:buNone/>
              <a:defRPr sz="4000" b="1" kern="1200">
                <a:solidFill>
                  <a:schemeClr val="tx2"/>
                </a:solidFill>
                <a:latin typeface="+mj-lt"/>
                <a:ea typeface="+mj-ea"/>
                <a:cs typeface="+mj-cs"/>
              </a:defRPr>
            </a:lvl1pPr>
          </a:lstStyle>
          <a:p>
            <a:r>
              <a:rPr lang="pt-BR" sz="2000" u="sng" dirty="0"/>
              <a:t>Fim</a:t>
            </a:r>
          </a:p>
        </p:txBody>
      </p:sp>
      <p:sp>
        <p:nvSpPr>
          <p:cNvPr id="15" name="CaixaDeTexto 14"/>
          <p:cNvSpPr txBox="1"/>
          <p:nvPr/>
        </p:nvSpPr>
        <p:spPr>
          <a:xfrm>
            <a:off x="5519936" y="2636912"/>
            <a:ext cx="5904656" cy="3631763"/>
          </a:xfrm>
          <a:prstGeom prst="rect">
            <a:avLst/>
          </a:prstGeom>
          <a:noFill/>
        </p:spPr>
        <p:txBody>
          <a:bodyPr wrap="square" rtlCol="0">
            <a:spAutoFit/>
          </a:bodyPr>
          <a:lstStyle/>
          <a:p>
            <a:pPr algn="just"/>
            <a:r>
              <a:rPr lang="pt-BR" sz="2000" dirty="0"/>
              <a:t>O algoritmo é um conjunto de ações divididas em dois tipos: </a:t>
            </a:r>
            <a:r>
              <a:rPr lang="pt-BR" sz="2400" b="1" dirty="0"/>
              <a:t>Primitivas e Não-Primitivas</a:t>
            </a:r>
            <a:r>
              <a:rPr lang="pt-BR" sz="2000" dirty="0"/>
              <a:t>.</a:t>
            </a:r>
          </a:p>
          <a:p>
            <a:pPr algn="just"/>
            <a:endParaRPr lang="pt-BR" sz="2000" dirty="0"/>
          </a:p>
          <a:p>
            <a:pPr marL="285750" indent="-285750" algn="just">
              <a:buFont typeface="Arial" panose="020B0604020202020204" pitchFamily="34" charset="0"/>
              <a:buChar char="•"/>
            </a:pPr>
            <a:r>
              <a:rPr lang="pt-BR" sz="2000" dirty="0"/>
              <a:t>Primitivas – são ações que não podem ser refinadas, por exemplo a ação </a:t>
            </a:r>
            <a:r>
              <a:rPr lang="pt-BR" sz="2400" b="1" u="sng" dirty="0"/>
              <a:t>inicio</a:t>
            </a:r>
            <a:r>
              <a:rPr lang="pt-BR" sz="2000" dirty="0"/>
              <a:t> do algoritmo.</a:t>
            </a:r>
          </a:p>
          <a:p>
            <a:pPr marL="285750" indent="-285750" algn="just">
              <a:buFont typeface="Arial" panose="020B0604020202020204" pitchFamily="34" charset="0"/>
              <a:buChar char="•"/>
            </a:pPr>
            <a:r>
              <a:rPr lang="pt-BR" sz="2000" dirty="0"/>
              <a:t>Não-primitivas – são ações que podem ser refinadas, por exemplo a ação colocar o </a:t>
            </a:r>
            <a:r>
              <a:rPr lang="pt-BR" sz="2000" u="sng" dirty="0"/>
              <a:t>Câmbio em “</a:t>
            </a:r>
            <a:r>
              <a:rPr lang="pt-BR" sz="2000" b="1" u="sng" dirty="0"/>
              <a:t>ponto morto</a:t>
            </a:r>
            <a:r>
              <a:rPr lang="pt-BR" sz="2000" u="sng" dirty="0"/>
              <a:t>”</a:t>
            </a:r>
            <a:r>
              <a:rPr lang="pt-BR" sz="2000" dirty="0"/>
              <a:t>. Podemos refinar essa ação através do comando: </a:t>
            </a:r>
            <a:r>
              <a:rPr lang="pt-BR" sz="2400" b="1" i="1" u="sng" dirty="0"/>
              <a:t>refinamento</a:t>
            </a:r>
            <a:r>
              <a:rPr lang="pt-BR" sz="2400" b="1" dirty="0"/>
              <a:t> </a:t>
            </a:r>
            <a:r>
              <a:rPr lang="pt-BR" sz="2000" dirty="0"/>
              <a:t>ou</a:t>
            </a:r>
            <a:r>
              <a:rPr lang="pt-BR" sz="2400" b="1" dirty="0"/>
              <a:t> </a:t>
            </a:r>
            <a:r>
              <a:rPr lang="pt-BR" sz="2400" b="1" i="1" u="sng" dirty="0"/>
              <a:t>ref.</a:t>
            </a:r>
            <a:endParaRPr lang="pt-BR" sz="2000" b="1" dirty="0"/>
          </a:p>
          <a:p>
            <a:endParaRPr lang="pt-BR" dirty="0"/>
          </a:p>
        </p:txBody>
      </p:sp>
      <p:grpSp>
        <p:nvGrpSpPr>
          <p:cNvPr id="18" name="Agrupar 17"/>
          <p:cNvGrpSpPr/>
          <p:nvPr/>
        </p:nvGrpSpPr>
        <p:grpSpPr>
          <a:xfrm>
            <a:off x="4902409" y="3688081"/>
            <a:ext cx="5616624" cy="1851112"/>
            <a:chOff x="4223792" y="4048232"/>
            <a:chExt cx="5616624" cy="1851112"/>
          </a:xfrm>
        </p:grpSpPr>
        <p:sp>
          <p:nvSpPr>
            <p:cNvPr id="16" name="Retângulo 15"/>
            <p:cNvSpPr/>
            <p:nvPr/>
          </p:nvSpPr>
          <p:spPr>
            <a:xfrm>
              <a:off x="4223792" y="4048232"/>
              <a:ext cx="5616624" cy="1851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CaixaDeTexto 16"/>
            <p:cNvSpPr txBox="1"/>
            <p:nvPr/>
          </p:nvSpPr>
          <p:spPr>
            <a:xfrm>
              <a:off x="4367808" y="4149080"/>
              <a:ext cx="5256584" cy="1631216"/>
            </a:xfrm>
            <a:prstGeom prst="rect">
              <a:avLst/>
            </a:prstGeom>
            <a:noFill/>
          </p:spPr>
          <p:txBody>
            <a:bodyPr wrap="square" rtlCol="0">
              <a:spAutoFit/>
            </a:bodyPr>
            <a:lstStyle/>
            <a:p>
              <a:r>
                <a:rPr lang="pt-BR" sz="2000" b="1" u="sng" dirty="0"/>
                <a:t>ref. Entrar no táxi</a:t>
              </a:r>
              <a:r>
                <a:rPr lang="pt-BR" sz="2000" b="1" dirty="0"/>
                <a:t> </a:t>
              </a:r>
            </a:p>
            <a:p>
              <a:pPr lvl="1"/>
              <a:r>
                <a:rPr lang="pt-BR" sz="2000" dirty="0"/>
                <a:t>abrir a porta</a:t>
              </a:r>
            </a:p>
            <a:p>
              <a:pPr lvl="1"/>
              <a:r>
                <a:rPr lang="pt-BR" sz="2000" dirty="0"/>
                <a:t>sentar no banco</a:t>
              </a:r>
            </a:p>
            <a:p>
              <a:pPr lvl="1"/>
              <a:r>
                <a:rPr lang="pt-BR" sz="2000" dirty="0"/>
                <a:t>fechar a porta</a:t>
              </a:r>
            </a:p>
            <a:p>
              <a:r>
                <a:rPr lang="pt-BR" sz="2000" b="1" u="sng" dirty="0"/>
                <a:t>fim ref.</a:t>
              </a:r>
              <a:endParaRPr lang="pt-BR" b="1" dirty="0"/>
            </a:p>
          </p:txBody>
        </p:sp>
      </p:grpSp>
    </p:spTree>
    <p:extLst>
      <p:ext uri="{BB962C8B-B14F-4D97-AF65-F5344CB8AC3E}">
        <p14:creationId xmlns:p14="http://schemas.microsoft.com/office/powerpoint/2010/main" val="1592785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1"/>
          <p:cNvSpPr>
            <a:spLocks noGrp="1"/>
          </p:cNvSpPr>
          <p:nvPr>
            <p:ph idx="1"/>
          </p:nvPr>
        </p:nvSpPr>
        <p:spPr>
          <a:xfrm>
            <a:off x="263352" y="2564904"/>
            <a:ext cx="9087545" cy="4032448"/>
          </a:xfrm>
        </p:spPr>
        <p:txBody>
          <a:bodyPr>
            <a:normAutofit fontScale="92500"/>
          </a:bodyPr>
          <a:lstStyle/>
          <a:p>
            <a:pPr>
              <a:lnSpc>
                <a:spcPct val="150000"/>
              </a:lnSpc>
            </a:pPr>
            <a:r>
              <a:rPr lang="pt-BR" sz="2800" dirty="0"/>
              <a:t>Início</a:t>
            </a:r>
          </a:p>
          <a:p>
            <a:pPr lvl="1">
              <a:lnSpc>
                <a:spcPct val="150000"/>
              </a:lnSpc>
            </a:pPr>
            <a:r>
              <a:rPr lang="pt-BR" sz="2800" dirty="0"/>
              <a:t>Armazenar o primeiro número;</a:t>
            </a:r>
          </a:p>
          <a:p>
            <a:pPr lvl="1">
              <a:lnSpc>
                <a:spcPct val="150000"/>
              </a:lnSpc>
            </a:pPr>
            <a:r>
              <a:rPr lang="pt-BR" sz="2800" dirty="0"/>
              <a:t>Armazenar o segundo número;</a:t>
            </a:r>
          </a:p>
          <a:p>
            <a:pPr lvl="1">
              <a:lnSpc>
                <a:spcPct val="150000"/>
              </a:lnSpc>
            </a:pPr>
            <a:r>
              <a:rPr lang="pt-BR" sz="2800" dirty="0"/>
              <a:t>Somar o Primeiro número com o Segundo número;</a:t>
            </a:r>
          </a:p>
          <a:p>
            <a:pPr lvl="1">
              <a:lnSpc>
                <a:spcPct val="150000"/>
              </a:lnSpc>
            </a:pPr>
            <a:r>
              <a:rPr lang="pt-BR" sz="2800" dirty="0"/>
              <a:t>Mostrar o resultado da Soma;</a:t>
            </a:r>
          </a:p>
          <a:p>
            <a:pPr>
              <a:lnSpc>
                <a:spcPct val="150000"/>
              </a:lnSpc>
            </a:pPr>
            <a:r>
              <a:rPr lang="pt-BR" sz="3000" dirty="0"/>
              <a:t>Fim</a:t>
            </a:r>
          </a:p>
        </p:txBody>
      </p:sp>
      <p:sp>
        <p:nvSpPr>
          <p:cNvPr id="3" name="Título 2"/>
          <p:cNvSpPr>
            <a:spLocks noGrp="1"/>
          </p:cNvSpPr>
          <p:nvPr>
            <p:ph type="title"/>
          </p:nvPr>
        </p:nvSpPr>
        <p:spPr>
          <a:xfrm>
            <a:off x="101600" y="1988169"/>
            <a:ext cx="12090399" cy="464492"/>
          </a:xfrm>
        </p:spPr>
        <p:txBody>
          <a:bodyPr>
            <a:normAutofit fontScale="90000"/>
          </a:bodyPr>
          <a:lstStyle/>
          <a:p>
            <a:r>
              <a:rPr lang="pt-BR" sz="2800" dirty="0"/>
              <a:t>Faça um algoritmo que receba dois números e ao final mostre a soma.</a:t>
            </a:r>
          </a:p>
        </p:txBody>
      </p:sp>
    </p:spTree>
    <p:extLst>
      <p:ext uri="{BB962C8B-B14F-4D97-AF65-F5344CB8AC3E}">
        <p14:creationId xmlns:p14="http://schemas.microsoft.com/office/powerpoint/2010/main" val="2630773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3" y="2924944"/>
            <a:ext cx="9011228" cy="2216051"/>
          </a:xfrm>
        </p:spPr>
        <p:txBody>
          <a:bodyPr>
            <a:normAutofit/>
          </a:bodyPr>
          <a:lstStyle/>
          <a:p>
            <a:pPr algn="just"/>
            <a:r>
              <a:rPr lang="pt-BR" sz="2800" dirty="0"/>
              <a:t>Utiliza formas gráficas preestabelecidas na representação dos algoritmos. O fluxograma é excelente para representar algoritmos que envolvam ações diferentes para muitas decisões.</a:t>
            </a:r>
          </a:p>
        </p:txBody>
      </p:sp>
      <p:sp>
        <p:nvSpPr>
          <p:cNvPr id="3" name="Título 2"/>
          <p:cNvSpPr>
            <a:spLocks noGrp="1"/>
          </p:cNvSpPr>
          <p:nvPr>
            <p:ph type="title"/>
          </p:nvPr>
        </p:nvSpPr>
        <p:spPr/>
        <p:txBody>
          <a:bodyPr/>
          <a:lstStyle/>
          <a:p>
            <a:r>
              <a:rPr lang="pt-BR" dirty="0"/>
              <a:t>FLUXOGRAMA</a:t>
            </a:r>
          </a:p>
        </p:txBody>
      </p:sp>
    </p:spTree>
    <p:extLst>
      <p:ext uri="{BB962C8B-B14F-4D97-AF65-F5344CB8AC3E}">
        <p14:creationId xmlns:p14="http://schemas.microsoft.com/office/powerpoint/2010/main" val="2148291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a:t>FLUXOGRAMA – Principais símbolos:</a:t>
            </a:r>
          </a:p>
        </p:txBody>
      </p:sp>
      <p:sp>
        <p:nvSpPr>
          <p:cNvPr id="5" name="Fluxograma: Terminação 4"/>
          <p:cNvSpPr/>
          <p:nvPr/>
        </p:nvSpPr>
        <p:spPr>
          <a:xfrm>
            <a:off x="335360" y="3068960"/>
            <a:ext cx="2880320" cy="72008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solidFill>
                  <a:schemeClr val="tx2"/>
                </a:solidFill>
              </a:rPr>
              <a:t>Início e Fim</a:t>
            </a:r>
            <a:endParaRPr lang="pt-BR" sz="1400" b="1" dirty="0">
              <a:solidFill>
                <a:schemeClr val="tx2"/>
              </a:solidFill>
            </a:endParaRPr>
          </a:p>
        </p:txBody>
      </p:sp>
      <p:sp>
        <p:nvSpPr>
          <p:cNvPr id="6" name="Fluxograma: Entrada Manual 5"/>
          <p:cNvSpPr/>
          <p:nvPr/>
        </p:nvSpPr>
        <p:spPr>
          <a:xfrm>
            <a:off x="335360" y="4149080"/>
            <a:ext cx="2880320" cy="936104"/>
          </a:xfrm>
          <a:prstGeom prst="flowChartManualIn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solidFill>
                  <a:schemeClr val="tx2"/>
                </a:solidFill>
              </a:rPr>
              <a:t>Entrada de Dados</a:t>
            </a:r>
          </a:p>
        </p:txBody>
      </p:sp>
      <p:sp>
        <p:nvSpPr>
          <p:cNvPr id="7" name="Fluxograma: Processo 6"/>
          <p:cNvSpPr/>
          <p:nvPr/>
        </p:nvSpPr>
        <p:spPr>
          <a:xfrm>
            <a:off x="335360" y="5661248"/>
            <a:ext cx="2880320" cy="79208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solidFill>
                  <a:schemeClr val="tx2"/>
                </a:solidFill>
              </a:rPr>
              <a:t>Operações</a:t>
            </a:r>
            <a:r>
              <a:rPr lang="pt-BR" b="1" dirty="0">
                <a:solidFill>
                  <a:schemeClr val="tx2"/>
                </a:solidFill>
              </a:rPr>
              <a:t> cálculos e atribuição de valores</a:t>
            </a:r>
          </a:p>
        </p:txBody>
      </p:sp>
      <p:sp>
        <p:nvSpPr>
          <p:cNvPr id="8" name="Fluxograma: Documento 7"/>
          <p:cNvSpPr/>
          <p:nvPr/>
        </p:nvSpPr>
        <p:spPr>
          <a:xfrm>
            <a:off x="3935760" y="3068960"/>
            <a:ext cx="2880320" cy="86409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solidFill>
                  <a:schemeClr val="tx2"/>
                </a:solidFill>
              </a:rPr>
              <a:t>Saída de dados em impressora</a:t>
            </a:r>
          </a:p>
        </p:txBody>
      </p:sp>
      <p:sp>
        <p:nvSpPr>
          <p:cNvPr id="9" name="Fluxograma: Exibir 8"/>
          <p:cNvSpPr/>
          <p:nvPr/>
        </p:nvSpPr>
        <p:spPr>
          <a:xfrm>
            <a:off x="3935760" y="4149080"/>
            <a:ext cx="2880320" cy="936104"/>
          </a:xfrm>
          <a:prstGeom prst="flowChartDisp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solidFill>
                  <a:schemeClr val="tx2"/>
                </a:solidFill>
              </a:rPr>
              <a:t>Saída de dados em Vídeo</a:t>
            </a:r>
          </a:p>
        </p:txBody>
      </p:sp>
      <p:sp>
        <p:nvSpPr>
          <p:cNvPr id="10" name="Fluxograma: Decisão 9"/>
          <p:cNvSpPr/>
          <p:nvPr/>
        </p:nvSpPr>
        <p:spPr>
          <a:xfrm>
            <a:off x="3935760" y="5661248"/>
            <a:ext cx="2880320" cy="86409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solidFill>
                  <a:schemeClr val="tx2"/>
                </a:solidFill>
              </a:rPr>
              <a:t>Decisão ou Desvio</a:t>
            </a:r>
          </a:p>
        </p:txBody>
      </p:sp>
      <p:sp>
        <p:nvSpPr>
          <p:cNvPr id="11" name="Fluxograma: Conector 10"/>
          <p:cNvSpPr/>
          <p:nvPr/>
        </p:nvSpPr>
        <p:spPr>
          <a:xfrm>
            <a:off x="8256240" y="4437112"/>
            <a:ext cx="1728192" cy="172819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solidFill>
                  <a:schemeClr val="tx2"/>
                </a:solidFill>
              </a:rPr>
              <a:t>Conector</a:t>
            </a:r>
            <a:endParaRPr lang="pt-BR" b="1" dirty="0">
              <a:solidFill>
                <a:schemeClr val="tx2"/>
              </a:solidFill>
            </a:endParaRPr>
          </a:p>
        </p:txBody>
      </p:sp>
      <p:cxnSp>
        <p:nvCxnSpPr>
          <p:cNvPr id="13" name="Conector de Seta Reta 12"/>
          <p:cNvCxnSpPr/>
          <p:nvPr/>
        </p:nvCxnSpPr>
        <p:spPr>
          <a:xfrm>
            <a:off x="8112224" y="3429000"/>
            <a:ext cx="2448272" cy="0"/>
          </a:xfrm>
          <a:prstGeom prst="straightConnector1">
            <a:avLst/>
          </a:prstGeom>
          <a:ln w="762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CaixaDeTexto 13"/>
          <p:cNvSpPr txBox="1"/>
          <p:nvPr/>
        </p:nvSpPr>
        <p:spPr>
          <a:xfrm>
            <a:off x="8112224" y="3501008"/>
            <a:ext cx="2448272" cy="400110"/>
          </a:xfrm>
          <a:prstGeom prst="rect">
            <a:avLst/>
          </a:prstGeom>
          <a:noFill/>
        </p:spPr>
        <p:txBody>
          <a:bodyPr wrap="square" rtlCol="0">
            <a:spAutoFit/>
          </a:bodyPr>
          <a:lstStyle/>
          <a:p>
            <a:r>
              <a:rPr lang="pt-BR" sz="2000" b="1" dirty="0">
                <a:solidFill>
                  <a:schemeClr val="tx2"/>
                </a:solidFill>
              </a:rPr>
              <a:t>Fluxo de dados</a:t>
            </a:r>
          </a:p>
        </p:txBody>
      </p:sp>
    </p:spTree>
    <p:extLst>
      <p:ext uri="{BB962C8B-B14F-4D97-AF65-F5344CB8AC3E}">
        <p14:creationId xmlns:p14="http://schemas.microsoft.com/office/powerpoint/2010/main" val="3842997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a:t>FLUXOGRAMA</a:t>
            </a:r>
          </a:p>
        </p:txBody>
      </p:sp>
      <p:sp>
        <p:nvSpPr>
          <p:cNvPr id="5" name="Fluxograma: Terminação 4"/>
          <p:cNvSpPr/>
          <p:nvPr/>
        </p:nvSpPr>
        <p:spPr>
          <a:xfrm>
            <a:off x="4223792" y="2209995"/>
            <a:ext cx="2880320" cy="72008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solidFill>
                  <a:schemeClr val="tx2"/>
                </a:solidFill>
              </a:rPr>
              <a:t>Início</a:t>
            </a:r>
            <a:endParaRPr lang="pt-BR" sz="1400" b="1" dirty="0">
              <a:solidFill>
                <a:schemeClr val="tx2"/>
              </a:solidFill>
            </a:endParaRPr>
          </a:p>
        </p:txBody>
      </p:sp>
      <p:sp>
        <p:nvSpPr>
          <p:cNvPr id="9" name="Fluxograma: Exibir 8"/>
          <p:cNvSpPr/>
          <p:nvPr/>
        </p:nvSpPr>
        <p:spPr>
          <a:xfrm>
            <a:off x="4223792" y="3786039"/>
            <a:ext cx="2880320" cy="936104"/>
          </a:xfrm>
          <a:prstGeom prst="flowChartDisp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solidFill>
                  <a:schemeClr val="tx2"/>
                </a:solidFill>
              </a:rPr>
              <a:t>Olá Mundo!!!</a:t>
            </a:r>
          </a:p>
        </p:txBody>
      </p:sp>
      <p:cxnSp>
        <p:nvCxnSpPr>
          <p:cNvPr id="13" name="Conector de Seta Reta 12"/>
          <p:cNvCxnSpPr>
            <a:endCxn id="9" idx="0"/>
          </p:cNvCxnSpPr>
          <p:nvPr/>
        </p:nvCxnSpPr>
        <p:spPr>
          <a:xfrm>
            <a:off x="5663952" y="2930075"/>
            <a:ext cx="0" cy="855964"/>
          </a:xfrm>
          <a:prstGeom prst="straightConnector1">
            <a:avLst/>
          </a:prstGeom>
          <a:ln w="762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Fluxograma: Terminação 11"/>
          <p:cNvSpPr/>
          <p:nvPr/>
        </p:nvSpPr>
        <p:spPr>
          <a:xfrm>
            <a:off x="4223792" y="5333146"/>
            <a:ext cx="2880320" cy="72008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solidFill>
                  <a:schemeClr val="tx2"/>
                </a:solidFill>
              </a:rPr>
              <a:t>Fim</a:t>
            </a:r>
            <a:endParaRPr lang="pt-BR" sz="1400" b="1" dirty="0">
              <a:solidFill>
                <a:schemeClr val="tx2"/>
              </a:solidFill>
            </a:endParaRPr>
          </a:p>
        </p:txBody>
      </p:sp>
      <p:sp>
        <p:nvSpPr>
          <p:cNvPr id="15" name="Título 2"/>
          <p:cNvSpPr txBox="1">
            <a:spLocks/>
          </p:cNvSpPr>
          <p:nvPr/>
        </p:nvSpPr>
        <p:spPr>
          <a:xfrm>
            <a:off x="1487488" y="6170600"/>
            <a:ext cx="9588500" cy="464492"/>
          </a:xfrm>
          <a:prstGeom prst="rect">
            <a:avLst/>
          </a:prstGeom>
        </p:spPr>
        <p:txBody>
          <a:bodyPr vert="horz" lIns="91440" tIns="45720" rIns="91440" bIns="45720" rtlCol="0" anchor="ctr">
            <a:noAutofit/>
          </a:bodyPr>
          <a:lstStyle>
            <a:lvl1pPr algn="l" defTabSz="914400" rtl="0" eaLnBrk="1" latinLnBrk="0" hangingPunct="1">
              <a:lnSpc>
                <a:spcPct val="95000"/>
              </a:lnSpc>
              <a:spcBef>
                <a:spcPct val="0"/>
              </a:spcBef>
              <a:buNone/>
              <a:defRPr sz="4000" b="1" kern="1200">
                <a:solidFill>
                  <a:schemeClr val="tx2"/>
                </a:solidFill>
                <a:latin typeface="+mj-lt"/>
                <a:ea typeface="+mj-ea"/>
                <a:cs typeface="+mj-cs"/>
              </a:defRPr>
            </a:lvl1pPr>
          </a:lstStyle>
          <a:p>
            <a:r>
              <a:rPr lang="pt-BR" sz="2800" b="0" dirty="0"/>
              <a:t>Imprime a frase </a:t>
            </a:r>
            <a:r>
              <a:rPr lang="pt-BR" sz="2800" dirty="0">
                <a:solidFill>
                  <a:srgbClr val="FF0000"/>
                </a:solidFill>
              </a:rPr>
              <a:t>Olá Mundo!!! </a:t>
            </a:r>
            <a:r>
              <a:rPr lang="pt-BR" sz="2800" b="0" dirty="0"/>
              <a:t>na tela do computador</a:t>
            </a:r>
          </a:p>
        </p:txBody>
      </p:sp>
      <p:cxnSp>
        <p:nvCxnSpPr>
          <p:cNvPr id="16" name="Conector de Seta Reta 15"/>
          <p:cNvCxnSpPr>
            <a:endCxn id="12" idx="0"/>
          </p:cNvCxnSpPr>
          <p:nvPr/>
        </p:nvCxnSpPr>
        <p:spPr>
          <a:xfrm>
            <a:off x="5663952" y="4722143"/>
            <a:ext cx="0" cy="611003"/>
          </a:xfrm>
          <a:prstGeom prst="straightConnector1">
            <a:avLst/>
          </a:prstGeom>
          <a:ln w="762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024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a:t>FLUXOGRAMA</a:t>
            </a:r>
          </a:p>
        </p:txBody>
      </p:sp>
      <p:sp>
        <p:nvSpPr>
          <p:cNvPr id="5" name="Fluxograma: Terminação 4"/>
          <p:cNvSpPr/>
          <p:nvPr/>
        </p:nvSpPr>
        <p:spPr>
          <a:xfrm>
            <a:off x="623391" y="3022574"/>
            <a:ext cx="2280803" cy="57020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tx2"/>
                </a:solidFill>
              </a:rPr>
              <a:t>Início</a:t>
            </a:r>
            <a:endParaRPr lang="pt-BR" sz="1200" b="1" dirty="0">
              <a:solidFill>
                <a:schemeClr val="tx2"/>
              </a:solidFill>
            </a:endParaRPr>
          </a:p>
        </p:txBody>
      </p:sp>
      <p:sp>
        <p:nvSpPr>
          <p:cNvPr id="9" name="Fluxograma: Exibir 8"/>
          <p:cNvSpPr/>
          <p:nvPr/>
        </p:nvSpPr>
        <p:spPr>
          <a:xfrm>
            <a:off x="479376" y="3933056"/>
            <a:ext cx="2568835" cy="834872"/>
          </a:xfrm>
          <a:prstGeom prst="flowChartDisp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tx2"/>
                </a:solidFill>
              </a:rPr>
              <a:t>Digite o primeiro número</a:t>
            </a:r>
          </a:p>
        </p:txBody>
      </p:sp>
      <p:sp>
        <p:nvSpPr>
          <p:cNvPr id="12" name="Fluxograma: Terminação 11"/>
          <p:cNvSpPr/>
          <p:nvPr/>
        </p:nvSpPr>
        <p:spPr>
          <a:xfrm>
            <a:off x="7038076" y="6237312"/>
            <a:ext cx="1975512" cy="49387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solidFill>
                  <a:schemeClr val="tx2"/>
                </a:solidFill>
              </a:rPr>
              <a:t>Fim</a:t>
            </a:r>
            <a:endParaRPr lang="pt-BR" sz="1400" b="1" dirty="0">
              <a:solidFill>
                <a:schemeClr val="tx2"/>
              </a:solidFill>
            </a:endParaRPr>
          </a:p>
        </p:txBody>
      </p:sp>
      <p:sp>
        <p:nvSpPr>
          <p:cNvPr id="10" name="Título 2"/>
          <p:cNvSpPr txBox="1">
            <a:spLocks/>
          </p:cNvSpPr>
          <p:nvPr/>
        </p:nvSpPr>
        <p:spPr>
          <a:xfrm>
            <a:off x="101601" y="2420888"/>
            <a:ext cx="12090399" cy="464492"/>
          </a:xfrm>
          <a:prstGeom prst="rect">
            <a:avLst/>
          </a:prstGeom>
        </p:spPr>
        <p:txBody>
          <a:bodyPr vert="horz" lIns="91440" tIns="45720" rIns="91440" bIns="45720" rtlCol="0" anchor="ctr">
            <a:noAutofit/>
          </a:bodyPr>
          <a:lstStyle>
            <a:lvl1pPr algn="l" defTabSz="914400" rtl="0" eaLnBrk="1" latinLnBrk="0" hangingPunct="1">
              <a:lnSpc>
                <a:spcPct val="95000"/>
              </a:lnSpc>
              <a:spcBef>
                <a:spcPct val="0"/>
              </a:spcBef>
              <a:buNone/>
              <a:defRPr sz="4000" b="1" kern="1200">
                <a:solidFill>
                  <a:schemeClr val="tx2"/>
                </a:solidFill>
                <a:latin typeface="+mj-lt"/>
                <a:ea typeface="+mj-ea"/>
                <a:cs typeface="+mj-cs"/>
              </a:defRPr>
            </a:lvl1pPr>
          </a:lstStyle>
          <a:p>
            <a:r>
              <a:rPr lang="pt-BR" sz="2800" dirty="0"/>
              <a:t>Algoritmo que receba dois números e ao final mostre a soma.</a:t>
            </a:r>
          </a:p>
        </p:txBody>
      </p:sp>
      <p:sp>
        <p:nvSpPr>
          <p:cNvPr id="11" name="Fluxograma: Entrada Manual 10"/>
          <p:cNvSpPr/>
          <p:nvPr/>
        </p:nvSpPr>
        <p:spPr>
          <a:xfrm>
            <a:off x="479376" y="4970393"/>
            <a:ext cx="2568836" cy="834871"/>
          </a:xfrm>
          <a:prstGeom prst="flowChartManualIn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solidFill>
                  <a:schemeClr val="tx2"/>
                </a:solidFill>
              </a:rPr>
              <a:t>N1</a:t>
            </a:r>
          </a:p>
        </p:txBody>
      </p:sp>
      <p:sp>
        <p:nvSpPr>
          <p:cNvPr id="14" name="Fluxograma: Conector 13"/>
          <p:cNvSpPr/>
          <p:nvPr/>
        </p:nvSpPr>
        <p:spPr>
          <a:xfrm>
            <a:off x="1403753" y="6021288"/>
            <a:ext cx="720080" cy="72008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solidFill>
                  <a:schemeClr val="tx2"/>
                </a:solidFill>
              </a:rPr>
              <a:t>1</a:t>
            </a:r>
            <a:endParaRPr lang="pt-BR" b="1" dirty="0">
              <a:solidFill>
                <a:schemeClr val="tx2"/>
              </a:solidFill>
            </a:endParaRPr>
          </a:p>
        </p:txBody>
      </p:sp>
      <p:sp>
        <p:nvSpPr>
          <p:cNvPr id="17" name="Fluxograma: Conector 16"/>
          <p:cNvSpPr/>
          <p:nvPr/>
        </p:nvSpPr>
        <p:spPr>
          <a:xfrm>
            <a:off x="4356081" y="2926841"/>
            <a:ext cx="720080" cy="72008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solidFill>
                  <a:schemeClr val="tx2"/>
                </a:solidFill>
              </a:rPr>
              <a:t>1</a:t>
            </a:r>
            <a:endParaRPr lang="pt-BR" b="1" dirty="0">
              <a:solidFill>
                <a:schemeClr val="tx2"/>
              </a:solidFill>
            </a:endParaRPr>
          </a:p>
        </p:txBody>
      </p:sp>
      <p:sp>
        <p:nvSpPr>
          <p:cNvPr id="18" name="Fluxograma: Exibir 17"/>
          <p:cNvSpPr/>
          <p:nvPr/>
        </p:nvSpPr>
        <p:spPr>
          <a:xfrm>
            <a:off x="3431704" y="3936437"/>
            <a:ext cx="2568835" cy="834872"/>
          </a:xfrm>
          <a:prstGeom prst="flowChartDisp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tx2"/>
                </a:solidFill>
              </a:rPr>
              <a:t>Digite o segundo número</a:t>
            </a:r>
          </a:p>
        </p:txBody>
      </p:sp>
      <p:sp>
        <p:nvSpPr>
          <p:cNvPr id="19" name="Fluxograma: Entrada Manual 18"/>
          <p:cNvSpPr/>
          <p:nvPr/>
        </p:nvSpPr>
        <p:spPr>
          <a:xfrm>
            <a:off x="3431704" y="4973774"/>
            <a:ext cx="2568836" cy="834871"/>
          </a:xfrm>
          <a:prstGeom prst="flowChartManualIn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solidFill>
                  <a:schemeClr val="tx2"/>
                </a:solidFill>
              </a:rPr>
              <a:t>N2</a:t>
            </a:r>
          </a:p>
        </p:txBody>
      </p:sp>
      <p:sp>
        <p:nvSpPr>
          <p:cNvPr id="20" name="Fluxograma: Conector 19"/>
          <p:cNvSpPr/>
          <p:nvPr/>
        </p:nvSpPr>
        <p:spPr>
          <a:xfrm>
            <a:off x="4354752" y="6046456"/>
            <a:ext cx="720080" cy="72008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solidFill>
                  <a:schemeClr val="tx2"/>
                </a:solidFill>
              </a:rPr>
              <a:t>2</a:t>
            </a:r>
            <a:endParaRPr lang="pt-BR" b="1" dirty="0">
              <a:solidFill>
                <a:schemeClr val="tx2"/>
              </a:solidFill>
            </a:endParaRPr>
          </a:p>
        </p:txBody>
      </p:sp>
      <p:sp>
        <p:nvSpPr>
          <p:cNvPr id="21" name="Fluxograma: Conector 20"/>
          <p:cNvSpPr/>
          <p:nvPr/>
        </p:nvSpPr>
        <p:spPr>
          <a:xfrm>
            <a:off x="7718132" y="2942776"/>
            <a:ext cx="720080" cy="72008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solidFill>
                  <a:schemeClr val="tx2"/>
                </a:solidFill>
              </a:rPr>
              <a:t>2</a:t>
            </a:r>
            <a:endParaRPr lang="pt-BR" b="1" dirty="0">
              <a:solidFill>
                <a:schemeClr val="tx2"/>
              </a:solidFill>
            </a:endParaRPr>
          </a:p>
        </p:txBody>
      </p:sp>
      <p:sp>
        <p:nvSpPr>
          <p:cNvPr id="22" name="Fluxograma: Processo 21"/>
          <p:cNvSpPr/>
          <p:nvPr/>
        </p:nvSpPr>
        <p:spPr>
          <a:xfrm>
            <a:off x="6600056" y="3978614"/>
            <a:ext cx="2956233" cy="81296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solidFill>
                  <a:schemeClr val="tx2"/>
                </a:solidFill>
              </a:rPr>
              <a:t>R </a:t>
            </a:r>
            <a:r>
              <a:rPr lang="pt-BR" sz="2000" b="1" dirty="0">
                <a:solidFill>
                  <a:schemeClr val="tx2"/>
                </a:solidFill>
                <a:sym typeface="Wingdings" panose="05000000000000000000" pitchFamily="2" charset="2"/>
              </a:rPr>
              <a:t> N1 + N2</a:t>
            </a:r>
            <a:endParaRPr lang="pt-BR" b="1" dirty="0">
              <a:solidFill>
                <a:schemeClr val="tx2"/>
              </a:solidFill>
            </a:endParaRPr>
          </a:p>
        </p:txBody>
      </p:sp>
      <p:sp>
        <p:nvSpPr>
          <p:cNvPr id="23" name="Fluxograma: Exibir 22"/>
          <p:cNvSpPr/>
          <p:nvPr/>
        </p:nvSpPr>
        <p:spPr>
          <a:xfrm>
            <a:off x="6741415" y="5033168"/>
            <a:ext cx="2568835" cy="834872"/>
          </a:xfrm>
          <a:prstGeom prst="flowChartDisp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tx2"/>
                </a:solidFill>
              </a:rPr>
              <a:t>R</a:t>
            </a:r>
          </a:p>
        </p:txBody>
      </p:sp>
      <p:cxnSp>
        <p:nvCxnSpPr>
          <p:cNvPr id="28" name="Conector de Seta Reta 27"/>
          <p:cNvCxnSpPr>
            <a:stCxn id="23" idx="2"/>
            <a:endCxn id="12" idx="0"/>
          </p:cNvCxnSpPr>
          <p:nvPr/>
        </p:nvCxnSpPr>
        <p:spPr>
          <a:xfrm flipH="1">
            <a:off x="8025832" y="5868040"/>
            <a:ext cx="1" cy="36927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de Seta Reta 30"/>
          <p:cNvCxnSpPr>
            <a:endCxn id="23" idx="0"/>
          </p:cNvCxnSpPr>
          <p:nvPr/>
        </p:nvCxnSpPr>
        <p:spPr>
          <a:xfrm>
            <a:off x="8025832" y="4825817"/>
            <a:ext cx="1" cy="20735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de Seta Reta 33"/>
          <p:cNvCxnSpPr>
            <a:stCxn id="21" idx="4"/>
            <a:endCxn id="22" idx="0"/>
          </p:cNvCxnSpPr>
          <p:nvPr/>
        </p:nvCxnSpPr>
        <p:spPr>
          <a:xfrm>
            <a:off x="8078172" y="3662856"/>
            <a:ext cx="1" cy="31575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a:stCxn id="17" idx="4"/>
            <a:endCxn id="18" idx="0"/>
          </p:cNvCxnSpPr>
          <p:nvPr/>
        </p:nvCxnSpPr>
        <p:spPr>
          <a:xfrm>
            <a:off x="4716121" y="3646921"/>
            <a:ext cx="1" cy="28951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ector de Seta Reta 41"/>
          <p:cNvCxnSpPr>
            <a:stCxn id="18" idx="2"/>
            <a:endCxn id="19" idx="0"/>
          </p:cNvCxnSpPr>
          <p:nvPr/>
        </p:nvCxnSpPr>
        <p:spPr>
          <a:xfrm>
            <a:off x="4716122" y="4771309"/>
            <a:ext cx="0" cy="28595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ector de Seta Reta 44"/>
          <p:cNvCxnSpPr>
            <a:stCxn id="19" idx="2"/>
            <a:endCxn id="20" idx="0"/>
          </p:cNvCxnSpPr>
          <p:nvPr/>
        </p:nvCxnSpPr>
        <p:spPr>
          <a:xfrm flipH="1">
            <a:off x="4714792" y="5808645"/>
            <a:ext cx="1330" cy="23781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ector de Seta Reta 48"/>
          <p:cNvCxnSpPr>
            <a:stCxn id="11" idx="2"/>
            <a:endCxn id="14" idx="0"/>
          </p:cNvCxnSpPr>
          <p:nvPr/>
        </p:nvCxnSpPr>
        <p:spPr>
          <a:xfrm flipH="1">
            <a:off x="1763793" y="5805264"/>
            <a:ext cx="1" cy="21602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ector de Seta Reta 52"/>
          <p:cNvCxnSpPr>
            <a:stCxn id="9" idx="2"/>
            <a:endCxn id="11" idx="0"/>
          </p:cNvCxnSpPr>
          <p:nvPr/>
        </p:nvCxnSpPr>
        <p:spPr>
          <a:xfrm>
            <a:off x="1763794" y="4767928"/>
            <a:ext cx="0" cy="28595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ector de Seta Reta 55"/>
          <p:cNvCxnSpPr>
            <a:stCxn id="5" idx="2"/>
            <a:endCxn id="9" idx="0"/>
          </p:cNvCxnSpPr>
          <p:nvPr/>
        </p:nvCxnSpPr>
        <p:spPr>
          <a:xfrm>
            <a:off x="1763793" y="3592775"/>
            <a:ext cx="1" cy="34028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619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2" y="2581101"/>
            <a:ext cx="10817727" cy="4016251"/>
          </a:xfrm>
        </p:spPr>
        <p:txBody>
          <a:bodyPr>
            <a:normAutofit fontScale="92500" lnSpcReduction="20000"/>
          </a:bodyPr>
          <a:lstStyle/>
          <a:p>
            <a:pPr algn="just"/>
            <a:r>
              <a:rPr lang="pt-BR" dirty="0"/>
              <a:t>Fluxograma para o cálculo de uma média entre duas notas bimestrais.</a:t>
            </a:r>
          </a:p>
          <a:p>
            <a:pPr algn="just"/>
            <a:r>
              <a:rPr lang="pt-BR" dirty="0"/>
              <a:t>Fluxograma para um dia de domingo;</a:t>
            </a:r>
          </a:p>
          <a:p>
            <a:pPr algn="just"/>
            <a:r>
              <a:rPr lang="pt-BR" dirty="0"/>
              <a:t>Elabore um fluxograma que calcule a média de duas notas recebidas e retorne “Aprovado” ou “Reprovado” seguindo os seguintes critérios:</a:t>
            </a:r>
          </a:p>
          <a:p>
            <a:pPr lvl="1" algn="just"/>
            <a:r>
              <a:rPr lang="pt-BR" dirty="0"/>
              <a:t>Média &gt;= 6 (Aprovado);</a:t>
            </a:r>
          </a:p>
          <a:p>
            <a:pPr lvl="1" algn="just"/>
            <a:r>
              <a:rPr lang="pt-BR" dirty="0"/>
              <a:t>Média &lt; 6 (Reprovado).</a:t>
            </a:r>
          </a:p>
          <a:p>
            <a:pPr algn="just"/>
            <a:r>
              <a:rPr lang="pt-BR" dirty="0"/>
              <a:t>Com base no fluxograma anterior, elabore um novo fluxograma com os seguintes critérios:</a:t>
            </a:r>
          </a:p>
          <a:p>
            <a:pPr lvl="1" algn="just"/>
            <a:r>
              <a:rPr lang="pt-BR" dirty="0"/>
              <a:t>Média &gt;= 6 (Aprovado)</a:t>
            </a:r>
          </a:p>
          <a:p>
            <a:pPr lvl="1" algn="just"/>
            <a:r>
              <a:rPr lang="pt-BR" dirty="0"/>
              <a:t>Média &gt;= 4 (Recuperação)</a:t>
            </a:r>
          </a:p>
          <a:p>
            <a:pPr lvl="1" algn="just"/>
            <a:r>
              <a:rPr lang="pt-BR" dirty="0"/>
              <a:t>Média &lt; 4 (reprovado)</a:t>
            </a:r>
          </a:p>
        </p:txBody>
      </p:sp>
      <p:sp>
        <p:nvSpPr>
          <p:cNvPr id="3" name="Título 2"/>
          <p:cNvSpPr>
            <a:spLocks noGrp="1"/>
          </p:cNvSpPr>
          <p:nvPr>
            <p:ph type="title"/>
          </p:nvPr>
        </p:nvSpPr>
        <p:spPr/>
        <p:txBody>
          <a:bodyPr/>
          <a:lstStyle/>
          <a:p>
            <a:r>
              <a:rPr lang="pt-BR" dirty="0"/>
              <a:t>Atividade:</a:t>
            </a:r>
          </a:p>
        </p:txBody>
      </p:sp>
    </p:spTree>
    <p:extLst>
      <p:ext uri="{BB962C8B-B14F-4D97-AF65-F5344CB8AC3E}">
        <p14:creationId xmlns:p14="http://schemas.microsoft.com/office/powerpoint/2010/main" val="122716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2" y="2924944"/>
            <a:ext cx="10601703" cy="3528392"/>
          </a:xfrm>
        </p:spPr>
        <p:txBody>
          <a:bodyPr>
            <a:normAutofit fontScale="92500" lnSpcReduction="10000"/>
          </a:bodyPr>
          <a:lstStyle/>
          <a:p>
            <a:pPr algn="just"/>
            <a:r>
              <a:rPr lang="pt-BR" dirty="0"/>
              <a:t>Variáveis e constantes são os elementos básicos que um programa manipula.</a:t>
            </a:r>
          </a:p>
          <a:p>
            <a:pPr algn="just"/>
            <a:r>
              <a:rPr lang="pt-BR" dirty="0"/>
              <a:t>Variável é a representação simbólica dos elementos de um certo conjunto. Cada variável corresponde a uma posição de memória, cujo conteúdo pode ser alterado ao longo do tempo durante a execução de um programa. Embora uma variável possa assumir diferentes valores, ela só pode armazenar um valor a cada instante.</a:t>
            </a:r>
          </a:p>
          <a:p>
            <a:pPr algn="just"/>
            <a:r>
              <a:rPr lang="pt-BR" dirty="0"/>
              <a:t>Constante é um determinado valor fixo que não se modifica ao longo do tempo, durante a execução de um programa. Conforme o seu tipo, a constante é classificada como sendo numérica, lógica e literal.</a:t>
            </a:r>
          </a:p>
        </p:txBody>
      </p:sp>
      <p:sp>
        <p:nvSpPr>
          <p:cNvPr id="3" name="Título 2"/>
          <p:cNvSpPr>
            <a:spLocks noGrp="1"/>
          </p:cNvSpPr>
          <p:nvPr>
            <p:ph type="title"/>
          </p:nvPr>
        </p:nvSpPr>
        <p:spPr/>
        <p:txBody>
          <a:bodyPr/>
          <a:lstStyle/>
          <a:p>
            <a:r>
              <a:rPr lang="pt-BR" dirty="0"/>
              <a:t>Constantes, Variáveis e Tipos de Dados</a:t>
            </a:r>
          </a:p>
        </p:txBody>
      </p:sp>
    </p:spTree>
    <p:extLst>
      <p:ext uri="{BB962C8B-B14F-4D97-AF65-F5344CB8AC3E}">
        <p14:creationId xmlns:p14="http://schemas.microsoft.com/office/powerpoint/2010/main" val="2055844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8393" y="188640"/>
            <a:ext cx="7064351" cy="5298263"/>
          </a:xfrm>
          <a:prstGeom prst="rect">
            <a:avLst/>
          </a:prstGeom>
        </p:spPr>
      </p:pic>
      <p:sp>
        <p:nvSpPr>
          <p:cNvPr id="2" name="Título 1"/>
          <p:cNvSpPr>
            <a:spLocks noGrp="1"/>
          </p:cNvSpPr>
          <p:nvPr>
            <p:ph type="ctrTitle"/>
          </p:nvPr>
        </p:nvSpPr>
        <p:spPr/>
        <p:txBody>
          <a:bodyPr/>
          <a:lstStyle/>
          <a:p>
            <a:r>
              <a:rPr lang="pt-BR" dirty="0"/>
              <a:t>Lógica de</a:t>
            </a:r>
            <a:br>
              <a:rPr lang="pt-BR" dirty="0"/>
            </a:br>
            <a:r>
              <a:rPr lang="pt-BR" dirty="0"/>
              <a:t>Programação</a:t>
            </a:r>
          </a:p>
        </p:txBody>
      </p:sp>
      <p:sp>
        <p:nvSpPr>
          <p:cNvPr id="3" name="Subtítulo 2"/>
          <p:cNvSpPr>
            <a:spLocks noGrp="1"/>
          </p:cNvSpPr>
          <p:nvPr>
            <p:ph type="subTitle" idx="1"/>
          </p:nvPr>
        </p:nvSpPr>
        <p:spPr/>
        <p:txBody>
          <a:bodyPr/>
          <a:lstStyle/>
          <a:p>
            <a:r>
              <a:rPr lang="pt-BR" dirty="0"/>
              <a:t>Wellington Vieira dos Santos </a:t>
            </a:r>
          </a:p>
        </p:txBody>
      </p:sp>
    </p:spTree>
    <p:extLst>
      <p:ext uri="{BB962C8B-B14F-4D97-AF65-F5344CB8AC3E}">
        <p14:creationId xmlns:p14="http://schemas.microsoft.com/office/powerpoint/2010/main" val="4130766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3" y="2924944"/>
            <a:ext cx="4913072" cy="3528392"/>
          </a:xfrm>
        </p:spPr>
        <p:txBody>
          <a:bodyPr>
            <a:normAutofit/>
          </a:bodyPr>
          <a:lstStyle/>
          <a:p>
            <a:pPr algn="just"/>
            <a:r>
              <a:rPr lang="pt-BR" dirty="0"/>
              <a:t>Inteiros;</a:t>
            </a:r>
          </a:p>
          <a:p>
            <a:pPr algn="just"/>
            <a:r>
              <a:rPr lang="pt-BR" dirty="0"/>
              <a:t>Reais (Casas decimais);</a:t>
            </a:r>
          </a:p>
          <a:p>
            <a:pPr algn="just"/>
            <a:r>
              <a:rPr lang="pt-BR" dirty="0"/>
              <a:t>Caracteres (</a:t>
            </a:r>
            <a:r>
              <a:rPr lang="pt-BR" dirty="0" err="1"/>
              <a:t>String</a:t>
            </a:r>
            <a:r>
              <a:rPr lang="pt-BR" dirty="0"/>
              <a:t>-Texto-Numérico);</a:t>
            </a:r>
          </a:p>
          <a:p>
            <a:pPr algn="just"/>
            <a:r>
              <a:rPr lang="pt-BR" dirty="0"/>
              <a:t>Lógicos (Verdadeiro ou Falso).</a:t>
            </a:r>
          </a:p>
          <a:p>
            <a:pPr algn="just"/>
            <a:endParaRPr lang="pt-BR" dirty="0"/>
          </a:p>
        </p:txBody>
      </p:sp>
      <p:sp>
        <p:nvSpPr>
          <p:cNvPr id="3" name="Título 2"/>
          <p:cNvSpPr>
            <a:spLocks noGrp="1"/>
          </p:cNvSpPr>
          <p:nvPr>
            <p:ph type="title"/>
          </p:nvPr>
        </p:nvSpPr>
        <p:spPr/>
        <p:txBody>
          <a:bodyPr/>
          <a:lstStyle/>
          <a:p>
            <a:r>
              <a:rPr lang="pt-BR" dirty="0"/>
              <a:t>Tipos: Variáveis</a:t>
            </a:r>
          </a:p>
        </p:txBody>
      </p:sp>
      <p:grpSp>
        <p:nvGrpSpPr>
          <p:cNvPr id="7" name="Agrupar 6"/>
          <p:cNvGrpSpPr/>
          <p:nvPr/>
        </p:nvGrpSpPr>
        <p:grpSpPr>
          <a:xfrm>
            <a:off x="5735960" y="2452661"/>
            <a:ext cx="5616624" cy="3528392"/>
            <a:chOff x="3719736" y="2708920"/>
            <a:chExt cx="5616624" cy="3528392"/>
          </a:xfrm>
        </p:grpSpPr>
        <p:sp>
          <p:nvSpPr>
            <p:cNvPr id="5" name="Fluxograma: Processo 4"/>
            <p:cNvSpPr/>
            <p:nvPr/>
          </p:nvSpPr>
          <p:spPr>
            <a:xfrm>
              <a:off x="3719736" y="2708920"/>
              <a:ext cx="5616624" cy="352839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p:cNvSpPr txBox="1"/>
            <p:nvPr/>
          </p:nvSpPr>
          <p:spPr>
            <a:xfrm>
              <a:off x="4007768" y="3068960"/>
              <a:ext cx="5328592" cy="2954655"/>
            </a:xfrm>
            <a:prstGeom prst="rect">
              <a:avLst/>
            </a:prstGeom>
            <a:noFill/>
          </p:spPr>
          <p:txBody>
            <a:bodyPr wrap="square" rtlCol="0">
              <a:spAutoFit/>
            </a:bodyPr>
            <a:lstStyle/>
            <a:p>
              <a:r>
                <a:rPr lang="pt-BR" sz="2400" b="1" dirty="0">
                  <a:solidFill>
                    <a:schemeClr val="tx2"/>
                  </a:solidFill>
                </a:rPr>
                <a:t>ALGORITMO Armazenar um número</a:t>
              </a:r>
            </a:p>
            <a:p>
              <a:endParaRPr lang="pt-BR" sz="2400" b="1" dirty="0">
                <a:solidFill>
                  <a:schemeClr val="tx2"/>
                </a:solidFill>
              </a:endParaRPr>
            </a:p>
            <a:p>
              <a:r>
                <a:rPr lang="pt-BR" sz="2400" b="1" dirty="0">
                  <a:solidFill>
                    <a:schemeClr val="tx2"/>
                  </a:solidFill>
                </a:rPr>
                <a:t>VARIAVEIS</a:t>
              </a:r>
            </a:p>
            <a:p>
              <a:r>
                <a:rPr lang="pt-BR" sz="2400" b="1" dirty="0">
                  <a:solidFill>
                    <a:schemeClr val="tx2"/>
                  </a:solidFill>
                </a:rPr>
                <a:t>	Número: INTEIRO</a:t>
              </a:r>
            </a:p>
            <a:p>
              <a:r>
                <a:rPr lang="pt-BR" sz="2400" b="1" dirty="0">
                  <a:solidFill>
                    <a:schemeClr val="tx2"/>
                  </a:solidFill>
                </a:rPr>
                <a:t>INICIO</a:t>
              </a:r>
            </a:p>
            <a:p>
              <a:r>
                <a:rPr lang="pt-BR" sz="2400" b="1" dirty="0">
                  <a:solidFill>
                    <a:schemeClr val="tx2"/>
                  </a:solidFill>
                </a:rPr>
                <a:t>	Número </a:t>
              </a:r>
              <a:r>
                <a:rPr lang="pt-BR" sz="2400" b="1" dirty="0">
                  <a:solidFill>
                    <a:schemeClr val="tx2"/>
                  </a:solidFill>
                  <a:sym typeface="Wingdings" panose="05000000000000000000" pitchFamily="2" charset="2"/>
                </a:rPr>
                <a:t></a:t>
              </a:r>
              <a:r>
                <a:rPr lang="pt-BR" sz="2400" b="1" dirty="0">
                  <a:solidFill>
                    <a:schemeClr val="tx2"/>
                  </a:solidFill>
                </a:rPr>
                <a:t> 15</a:t>
              </a:r>
            </a:p>
            <a:p>
              <a:r>
                <a:rPr lang="pt-BR" sz="2400" b="1" dirty="0">
                  <a:solidFill>
                    <a:schemeClr val="tx2"/>
                  </a:solidFill>
                </a:rPr>
                <a:t>FIM</a:t>
              </a:r>
            </a:p>
            <a:p>
              <a:endParaRPr lang="pt-BR" dirty="0"/>
            </a:p>
          </p:txBody>
        </p:sp>
      </p:grpSp>
    </p:spTree>
    <p:extLst>
      <p:ext uri="{BB962C8B-B14F-4D97-AF65-F5344CB8AC3E}">
        <p14:creationId xmlns:p14="http://schemas.microsoft.com/office/powerpoint/2010/main" val="1586077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Espaço Reservado para Conteúdo 4"/>
          <p:cNvGraphicFramePr>
            <a:graphicFrameLocks noGrp="1"/>
          </p:cNvGraphicFramePr>
          <p:nvPr>
            <p:ph idx="1"/>
          </p:nvPr>
        </p:nvGraphicFramePr>
        <p:xfrm>
          <a:off x="101601" y="2636912"/>
          <a:ext cx="10889160" cy="2595880"/>
        </p:xfrm>
        <a:graphic>
          <a:graphicData uri="http://schemas.openxmlformats.org/drawingml/2006/table">
            <a:tbl>
              <a:tblPr firstRow="1" bandRow="1">
                <a:tableStyleId>{3B4B98B0-60AC-42C2-AFA5-B58CD77FA1E5}</a:tableStyleId>
              </a:tblPr>
              <a:tblGrid>
                <a:gridCol w="2722290">
                  <a:extLst>
                    <a:ext uri="{9D8B030D-6E8A-4147-A177-3AD203B41FA5}">
                      <a16:colId xmlns:a16="http://schemas.microsoft.com/office/drawing/2014/main" val="634455041"/>
                    </a:ext>
                  </a:extLst>
                </a:gridCol>
                <a:gridCol w="2722290">
                  <a:extLst>
                    <a:ext uri="{9D8B030D-6E8A-4147-A177-3AD203B41FA5}">
                      <a16:colId xmlns:a16="http://schemas.microsoft.com/office/drawing/2014/main" val="928016205"/>
                    </a:ext>
                  </a:extLst>
                </a:gridCol>
                <a:gridCol w="2722290">
                  <a:extLst>
                    <a:ext uri="{9D8B030D-6E8A-4147-A177-3AD203B41FA5}">
                      <a16:colId xmlns:a16="http://schemas.microsoft.com/office/drawing/2014/main" val="3019770412"/>
                    </a:ext>
                  </a:extLst>
                </a:gridCol>
                <a:gridCol w="2722290">
                  <a:extLst>
                    <a:ext uri="{9D8B030D-6E8A-4147-A177-3AD203B41FA5}">
                      <a16:colId xmlns:a16="http://schemas.microsoft.com/office/drawing/2014/main" val="224131170"/>
                    </a:ext>
                  </a:extLst>
                </a:gridCol>
              </a:tblGrid>
              <a:tr h="370840">
                <a:tc gridSpan="2">
                  <a:txBody>
                    <a:bodyPr/>
                    <a:lstStyle/>
                    <a:p>
                      <a:pPr algn="ctr"/>
                      <a:r>
                        <a:rPr lang="pt-BR" sz="1800" dirty="0"/>
                        <a:t>Operador</a:t>
                      </a:r>
                    </a:p>
                  </a:txBody>
                  <a:tcPr anchor="ctr"/>
                </a:tc>
                <a:tc hMerge="1">
                  <a:txBody>
                    <a:bodyPr/>
                    <a:lstStyle/>
                    <a:p>
                      <a:endParaRPr lang="pt-BR" dirty="0"/>
                    </a:p>
                  </a:txBody>
                  <a:tcPr/>
                </a:tc>
                <a:tc>
                  <a:txBody>
                    <a:bodyPr/>
                    <a:lstStyle/>
                    <a:p>
                      <a:r>
                        <a:rPr lang="pt-BR" sz="1800" dirty="0"/>
                        <a:t>Cálculo</a:t>
                      </a:r>
                    </a:p>
                  </a:txBody>
                  <a:tcPr/>
                </a:tc>
                <a:tc>
                  <a:txBody>
                    <a:bodyPr/>
                    <a:lstStyle/>
                    <a:p>
                      <a:r>
                        <a:rPr lang="pt-BR" sz="1800" dirty="0"/>
                        <a:t>Resultado</a:t>
                      </a:r>
                    </a:p>
                  </a:txBody>
                  <a:tcPr/>
                </a:tc>
                <a:extLst>
                  <a:ext uri="{0D108BD9-81ED-4DB2-BD59-A6C34878D82A}">
                    <a16:rowId xmlns:a16="http://schemas.microsoft.com/office/drawing/2014/main" val="1111056829"/>
                  </a:ext>
                </a:extLst>
              </a:tr>
              <a:tr h="370840">
                <a:tc>
                  <a:txBody>
                    <a:bodyPr/>
                    <a:lstStyle/>
                    <a:p>
                      <a:r>
                        <a:rPr lang="pt-BR" sz="1800" dirty="0"/>
                        <a:t>+</a:t>
                      </a:r>
                    </a:p>
                  </a:txBody>
                  <a:tcPr/>
                </a:tc>
                <a:tc>
                  <a:txBody>
                    <a:bodyPr/>
                    <a:lstStyle/>
                    <a:p>
                      <a:r>
                        <a:rPr lang="pt-BR" sz="1800" dirty="0"/>
                        <a:t>Adição</a:t>
                      </a:r>
                    </a:p>
                  </a:txBody>
                  <a:tcPr/>
                </a:tc>
                <a:tc>
                  <a:txBody>
                    <a:bodyPr/>
                    <a:lstStyle/>
                    <a:p>
                      <a:r>
                        <a:rPr lang="pt-BR" sz="1800" dirty="0"/>
                        <a:t>5 + 2</a:t>
                      </a:r>
                    </a:p>
                  </a:txBody>
                  <a:tcPr/>
                </a:tc>
                <a:tc>
                  <a:txBody>
                    <a:bodyPr/>
                    <a:lstStyle/>
                    <a:p>
                      <a:r>
                        <a:rPr lang="pt-BR" sz="1800" dirty="0"/>
                        <a:t>7</a:t>
                      </a:r>
                    </a:p>
                  </a:txBody>
                  <a:tcPr/>
                </a:tc>
                <a:extLst>
                  <a:ext uri="{0D108BD9-81ED-4DB2-BD59-A6C34878D82A}">
                    <a16:rowId xmlns:a16="http://schemas.microsoft.com/office/drawing/2014/main" val="2761355051"/>
                  </a:ext>
                </a:extLst>
              </a:tr>
              <a:tr h="370840">
                <a:tc>
                  <a:txBody>
                    <a:bodyPr/>
                    <a:lstStyle/>
                    <a:p>
                      <a:r>
                        <a:rPr lang="pt-BR" sz="1800" dirty="0"/>
                        <a:t>-</a:t>
                      </a:r>
                    </a:p>
                  </a:txBody>
                  <a:tcPr/>
                </a:tc>
                <a:tc>
                  <a:txBody>
                    <a:bodyPr/>
                    <a:lstStyle/>
                    <a:p>
                      <a:r>
                        <a:rPr lang="pt-BR" sz="1800" dirty="0"/>
                        <a:t>Subtração</a:t>
                      </a:r>
                    </a:p>
                  </a:txBody>
                  <a:tcPr/>
                </a:tc>
                <a:tc>
                  <a:txBody>
                    <a:bodyPr/>
                    <a:lstStyle/>
                    <a:p>
                      <a:r>
                        <a:rPr lang="pt-BR" sz="1800" dirty="0"/>
                        <a:t>5 -  2</a:t>
                      </a:r>
                    </a:p>
                  </a:txBody>
                  <a:tcPr/>
                </a:tc>
                <a:tc>
                  <a:txBody>
                    <a:bodyPr/>
                    <a:lstStyle/>
                    <a:p>
                      <a:r>
                        <a:rPr lang="pt-BR" sz="1800" dirty="0"/>
                        <a:t>3</a:t>
                      </a:r>
                    </a:p>
                  </a:txBody>
                  <a:tcPr/>
                </a:tc>
                <a:extLst>
                  <a:ext uri="{0D108BD9-81ED-4DB2-BD59-A6C34878D82A}">
                    <a16:rowId xmlns:a16="http://schemas.microsoft.com/office/drawing/2014/main" val="3105648141"/>
                  </a:ext>
                </a:extLst>
              </a:tr>
              <a:tr h="370840">
                <a:tc>
                  <a:txBody>
                    <a:bodyPr/>
                    <a:lstStyle/>
                    <a:p>
                      <a:r>
                        <a:rPr lang="pt-BR" sz="1800" dirty="0"/>
                        <a:t>*</a:t>
                      </a:r>
                    </a:p>
                  </a:txBody>
                  <a:tcPr/>
                </a:tc>
                <a:tc>
                  <a:txBody>
                    <a:bodyPr/>
                    <a:lstStyle/>
                    <a:p>
                      <a:r>
                        <a:rPr lang="pt-BR" sz="1800" dirty="0"/>
                        <a:t>Multiplicação</a:t>
                      </a:r>
                    </a:p>
                  </a:txBody>
                  <a:tcPr/>
                </a:tc>
                <a:tc>
                  <a:txBody>
                    <a:bodyPr/>
                    <a:lstStyle/>
                    <a:p>
                      <a:r>
                        <a:rPr lang="pt-BR" sz="1800" dirty="0"/>
                        <a:t>5 * 2</a:t>
                      </a:r>
                    </a:p>
                  </a:txBody>
                  <a:tcPr/>
                </a:tc>
                <a:tc>
                  <a:txBody>
                    <a:bodyPr/>
                    <a:lstStyle/>
                    <a:p>
                      <a:r>
                        <a:rPr lang="pt-BR" sz="1800" dirty="0"/>
                        <a:t>10</a:t>
                      </a:r>
                    </a:p>
                  </a:txBody>
                  <a:tcPr/>
                </a:tc>
                <a:extLst>
                  <a:ext uri="{0D108BD9-81ED-4DB2-BD59-A6C34878D82A}">
                    <a16:rowId xmlns:a16="http://schemas.microsoft.com/office/drawing/2014/main" val="3605998338"/>
                  </a:ext>
                </a:extLst>
              </a:tr>
              <a:tr h="370840">
                <a:tc>
                  <a:txBody>
                    <a:bodyPr/>
                    <a:lstStyle/>
                    <a:p>
                      <a:r>
                        <a:rPr lang="pt-BR" sz="1800" dirty="0"/>
                        <a:t>/</a:t>
                      </a:r>
                    </a:p>
                  </a:txBody>
                  <a:tcPr/>
                </a:tc>
                <a:tc>
                  <a:txBody>
                    <a:bodyPr/>
                    <a:lstStyle/>
                    <a:p>
                      <a:r>
                        <a:rPr lang="pt-BR" sz="1800" dirty="0"/>
                        <a:t>Divisão</a:t>
                      </a:r>
                    </a:p>
                  </a:txBody>
                  <a:tcPr/>
                </a:tc>
                <a:tc>
                  <a:txBody>
                    <a:bodyPr/>
                    <a:lstStyle/>
                    <a:p>
                      <a:r>
                        <a:rPr lang="pt-BR" sz="1800" dirty="0"/>
                        <a:t>5 / 2</a:t>
                      </a:r>
                    </a:p>
                  </a:txBody>
                  <a:tcPr/>
                </a:tc>
                <a:tc>
                  <a:txBody>
                    <a:bodyPr/>
                    <a:lstStyle/>
                    <a:p>
                      <a:r>
                        <a:rPr lang="pt-BR" sz="1800" dirty="0"/>
                        <a:t>2,5 (Tipo real)</a:t>
                      </a:r>
                    </a:p>
                  </a:txBody>
                  <a:tcPr/>
                </a:tc>
                <a:extLst>
                  <a:ext uri="{0D108BD9-81ED-4DB2-BD59-A6C34878D82A}">
                    <a16:rowId xmlns:a16="http://schemas.microsoft.com/office/drawing/2014/main" val="1957834477"/>
                  </a:ext>
                </a:extLst>
              </a:tr>
              <a:tr h="370840">
                <a:tc>
                  <a:txBody>
                    <a:bodyPr/>
                    <a:lstStyle/>
                    <a:p>
                      <a:r>
                        <a:rPr lang="pt-BR" sz="1800" dirty="0"/>
                        <a:t>DIV</a:t>
                      </a:r>
                    </a:p>
                  </a:txBody>
                  <a:tcPr/>
                </a:tc>
                <a:tc>
                  <a:txBody>
                    <a:bodyPr/>
                    <a:lstStyle/>
                    <a:p>
                      <a:r>
                        <a:rPr lang="pt-BR" sz="1800" dirty="0"/>
                        <a:t>Divisão inteira (Quociente)</a:t>
                      </a:r>
                    </a:p>
                  </a:txBody>
                  <a:tcPr/>
                </a:tc>
                <a:tc>
                  <a:txBody>
                    <a:bodyPr/>
                    <a:lstStyle/>
                    <a:p>
                      <a:r>
                        <a:rPr lang="pt-BR" sz="1800" dirty="0"/>
                        <a:t>5</a:t>
                      </a:r>
                      <a:r>
                        <a:rPr lang="pt-BR" sz="1800" baseline="0" dirty="0"/>
                        <a:t> DIV 2</a:t>
                      </a:r>
                      <a:endParaRPr lang="pt-BR" sz="1800" dirty="0"/>
                    </a:p>
                  </a:txBody>
                  <a:tcPr/>
                </a:tc>
                <a:tc>
                  <a:txBody>
                    <a:bodyPr/>
                    <a:lstStyle/>
                    <a:p>
                      <a:r>
                        <a:rPr lang="pt-BR" sz="1800" dirty="0"/>
                        <a:t>2 (Quociente)</a:t>
                      </a:r>
                    </a:p>
                  </a:txBody>
                  <a:tcPr/>
                </a:tc>
                <a:extLst>
                  <a:ext uri="{0D108BD9-81ED-4DB2-BD59-A6C34878D82A}">
                    <a16:rowId xmlns:a16="http://schemas.microsoft.com/office/drawing/2014/main" val="4127494922"/>
                  </a:ext>
                </a:extLst>
              </a:tr>
              <a:tr h="370840">
                <a:tc>
                  <a:txBody>
                    <a:bodyPr/>
                    <a:lstStyle/>
                    <a:p>
                      <a:r>
                        <a:rPr lang="pt-BR" sz="1800" dirty="0"/>
                        <a:t>MOD</a:t>
                      </a:r>
                    </a:p>
                  </a:txBody>
                  <a:tcPr/>
                </a:tc>
                <a:tc>
                  <a:txBody>
                    <a:bodyPr/>
                    <a:lstStyle/>
                    <a:p>
                      <a:r>
                        <a:rPr lang="pt-BR" sz="1800" dirty="0"/>
                        <a:t>Resto da divisão</a:t>
                      </a:r>
                    </a:p>
                  </a:txBody>
                  <a:tcPr/>
                </a:tc>
                <a:tc>
                  <a:txBody>
                    <a:bodyPr/>
                    <a:lstStyle/>
                    <a:p>
                      <a:r>
                        <a:rPr lang="pt-BR" sz="1800" dirty="0"/>
                        <a:t>5 MOD 2</a:t>
                      </a:r>
                    </a:p>
                  </a:txBody>
                  <a:tcPr/>
                </a:tc>
                <a:tc>
                  <a:txBody>
                    <a:bodyPr/>
                    <a:lstStyle/>
                    <a:p>
                      <a:r>
                        <a:rPr lang="pt-BR" sz="1800" dirty="0"/>
                        <a:t>1 (Resto)</a:t>
                      </a:r>
                    </a:p>
                  </a:txBody>
                  <a:tcPr/>
                </a:tc>
                <a:extLst>
                  <a:ext uri="{0D108BD9-81ED-4DB2-BD59-A6C34878D82A}">
                    <a16:rowId xmlns:a16="http://schemas.microsoft.com/office/drawing/2014/main" val="4046569430"/>
                  </a:ext>
                </a:extLst>
              </a:tr>
            </a:tbl>
          </a:graphicData>
        </a:graphic>
      </p:graphicFrame>
      <p:sp>
        <p:nvSpPr>
          <p:cNvPr id="3" name="Título 2"/>
          <p:cNvSpPr>
            <a:spLocks noGrp="1"/>
          </p:cNvSpPr>
          <p:nvPr>
            <p:ph type="title"/>
          </p:nvPr>
        </p:nvSpPr>
        <p:spPr/>
        <p:txBody>
          <a:bodyPr/>
          <a:lstStyle/>
          <a:p>
            <a:r>
              <a:rPr lang="pt-BR" dirty="0"/>
              <a:t>ALGORITMO – Operadores matemáticos</a:t>
            </a:r>
          </a:p>
        </p:txBody>
      </p:sp>
      <p:pic>
        <p:nvPicPr>
          <p:cNvPr id="7" name="Imagem 6"/>
          <p:cNvPicPr>
            <a:picLocks noChangeAspect="1"/>
          </p:cNvPicPr>
          <p:nvPr/>
        </p:nvPicPr>
        <p:blipFill>
          <a:blip r:embed="rId2"/>
          <a:stretch>
            <a:fillRect/>
          </a:stretch>
        </p:blipFill>
        <p:spPr>
          <a:xfrm>
            <a:off x="7425886" y="0"/>
            <a:ext cx="4766114" cy="3159699"/>
          </a:xfrm>
          <a:prstGeom prst="rect">
            <a:avLst/>
          </a:prstGeom>
        </p:spPr>
      </p:pic>
    </p:spTree>
    <p:extLst>
      <p:ext uri="{BB962C8B-B14F-4D97-AF65-F5344CB8AC3E}">
        <p14:creationId xmlns:p14="http://schemas.microsoft.com/office/powerpoint/2010/main" val="847881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Espaço Reservado para Conteúdo 4"/>
          <p:cNvGraphicFramePr>
            <a:graphicFrameLocks noGrp="1"/>
          </p:cNvGraphicFramePr>
          <p:nvPr>
            <p:ph idx="1"/>
          </p:nvPr>
        </p:nvGraphicFramePr>
        <p:xfrm>
          <a:off x="101601" y="2708920"/>
          <a:ext cx="6786488" cy="3816421"/>
        </p:xfrm>
        <a:graphic>
          <a:graphicData uri="http://schemas.openxmlformats.org/drawingml/2006/table">
            <a:tbl>
              <a:tblPr firstRow="1" bandRow="1">
                <a:tableStyleId>{3B4B98B0-60AC-42C2-AFA5-B58CD77FA1E5}</a:tableStyleId>
              </a:tblPr>
              <a:tblGrid>
                <a:gridCol w="3393244">
                  <a:extLst>
                    <a:ext uri="{9D8B030D-6E8A-4147-A177-3AD203B41FA5}">
                      <a16:colId xmlns:a16="http://schemas.microsoft.com/office/drawing/2014/main" val="634455041"/>
                    </a:ext>
                  </a:extLst>
                </a:gridCol>
                <a:gridCol w="3393244">
                  <a:extLst>
                    <a:ext uri="{9D8B030D-6E8A-4147-A177-3AD203B41FA5}">
                      <a16:colId xmlns:a16="http://schemas.microsoft.com/office/drawing/2014/main" val="928016205"/>
                    </a:ext>
                  </a:extLst>
                </a:gridCol>
              </a:tblGrid>
              <a:tr h="545203">
                <a:tc gridSpan="2">
                  <a:txBody>
                    <a:bodyPr/>
                    <a:lstStyle/>
                    <a:p>
                      <a:pPr algn="ctr"/>
                      <a:r>
                        <a:rPr lang="pt-BR" sz="2400" dirty="0"/>
                        <a:t>Operador</a:t>
                      </a:r>
                    </a:p>
                  </a:txBody>
                  <a:tcPr anchor="ctr"/>
                </a:tc>
                <a:tc hMerge="1">
                  <a:txBody>
                    <a:bodyPr/>
                    <a:lstStyle/>
                    <a:p>
                      <a:endParaRPr lang="pt-BR" dirty="0"/>
                    </a:p>
                  </a:txBody>
                  <a:tcPr/>
                </a:tc>
                <a:extLst>
                  <a:ext uri="{0D108BD9-81ED-4DB2-BD59-A6C34878D82A}">
                    <a16:rowId xmlns:a16="http://schemas.microsoft.com/office/drawing/2014/main" val="1111056829"/>
                  </a:ext>
                </a:extLst>
              </a:tr>
              <a:tr h="545203">
                <a:tc>
                  <a:txBody>
                    <a:bodyPr/>
                    <a:lstStyle/>
                    <a:p>
                      <a:r>
                        <a:rPr lang="pt-BR" sz="2400" dirty="0"/>
                        <a:t>=</a:t>
                      </a:r>
                    </a:p>
                  </a:txBody>
                  <a:tcPr/>
                </a:tc>
                <a:tc>
                  <a:txBody>
                    <a:bodyPr/>
                    <a:lstStyle/>
                    <a:p>
                      <a:r>
                        <a:rPr lang="pt-BR" sz="2400" dirty="0"/>
                        <a:t>Igual</a:t>
                      </a:r>
                    </a:p>
                  </a:txBody>
                  <a:tcPr/>
                </a:tc>
                <a:extLst>
                  <a:ext uri="{0D108BD9-81ED-4DB2-BD59-A6C34878D82A}">
                    <a16:rowId xmlns:a16="http://schemas.microsoft.com/office/drawing/2014/main" val="2761355051"/>
                  </a:ext>
                </a:extLst>
              </a:tr>
              <a:tr h="545203">
                <a:tc>
                  <a:txBody>
                    <a:bodyPr/>
                    <a:lstStyle/>
                    <a:p>
                      <a:r>
                        <a:rPr lang="pt-BR" sz="2400" dirty="0"/>
                        <a:t>&lt;&gt;</a:t>
                      </a:r>
                    </a:p>
                  </a:txBody>
                  <a:tcPr/>
                </a:tc>
                <a:tc>
                  <a:txBody>
                    <a:bodyPr/>
                    <a:lstStyle/>
                    <a:p>
                      <a:r>
                        <a:rPr lang="pt-BR" sz="2400" dirty="0"/>
                        <a:t>Diferente</a:t>
                      </a:r>
                    </a:p>
                  </a:txBody>
                  <a:tcPr/>
                </a:tc>
                <a:extLst>
                  <a:ext uri="{0D108BD9-81ED-4DB2-BD59-A6C34878D82A}">
                    <a16:rowId xmlns:a16="http://schemas.microsoft.com/office/drawing/2014/main" val="3105648141"/>
                  </a:ext>
                </a:extLst>
              </a:tr>
              <a:tr h="545203">
                <a:tc>
                  <a:txBody>
                    <a:bodyPr/>
                    <a:lstStyle/>
                    <a:p>
                      <a:r>
                        <a:rPr lang="pt-BR" sz="2400" dirty="0"/>
                        <a:t>&gt;</a:t>
                      </a:r>
                    </a:p>
                  </a:txBody>
                  <a:tcPr/>
                </a:tc>
                <a:tc>
                  <a:txBody>
                    <a:bodyPr/>
                    <a:lstStyle/>
                    <a:p>
                      <a:r>
                        <a:rPr lang="pt-BR" sz="2400" dirty="0"/>
                        <a:t>Maior que</a:t>
                      </a:r>
                    </a:p>
                  </a:txBody>
                  <a:tcPr/>
                </a:tc>
                <a:extLst>
                  <a:ext uri="{0D108BD9-81ED-4DB2-BD59-A6C34878D82A}">
                    <a16:rowId xmlns:a16="http://schemas.microsoft.com/office/drawing/2014/main" val="3605998338"/>
                  </a:ext>
                </a:extLst>
              </a:tr>
              <a:tr h="545203">
                <a:tc>
                  <a:txBody>
                    <a:bodyPr/>
                    <a:lstStyle/>
                    <a:p>
                      <a:r>
                        <a:rPr lang="pt-BR" sz="2400" dirty="0"/>
                        <a:t>&lt;</a:t>
                      </a:r>
                    </a:p>
                  </a:txBody>
                  <a:tcPr/>
                </a:tc>
                <a:tc>
                  <a:txBody>
                    <a:bodyPr/>
                    <a:lstStyle/>
                    <a:p>
                      <a:r>
                        <a:rPr lang="pt-BR" sz="2400" dirty="0"/>
                        <a:t>Menor que</a:t>
                      </a:r>
                    </a:p>
                  </a:txBody>
                  <a:tcPr/>
                </a:tc>
                <a:extLst>
                  <a:ext uri="{0D108BD9-81ED-4DB2-BD59-A6C34878D82A}">
                    <a16:rowId xmlns:a16="http://schemas.microsoft.com/office/drawing/2014/main" val="1957834477"/>
                  </a:ext>
                </a:extLst>
              </a:tr>
              <a:tr h="545203">
                <a:tc>
                  <a:txBody>
                    <a:bodyPr/>
                    <a:lstStyle/>
                    <a:p>
                      <a:r>
                        <a:rPr lang="pt-BR" sz="2400" dirty="0"/>
                        <a:t>&gt;=</a:t>
                      </a:r>
                    </a:p>
                  </a:txBody>
                  <a:tcPr/>
                </a:tc>
                <a:tc>
                  <a:txBody>
                    <a:bodyPr/>
                    <a:lstStyle/>
                    <a:p>
                      <a:r>
                        <a:rPr lang="pt-BR" sz="2400" dirty="0"/>
                        <a:t>Maior ou igual</a:t>
                      </a:r>
                    </a:p>
                  </a:txBody>
                  <a:tcPr/>
                </a:tc>
                <a:extLst>
                  <a:ext uri="{0D108BD9-81ED-4DB2-BD59-A6C34878D82A}">
                    <a16:rowId xmlns:a16="http://schemas.microsoft.com/office/drawing/2014/main" val="4127494922"/>
                  </a:ext>
                </a:extLst>
              </a:tr>
              <a:tr h="545203">
                <a:tc>
                  <a:txBody>
                    <a:bodyPr/>
                    <a:lstStyle/>
                    <a:p>
                      <a:r>
                        <a:rPr lang="pt-BR" sz="2400" dirty="0"/>
                        <a:t>&lt;=</a:t>
                      </a:r>
                    </a:p>
                  </a:txBody>
                  <a:tcPr/>
                </a:tc>
                <a:tc>
                  <a:txBody>
                    <a:bodyPr/>
                    <a:lstStyle/>
                    <a:p>
                      <a:r>
                        <a:rPr lang="pt-BR" sz="2400" dirty="0"/>
                        <a:t>Menor ou igual</a:t>
                      </a:r>
                    </a:p>
                  </a:txBody>
                  <a:tcPr/>
                </a:tc>
                <a:extLst>
                  <a:ext uri="{0D108BD9-81ED-4DB2-BD59-A6C34878D82A}">
                    <a16:rowId xmlns:a16="http://schemas.microsoft.com/office/drawing/2014/main" val="4046569430"/>
                  </a:ext>
                </a:extLst>
              </a:tr>
            </a:tbl>
          </a:graphicData>
        </a:graphic>
      </p:graphicFrame>
      <p:sp>
        <p:nvSpPr>
          <p:cNvPr id="3" name="Título 2"/>
          <p:cNvSpPr>
            <a:spLocks noGrp="1"/>
          </p:cNvSpPr>
          <p:nvPr>
            <p:ph type="title"/>
          </p:nvPr>
        </p:nvSpPr>
        <p:spPr/>
        <p:txBody>
          <a:bodyPr/>
          <a:lstStyle/>
          <a:p>
            <a:r>
              <a:rPr lang="pt-BR" dirty="0"/>
              <a:t>ALGORITMO – Operadores relacionais</a:t>
            </a:r>
          </a:p>
        </p:txBody>
      </p:sp>
      <p:grpSp>
        <p:nvGrpSpPr>
          <p:cNvPr id="6" name="Agrupar 5"/>
          <p:cNvGrpSpPr/>
          <p:nvPr/>
        </p:nvGrpSpPr>
        <p:grpSpPr>
          <a:xfrm>
            <a:off x="5591944" y="2708920"/>
            <a:ext cx="6408712" cy="3096344"/>
            <a:chOff x="5591944" y="2708920"/>
            <a:chExt cx="6408712" cy="3096344"/>
          </a:xfrm>
        </p:grpSpPr>
        <p:sp>
          <p:nvSpPr>
            <p:cNvPr id="2" name="Fluxograma: Processo 1"/>
            <p:cNvSpPr/>
            <p:nvPr/>
          </p:nvSpPr>
          <p:spPr>
            <a:xfrm>
              <a:off x="5591944" y="2708920"/>
              <a:ext cx="6408712" cy="30963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p:cNvSpPr txBox="1"/>
            <p:nvPr/>
          </p:nvSpPr>
          <p:spPr>
            <a:xfrm>
              <a:off x="5951984" y="3068960"/>
              <a:ext cx="5760640" cy="2585323"/>
            </a:xfrm>
            <a:prstGeom prst="rect">
              <a:avLst/>
            </a:prstGeom>
            <a:noFill/>
          </p:spPr>
          <p:txBody>
            <a:bodyPr wrap="square" rtlCol="0">
              <a:spAutoFit/>
            </a:bodyPr>
            <a:lstStyle/>
            <a:p>
              <a:pPr algn="just">
                <a:lnSpc>
                  <a:spcPct val="150000"/>
                </a:lnSpc>
              </a:pPr>
              <a:r>
                <a:rPr lang="pt-BR" sz="2400" b="1" dirty="0">
                  <a:solidFill>
                    <a:schemeClr val="tx2"/>
                  </a:solidFill>
                </a:rPr>
                <a:t>Nos operadores relacionais os valores podem ser tanto numéricos como string (texto). E será retornado somente Verdadeiro ou Falso</a:t>
              </a:r>
            </a:p>
            <a:p>
              <a:endParaRPr lang="pt-BR" dirty="0"/>
            </a:p>
          </p:txBody>
        </p:sp>
      </p:grpSp>
    </p:spTree>
    <p:extLst>
      <p:ext uri="{BB962C8B-B14F-4D97-AF65-F5344CB8AC3E}">
        <p14:creationId xmlns:p14="http://schemas.microsoft.com/office/powerpoint/2010/main" val="1651919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Espaço Reservado para Conteúdo 4"/>
          <p:cNvGraphicFramePr>
            <a:graphicFrameLocks noGrp="1"/>
          </p:cNvGraphicFramePr>
          <p:nvPr>
            <p:ph idx="1"/>
          </p:nvPr>
        </p:nvGraphicFramePr>
        <p:xfrm>
          <a:off x="2639616" y="2780928"/>
          <a:ext cx="6354440" cy="3888432"/>
        </p:xfrm>
        <a:graphic>
          <a:graphicData uri="http://schemas.openxmlformats.org/drawingml/2006/table">
            <a:tbl>
              <a:tblPr firstRow="1" bandRow="1">
                <a:tableStyleId>{3B4B98B0-60AC-42C2-AFA5-B58CD77FA1E5}</a:tableStyleId>
              </a:tblPr>
              <a:tblGrid>
                <a:gridCol w="3177220">
                  <a:extLst>
                    <a:ext uri="{9D8B030D-6E8A-4147-A177-3AD203B41FA5}">
                      <a16:colId xmlns:a16="http://schemas.microsoft.com/office/drawing/2014/main" val="634455041"/>
                    </a:ext>
                  </a:extLst>
                </a:gridCol>
                <a:gridCol w="3177220">
                  <a:extLst>
                    <a:ext uri="{9D8B030D-6E8A-4147-A177-3AD203B41FA5}">
                      <a16:colId xmlns:a16="http://schemas.microsoft.com/office/drawing/2014/main" val="928016205"/>
                    </a:ext>
                  </a:extLst>
                </a:gridCol>
              </a:tblGrid>
              <a:tr h="972108">
                <a:tc gridSpan="2">
                  <a:txBody>
                    <a:bodyPr/>
                    <a:lstStyle/>
                    <a:p>
                      <a:pPr algn="ctr"/>
                      <a:r>
                        <a:rPr lang="pt-BR" sz="2400" dirty="0"/>
                        <a:t>Operador</a:t>
                      </a:r>
                    </a:p>
                  </a:txBody>
                  <a:tcPr anchor="ctr"/>
                </a:tc>
                <a:tc hMerge="1">
                  <a:txBody>
                    <a:bodyPr/>
                    <a:lstStyle/>
                    <a:p>
                      <a:endParaRPr lang="pt-BR" dirty="0"/>
                    </a:p>
                  </a:txBody>
                  <a:tcPr/>
                </a:tc>
                <a:extLst>
                  <a:ext uri="{0D108BD9-81ED-4DB2-BD59-A6C34878D82A}">
                    <a16:rowId xmlns:a16="http://schemas.microsoft.com/office/drawing/2014/main" val="1111056829"/>
                  </a:ext>
                </a:extLst>
              </a:tr>
              <a:tr h="972108">
                <a:tc>
                  <a:txBody>
                    <a:bodyPr/>
                    <a:lstStyle/>
                    <a:p>
                      <a:r>
                        <a:rPr lang="pt-BR" sz="2400" dirty="0"/>
                        <a:t>E</a:t>
                      </a:r>
                    </a:p>
                  </a:txBody>
                  <a:tcPr/>
                </a:tc>
                <a:tc>
                  <a:txBody>
                    <a:bodyPr/>
                    <a:lstStyle/>
                    <a:p>
                      <a:r>
                        <a:rPr lang="pt-BR" sz="2400" dirty="0"/>
                        <a:t>AND</a:t>
                      </a:r>
                    </a:p>
                  </a:txBody>
                  <a:tcPr/>
                </a:tc>
                <a:extLst>
                  <a:ext uri="{0D108BD9-81ED-4DB2-BD59-A6C34878D82A}">
                    <a16:rowId xmlns:a16="http://schemas.microsoft.com/office/drawing/2014/main" val="2761355051"/>
                  </a:ext>
                </a:extLst>
              </a:tr>
              <a:tr h="972108">
                <a:tc>
                  <a:txBody>
                    <a:bodyPr/>
                    <a:lstStyle/>
                    <a:p>
                      <a:r>
                        <a:rPr lang="pt-BR" sz="2400" dirty="0"/>
                        <a:t>OU</a:t>
                      </a:r>
                    </a:p>
                  </a:txBody>
                  <a:tcPr/>
                </a:tc>
                <a:tc>
                  <a:txBody>
                    <a:bodyPr/>
                    <a:lstStyle/>
                    <a:p>
                      <a:r>
                        <a:rPr lang="pt-BR" sz="2400" dirty="0"/>
                        <a:t>OR</a:t>
                      </a:r>
                    </a:p>
                  </a:txBody>
                  <a:tcPr/>
                </a:tc>
                <a:extLst>
                  <a:ext uri="{0D108BD9-81ED-4DB2-BD59-A6C34878D82A}">
                    <a16:rowId xmlns:a16="http://schemas.microsoft.com/office/drawing/2014/main" val="3105648141"/>
                  </a:ext>
                </a:extLst>
              </a:tr>
              <a:tr h="972108">
                <a:tc>
                  <a:txBody>
                    <a:bodyPr/>
                    <a:lstStyle/>
                    <a:p>
                      <a:r>
                        <a:rPr lang="pt-BR" sz="2400" dirty="0"/>
                        <a:t>NÃO</a:t>
                      </a:r>
                    </a:p>
                  </a:txBody>
                  <a:tcPr/>
                </a:tc>
                <a:tc>
                  <a:txBody>
                    <a:bodyPr/>
                    <a:lstStyle/>
                    <a:p>
                      <a:r>
                        <a:rPr lang="pt-BR" sz="2400" dirty="0"/>
                        <a:t>NOT</a:t>
                      </a:r>
                    </a:p>
                  </a:txBody>
                  <a:tcPr/>
                </a:tc>
                <a:extLst>
                  <a:ext uri="{0D108BD9-81ED-4DB2-BD59-A6C34878D82A}">
                    <a16:rowId xmlns:a16="http://schemas.microsoft.com/office/drawing/2014/main" val="3605998338"/>
                  </a:ext>
                </a:extLst>
              </a:tr>
            </a:tbl>
          </a:graphicData>
        </a:graphic>
      </p:graphicFrame>
      <p:sp>
        <p:nvSpPr>
          <p:cNvPr id="3" name="Título 2"/>
          <p:cNvSpPr>
            <a:spLocks noGrp="1"/>
          </p:cNvSpPr>
          <p:nvPr>
            <p:ph type="title"/>
          </p:nvPr>
        </p:nvSpPr>
        <p:spPr/>
        <p:txBody>
          <a:bodyPr/>
          <a:lstStyle/>
          <a:p>
            <a:r>
              <a:rPr lang="pt-BR" dirty="0"/>
              <a:t>ALGORITMO – Operadores lógicos</a:t>
            </a:r>
          </a:p>
        </p:txBody>
      </p:sp>
    </p:spTree>
    <p:extLst>
      <p:ext uri="{BB962C8B-B14F-4D97-AF65-F5344CB8AC3E}">
        <p14:creationId xmlns:p14="http://schemas.microsoft.com/office/powerpoint/2010/main" val="2482149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a:t>ALGORITMO – Operadores lógicos</a:t>
            </a:r>
          </a:p>
        </p:txBody>
      </p:sp>
      <p:sp>
        <p:nvSpPr>
          <p:cNvPr id="2" name="Espaço Reservado para Conteúdo 1"/>
          <p:cNvSpPr>
            <a:spLocks noGrp="1"/>
          </p:cNvSpPr>
          <p:nvPr>
            <p:ph idx="1"/>
          </p:nvPr>
        </p:nvSpPr>
        <p:spPr>
          <a:xfrm>
            <a:off x="678873" y="2581101"/>
            <a:ext cx="9011228" cy="3944243"/>
          </a:xfrm>
        </p:spPr>
        <p:txBody>
          <a:bodyPr>
            <a:normAutofit fontScale="92500" lnSpcReduction="10000"/>
          </a:bodyPr>
          <a:lstStyle/>
          <a:p>
            <a:pPr marL="0" indent="0">
              <a:buNone/>
            </a:pPr>
            <a:r>
              <a:rPr lang="pt-BR" dirty="0"/>
              <a:t>Considere as variáveis inteiro </a:t>
            </a:r>
            <a:r>
              <a:rPr lang="pt-BR" b="1" dirty="0"/>
              <a:t>A</a:t>
            </a:r>
            <a:r>
              <a:rPr lang="pt-BR" dirty="0"/>
              <a:t> = </a:t>
            </a:r>
            <a:r>
              <a:rPr lang="pt-BR" sz="2400" b="1" dirty="0">
                <a:solidFill>
                  <a:srgbClr val="FF0000"/>
                </a:solidFill>
              </a:rPr>
              <a:t>6</a:t>
            </a:r>
            <a:r>
              <a:rPr lang="pt-BR" dirty="0"/>
              <a:t>, </a:t>
            </a:r>
            <a:r>
              <a:rPr lang="pt-BR" b="1" dirty="0"/>
              <a:t>B </a:t>
            </a:r>
            <a:r>
              <a:rPr lang="pt-BR" dirty="0"/>
              <a:t>= </a:t>
            </a:r>
            <a:r>
              <a:rPr lang="pt-BR" sz="2400" b="1" dirty="0">
                <a:solidFill>
                  <a:srgbClr val="FF0000"/>
                </a:solidFill>
              </a:rPr>
              <a:t>3</a:t>
            </a:r>
            <a:r>
              <a:rPr lang="pt-BR" dirty="0"/>
              <a:t> e </a:t>
            </a:r>
            <a:r>
              <a:rPr lang="pt-BR" b="1" dirty="0"/>
              <a:t>C </a:t>
            </a:r>
            <a:r>
              <a:rPr lang="pt-BR" dirty="0"/>
              <a:t>= </a:t>
            </a:r>
            <a:r>
              <a:rPr lang="pt-BR" sz="2400" b="1" dirty="0">
                <a:solidFill>
                  <a:srgbClr val="FF0000"/>
                </a:solidFill>
              </a:rPr>
              <a:t>1</a:t>
            </a:r>
            <a:r>
              <a:rPr lang="pt-BR" dirty="0"/>
              <a:t>.                                   Qual das alternativas retornará verdadeiro ao final do teste condicional?</a:t>
            </a:r>
          </a:p>
          <a:p>
            <a:pPr marL="0" indent="0">
              <a:buNone/>
            </a:pPr>
            <a:r>
              <a:rPr lang="pt-BR" dirty="0"/>
              <a:t>|| = ou (OR) / &amp;&amp; = e (AND)</a:t>
            </a:r>
          </a:p>
          <a:p>
            <a:pPr marL="0" indent="0">
              <a:buNone/>
            </a:pPr>
            <a:endParaRPr lang="pt-BR" dirty="0"/>
          </a:p>
          <a:p>
            <a:pPr marL="0" indent="0">
              <a:lnSpc>
                <a:spcPct val="110000"/>
              </a:lnSpc>
              <a:spcBef>
                <a:spcPts val="0"/>
              </a:spcBef>
              <a:buNone/>
            </a:pPr>
            <a:r>
              <a:rPr lang="pt-BR" sz="2800" b="1" dirty="0"/>
              <a:t>a)	SE (A &lt; B || C &gt; B)   </a:t>
            </a:r>
          </a:p>
          <a:p>
            <a:pPr marL="0" indent="0">
              <a:lnSpc>
                <a:spcPct val="110000"/>
              </a:lnSpc>
              <a:spcBef>
                <a:spcPts val="0"/>
              </a:spcBef>
              <a:buNone/>
            </a:pPr>
            <a:r>
              <a:rPr lang="pt-BR" sz="2800" b="1" dirty="0"/>
              <a:t>b)	SE (A &gt; B &amp;&amp; C &gt; A)   </a:t>
            </a:r>
          </a:p>
          <a:p>
            <a:pPr marL="0" indent="0">
              <a:lnSpc>
                <a:spcPct val="110000"/>
              </a:lnSpc>
              <a:spcBef>
                <a:spcPts val="0"/>
              </a:spcBef>
              <a:buNone/>
            </a:pPr>
            <a:r>
              <a:rPr lang="pt-BR" sz="2800" b="1" dirty="0"/>
              <a:t>c)	SE (B &lt; A &amp;&amp; C &gt; A)   </a:t>
            </a:r>
          </a:p>
          <a:p>
            <a:pPr marL="0" indent="0">
              <a:lnSpc>
                <a:spcPct val="110000"/>
              </a:lnSpc>
              <a:spcBef>
                <a:spcPts val="0"/>
              </a:spcBef>
              <a:buNone/>
            </a:pPr>
            <a:r>
              <a:rPr lang="pt-BR" sz="2800" b="1" dirty="0"/>
              <a:t>d)	SE (A &gt; (B+C))   </a:t>
            </a:r>
          </a:p>
          <a:p>
            <a:pPr marL="0" indent="0">
              <a:lnSpc>
                <a:spcPct val="110000"/>
              </a:lnSpc>
              <a:spcBef>
                <a:spcPts val="0"/>
              </a:spcBef>
              <a:buNone/>
            </a:pPr>
            <a:r>
              <a:rPr lang="pt-BR" sz="2800" b="1" dirty="0"/>
              <a:t>e)	SE (A &lt; B || C &gt; A) </a:t>
            </a:r>
          </a:p>
        </p:txBody>
      </p:sp>
    </p:spTree>
    <p:extLst>
      <p:ext uri="{BB962C8B-B14F-4D97-AF65-F5344CB8AC3E}">
        <p14:creationId xmlns:p14="http://schemas.microsoft.com/office/powerpoint/2010/main" val="271961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3" y="2581101"/>
            <a:ext cx="5993191" cy="3984313"/>
          </a:xfrm>
        </p:spPr>
        <p:txBody>
          <a:bodyPr/>
          <a:lstStyle/>
          <a:p>
            <a:r>
              <a:rPr lang="pt-BR" dirty="0"/>
              <a:t>Código Fonte (pseudocódigo):</a:t>
            </a:r>
          </a:p>
          <a:p>
            <a:r>
              <a:rPr lang="pt-BR" dirty="0"/>
              <a:t>Implementação do nosso algoritmo;</a:t>
            </a:r>
          </a:p>
          <a:p>
            <a:r>
              <a:rPr lang="pt-BR" dirty="0"/>
              <a:t>O que será transformado em programa de computador;</a:t>
            </a:r>
          </a:p>
          <a:p>
            <a:r>
              <a:rPr lang="pt-BR" dirty="0"/>
              <a:t>Deve ser escrito utilizando uma linguagem de programação;</a:t>
            </a:r>
          </a:p>
        </p:txBody>
      </p:sp>
      <p:sp>
        <p:nvSpPr>
          <p:cNvPr id="3" name="Título 2"/>
          <p:cNvSpPr>
            <a:spLocks noGrp="1"/>
          </p:cNvSpPr>
          <p:nvPr>
            <p:ph type="title"/>
          </p:nvPr>
        </p:nvSpPr>
        <p:spPr/>
        <p:txBody>
          <a:bodyPr/>
          <a:lstStyle/>
          <a:p>
            <a:r>
              <a:rPr lang="pt-BR" dirty="0"/>
              <a:t>Visual G</a:t>
            </a:r>
          </a:p>
        </p:txBody>
      </p:sp>
      <p:sp>
        <p:nvSpPr>
          <p:cNvPr id="4" name="CaixaDeTexto 3"/>
          <p:cNvSpPr txBox="1"/>
          <p:nvPr/>
        </p:nvSpPr>
        <p:spPr>
          <a:xfrm>
            <a:off x="7464152" y="6165304"/>
            <a:ext cx="2520280" cy="400110"/>
          </a:xfrm>
          <a:prstGeom prst="rect">
            <a:avLst/>
          </a:prstGeom>
          <a:noFill/>
        </p:spPr>
        <p:txBody>
          <a:bodyPr wrap="square" rtlCol="0">
            <a:spAutoFit/>
          </a:bodyPr>
          <a:lstStyle/>
          <a:p>
            <a:r>
              <a:rPr lang="pt-BR" sz="2000" b="1" dirty="0">
                <a:hlinkClick r:id="rId2"/>
              </a:rPr>
              <a:t>LINK REFERÊNCIAS</a:t>
            </a:r>
            <a:endParaRPr lang="pt-BR" sz="2000" b="1" dirty="0"/>
          </a:p>
        </p:txBody>
      </p:sp>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8048" y="2132856"/>
            <a:ext cx="5204110" cy="3745087"/>
          </a:xfrm>
          <a:prstGeom prst="rect">
            <a:avLst/>
          </a:prstGeom>
        </p:spPr>
      </p:pic>
    </p:spTree>
    <p:extLst>
      <p:ext uri="{BB962C8B-B14F-4D97-AF65-F5344CB8AC3E}">
        <p14:creationId xmlns:p14="http://schemas.microsoft.com/office/powerpoint/2010/main" val="151765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3" y="2581101"/>
            <a:ext cx="4841063" cy="4016251"/>
          </a:xfrm>
        </p:spPr>
        <p:txBody>
          <a:bodyPr>
            <a:noAutofit/>
          </a:bodyPr>
          <a:lstStyle/>
          <a:p>
            <a:r>
              <a:rPr lang="pt-BR" sz="3200" dirty="0"/>
              <a:t>Declaração no VisuALG:</a:t>
            </a:r>
          </a:p>
          <a:p>
            <a:pPr lvl="1"/>
            <a:r>
              <a:rPr lang="pt-BR" sz="3200" dirty="0"/>
              <a:t>var</a:t>
            </a:r>
          </a:p>
          <a:p>
            <a:pPr lvl="2"/>
            <a:r>
              <a:rPr lang="pt-BR" sz="2800" dirty="0"/>
              <a:t>N: inteiro</a:t>
            </a:r>
          </a:p>
          <a:p>
            <a:pPr lvl="2"/>
            <a:r>
              <a:rPr lang="pt-BR" sz="2800" dirty="0"/>
              <a:t>X: real</a:t>
            </a:r>
          </a:p>
          <a:p>
            <a:pPr lvl="2"/>
            <a:r>
              <a:rPr lang="pt-BR" sz="2800" dirty="0"/>
              <a:t>B: logico</a:t>
            </a:r>
          </a:p>
          <a:p>
            <a:pPr lvl="2"/>
            <a:r>
              <a:rPr lang="pt-BR" sz="2800" dirty="0"/>
              <a:t>C: caractere</a:t>
            </a:r>
          </a:p>
          <a:p>
            <a:pPr lvl="2"/>
            <a:r>
              <a:rPr lang="pt-BR" sz="2800" dirty="0"/>
              <a:t>y, z, w: real</a:t>
            </a:r>
          </a:p>
        </p:txBody>
      </p:sp>
      <p:sp>
        <p:nvSpPr>
          <p:cNvPr id="3" name="Título 2"/>
          <p:cNvSpPr>
            <a:spLocks noGrp="1"/>
          </p:cNvSpPr>
          <p:nvPr>
            <p:ph type="title"/>
          </p:nvPr>
        </p:nvSpPr>
        <p:spPr/>
        <p:txBody>
          <a:bodyPr/>
          <a:lstStyle/>
          <a:p>
            <a:r>
              <a:rPr lang="pt-BR" dirty="0"/>
              <a:t>Visual G</a:t>
            </a:r>
          </a:p>
        </p:txBody>
      </p:sp>
      <p:sp>
        <p:nvSpPr>
          <p:cNvPr id="4" name="Espaço Reservado para Conteúdo 1"/>
          <p:cNvSpPr txBox="1">
            <a:spLocks/>
          </p:cNvSpPr>
          <p:nvPr/>
        </p:nvSpPr>
        <p:spPr>
          <a:xfrm>
            <a:off x="5735960" y="2581100"/>
            <a:ext cx="4841063" cy="4016251"/>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2"/>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2"/>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2"/>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2"/>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2"/>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2"/>
                </a:solidFill>
                <a:latin typeface="+mn-lt"/>
                <a:ea typeface="+mn-ea"/>
                <a:cs typeface="+mn-cs"/>
              </a:defRPr>
            </a:lvl9pPr>
          </a:lstStyle>
          <a:p>
            <a:r>
              <a:rPr lang="pt-BR" sz="3200" dirty="0"/>
              <a:t>Atribuição no VisuALG:</a:t>
            </a:r>
          </a:p>
          <a:p>
            <a:pPr lvl="1"/>
            <a:r>
              <a:rPr lang="pt-BR" sz="3200" dirty="0"/>
              <a:t>Inicio</a:t>
            </a:r>
          </a:p>
          <a:p>
            <a:pPr marL="457200" lvl="1" indent="0">
              <a:buNone/>
            </a:pPr>
            <a:r>
              <a:rPr lang="pt-BR" sz="3200" dirty="0"/>
              <a:t>// Seção de comandos</a:t>
            </a:r>
          </a:p>
          <a:p>
            <a:pPr lvl="2"/>
            <a:r>
              <a:rPr lang="pt-BR" sz="2800" dirty="0"/>
              <a:t>N </a:t>
            </a:r>
            <a:r>
              <a:rPr lang="pt-BR" sz="2800" dirty="0">
                <a:sym typeface="Wingdings" panose="05000000000000000000" pitchFamily="2" charset="2"/>
              </a:rPr>
              <a:t> 10</a:t>
            </a:r>
          </a:p>
          <a:p>
            <a:pPr lvl="2"/>
            <a:r>
              <a:rPr lang="pt-BR" sz="2800" dirty="0">
                <a:sym typeface="Wingdings" panose="05000000000000000000" pitchFamily="2" charset="2"/>
              </a:rPr>
              <a:t>X  10.5</a:t>
            </a:r>
          </a:p>
          <a:p>
            <a:pPr lvl="2"/>
            <a:r>
              <a:rPr lang="pt-BR" sz="2800" dirty="0">
                <a:sym typeface="Wingdings" panose="05000000000000000000" pitchFamily="2" charset="2"/>
              </a:rPr>
              <a:t>B  verdadeiro</a:t>
            </a:r>
          </a:p>
          <a:p>
            <a:pPr lvl="2"/>
            <a:r>
              <a:rPr lang="pt-BR" sz="2800" dirty="0">
                <a:sym typeface="Wingdings" panose="05000000000000000000" pitchFamily="2" charset="2"/>
              </a:rPr>
              <a:t>C  “a”</a:t>
            </a:r>
          </a:p>
          <a:p>
            <a:pPr lvl="1"/>
            <a:r>
              <a:rPr lang="pt-BR" sz="3000" dirty="0">
                <a:sym typeface="Wingdings" panose="05000000000000000000" pitchFamily="2" charset="2"/>
              </a:rPr>
              <a:t>fimalgoritmo</a:t>
            </a:r>
            <a:endParaRPr lang="pt-BR" sz="3000" dirty="0"/>
          </a:p>
        </p:txBody>
      </p:sp>
    </p:spTree>
    <p:extLst>
      <p:ext uri="{BB962C8B-B14F-4D97-AF65-F5344CB8AC3E}">
        <p14:creationId xmlns:p14="http://schemas.microsoft.com/office/powerpoint/2010/main" val="99193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3" y="2581101"/>
            <a:ext cx="10961743" cy="4016251"/>
          </a:xfrm>
        </p:spPr>
        <p:txBody>
          <a:bodyPr>
            <a:noAutofit/>
          </a:bodyPr>
          <a:lstStyle/>
          <a:p>
            <a:r>
              <a:rPr lang="pt-BR" sz="4000" dirty="0"/>
              <a:t>Para mostrar na tela:</a:t>
            </a:r>
          </a:p>
          <a:p>
            <a:pPr lvl="1"/>
            <a:r>
              <a:rPr lang="pt-BR" sz="3200" dirty="0"/>
              <a:t>escreva (&lt;informação&gt;, &lt;informação&gt;, ...  )</a:t>
            </a:r>
          </a:p>
          <a:p>
            <a:pPr lvl="2"/>
            <a:r>
              <a:rPr lang="pt-BR" sz="3200" dirty="0"/>
              <a:t>Escreva tudo na mesma linha;</a:t>
            </a:r>
          </a:p>
          <a:p>
            <a:pPr lvl="1"/>
            <a:r>
              <a:rPr lang="pt-BR" sz="3200" dirty="0" err="1"/>
              <a:t>escreval</a:t>
            </a:r>
            <a:r>
              <a:rPr lang="pt-BR" sz="3200" dirty="0"/>
              <a:t> (&lt;informação&gt;, &lt;informação&gt;, ...  )</a:t>
            </a:r>
          </a:p>
          <a:p>
            <a:pPr lvl="2"/>
            <a:r>
              <a:rPr lang="pt-BR" sz="3200" dirty="0"/>
              <a:t>Escreve em linha separadas;</a:t>
            </a:r>
          </a:p>
          <a:p>
            <a:pPr lvl="1"/>
            <a:r>
              <a:rPr lang="pt-BR" sz="3600" dirty="0"/>
              <a:t>leia (&lt;variável&gt;)</a:t>
            </a:r>
          </a:p>
          <a:p>
            <a:pPr lvl="2"/>
            <a:r>
              <a:rPr lang="pt-BR" sz="3200" dirty="0"/>
              <a:t>Capturar dados digitados</a:t>
            </a:r>
          </a:p>
          <a:p>
            <a:pPr lvl="1"/>
            <a:endParaRPr lang="pt-BR" sz="2400" dirty="0"/>
          </a:p>
          <a:p>
            <a:pPr lvl="1"/>
            <a:endParaRPr lang="pt-BR" sz="2400" dirty="0"/>
          </a:p>
        </p:txBody>
      </p:sp>
      <p:sp>
        <p:nvSpPr>
          <p:cNvPr id="3" name="Título 2"/>
          <p:cNvSpPr>
            <a:spLocks noGrp="1"/>
          </p:cNvSpPr>
          <p:nvPr>
            <p:ph type="title"/>
          </p:nvPr>
        </p:nvSpPr>
        <p:spPr/>
        <p:txBody>
          <a:bodyPr/>
          <a:lstStyle/>
          <a:p>
            <a:r>
              <a:rPr lang="pt-BR" dirty="0"/>
              <a:t>Visual G</a:t>
            </a:r>
          </a:p>
        </p:txBody>
      </p:sp>
    </p:spTree>
    <p:extLst>
      <p:ext uri="{BB962C8B-B14F-4D97-AF65-F5344CB8AC3E}">
        <p14:creationId xmlns:p14="http://schemas.microsoft.com/office/powerpoint/2010/main" val="2248663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3" y="2581101"/>
            <a:ext cx="10169656" cy="4016251"/>
          </a:xfrm>
        </p:spPr>
        <p:txBody>
          <a:bodyPr>
            <a:normAutofit fontScale="62500" lnSpcReduction="20000"/>
          </a:bodyPr>
          <a:lstStyle/>
          <a:p>
            <a:pPr marL="457200" indent="-457200" algn="just">
              <a:buFont typeface="+mj-lt"/>
              <a:buAutoNum type="arabicPeriod"/>
            </a:pPr>
            <a:r>
              <a:rPr lang="pt-BR" sz="2500" dirty="0"/>
              <a:t>Elaborar um fluxograma que leia dois números e mostre sua soma, subtração, divisão e multiplicação;</a:t>
            </a:r>
          </a:p>
          <a:p>
            <a:pPr marL="457200" indent="-457200" algn="just">
              <a:buFont typeface="+mj-lt"/>
              <a:buAutoNum type="arabicPeriod"/>
            </a:pPr>
            <a:r>
              <a:rPr lang="pt-BR" sz="2500" dirty="0"/>
              <a:t>Faça um algoritmo que receba 4 (quatro) números, calcule e mostre a soma dos números;</a:t>
            </a:r>
          </a:p>
          <a:p>
            <a:pPr marL="457200" indent="-457200" algn="just">
              <a:buFont typeface="+mj-lt"/>
              <a:buAutoNum type="arabicPeriod"/>
            </a:pPr>
            <a:r>
              <a:rPr lang="pt-BR" sz="2500" dirty="0"/>
              <a:t>Faça um algoritmo que receba 3 (três) notas, calcule e mostre a média aritmética entre elas;</a:t>
            </a:r>
          </a:p>
          <a:p>
            <a:pPr marL="457200" indent="-457200" algn="just">
              <a:buFont typeface="+mj-lt"/>
              <a:buAutoNum type="arabicPeriod"/>
            </a:pPr>
            <a:r>
              <a:rPr lang="pt-BR" sz="2500" dirty="0"/>
              <a:t>Faça um algoritmo que receba o nome e o salário de um funcionário, calcule e mostre o nome do funcionário e seu novo salário, sabendo-se que este sofreu um aumento de 15%.</a:t>
            </a:r>
          </a:p>
          <a:p>
            <a:pPr marL="457200" indent="-457200" algn="just">
              <a:buFont typeface="+mj-lt"/>
              <a:buAutoNum type="arabicPeriod"/>
            </a:pPr>
            <a:r>
              <a:rPr lang="pt-BR" sz="2500" dirty="0"/>
              <a:t>Faça um algoritmo que receba o nome, o salário de um funcionário e o percentual de aumento, calcule e mostre o novo salário.</a:t>
            </a:r>
          </a:p>
          <a:p>
            <a:pPr marL="457200" indent="-457200" algn="just">
              <a:buFont typeface="+mj-lt"/>
              <a:buAutoNum type="arabicPeriod"/>
            </a:pPr>
            <a:r>
              <a:rPr lang="pt-BR" sz="2500" dirty="0"/>
              <a:t>Faça um algoritmo que receba o salário-base de um funcionário, calcule e mostre o salário a receber, sabendo que esse funcionário tem uma gratificação de 5% sobre o salário-base e paga imposto de 7% sobre o salário-base.</a:t>
            </a:r>
          </a:p>
          <a:p>
            <a:pPr marL="457200" indent="-457200" algn="just">
              <a:buFont typeface="+mj-lt"/>
              <a:buAutoNum type="arabicPeriod"/>
            </a:pPr>
            <a:r>
              <a:rPr lang="pt-BR" sz="2500" dirty="0"/>
              <a:t>Faça um algoritmo que calcule e mostre a Área de um triangulo. Área do triangulo = (Base x Altura)/2</a:t>
            </a:r>
          </a:p>
          <a:p>
            <a:pPr marL="457200" indent="-457200" algn="just">
              <a:buFont typeface="+mj-lt"/>
              <a:buAutoNum type="arabicPeriod"/>
            </a:pPr>
            <a:r>
              <a:rPr lang="pt-BR" sz="2500" dirty="0"/>
              <a:t>Faça um algoritmo que receba o Ano de Nascimento de uma pessoa e o ano atual, calcule e mostre: A idade Atual dessa pessoa e quantos anos essa pessoa terá em 2016.</a:t>
            </a:r>
          </a:p>
          <a:p>
            <a:pPr marL="457200" indent="-457200" algn="just">
              <a:buFont typeface="+mj-lt"/>
              <a:buAutoNum type="arabicPeriod"/>
            </a:pPr>
            <a:r>
              <a:rPr lang="pt-BR" sz="2500" dirty="0"/>
              <a:t>Pedro Comprou um saco de Ração com peso em quilos. Pedro possui 2 (dois) gatos para os quais fornece a quantidade de ração em gramas. Faça um algoritmo que receba o peso do Saco de ração e a quantidade de ração fornecida para cada gato. Calcule e mostre quanto restará de ração no saco após 5 (cinco) dias.</a:t>
            </a:r>
          </a:p>
          <a:p>
            <a:pPr algn="just"/>
            <a:endParaRPr lang="pt-BR" dirty="0"/>
          </a:p>
        </p:txBody>
      </p:sp>
      <p:sp>
        <p:nvSpPr>
          <p:cNvPr id="3" name="Título 2"/>
          <p:cNvSpPr>
            <a:spLocks noGrp="1"/>
          </p:cNvSpPr>
          <p:nvPr>
            <p:ph type="title"/>
          </p:nvPr>
        </p:nvSpPr>
        <p:spPr/>
        <p:txBody>
          <a:bodyPr/>
          <a:lstStyle/>
          <a:p>
            <a:r>
              <a:rPr lang="pt-BR" dirty="0"/>
              <a:t>Atividade:</a:t>
            </a:r>
          </a:p>
        </p:txBody>
      </p:sp>
    </p:spTree>
    <p:extLst>
      <p:ext uri="{BB962C8B-B14F-4D97-AF65-F5344CB8AC3E}">
        <p14:creationId xmlns:p14="http://schemas.microsoft.com/office/powerpoint/2010/main" val="4142462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3" y="2924944"/>
            <a:ext cx="9011228" cy="3312368"/>
          </a:xfrm>
        </p:spPr>
        <p:txBody>
          <a:bodyPr>
            <a:normAutofit fontScale="92500" lnSpcReduction="10000"/>
          </a:bodyPr>
          <a:lstStyle/>
          <a:p>
            <a:pPr algn="just"/>
            <a:r>
              <a:rPr lang="pt-BR" sz="2800" dirty="0"/>
              <a:t>A representação da solução de um problema se faz através da descrição de um conjunto de instruções a serem seguidas. Nos exemplos e exercícios que vimos até agora, os recursos são limitados. Foi possível resolver apenas os problemas puramente sequenciais, ou seja, todas as instruções eram executadas seguindo a ordem do algoritmo (de cima para baixo). Agora começaremos a estudar os desvios condicionais. Desvios condicionais, como o próprio nome diz, permitem que determinados comandos sejam executados ou não, dependendo do resultado de um teste realizado (condição).</a:t>
            </a:r>
          </a:p>
        </p:txBody>
      </p:sp>
      <p:sp>
        <p:nvSpPr>
          <p:cNvPr id="3" name="Título 2"/>
          <p:cNvSpPr>
            <a:spLocks noGrp="1"/>
          </p:cNvSpPr>
          <p:nvPr>
            <p:ph type="title"/>
          </p:nvPr>
        </p:nvSpPr>
        <p:spPr/>
        <p:txBody>
          <a:bodyPr/>
          <a:lstStyle/>
          <a:p>
            <a:r>
              <a:rPr lang="pt-BR" dirty="0"/>
              <a:t>Tomada de decisões (simples e composta)</a:t>
            </a:r>
          </a:p>
        </p:txBody>
      </p:sp>
      <p:grpSp>
        <p:nvGrpSpPr>
          <p:cNvPr id="4" name="Agrupar 3"/>
          <p:cNvGrpSpPr/>
          <p:nvPr/>
        </p:nvGrpSpPr>
        <p:grpSpPr>
          <a:xfrm>
            <a:off x="4096185" y="3261907"/>
            <a:ext cx="6408712" cy="3096344"/>
            <a:chOff x="5591944" y="2708920"/>
            <a:chExt cx="6408712" cy="3096344"/>
          </a:xfrm>
        </p:grpSpPr>
        <p:sp>
          <p:nvSpPr>
            <p:cNvPr id="5" name="Fluxograma: Processo 4"/>
            <p:cNvSpPr/>
            <p:nvPr/>
          </p:nvSpPr>
          <p:spPr>
            <a:xfrm>
              <a:off x="5591944" y="2708920"/>
              <a:ext cx="6408712" cy="30963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p:cNvSpPr txBox="1"/>
            <p:nvPr/>
          </p:nvSpPr>
          <p:spPr>
            <a:xfrm>
              <a:off x="5951984" y="3068960"/>
              <a:ext cx="5760640" cy="2308324"/>
            </a:xfrm>
            <a:prstGeom prst="rect">
              <a:avLst/>
            </a:prstGeom>
            <a:noFill/>
          </p:spPr>
          <p:txBody>
            <a:bodyPr wrap="square" rtlCol="0">
              <a:spAutoFit/>
            </a:bodyPr>
            <a:lstStyle/>
            <a:p>
              <a:pPr marL="342900" indent="-342900" algn="just">
                <a:lnSpc>
                  <a:spcPct val="150000"/>
                </a:lnSpc>
                <a:buFontTx/>
                <a:buChar char="-"/>
              </a:pPr>
              <a:r>
                <a:rPr lang="pt-BR" sz="2800" b="1" dirty="0">
                  <a:solidFill>
                    <a:schemeClr val="tx2"/>
                  </a:solidFill>
                </a:rPr>
                <a:t>Desvio Condicional Simples</a:t>
              </a:r>
            </a:p>
            <a:p>
              <a:pPr marL="800100" lvl="1" indent="-342900" algn="just">
                <a:buFontTx/>
                <a:buChar char="-"/>
              </a:pPr>
              <a:r>
                <a:rPr lang="pt-BR" sz="2800" dirty="0">
                  <a:solidFill>
                    <a:schemeClr val="tx2"/>
                  </a:solidFill>
                </a:rPr>
                <a:t>se &lt;expressão-logica&gt; então</a:t>
              </a:r>
            </a:p>
            <a:p>
              <a:pPr marL="1257300" lvl="2" indent="-342900" algn="just">
                <a:buFontTx/>
                <a:buChar char="-"/>
              </a:pPr>
              <a:r>
                <a:rPr lang="pt-BR" sz="2800" dirty="0">
                  <a:solidFill>
                    <a:schemeClr val="tx2"/>
                  </a:solidFill>
                </a:rPr>
                <a:t>&lt;sequencia-de-comandos&gt;</a:t>
              </a:r>
            </a:p>
            <a:p>
              <a:pPr marL="800100" lvl="1" indent="-342900" algn="just">
                <a:buFontTx/>
                <a:buChar char="-"/>
              </a:pPr>
              <a:r>
                <a:rPr lang="pt-BR" sz="2800" dirty="0">
                  <a:solidFill>
                    <a:schemeClr val="tx2"/>
                  </a:solidFill>
                </a:rPr>
                <a:t>fimse</a:t>
              </a:r>
            </a:p>
            <a:p>
              <a:endParaRPr lang="pt-BR" dirty="0"/>
            </a:p>
          </p:txBody>
        </p:sp>
      </p:grpSp>
      <p:grpSp>
        <p:nvGrpSpPr>
          <p:cNvPr id="41" name="Agrupar 40"/>
          <p:cNvGrpSpPr/>
          <p:nvPr/>
        </p:nvGrpSpPr>
        <p:grpSpPr>
          <a:xfrm>
            <a:off x="6168008" y="2425440"/>
            <a:ext cx="6408712" cy="4432560"/>
            <a:chOff x="4295800" y="1268760"/>
            <a:chExt cx="6408712" cy="4432560"/>
          </a:xfrm>
        </p:grpSpPr>
        <p:sp>
          <p:nvSpPr>
            <p:cNvPr id="13" name="Fluxograma: Processo 12"/>
            <p:cNvSpPr/>
            <p:nvPr/>
          </p:nvSpPr>
          <p:spPr>
            <a:xfrm>
              <a:off x="4295800" y="1268760"/>
              <a:ext cx="6408712" cy="44325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ysClr val="windowText" lastClr="000000"/>
                </a:solidFill>
              </a:endParaRPr>
            </a:p>
          </p:txBody>
        </p:sp>
        <p:sp>
          <p:nvSpPr>
            <p:cNvPr id="15" name="Fluxograma: Decisão 14"/>
            <p:cNvSpPr/>
            <p:nvPr/>
          </p:nvSpPr>
          <p:spPr>
            <a:xfrm>
              <a:off x="4979169" y="1385683"/>
              <a:ext cx="2880320" cy="864096"/>
            </a:xfrm>
            <a:prstGeom prst="flowChartDecis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sz="2000" b="1" dirty="0">
                  <a:solidFill>
                    <a:schemeClr val="tx2"/>
                  </a:solidFill>
                </a:rPr>
                <a:t>Decisão ou Desvio</a:t>
              </a:r>
            </a:p>
          </p:txBody>
        </p:sp>
        <p:cxnSp>
          <p:nvCxnSpPr>
            <p:cNvPr id="21" name="Conector Angulado 20"/>
            <p:cNvCxnSpPr>
              <a:stCxn id="15" idx="3"/>
              <a:endCxn id="36" idx="0"/>
            </p:cNvCxnSpPr>
            <p:nvPr/>
          </p:nvCxnSpPr>
          <p:spPr>
            <a:xfrm>
              <a:off x="7859489" y="1817731"/>
              <a:ext cx="1215430" cy="1549517"/>
            </a:xfrm>
            <a:prstGeom prst="bentConnector2">
              <a:avLst/>
            </a:prstGeom>
            <a:ln w="57150">
              <a:tailEnd type="triangle"/>
            </a:ln>
          </p:spPr>
          <p:style>
            <a:lnRef idx="3">
              <a:schemeClr val="dk1"/>
            </a:lnRef>
            <a:fillRef idx="0">
              <a:schemeClr val="dk1"/>
            </a:fillRef>
            <a:effectRef idx="2">
              <a:schemeClr val="dk1"/>
            </a:effectRef>
            <a:fontRef idx="minor">
              <a:schemeClr val="tx1"/>
            </a:fontRef>
          </p:style>
        </p:cxnSp>
        <p:cxnSp>
          <p:nvCxnSpPr>
            <p:cNvPr id="22" name="Conector Angulado 21"/>
            <p:cNvCxnSpPr>
              <a:stCxn id="15" idx="2"/>
              <a:endCxn id="34" idx="0"/>
            </p:cNvCxnSpPr>
            <p:nvPr/>
          </p:nvCxnSpPr>
          <p:spPr>
            <a:xfrm rot="16200000" flipH="1">
              <a:off x="5459811" y="3209297"/>
              <a:ext cx="2518542" cy="599506"/>
            </a:xfrm>
            <a:prstGeom prst="bentConnector3">
              <a:avLst>
                <a:gd name="adj1" fmla="val 50000"/>
              </a:avLst>
            </a:prstGeom>
            <a:ln w="57150">
              <a:tailEnd type="triangle"/>
            </a:ln>
          </p:spPr>
          <p:style>
            <a:lnRef idx="3">
              <a:schemeClr val="dk1"/>
            </a:lnRef>
            <a:fillRef idx="0">
              <a:schemeClr val="dk1"/>
            </a:fillRef>
            <a:effectRef idx="2">
              <a:schemeClr val="dk1"/>
            </a:effectRef>
            <a:fontRef idx="minor">
              <a:schemeClr val="tx1"/>
            </a:fontRef>
          </p:style>
        </p:cxnSp>
        <p:sp>
          <p:nvSpPr>
            <p:cNvPr id="25" name="CaixaDeTexto 24"/>
            <p:cNvSpPr txBox="1"/>
            <p:nvPr/>
          </p:nvSpPr>
          <p:spPr>
            <a:xfrm>
              <a:off x="6528047" y="2889811"/>
              <a:ext cx="408061" cy="646331"/>
            </a:xfrm>
            <a:prstGeom prst="rect">
              <a:avLst/>
            </a:prstGeom>
            <a:noFill/>
          </p:spPr>
          <p:txBody>
            <a:bodyPr wrap="square" rtlCol="0">
              <a:spAutoFit/>
            </a:bodyPr>
            <a:lstStyle/>
            <a:p>
              <a:r>
                <a:rPr lang="pt-BR" sz="3600" b="1" dirty="0">
                  <a:solidFill>
                    <a:sysClr val="windowText" lastClr="000000"/>
                  </a:solidFill>
                </a:rPr>
                <a:t>F</a:t>
              </a:r>
            </a:p>
          </p:txBody>
        </p:sp>
        <p:sp>
          <p:nvSpPr>
            <p:cNvPr id="26" name="CaixaDeTexto 25"/>
            <p:cNvSpPr txBox="1"/>
            <p:nvPr/>
          </p:nvSpPr>
          <p:spPr>
            <a:xfrm>
              <a:off x="9132147" y="2158556"/>
              <a:ext cx="408061" cy="646331"/>
            </a:xfrm>
            <a:prstGeom prst="rect">
              <a:avLst/>
            </a:prstGeom>
            <a:noFill/>
          </p:spPr>
          <p:txBody>
            <a:bodyPr wrap="square" rtlCol="0">
              <a:spAutoFit/>
            </a:bodyPr>
            <a:lstStyle/>
            <a:p>
              <a:r>
                <a:rPr lang="pt-BR" sz="3600" b="1" dirty="0">
                  <a:solidFill>
                    <a:sysClr val="windowText" lastClr="000000"/>
                  </a:solidFill>
                </a:rPr>
                <a:t>V</a:t>
              </a:r>
            </a:p>
          </p:txBody>
        </p:sp>
        <p:sp>
          <p:nvSpPr>
            <p:cNvPr id="34" name="Fluxograma: Processo 33"/>
            <p:cNvSpPr/>
            <p:nvPr/>
          </p:nvSpPr>
          <p:spPr>
            <a:xfrm>
              <a:off x="5540718" y="4768321"/>
              <a:ext cx="2956233" cy="812964"/>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sz="1600" b="1" dirty="0">
                  <a:solidFill>
                    <a:schemeClr val="tx2"/>
                  </a:solidFill>
                </a:rPr>
                <a:t>Instrução executada quando a condição for falsa ou após ser verdadeira</a:t>
              </a:r>
            </a:p>
          </p:txBody>
        </p:sp>
        <p:sp>
          <p:nvSpPr>
            <p:cNvPr id="36" name="Fluxograma: Processo 35"/>
            <p:cNvSpPr/>
            <p:nvPr/>
          </p:nvSpPr>
          <p:spPr>
            <a:xfrm>
              <a:off x="7596802" y="3367248"/>
              <a:ext cx="2956233" cy="812964"/>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b="1" dirty="0">
                  <a:solidFill>
                    <a:schemeClr val="tx2"/>
                  </a:solidFill>
                </a:rPr>
                <a:t>Instrução executada quando a condição for verdadeira</a:t>
              </a:r>
            </a:p>
          </p:txBody>
        </p:sp>
        <p:cxnSp>
          <p:nvCxnSpPr>
            <p:cNvPr id="38" name="Conector Angulado 37"/>
            <p:cNvCxnSpPr>
              <a:stCxn id="36" idx="2"/>
              <a:endCxn id="34" idx="3"/>
            </p:cNvCxnSpPr>
            <p:nvPr/>
          </p:nvCxnSpPr>
          <p:spPr>
            <a:xfrm rot="5400000">
              <a:off x="8288640" y="4388523"/>
              <a:ext cx="994591" cy="577968"/>
            </a:xfrm>
            <a:prstGeom prst="bentConnector2">
              <a:avLst/>
            </a:prstGeom>
            <a:ln w="57150">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353256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1000"/>
                                        <p:tgtEl>
                                          <p:spTgt spid="41"/>
                                        </p:tgtEl>
                                      </p:cBhvr>
                                    </p:animEffect>
                                    <p:anim calcmode="lin" valueType="num">
                                      <p:cBhvr>
                                        <p:cTn id="15" dur="1000" fill="hold"/>
                                        <p:tgtEl>
                                          <p:spTgt spid="41"/>
                                        </p:tgtEl>
                                        <p:attrNameLst>
                                          <p:attrName>ppt_x</p:attrName>
                                        </p:attrNameLst>
                                      </p:cBhvr>
                                      <p:tavLst>
                                        <p:tav tm="0">
                                          <p:val>
                                            <p:strVal val="#ppt_x"/>
                                          </p:val>
                                        </p:tav>
                                        <p:tav tm="100000">
                                          <p:val>
                                            <p:strVal val="#ppt_x"/>
                                          </p:val>
                                        </p:tav>
                                      </p:tavLst>
                                    </p:anim>
                                    <p:anim calcmode="lin" valueType="num">
                                      <p:cBhvr>
                                        <p:cTn id="16"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3" y="2581102"/>
            <a:ext cx="10820400" cy="1613078"/>
          </a:xfrm>
        </p:spPr>
        <p:txBody>
          <a:bodyPr>
            <a:normAutofit lnSpcReduction="10000"/>
          </a:bodyPr>
          <a:lstStyle/>
          <a:p>
            <a:pPr marL="0" indent="0" algn="just">
              <a:buNone/>
            </a:pPr>
            <a:r>
              <a:rPr lang="pt-BR" dirty="0">
                <a:latin typeface="+mj-lt"/>
                <a:ea typeface="Verdana" panose="020B0604030504040204" pitchFamily="34" charset="0"/>
                <a:cs typeface="Verdana" panose="020B0604030504040204" pitchFamily="34" charset="0"/>
              </a:rPr>
              <a:t>Antes de desbravar o desenvolvimento de qualquer sistema é preciso treinar a mente para que ela organize uma tarefa de forma ordenada e sequencial afim de obter um resultado. Chamamos isso de </a:t>
            </a:r>
            <a:r>
              <a:rPr lang="pt-BR" sz="2400" b="1" dirty="0">
                <a:latin typeface="+mj-lt"/>
                <a:ea typeface="Verdana" panose="020B0604030504040204" pitchFamily="34" charset="0"/>
                <a:cs typeface="Verdana" panose="020B0604030504040204" pitchFamily="34" charset="0"/>
              </a:rPr>
              <a:t>Pensamento Lógico</a:t>
            </a:r>
            <a:r>
              <a:rPr lang="pt-BR" dirty="0">
                <a:latin typeface="+mj-lt"/>
                <a:ea typeface="Verdana" panose="020B0604030504040204" pitchFamily="34" charset="0"/>
                <a:cs typeface="Verdana" panose="020B0604030504040204" pitchFamily="34" charset="0"/>
              </a:rPr>
              <a:t>, habilidade fundamental para o desenvolvimento de softwares. </a:t>
            </a:r>
          </a:p>
        </p:txBody>
      </p:sp>
      <p:sp>
        <p:nvSpPr>
          <p:cNvPr id="3" name="Título 2"/>
          <p:cNvSpPr>
            <a:spLocks noGrp="1"/>
          </p:cNvSpPr>
          <p:nvPr>
            <p:ph type="title"/>
          </p:nvPr>
        </p:nvSpPr>
        <p:spPr/>
        <p:txBody>
          <a:bodyPr/>
          <a:lstStyle/>
          <a:p>
            <a:r>
              <a:rPr lang="pt-BR" dirty="0"/>
              <a:t>Conceitos iniciais - Pensamento lógico </a:t>
            </a:r>
          </a:p>
        </p:txBody>
      </p:sp>
      <p:grpSp>
        <p:nvGrpSpPr>
          <p:cNvPr id="8" name="Agrupar 7"/>
          <p:cNvGrpSpPr/>
          <p:nvPr/>
        </p:nvGrpSpPr>
        <p:grpSpPr>
          <a:xfrm>
            <a:off x="2161692" y="4308896"/>
            <a:ext cx="7868616" cy="2474704"/>
            <a:chOff x="2161692" y="4308896"/>
            <a:chExt cx="7868616" cy="2474704"/>
          </a:xfrm>
        </p:grpSpPr>
        <p:sp>
          <p:nvSpPr>
            <p:cNvPr id="5" name="Retângulo 4"/>
            <p:cNvSpPr/>
            <p:nvPr/>
          </p:nvSpPr>
          <p:spPr>
            <a:xfrm>
              <a:off x="2161692" y="4308896"/>
              <a:ext cx="7868616" cy="24747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dirty="0"/>
            </a:p>
          </p:txBody>
        </p:sp>
        <p:sp>
          <p:nvSpPr>
            <p:cNvPr id="4" name="CaixaDeTexto 3"/>
            <p:cNvSpPr txBox="1"/>
            <p:nvPr/>
          </p:nvSpPr>
          <p:spPr>
            <a:xfrm>
              <a:off x="2161692" y="4361308"/>
              <a:ext cx="7678724" cy="2369880"/>
            </a:xfrm>
            <a:prstGeom prst="rect">
              <a:avLst/>
            </a:prstGeom>
            <a:noFill/>
          </p:spPr>
          <p:txBody>
            <a:bodyPr wrap="square" rtlCol="0">
              <a:spAutoFit/>
            </a:bodyPr>
            <a:lstStyle/>
            <a:p>
              <a:pPr algn="ctr"/>
              <a:r>
                <a:rPr lang="pt-BR" sz="2800" dirty="0">
                  <a:solidFill>
                    <a:schemeClr val="bg2"/>
                  </a:solidFill>
                  <a:latin typeface="+mj-lt"/>
                  <a:ea typeface="Verdana" panose="020B0604030504040204" pitchFamily="34" charset="0"/>
                  <a:cs typeface="Verdana" panose="020B0604030504040204" pitchFamily="34" charset="0"/>
                </a:rPr>
                <a:t>Lógica - o que é?</a:t>
              </a:r>
            </a:p>
            <a:p>
              <a:pPr marL="285750" indent="-285750" algn="just">
                <a:buFont typeface="Arial" panose="020B0604020202020204" pitchFamily="34" charset="0"/>
                <a:buChar char="•"/>
              </a:pPr>
              <a:r>
                <a:rPr lang="pt-BR" sz="2000" dirty="0">
                  <a:solidFill>
                    <a:schemeClr val="bg2"/>
                  </a:solidFill>
                  <a:latin typeface="+mj-lt"/>
                  <a:ea typeface="Verdana" panose="020B0604030504040204" pitchFamily="34" charset="0"/>
                  <a:cs typeface="Verdana" panose="020B0604030504040204" pitchFamily="34" charset="0"/>
                </a:rPr>
                <a:t>Correção do pensamento;</a:t>
              </a:r>
            </a:p>
            <a:p>
              <a:pPr marL="285750" indent="-285750" algn="just">
                <a:buFont typeface="Arial" panose="020B0604020202020204" pitchFamily="34" charset="0"/>
                <a:buChar char="•"/>
              </a:pPr>
              <a:r>
                <a:rPr lang="pt-BR" sz="2000" dirty="0">
                  <a:solidFill>
                    <a:schemeClr val="bg2"/>
                  </a:solidFill>
                  <a:latin typeface="+mj-lt"/>
                  <a:ea typeface="Verdana" panose="020B0604030504040204" pitchFamily="34" charset="0"/>
                  <a:cs typeface="Verdana" panose="020B0604030504040204" pitchFamily="34" charset="0"/>
                </a:rPr>
                <a:t>A arte do bem pensar;</a:t>
              </a:r>
            </a:p>
            <a:p>
              <a:pPr marL="285750" indent="-285750" algn="just">
                <a:buFont typeface="Arial" panose="020B0604020202020204" pitchFamily="34" charset="0"/>
                <a:buChar char="•"/>
              </a:pPr>
              <a:r>
                <a:rPr lang="pt-BR" sz="2000" dirty="0">
                  <a:solidFill>
                    <a:schemeClr val="bg2"/>
                  </a:solidFill>
                  <a:latin typeface="+mj-lt"/>
                  <a:ea typeface="Verdana" panose="020B0604030504040204" pitchFamily="34" charset="0"/>
                  <a:cs typeface="Verdana" panose="020B0604030504040204" pitchFamily="34" charset="0"/>
                </a:rPr>
                <a:t>Ciência das formas do pensamento;</a:t>
              </a:r>
            </a:p>
            <a:p>
              <a:pPr marL="285750" indent="-285750" algn="just">
                <a:buFont typeface="Arial" panose="020B0604020202020204" pitchFamily="34" charset="0"/>
                <a:buChar char="•"/>
              </a:pPr>
              <a:r>
                <a:rPr lang="pt-BR" sz="2000" dirty="0">
                  <a:solidFill>
                    <a:schemeClr val="bg2"/>
                  </a:solidFill>
                  <a:latin typeface="+mj-lt"/>
                  <a:ea typeface="Verdana" panose="020B0604030504040204" pitchFamily="34" charset="0"/>
                  <a:cs typeface="Verdana" panose="020B0604030504040204" pitchFamily="34" charset="0"/>
                </a:rPr>
                <a:t>Correção do raciocínio;</a:t>
              </a:r>
            </a:p>
            <a:p>
              <a:pPr marL="285750" indent="-285750" algn="just">
                <a:buFont typeface="Arial" panose="020B0604020202020204" pitchFamily="34" charset="0"/>
                <a:buChar char="•"/>
              </a:pPr>
              <a:r>
                <a:rPr lang="pt-BR" sz="2000" dirty="0">
                  <a:solidFill>
                    <a:schemeClr val="bg2"/>
                  </a:solidFill>
                  <a:latin typeface="+mj-lt"/>
                  <a:ea typeface="Verdana" panose="020B0604030504040204" pitchFamily="34" charset="0"/>
                  <a:cs typeface="Verdana" panose="020B0604030504040204" pitchFamily="34" charset="0"/>
                </a:rPr>
                <a:t>Ordem da razão;</a:t>
              </a:r>
            </a:p>
            <a:p>
              <a:pPr marL="285750" indent="-285750" algn="just">
                <a:buFont typeface="Arial" panose="020B0604020202020204" pitchFamily="34" charset="0"/>
                <a:buChar char="•"/>
              </a:pPr>
              <a:r>
                <a:rPr lang="pt-BR" sz="2000" dirty="0">
                  <a:solidFill>
                    <a:schemeClr val="bg2"/>
                  </a:solidFill>
                  <a:latin typeface="+mj-lt"/>
                  <a:ea typeface="Verdana" panose="020B0604030504040204" pitchFamily="34" charset="0"/>
                  <a:cs typeface="Verdana" panose="020B0604030504040204" pitchFamily="34" charset="0"/>
                </a:rPr>
                <a:t>Ordem no pensamento;</a:t>
              </a:r>
              <a:endParaRPr lang="pt-BR" sz="2000" dirty="0">
                <a:solidFill>
                  <a:schemeClr val="bg2"/>
                </a:solidFill>
                <a:latin typeface="+mj-lt"/>
              </a:endParaRPr>
            </a:p>
          </p:txBody>
        </p:sp>
      </p:grpSp>
    </p:spTree>
    <p:extLst>
      <p:ext uri="{BB962C8B-B14F-4D97-AF65-F5344CB8AC3E}">
        <p14:creationId xmlns:p14="http://schemas.microsoft.com/office/powerpoint/2010/main" val="1824420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3" y="2924944"/>
            <a:ext cx="9011228" cy="3312368"/>
          </a:xfrm>
        </p:spPr>
        <p:txBody>
          <a:bodyPr>
            <a:normAutofit/>
          </a:bodyPr>
          <a:lstStyle/>
          <a:p>
            <a:pPr algn="just"/>
            <a:r>
              <a:rPr lang="pt-BR" sz="2800" dirty="0"/>
              <a:t>Vamos imaginar a seguinte situação: em uma empresa, será solicitado o salário de um determinado funcionário para se calcular seu novo salário, sendo que, se este tiver um salário inferior a R$ 1000,00, o reajuste será de 8%.</a:t>
            </a:r>
          </a:p>
        </p:txBody>
      </p:sp>
      <p:sp>
        <p:nvSpPr>
          <p:cNvPr id="3" name="Título 2"/>
          <p:cNvSpPr>
            <a:spLocks noGrp="1"/>
          </p:cNvSpPr>
          <p:nvPr>
            <p:ph type="title"/>
          </p:nvPr>
        </p:nvSpPr>
        <p:spPr/>
        <p:txBody>
          <a:bodyPr/>
          <a:lstStyle/>
          <a:p>
            <a:r>
              <a:rPr lang="pt-BR" dirty="0"/>
              <a:t>Tomada de decisões</a:t>
            </a:r>
          </a:p>
        </p:txBody>
      </p:sp>
      <p:grpSp>
        <p:nvGrpSpPr>
          <p:cNvPr id="18" name="Agrupar 17"/>
          <p:cNvGrpSpPr/>
          <p:nvPr/>
        </p:nvGrpSpPr>
        <p:grpSpPr>
          <a:xfrm>
            <a:off x="4081384" y="3738631"/>
            <a:ext cx="6408712" cy="2682098"/>
            <a:chOff x="5591944" y="2708920"/>
            <a:chExt cx="6408712" cy="2682098"/>
          </a:xfrm>
        </p:grpSpPr>
        <p:sp>
          <p:nvSpPr>
            <p:cNvPr id="19" name="Fluxograma: Processo 18"/>
            <p:cNvSpPr/>
            <p:nvPr/>
          </p:nvSpPr>
          <p:spPr>
            <a:xfrm>
              <a:off x="5591944" y="2708920"/>
              <a:ext cx="6408712" cy="268209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CaixaDeTexto 19"/>
            <p:cNvSpPr txBox="1"/>
            <p:nvPr/>
          </p:nvSpPr>
          <p:spPr>
            <a:xfrm>
              <a:off x="5768814" y="2836473"/>
              <a:ext cx="6159833" cy="2554545"/>
            </a:xfrm>
            <a:prstGeom prst="rect">
              <a:avLst/>
            </a:prstGeom>
            <a:noFill/>
          </p:spPr>
          <p:txBody>
            <a:bodyPr wrap="square" rtlCol="0">
              <a:spAutoFit/>
            </a:bodyPr>
            <a:lstStyle/>
            <a:p>
              <a:r>
                <a:rPr lang="pt-BR" sz="2000" b="1" dirty="0"/>
                <a:t>Pseudocódigo com este objetivo:</a:t>
              </a:r>
            </a:p>
            <a:p>
              <a:endParaRPr lang="pt-BR" sz="2000" dirty="0"/>
            </a:p>
            <a:p>
              <a:r>
                <a:rPr lang="pt-BR" sz="2000" dirty="0"/>
                <a:t>Inicio</a:t>
              </a:r>
            </a:p>
            <a:p>
              <a:r>
                <a:rPr lang="pt-BR" sz="2000" dirty="0"/>
                <a:t>	Armazenar o salário</a:t>
              </a:r>
            </a:p>
            <a:p>
              <a:r>
                <a:rPr lang="pt-BR" sz="2000" dirty="0"/>
                <a:t>	Se o salário for menor que 1000</a:t>
              </a:r>
            </a:p>
            <a:p>
              <a:r>
                <a:rPr lang="pt-BR" sz="2000" dirty="0"/>
                <a:t>		Então Multiplicar salário por 1,08</a:t>
              </a:r>
            </a:p>
            <a:p>
              <a:r>
                <a:rPr lang="pt-BR" sz="2000" dirty="0"/>
                <a:t>	Mostrar o salário</a:t>
              </a:r>
            </a:p>
            <a:p>
              <a:r>
                <a:rPr lang="pt-BR" sz="2000" dirty="0"/>
                <a:t>Fim</a:t>
              </a:r>
            </a:p>
          </p:txBody>
        </p:sp>
      </p:grpSp>
      <p:grpSp>
        <p:nvGrpSpPr>
          <p:cNvPr id="8" name="Agrupar 7"/>
          <p:cNvGrpSpPr/>
          <p:nvPr/>
        </p:nvGrpSpPr>
        <p:grpSpPr>
          <a:xfrm>
            <a:off x="4009375" y="2164177"/>
            <a:ext cx="6408712" cy="4432560"/>
            <a:chOff x="4199839" y="1988169"/>
            <a:chExt cx="6408712" cy="4432560"/>
          </a:xfrm>
        </p:grpSpPr>
        <p:grpSp>
          <p:nvGrpSpPr>
            <p:cNvPr id="23" name="Agrupar 22"/>
            <p:cNvGrpSpPr/>
            <p:nvPr/>
          </p:nvGrpSpPr>
          <p:grpSpPr>
            <a:xfrm>
              <a:off x="4199839" y="1988169"/>
              <a:ext cx="6408712" cy="4432560"/>
              <a:chOff x="4295800" y="1268760"/>
              <a:chExt cx="6408712" cy="4432560"/>
            </a:xfrm>
          </p:grpSpPr>
          <p:sp>
            <p:nvSpPr>
              <p:cNvPr id="24" name="Fluxograma: Processo 23"/>
              <p:cNvSpPr/>
              <p:nvPr/>
            </p:nvSpPr>
            <p:spPr>
              <a:xfrm>
                <a:off x="4295800" y="1268760"/>
                <a:ext cx="6408712" cy="44325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ysClr val="windowText" lastClr="000000"/>
                  </a:solidFill>
                </a:endParaRPr>
              </a:p>
            </p:txBody>
          </p:sp>
          <p:sp>
            <p:nvSpPr>
              <p:cNvPr id="27" name="Fluxograma: Decisão 26"/>
              <p:cNvSpPr/>
              <p:nvPr/>
            </p:nvSpPr>
            <p:spPr>
              <a:xfrm>
                <a:off x="4979169" y="1385683"/>
                <a:ext cx="2880320" cy="864096"/>
              </a:xfrm>
              <a:prstGeom prst="flowChartDecis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sz="1400" b="1" dirty="0">
                    <a:solidFill>
                      <a:schemeClr val="tx2"/>
                    </a:solidFill>
                  </a:rPr>
                  <a:t>salario &lt; 1000</a:t>
                </a:r>
              </a:p>
            </p:txBody>
          </p:sp>
          <p:cxnSp>
            <p:nvCxnSpPr>
              <p:cNvPr id="28" name="Conector Angulado 27"/>
              <p:cNvCxnSpPr>
                <a:stCxn id="27" idx="3"/>
                <a:endCxn id="33" idx="0"/>
              </p:cNvCxnSpPr>
              <p:nvPr/>
            </p:nvCxnSpPr>
            <p:spPr>
              <a:xfrm>
                <a:off x="7859489" y="1817731"/>
                <a:ext cx="1215430" cy="1549517"/>
              </a:xfrm>
              <a:prstGeom prst="bentConnector2">
                <a:avLst/>
              </a:prstGeom>
              <a:ln w="57150">
                <a:tailEnd type="triangle"/>
              </a:ln>
            </p:spPr>
            <p:style>
              <a:lnRef idx="3">
                <a:schemeClr val="dk1"/>
              </a:lnRef>
              <a:fillRef idx="0">
                <a:schemeClr val="dk1"/>
              </a:fillRef>
              <a:effectRef idx="2">
                <a:schemeClr val="dk1"/>
              </a:effectRef>
              <a:fontRef idx="minor">
                <a:schemeClr val="tx1"/>
              </a:fontRef>
            </p:style>
          </p:cxnSp>
          <p:cxnSp>
            <p:nvCxnSpPr>
              <p:cNvPr id="29" name="Conector Angulado 28"/>
              <p:cNvCxnSpPr>
                <a:stCxn id="27" idx="2"/>
              </p:cNvCxnSpPr>
              <p:nvPr/>
            </p:nvCxnSpPr>
            <p:spPr>
              <a:xfrm rot="16200000" flipH="1">
                <a:off x="5459811" y="3209297"/>
                <a:ext cx="2518542" cy="599506"/>
              </a:xfrm>
              <a:prstGeom prst="bentConnector3">
                <a:avLst>
                  <a:gd name="adj1" fmla="val 50000"/>
                </a:avLst>
              </a:prstGeom>
              <a:ln w="57150">
                <a:tailEnd type="triangle"/>
              </a:ln>
            </p:spPr>
            <p:style>
              <a:lnRef idx="3">
                <a:schemeClr val="dk1"/>
              </a:lnRef>
              <a:fillRef idx="0">
                <a:schemeClr val="dk1"/>
              </a:fillRef>
              <a:effectRef idx="2">
                <a:schemeClr val="dk1"/>
              </a:effectRef>
              <a:fontRef idx="minor">
                <a:schemeClr val="tx1"/>
              </a:fontRef>
            </p:style>
          </p:cxnSp>
          <p:sp>
            <p:nvSpPr>
              <p:cNvPr id="30" name="CaixaDeTexto 29"/>
              <p:cNvSpPr txBox="1"/>
              <p:nvPr/>
            </p:nvSpPr>
            <p:spPr>
              <a:xfrm>
                <a:off x="6528047" y="2889811"/>
                <a:ext cx="408061" cy="646331"/>
              </a:xfrm>
              <a:prstGeom prst="rect">
                <a:avLst/>
              </a:prstGeom>
              <a:noFill/>
            </p:spPr>
            <p:txBody>
              <a:bodyPr wrap="square" rtlCol="0">
                <a:spAutoFit/>
              </a:bodyPr>
              <a:lstStyle/>
              <a:p>
                <a:r>
                  <a:rPr lang="pt-BR" sz="3600" b="1" dirty="0">
                    <a:solidFill>
                      <a:sysClr val="windowText" lastClr="000000"/>
                    </a:solidFill>
                  </a:rPr>
                  <a:t>F</a:t>
                </a:r>
              </a:p>
            </p:txBody>
          </p:sp>
          <p:sp>
            <p:nvSpPr>
              <p:cNvPr id="31" name="CaixaDeTexto 30"/>
              <p:cNvSpPr txBox="1"/>
              <p:nvPr/>
            </p:nvSpPr>
            <p:spPr>
              <a:xfrm>
                <a:off x="9132147" y="2158556"/>
                <a:ext cx="408061" cy="646331"/>
              </a:xfrm>
              <a:prstGeom prst="rect">
                <a:avLst/>
              </a:prstGeom>
              <a:noFill/>
            </p:spPr>
            <p:txBody>
              <a:bodyPr wrap="square" rtlCol="0">
                <a:spAutoFit/>
              </a:bodyPr>
              <a:lstStyle/>
              <a:p>
                <a:r>
                  <a:rPr lang="pt-BR" sz="3600" b="1" dirty="0">
                    <a:solidFill>
                      <a:sysClr val="windowText" lastClr="000000"/>
                    </a:solidFill>
                  </a:rPr>
                  <a:t>V</a:t>
                </a:r>
              </a:p>
            </p:txBody>
          </p:sp>
          <p:sp>
            <p:nvSpPr>
              <p:cNvPr id="33" name="Fluxograma: Processo 32"/>
              <p:cNvSpPr/>
              <p:nvPr/>
            </p:nvSpPr>
            <p:spPr>
              <a:xfrm>
                <a:off x="7596802" y="3367248"/>
                <a:ext cx="2956233" cy="812964"/>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b="1" dirty="0">
                    <a:solidFill>
                      <a:schemeClr val="tx2"/>
                    </a:solidFill>
                  </a:rPr>
                  <a:t>salario </a:t>
                </a:r>
                <a:r>
                  <a:rPr lang="pt-BR" b="1" dirty="0">
                    <a:solidFill>
                      <a:schemeClr val="tx2"/>
                    </a:solidFill>
                    <a:sym typeface="Wingdings" panose="05000000000000000000" pitchFamily="2" charset="2"/>
                  </a:rPr>
                  <a:t> salario * (8/100)</a:t>
                </a:r>
                <a:endParaRPr lang="pt-BR" b="1" dirty="0">
                  <a:solidFill>
                    <a:schemeClr val="tx2"/>
                  </a:solidFill>
                </a:endParaRPr>
              </a:p>
            </p:txBody>
          </p:sp>
          <p:cxnSp>
            <p:nvCxnSpPr>
              <p:cNvPr id="35" name="Conector Angulado 34"/>
              <p:cNvCxnSpPr>
                <a:stCxn id="33" idx="2"/>
              </p:cNvCxnSpPr>
              <p:nvPr/>
            </p:nvCxnSpPr>
            <p:spPr>
              <a:xfrm rot="5400000">
                <a:off x="8288640" y="4388523"/>
                <a:ext cx="994591" cy="577968"/>
              </a:xfrm>
              <a:prstGeom prst="bentConnector2">
                <a:avLst/>
              </a:prstGeom>
              <a:ln w="57150">
                <a:tailEnd type="triangle"/>
              </a:ln>
            </p:spPr>
            <p:style>
              <a:lnRef idx="3">
                <a:schemeClr val="dk1"/>
              </a:lnRef>
              <a:fillRef idx="0">
                <a:schemeClr val="dk1"/>
              </a:fillRef>
              <a:effectRef idx="2">
                <a:schemeClr val="dk1"/>
              </a:effectRef>
              <a:fontRef idx="minor">
                <a:schemeClr val="tx1"/>
              </a:fontRef>
            </p:style>
          </p:cxnSp>
        </p:grpSp>
        <p:sp>
          <p:nvSpPr>
            <p:cNvPr id="37" name="Fluxograma: Exibir 36"/>
            <p:cNvSpPr/>
            <p:nvPr/>
          </p:nvSpPr>
          <p:spPr>
            <a:xfrm>
              <a:off x="5403061" y="5487729"/>
              <a:ext cx="2880320" cy="841291"/>
            </a:xfrm>
            <a:prstGeom prst="flowChartDisplay">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sz="2000" b="1" dirty="0">
                  <a:solidFill>
                    <a:schemeClr val="tx2"/>
                  </a:solidFill>
                </a:rPr>
                <a:t>Salário: </a:t>
              </a:r>
              <a:r>
                <a:rPr lang="pt-BR" sz="2000" b="1" u="sng" dirty="0">
                  <a:solidFill>
                    <a:schemeClr val="tx2"/>
                  </a:solidFill>
                </a:rPr>
                <a:t>salario</a:t>
              </a:r>
            </a:p>
          </p:txBody>
        </p:sp>
      </p:grpSp>
      <p:grpSp>
        <p:nvGrpSpPr>
          <p:cNvPr id="39" name="Agrupar 38"/>
          <p:cNvGrpSpPr/>
          <p:nvPr/>
        </p:nvGrpSpPr>
        <p:grpSpPr>
          <a:xfrm>
            <a:off x="4151357" y="1740210"/>
            <a:ext cx="6408712" cy="4869830"/>
            <a:chOff x="5663525" y="2629454"/>
            <a:chExt cx="6408712" cy="2946687"/>
          </a:xfrm>
        </p:grpSpPr>
        <p:sp>
          <p:nvSpPr>
            <p:cNvPr id="40" name="Fluxograma: Processo 39"/>
            <p:cNvSpPr/>
            <p:nvPr/>
          </p:nvSpPr>
          <p:spPr>
            <a:xfrm>
              <a:off x="5663525" y="2629454"/>
              <a:ext cx="6408712" cy="29466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CaixaDeTexto 41"/>
            <p:cNvSpPr txBox="1"/>
            <p:nvPr/>
          </p:nvSpPr>
          <p:spPr>
            <a:xfrm>
              <a:off x="5805408" y="2637739"/>
              <a:ext cx="6159833" cy="2849359"/>
            </a:xfrm>
            <a:prstGeom prst="rect">
              <a:avLst/>
            </a:prstGeom>
            <a:noFill/>
          </p:spPr>
          <p:txBody>
            <a:bodyPr wrap="square" rtlCol="0">
              <a:spAutoFit/>
            </a:bodyPr>
            <a:lstStyle/>
            <a:p>
              <a:r>
                <a:rPr lang="pt-BR" sz="2000" b="1" dirty="0"/>
                <a:t>Pseudocódigo - VisuALG:</a:t>
              </a:r>
            </a:p>
            <a:p>
              <a:endParaRPr lang="pt-BR" sz="2000" dirty="0"/>
            </a:p>
            <a:p>
              <a:r>
                <a:rPr lang="pt-BR" sz="2000" u="sng" dirty="0"/>
                <a:t>algoritmo</a:t>
              </a:r>
              <a:r>
                <a:rPr lang="pt-BR" sz="2000" dirty="0"/>
                <a:t> “testar salário”</a:t>
              </a:r>
            </a:p>
            <a:p>
              <a:r>
                <a:rPr lang="pt-BR" sz="2000" u="sng" dirty="0"/>
                <a:t>var</a:t>
              </a:r>
            </a:p>
            <a:p>
              <a:r>
                <a:rPr lang="pt-BR" sz="2000" dirty="0"/>
                <a:t>	salario: </a:t>
              </a:r>
              <a:r>
                <a:rPr lang="pt-BR" sz="2000" u="sng" dirty="0"/>
                <a:t>real</a:t>
              </a:r>
            </a:p>
            <a:p>
              <a:r>
                <a:rPr lang="pt-BR" sz="2000" u="sng" dirty="0"/>
                <a:t>Inicio</a:t>
              </a:r>
            </a:p>
            <a:p>
              <a:r>
                <a:rPr lang="pt-BR" sz="2000" dirty="0"/>
                <a:t>	escreva (“Informe o salário”)</a:t>
              </a:r>
            </a:p>
            <a:p>
              <a:r>
                <a:rPr lang="pt-BR" sz="2000" dirty="0"/>
                <a:t>	leia (salario)</a:t>
              </a:r>
            </a:p>
            <a:p>
              <a:r>
                <a:rPr lang="pt-BR" sz="2000" dirty="0"/>
                <a:t>	se (salario &lt; 1000) entao</a:t>
              </a:r>
            </a:p>
            <a:p>
              <a:r>
                <a:rPr lang="pt-BR" sz="2000" dirty="0"/>
                <a:t>		salario </a:t>
              </a:r>
              <a:r>
                <a:rPr lang="pt-BR" sz="2000" dirty="0">
                  <a:sym typeface="Wingdings" panose="05000000000000000000" pitchFamily="2" charset="2"/>
                </a:rPr>
                <a:t></a:t>
              </a:r>
              <a:r>
                <a:rPr lang="pt-BR" sz="2000" dirty="0"/>
                <a:t> salario + salario * (8/100)</a:t>
              </a:r>
            </a:p>
            <a:p>
              <a:r>
                <a:rPr lang="pt-BR" sz="2000" dirty="0"/>
                <a:t>		escreva (“Salário = “, salario)</a:t>
              </a:r>
            </a:p>
            <a:p>
              <a:r>
                <a:rPr lang="pt-BR" sz="2000" dirty="0"/>
                <a:t>	senao </a:t>
              </a:r>
            </a:p>
            <a:p>
              <a:r>
                <a:rPr lang="pt-BR" sz="2000" dirty="0"/>
                <a:t>		escreva (“Salário = “, salario)</a:t>
              </a:r>
            </a:p>
            <a:p>
              <a:r>
                <a:rPr lang="pt-BR" sz="2000" dirty="0"/>
                <a:t>	fimse</a:t>
              </a:r>
            </a:p>
            <a:p>
              <a:r>
                <a:rPr lang="pt-BR" sz="2000" u="sng" dirty="0"/>
                <a:t>fimalgoritmo</a:t>
              </a:r>
            </a:p>
          </p:txBody>
        </p:sp>
      </p:grpSp>
    </p:spTree>
    <p:extLst>
      <p:ext uri="{BB962C8B-B14F-4D97-AF65-F5344CB8AC3E}">
        <p14:creationId xmlns:p14="http://schemas.microsoft.com/office/powerpoint/2010/main" val="349381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1000"/>
                                        <p:tgtEl>
                                          <p:spTgt spid="39"/>
                                        </p:tgtEl>
                                      </p:cBhvr>
                                    </p:animEffect>
                                    <p:anim calcmode="lin" valueType="num">
                                      <p:cBhvr>
                                        <p:cTn id="22" dur="1000" fill="hold"/>
                                        <p:tgtEl>
                                          <p:spTgt spid="39"/>
                                        </p:tgtEl>
                                        <p:attrNameLst>
                                          <p:attrName>ppt_x</p:attrName>
                                        </p:attrNameLst>
                                      </p:cBhvr>
                                      <p:tavLst>
                                        <p:tav tm="0">
                                          <p:val>
                                            <p:strVal val="#ppt_x"/>
                                          </p:val>
                                        </p:tav>
                                        <p:tav tm="100000">
                                          <p:val>
                                            <p:strVal val="#ppt_x"/>
                                          </p:val>
                                        </p:tav>
                                      </p:tavLst>
                                    </p:anim>
                                    <p:anim calcmode="lin" valueType="num">
                                      <p:cBhvr>
                                        <p:cTn id="23"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3" y="2924944"/>
            <a:ext cx="9011228" cy="3312368"/>
          </a:xfrm>
        </p:spPr>
        <p:txBody>
          <a:bodyPr>
            <a:normAutofit/>
          </a:bodyPr>
          <a:lstStyle/>
          <a:p>
            <a:pPr algn="just"/>
            <a:r>
              <a:rPr lang="pt-BR" sz="2800" dirty="0"/>
              <a:t>Vamos imaginar a seguinte situação: em uma empresa, será solicitado o salario de um determinado funcionário para se calcular seu novo salario, sendo que, se este tiver um salario inferior a R$ 1000,00, o reajuste será de 8%, caso contrario o reajuste será de 5%.</a:t>
            </a:r>
            <a:endParaRPr lang="pt-BR" sz="3600" dirty="0"/>
          </a:p>
        </p:txBody>
      </p:sp>
      <p:sp>
        <p:nvSpPr>
          <p:cNvPr id="3" name="Título 2"/>
          <p:cNvSpPr>
            <a:spLocks noGrp="1"/>
          </p:cNvSpPr>
          <p:nvPr>
            <p:ph type="title"/>
          </p:nvPr>
        </p:nvSpPr>
        <p:spPr/>
        <p:txBody>
          <a:bodyPr/>
          <a:lstStyle/>
          <a:p>
            <a:r>
              <a:rPr lang="pt-BR" dirty="0"/>
              <a:t>Tomada de decisões</a:t>
            </a:r>
          </a:p>
        </p:txBody>
      </p:sp>
      <p:grpSp>
        <p:nvGrpSpPr>
          <p:cNvPr id="8" name="Agrupar 7"/>
          <p:cNvGrpSpPr/>
          <p:nvPr/>
        </p:nvGrpSpPr>
        <p:grpSpPr>
          <a:xfrm>
            <a:off x="1415480" y="2180247"/>
            <a:ext cx="8713576" cy="4432560"/>
            <a:chOff x="1823575" y="1988169"/>
            <a:chExt cx="8784976" cy="4432560"/>
          </a:xfrm>
        </p:grpSpPr>
        <p:grpSp>
          <p:nvGrpSpPr>
            <p:cNvPr id="23" name="Agrupar 22"/>
            <p:cNvGrpSpPr/>
            <p:nvPr/>
          </p:nvGrpSpPr>
          <p:grpSpPr>
            <a:xfrm>
              <a:off x="1823575" y="1988169"/>
              <a:ext cx="8784976" cy="4432560"/>
              <a:chOff x="1919536" y="1268760"/>
              <a:chExt cx="8784976" cy="4432560"/>
            </a:xfrm>
          </p:grpSpPr>
          <p:sp>
            <p:nvSpPr>
              <p:cNvPr id="24" name="Fluxograma: Processo 23"/>
              <p:cNvSpPr/>
              <p:nvPr/>
            </p:nvSpPr>
            <p:spPr>
              <a:xfrm>
                <a:off x="1919536" y="1268760"/>
                <a:ext cx="8784976" cy="44325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ysClr val="windowText" lastClr="000000"/>
                  </a:solidFill>
                </a:endParaRPr>
              </a:p>
            </p:txBody>
          </p:sp>
          <p:sp>
            <p:nvSpPr>
              <p:cNvPr id="27" name="Fluxograma: Decisão 26"/>
              <p:cNvSpPr/>
              <p:nvPr/>
            </p:nvSpPr>
            <p:spPr>
              <a:xfrm>
                <a:off x="4871864" y="1426298"/>
                <a:ext cx="2880320" cy="864096"/>
              </a:xfrm>
              <a:prstGeom prst="flowChartDecis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sz="1400" b="1" dirty="0">
                    <a:solidFill>
                      <a:schemeClr val="tx2"/>
                    </a:solidFill>
                  </a:rPr>
                  <a:t>salario &lt; 1000</a:t>
                </a:r>
              </a:p>
            </p:txBody>
          </p:sp>
          <p:cxnSp>
            <p:nvCxnSpPr>
              <p:cNvPr id="28" name="Conector Angulado 27"/>
              <p:cNvCxnSpPr>
                <a:stCxn id="27" idx="3"/>
                <a:endCxn id="33" idx="0"/>
              </p:cNvCxnSpPr>
              <p:nvPr/>
            </p:nvCxnSpPr>
            <p:spPr>
              <a:xfrm>
                <a:off x="7752184" y="1858346"/>
                <a:ext cx="1130639" cy="1503675"/>
              </a:xfrm>
              <a:prstGeom prst="bentConnector2">
                <a:avLst/>
              </a:prstGeom>
              <a:ln w="57150">
                <a:tailEnd type="triangle"/>
              </a:ln>
            </p:spPr>
            <p:style>
              <a:lnRef idx="3">
                <a:schemeClr val="dk1"/>
              </a:lnRef>
              <a:fillRef idx="0">
                <a:schemeClr val="dk1"/>
              </a:fillRef>
              <a:effectRef idx="2">
                <a:schemeClr val="dk1"/>
              </a:effectRef>
              <a:fontRef idx="minor">
                <a:schemeClr val="tx1"/>
              </a:fontRef>
            </p:style>
          </p:cxnSp>
          <p:cxnSp>
            <p:nvCxnSpPr>
              <p:cNvPr id="29" name="Conector Angulado 28"/>
              <p:cNvCxnSpPr>
                <a:stCxn id="27" idx="1"/>
                <a:endCxn id="21" idx="0"/>
              </p:cNvCxnSpPr>
              <p:nvPr/>
            </p:nvCxnSpPr>
            <p:spPr>
              <a:xfrm rot="10800000" flipV="1">
                <a:off x="3825222" y="1858346"/>
                <a:ext cx="1046643" cy="1478678"/>
              </a:xfrm>
              <a:prstGeom prst="bentConnector2">
                <a:avLst/>
              </a:prstGeom>
              <a:ln w="57150">
                <a:tailEnd type="triangle"/>
              </a:ln>
            </p:spPr>
            <p:style>
              <a:lnRef idx="3">
                <a:schemeClr val="dk1"/>
              </a:lnRef>
              <a:fillRef idx="0">
                <a:schemeClr val="dk1"/>
              </a:fillRef>
              <a:effectRef idx="2">
                <a:schemeClr val="dk1"/>
              </a:effectRef>
              <a:fontRef idx="minor">
                <a:schemeClr val="tx1"/>
              </a:fontRef>
            </p:style>
          </p:cxnSp>
          <p:sp>
            <p:nvSpPr>
              <p:cNvPr id="30" name="CaixaDeTexto 29"/>
              <p:cNvSpPr txBox="1"/>
              <p:nvPr/>
            </p:nvSpPr>
            <p:spPr>
              <a:xfrm>
                <a:off x="3285815" y="2158556"/>
                <a:ext cx="408061" cy="646331"/>
              </a:xfrm>
              <a:prstGeom prst="rect">
                <a:avLst/>
              </a:prstGeom>
              <a:noFill/>
            </p:spPr>
            <p:txBody>
              <a:bodyPr wrap="square" rtlCol="0">
                <a:spAutoFit/>
              </a:bodyPr>
              <a:lstStyle/>
              <a:p>
                <a:r>
                  <a:rPr lang="pt-BR" sz="3600" b="1" dirty="0">
                    <a:solidFill>
                      <a:sysClr val="windowText" lastClr="000000"/>
                    </a:solidFill>
                  </a:rPr>
                  <a:t>F</a:t>
                </a:r>
              </a:p>
            </p:txBody>
          </p:sp>
          <p:sp>
            <p:nvSpPr>
              <p:cNvPr id="31" name="CaixaDeTexto 30"/>
              <p:cNvSpPr txBox="1"/>
              <p:nvPr/>
            </p:nvSpPr>
            <p:spPr>
              <a:xfrm>
                <a:off x="9132147" y="2158556"/>
                <a:ext cx="408061" cy="646331"/>
              </a:xfrm>
              <a:prstGeom prst="rect">
                <a:avLst/>
              </a:prstGeom>
              <a:noFill/>
            </p:spPr>
            <p:txBody>
              <a:bodyPr wrap="square" rtlCol="0">
                <a:spAutoFit/>
              </a:bodyPr>
              <a:lstStyle/>
              <a:p>
                <a:r>
                  <a:rPr lang="pt-BR" sz="3600" b="1" dirty="0">
                    <a:solidFill>
                      <a:sysClr val="windowText" lastClr="000000"/>
                    </a:solidFill>
                  </a:rPr>
                  <a:t>V</a:t>
                </a:r>
              </a:p>
            </p:txBody>
          </p:sp>
          <p:sp>
            <p:nvSpPr>
              <p:cNvPr id="33" name="Fluxograma: Processo 32"/>
              <p:cNvSpPr/>
              <p:nvPr/>
            </p:nvSpPr>
            <p:spPr>
              <a:xfrm>
                <a:off x="7404706" y="3362021"/>
                <a:ext cx="2956233" cy="812964"/>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b="1" dirty="0">
                    <a:solidFill>
                      <a:schemeClr val="tx2"/>
                    </a:solidFill>
                  </a:rPr>
                  <a:t>salario </a:t>
                </a:r>
                <a:r>
                  <a:rPr lang="pt-BR" b="1" dirty="0">
                    <a:solidFill>
                      <a:schemeClr val="tx2"/>
                    </a:solidFill>
                    <a:sym typeface="Wingdings" panose="05000000000000000000" pitchFamily="2" charset="2"/>
                  </a:rPr>
                  <a:t> salario * (8/100)</a:t>
                </a:r>
                <a:endParaRPr lang="pt-BR" b="1" dirty="0">
                  <a:solidFill>
                    <a:schemeClr val="tx2"/>
                  </a:solidFill>
                </a:endParaRPr>
              </a:p>
            </p:txBody>
          </p:sp>
          <p:cxnSp>
            <p:nvCxnSpPr>
              <p:cNvPr id="35" name="Conector Angulado 34"/>
              <p:cNvCxnSpPr>
                <a:stCxn id="33" idx="2"/>
                <a:endCxn id="37" idx="3"/>
              </p:cNvCxnSpPr>
              <p:nvPr/>
            </p:nvCxnSpPr>
            <p:spPr>
              <a:xfrm rot="5400000">
                <a:off x="7822886" y="4000016"/>
                <a:ext cx="884969" cy="1234907"/>
              </a:xfrm>
              <a:prstGeom prst="bentConnector2">
                <a:avLst/>
              </a:prstGeom>
              <a:ln w="57150">
                <a:tailEnd type="triangle"/>
              </a:ln>
            </p:spPr>
            <p:style>
              <a:lnRef idx="3">
                <a:schemeClr val="dk1"/>
              </a:lnRef>
              <a:fillRef idx="0">
                <a:schemeClr val="dk1"/>
              </a:fillRef>
              <a:effectRef idx="2">
                <a:schemeClr val="dk1"/>
              </a:effectRef>
              <a:fontRef idx="minor">
                <a:schemeClr val="tx1"/>
              </a:fontRef>
            </p:style>
          </p:cxnSp>
          <p:sp>
            <p:nvSpPr>
              <p:cNvPr id="21" name="Fluxograma: Processo 20"/>
              <p:cNvSpPr/>
              <p:nvPr/>
            </p:nvSpPr>
            <p:spPr>
              <a:xfrm>
                <a:off x="2347104" y="3337024"/>
                <a:ext cx="2956233" cy="812964"/>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b="1" dirty="0">
                    <a:solidFill>
                      <a:schemeClr val="tx2"/>
                    </a:solidFill>
                  </a:rPr>
                  <a:t>salario </a:t>
                </a:r>
                <a:r>
                  <a:rPr lang="pt-BR" b="1" dirty="0">
                    <a:solidFill>
                      <a:schemeClr val="tx2"/>
                    </a:solidFill>
                    <a:sym typeface="Wingdings" panose="05000000000000000000" pitchFamily="2" charset="2"/>
                  </a:rPr>
                  <a:t> salario * (5/100)</a:t>
                </a:r>
                <a:endParaRPr lang="pt-BR" b="1" dirty="0">
                  <a:solidFill>
                    <a:schemeClr val="tx2"/>
                  </a:solidFill>
                </a:endParaRPr>
              </a:p>
            </p:txBody>
          </p:sp>
          <p:cxnSp>
            <p:nvCxnSpPr>
              <p:cNvPr id="32" name="Conector Angulado 31"/>
              <p:cNvCxnSpPr>
                <a:stCxn id="21" idx="2"/>
                <a:endCxn id="37" idx="1"/>
              </p:cNvCxnSpPr>
              <p:nvPr/>
            </p:nvCxnSpPr>
            <p:spPr>
              <a:xfrm rot="16200000" flipH="1">
                <a:off x="3841425" y="4133783"/>
                <a:ext cx="909966" cy="942375"/>
              </a:xfrm>
              <a:prstGeom prst="bentConnector2">
                <a:avLst/>
              </a:prstGeom>
              <a:ln w="57150">
                <a:tailEnd type="triangle"/>
              </a:ln>
            </p:spPr>
            <p:style>
              <a:lnRef idx="3">
                <a:schemeClr val="dk1"/>
              </a:lnRef>
              <a:fillRef idx="0">
                <a:schemeClr val="dk1"/>
              </a:fillRef>
              <a:effectRef idx="2">
                <a:schemeClr val="dk1"/>
              </a:effectRef>
              <a:fontRef idx="minor">
                <a:schemeClr val="tx1"/>
              </a:fontRef>
            </p:style>
          </p:cxnSp>
        </p:grpSp>
        <p:sp>
          <p:nvSpPr>
            <p:cNvPr id="37" name="Fluxograma: Exibir 36"/>
            <p:cNvSpPr/>
            <p:nvPr/>
          </p:nvSpPr>
          <p:spPr>
            <a:xfrm>
              <a:off x="4671635" y="5358717"/>
              <a:ext cx="2880320" cy="841291"/>
            </a:xfrm>
            <a:prstGeom prst="flowChartDisplay">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sz="2000" b="1" dirty="0">
                  <a:solidFill>
                    <a:schemeClr val="tx2"/>
                  </a:solidFill>
                </a:rPr>
                <a:t>Salário: </a:t>
              </a:r>
              <a:r>
                <a:rPr lang="pt-BR" sz="2000" b="1" u="sng" dirty="0">
                  <a:solidFill>
                    <a:schemeClr val="tx2"/>
                  </a:solidFill>
                </a:rPr>
                <a:t>salario</a:t>
              </a:r>
            </a:p>
          </p:txBody>
        </p:sp>
      </p:grpSp>
      <p:grpSp>
        <p:nvGrpSpPr>
          <p:cNvPr id="39" name="Agrupar 38"/>
          <p:cNvGrpSpPr/>
          <p:nvPr/>
        </p:nvGrpSpPr>
        <p:grpSpPr>
          <a:xfrm>
            <a:off x="4767215" y="1848166"/>
            <a:ext cx="8713576" cy="4800690"/>
            <a:chOff x="3287080" y="2486168"/>
            <a:chExt cx="8713576" cy="2904850"/>
          </a:xfrm>
        </p:grpSpPr>
        <p:sp>
          <p:nvSpPr>
            <p:cNvPr id="40" name="Fluxograma: Processo 39"/>
            <p:cNvSpPr/>
            <p:nvPr/>
          </p:nvSpPr>
          <p:spPr>
            <a:xfrm>
              <a:off x="3287080" y="2486168"/>
              <a:ext cx="8713576" cy="29048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CaixaDeTexto 41"/>
            <p:cNvSpPr txBox="1"/>
            <p:nvPr/>
          </p:nvSpPr>
          <p:spPr>
            <a:xfrm>
              <a:off x="3359088" y="2486168"/>
              <a:ext cx="8569559" cy="2849358"/>
            </a:xfrm>
            <a:prstGeom prst="rect">
              <a:avLst/>
            </a:prstGeom>
            <a:noFill/>
          </p:spPr>
          <p:txBody>
            <a:bodyPr wrap="square" rtlCol="0">
              <a:spAutoFit/>
            </a:bodyPr>
            <a:lstStyle/>
            <a:p>
              <a:r>
                <a:rPr lang="pt-BR" sz="2000" b="1" dirty="0"/>
                <a:t>Pseudocódigo - VisuALG:</a:t>
              </a:r>
            </a:p>
            <a:p>
              <a:endParaRPr lang="pt-BR" sz="2000" dirty="0"/>
            </a:p>
            <a:p>
              <a:r>
                <a:rPr lang="pt-BR" sz="2000" u="sng" dirty="0"/>
                <a:t>algoritmo</a:t>
              </a:r>
              <a:r>
                <a:rPr lang="pt-BR" sz="2000" dirty="0"/>
                <a:t> “testar salário”</a:t>
              </a:r>
            </a:p>
            <a:p>
              <a:r>
                <a:rPr lang="pt-BR" sz="2000" u="sng" dirty="0"/>
                <a:t>var</a:t>
              </a:r>
            </a:p>
            <a:p>
              <a:r>
                <a:rPr lang="pt-BR" sz="2000" dirty="0"/>
                <a:t>	salario: </a:t>
              </a:r>
              <a:r>
                <a:rPr lang="pt-BR" sz="2000" u="sng" dirty="0"/>
                <a:t>real</a:t>
              </a:r>
            </a:p>
            <a:p>
              <a:r>
                <a:rPr lang="pt-BR" sz="2000" u="sng" dirty="0"/>
                <a:t>Inicio</a:t>
              </a:r>
            </a:p>
            <a:p>
              <a:r>
                <a:rPr lang="pt-BR" sz="2000" dirty="0"/>
                <a:t>	escreva (“Informe o salário”)</a:t>
              </a:r>
            </a:p>
            <a:p>
              <a:r>
                <a:rPr lang="pt-BR" sz="2000" dirty="0"/>
                <a:t>	leia (salario)</a:t>
              </a:r>
            </a:p>
            <a:p>
              <a:r>
                <a:rPr lang="pt-BR" sz="2000" dirty="0"/>
                <a:t>	se (salario &lt; 1000) entao</a:t>
              </a:r>
            </a:p>
            <a:p>
              <a:r>
                <a:rPr lang="pt-BR" sz="2000" dirty="0"/>
                <a:t>		salario </a:t>
              </a:r>
              <a:r>
                <a:rPr lang="pt-BR" sz="2000" dirty="0">
                  <a:sym typeface="Wingdings" panose="05000000000000000000" pitchFamily="2" charset="2"/>
                </a:rPr>
                <a:t></a:t>
              </a:r>
              <a:r>
                <a:rPr lang="pt-BR" sz="2000" dirty="0"/>
                <a:t> salario + salario * (8/100)</a:t>
              </a:r>
            </a:p>
            <a:p>
              <a:r>
                <a:rPr lang="pt-BR" sz="2000" dirty="0"/>
                <a:t>	senao</a:t>
              </a:r>
            </a:p>
            <a:p>
              <a:r>
                <a:rPr lang="pt-BR" sz="2000" dirty="0"/>
                <a:t>		salario </a:t>
              </a:r>
              <a:r>
                <a:rPr lang="pt-BR" sz="2000" dirty="0">
                  <a:sym typeface="Wingdings" panose="05000000000000000000" pitchFamily="2" charset="2"/>
                </a:rPr>
                <a:t></a:t>
              </a:r>
              <a:r>
                <a:rPr lang="pt-BR" sz="2000" dirty="0"/>
                <a:t> salario + salario * (5/100)</a:t>
              </a:r>
            </a:p>
            <a:p>
              <a:r>
                <a:rPr lang="pt-BR" sz="2000" dirty="0"/>
                <a:t>	fimse</a:t>
              </a:r>
            </a:p>
            <a:p>
              <a:r>
                <a:rPr lang="pt-BR" sz="2000" dirty="0"/>
                <a:t>	escreva (“Salário = “, salario)</a:t>
              </a:r>
            </a:p>
            <a:p>
              <a:r>
                <a:rPr lang="pt-BR" sz="2000" u="sng" dirty="0"/>
                <a:t>fimalgoritmo</a:t>
              </a:r>
            </a:p>
          </p:txBody>
        </p:sp>
      </p:grpSp>
    </p:spTree>
    <p:extLst>
      <p:ext uri="{BB962C8B-B14F-4D97-AF65-F5344CB8AC3E}">
        <p14:creationId xmlns:p14="http://schemas.microsoft.com/office/powerpoint/2010/main" val="152818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1000"/>
                                        <p:tgtEl>
                                          <p:spTgt spid="39"/>
                                        </p:tgtEl>
                                      </p:cBhvr>
                                    </p:animEffect>
                                    <p:anim calcmode="lin" valueType="num">
                                      <p:cBhvr>
                                        <p:cTn id="15" dur="1000" fill="hold"/>
                                        <p:tgtEl>
                                          <p:spTgt spid="39"/>
                                        </p:tgtEl>
                                        <p:attrNameLst>
                                          <p:attrName>ppt_x</p:attrName>
                                        </p:attrNameLst>
                                      </p:cBhvr>
                                      <p:tavLst>
                                        <p:tav tm="0">
                                          <p:val>
                                            <p:strVal val="#ppt_x"/>
                                          </p:val>
                                        </p:tav>
                                        <p:tav tm="100000">
                                          <p:val>
                                            <p:strVal val="#ppt_x"/>
                                          </p:val>
                                        </p:tav>
                                      </p:tavLst>
                                    </p:anim>
                                    <p:anim calcmode="lin" valueType="num">
                                      <p:cBhvr>
                                        <p:cTn id="1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3" y="2924944"/>
            <a:ext cx="9011228" cy="3312368"/>
          </a:xfrm>
        </p:spPr>
        <p:txBody>
          <a:bodyPr>
            <a:normAutofit/>
          </a:bodyPr>
          <a:lstStyle/>
          <a:p>
            <a:pPr algn="just"/>
            <a:r>
              <a:rPr lang="pt-BR" sz="2800" dirty="0"/>
              <a:t>Em varias situações, e necessário analisar sucessivamente diversas condições para se realizar uma tomada de decisão, estabelecendo condições dentro de condições. Chamados de alinhamentos ou encadeamentos, esse tipo de estrutura poderá ser constituído de diversos níveis de condições.</a:t>
            </a:r>
            <a:endParaRPr lang="pt-BR" sz="4400" dirty="0"/>
          </a:p>
        </p:txBody>
      </p:sp>
      <p:sp>
        <p:nvSpPr>
          <p:cNvPr id="3" name="Título 2"/>
          <p:cNvSpPr>
            <a:spLocks noGrp="1"/>
          </p:cNvSpPr>
          <p:nvPr>
            <p:ph type="title"/>
          </p:nvPr>
        </p:nvSpPr>
        <p:spPr>
          <a:xfrm>
            <a:off x="101600" y="1988169"/>
            <a:ext cx="12090399" cy="464492"/>
          </a:xfrm>
        </p:spPr>
        <p:txBody>
          <a:bodyPr>
            <a:normAutofit fontScale="90000"/>
          </a:bodyPr>
          <a:lstStyle/>
          <a:p>
            <a:r>
              <a:rPr lang="pt-BR" dirty="0"/>
              <a:t>Tomada de decisões – Condicionais encadeados</a:t>
            </a:r>
          </a:p>
        </p:txBody>
      </p:sp>
      <p:grpSp>
        <p:nvGrpSpPr>
          <p:cNvPr id="58" name="Agrupar 57"/>
          <p:cNvGrpSpPr/>
          <p:nvPr/>
        </p:nvGrpSpPr>
        <p:grpSpPr>
          <a:xfrm>
            <a:off x="191343" y="2162490"/>
            <a:ext cx="11549607" cy="4490485"/>
            <a:chOff x="191343" y="2162490"/>
            <a:chExt cx="11549607" cy="4490485"/>
          </a:xfrm>
        </p:grpSpPr>
        <p:grpSp>
          <p:nvGrpSpPr>
            <p:cNvPr id="8" name="Agrupar 7"/>
            <p:cNvGrpSpPr/>
            <p:nvPr/>
          </p:nvGrpSpPr>
          <p:grpSpPr>
            <a:xfrm>
              <a:off x="191343" y="2162490"/>
              <a:ext cx="11549607" cy="4490485"/>
              <a:chOff x="434103" y="1930244"/>
              <a:chExt cx="11644246" cy="4490485"/>
            </a:xfrm>
          </p:grpSpPr>
          <p:grpSp>
            <p:nvGrpSpPr>
              <p:cNvPr id="23" name="Agrupar 22"/>
              <p:cNvGrpSpPr/>
              <p:nvPr/>
            </p:nvGrpSpPr>
            <p:grpSpPr>
              <a:xfrm>
                <a:off x="434103" y="1930244"/>
                <a:ext cx="11644246" cy="4490485"/>
                <a:chOff x="530064" y="1210835"/>
                <a:chExt cx="11644246" cy="4490485"/>
              </a:xfrm>
            </p:grpSpPr>
            <p:sp>
              <p:nvSpPr>
                <p:cNvPr id="24" name="Fluxograma: Processo 23"/>
                <p:cNvSpPr/>
                <p:nvPr/>
              </p:nvSpPr>
              <p:spPr>
                <a:xfrm>
                  <a:off x="530064" y="1268760"/>
                  <a:ext cx="11644246" cy="44325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ysClr val="windowText" lastClr="000000"/>
                    </a:solidFill>
                  </a:endParaRPr>
                </a:p>
              </p:txBody>
            </p:sp>
            <p:sp>
              <p:nvSpPr>
                <p:cNvPr id="27" name="Fluxograma: Decisão 26"/>
                <p:cNvSpPr/>
                <p:nvPr/>
              </p:nvSpPr>
              <p:spPr>
                <a:xfrm>
                  <a:off x="6077938" y="1389641"/>
                  <a:ext cx="2880320" cy="864096"/>
                </a:xfrm>
                <a:prstGeom prst="flowChartDecis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sz="1400" b="1" dirty="0">
                      <a:solidFill>
                        <a:schemeClr val="tx2"/>
                      </a:solidFill>
                    </a:rPr>
                    <a:t>Condição 1</a:t>
                  </a:r>
                </a:p>
              </p:txBody>
            </p:sp>
            <p:cxnSp>
              <p:nvCxnSpPr>
                <p:cNvPr id="28" name="Conector Angulado 27"/>
                <p:cNvCxnSpPr>
                  <a:stCxn id="27" idx="3"/>
                  <a:endCxn id="33" idx="0"/>
                </p:cNvCxnSpPr>
                <p:nvPr/>
              </p:nvCxnSpPr>
              <p:spPr>
                <a:xfrm>
                  <a:off x="8958257" y="1821689"/>
                  <a:ext cx="1543895" cy="560028"/>
                </a:xfrm>
                <a:prstGeom prst="bentConnector2">
                  <a:avLst/>
                </a:prstGeom>
                <a:ln w="57150">
                  <a:tailEnd type="triangle"/>
                </a:ln>
              </p:spPr>
              <p:style>
                <a:lnRef idx="3">
                  <a:schemeClr val="dk1"/>
                </a:lnRef>
                <a:fillRef idx="0">
                  <a:schemeClr val="dk1"/>
                </a:fillRef>
                <a:effectRef idx="2">
                  <a:schemeClr val="dk1"/>
                </a:effectRef>
                <a:fontRef idx="minor">
                  <a:schemeClr val="tx1"/>
                </a:fontRef>
              </p:style>
            </p:cxnSp>
            <p:cxnSp>
              <p:nvCxnSpPr>
                <p:cNvPr id="29" name="Conector Angulado 28"/>
                <p:cNvCxnSpPr>
                  <a:stCxn id="27" idx="1"/>
                  <a:endCxn id="34" idx="0"/>
                </p:cNvCxnSpPr>
                <p:nvPr/>
              </p:nvCxnSpPr>
              <p:spPr>
                <a:xfrm rot="10800000" flipV="1">
                  <a:off x="3949718" y="1821689"/>
                  <a:ext cx="2128219" cy="402842"/>
                </a:xfrm>
                <a:prstGeom prst="bentConnector2">
                  <a:avLst/>
                </a:prstGeom>
                <a:ln w="57150">
                  <a:tailEnd type="triangle"/>
                </a:ln>
              </p:spPr>
              <p:style>
                <a:lnRef idx="3">
                  <a:schemeClr val="dk1"/>
                </a:lnRef>
                <a:fillRef idx="0">
                  <a:schemeClr val="dk1"/>
                </a:fillRef>
                <a:effectRef idx="2">
                  <a:schemeClr val="dk1"/>
                </a:effectRef>
                <a:fontRef idx="minor">
                  <a:schemeClr val="tx1"/>
                </a:fontRef>
              </p:style>
            </p:cxnSp>
            <p:sp>
              <p:nvSpPr>
                <p:cNvPr id="30" name="CaixaDeTexto 29"/>
                <p:cNvSpPr txBox="1"/>
                <p:nvPr/>
              </p:nvSpPr>
              <p:spPr>
                <a:xfrm>
                  <a:off x="5258761" y="1210835"/>
                  <a:ext cx="408061" cy="646331"/>
                </a:xfrm>
                <a:prstGeom prst="rect">
                  <a:avLst/>
                </a:prstGeom>
                <a:noFill/>
              </p:spPr>
              <p:txBody>
                <a:bodyPr wrap="square" rtlCol="0">
                  <a:spAutoFit/>
                </a:bodyPr>
                <a:lstStyle/>
                <a:p>
                  <a:r>
                    <a:rPr lang="pt-BR" sz="3600" b="1" dirty="0">
                      <a:solidFill>
                        <a:sysClr val="windowText" lastClr="000000"/>
                      </a:solidFill>
                    </a:rPr>
                    <a:t>F</a:t>
                  </a:r>
                </a:p>
              </p:txBody>
            </p:sp>
            <p:sp>
              <p:nvSpPr>
                <p:cNvPr id="31" name="CaixaDeTexto 30"/>
                <p:cNvSpPr txBox="1"/>
                <p:nvPr/>
              </p:nvSpPr>
              <p:spPr>
                <a:xfrm>
                  <a:off x="9555186" y="1257979"/>
                  <a:ext cx="408061" cy="646331"/>
                </a:xfrm>
                <a:prstGeom prst="rect">
                  <a:avLst/>
                </a:prstGeom>
                <a:noFill/>
              </p:spPr>
              <p:txBody>
                <a:bodyPr wrap="square" rtlCol="0">
                  <a:spAutoFit/>
                </a:bodyPr>
                <a:lstStyle/>
                <a:p>
                  <a:r>
                    <a:rPr lang="pt-BR" sz="3600" b="1" dirty="0">
                      <a:solidFill>
                        <a:sysClr val="windowText" lastClr="000000"/>
                      </a:solidFill>
                    </a:rPr>
                    <a:t>V</a:t>
                  </a:r>
                </a:p>
              </p:txBody>
            </p:sp>
            <p:sp>
              <p:nvSpPr>
                <p:cNvPr id="33" name="Fluxograma: Processo 32"/>
                <p:cNvSpPr/>
                <p:nvPr/>
              </p:nvSpPr>
              <p:spPr>
                <a:xfrm>
                  <a:off x="9024036" y="2381717"/>
                  <a:ext cx="2956233" cy="812964"/>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b="1" dirty="0">
                      <a:solidFill>
                        <a:schemeClr val="tx2"/>
                      </a:solidFill>
                    </a:rPr>
                    <a:t>Instrução se verdadeiro</a:t>
                  </a:r>
                </a:p>
              </p:txBody>
            </p:sp>
            <p:cxnSp>
              <p:nvCxnSpPr>
                <p:cNvPr id="35" name="Conector Angulado 34"/>
                <p:cNvCxnSpPr>
                  <a:stCxn id="33" idx="2"/>
                  <a:endCxn id="37" idx="3"/>
                </p:cNvCxnSpPr>
                <p:nvPr/>
              </p:nvCxnSpPr>
              <p:spPr>
                <a:xfrm rot="5400000">
                  <a:off x="9046258" y="3703609"/>
                  <a:ext cx="1964823" cy="946967"/>
                </a:xfrm>
                <a:prstGeom prst="bentConnector2">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Conector Angulado 31"/>
                <p:cNvCxnSpPr>
                  <a:stCxn id="36" idx="2"/>
                  <a:endCxn id="44" idx="2"/>
                </p:cNvCxnSpPr>
                <p:nvPr/>
              </p:nvCxnSpPr>
              <p:spPr>
                <a:xfrm rot="16200000" flipH="1">
                  <a:off x="2631278" y="3679197"/>
                  <a:ext cx="540333" cy="1565651"/>
                </a:xfrm>
                <a:prstGeom prst="bentConnector2">
                  <a:avLst/>
                </a:prstGeom>
                <a:ln w="57150">
                  <a:tailEnd type="triangle"/>
                </a:ln>
              </p:spPr>
              <p:style>
                <a:lnRef idx="3">
                  <a:schemeClr val="dk1"/>
                </a:lnRef>
                <a:fillRef idx="0">
                  <a:schemeClr val="dk1"/>
                </a:fillRef>
                <a:effectRef idx="2">
                  <a:schemeClr val="dk1"/>
                </a:effectRef>
                <a:fontRef idx="minor">
                  <a:schemeClr val="tx1"/>
                </a:fontRef>
              </p:style>
            </p:cxnSp>
            <p:sp>
              <p:nvSpPr>
                <p:cNvPr id="34" name="Fluxograma: Decisão 33"/>
                <p:cNvSpPr/>
                <p:nvPr/>
              </p:nvSpPr>
              <p:spPr>
                <a:xfrm>
                  <a:off x="2509558" y="2224531"/>
                  <a:ext cx="2880320" cy="864096"/>
                </a:xfrm>
                <a:prstGeom prst="flowChartDecis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sz="1400" b="1" dirty="0">
                      <a:solidFill>
                        <a:schemeClr val="tx2"/>
                      </a:solidFill>
                    </a:rPr>
                    <a:t>Condição 2</a:t>
                  </a:r>
                </a:p>
              </p:txBody>
            </p:sp>
            <p:sp>
              <p:nvSpPr>
                <p:cNvPr id="36" name="Fluxograma: Processo 35"/>
                <p:cNvSpPr/>
                <p:nvPr/>
              </p:nvSpPr>
              <p:spPr>
                <a:xfrm>
                  <a:off x="747859" y="3378892"/>
                  <a:ext cx="2741520" cy="812964"/>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b="1" dirty="0">
                      <a:solidFill>
                        <a:schemeClr val="tx2"/>
                      </a:solidFill>
                    </a:rPr>
                    <a:t>Instrução se condição 1 e condição 2 for falsa</a:t>
                  </a:r>
                </a:p>
              </p:txBody>
            </p:sp>
            <p:sp>
              <p:nvSpPr>
                <p:cNvPr id="38" name="Fluxograma: Processo 37"/>
                <p:cNvSpPr/>
                <p:nvPr/>
              </p:nvSpPr>
              <p:spPr>
                <a:xfrm>
                  <a:off x="4403544" y="3368731"/>
                  <a:ext cx="2741520" cy="812964"/>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b="1" dirty="0">
                      <a:solidFill>
                        <a:schemeClr val="tx2"/>
                      </a:solidFill>
                    </a:rPr>
                    <a:t>Instrução se condição 1 for falsa, mais a condição 2 é verdadeira</a:t>
                  </a:r>
                </a:p>
              </p:txBody>
            </p:sp>
            <p:cxnSp>
              <p:nvCxnSpPr>
                <p:cNvPr id="41" name="Conector Angulado 40"/>
                <p:cNvCxnSpPr>
                  <a:stCxn id="34" idx="1"/>
                </p:cNvCxnSpPr>
                <p:nvPr/>
              </p:nvCxnSpPr>
              <p:spPr>
                <a:xfrm rot="10800000" flipV="1">
                  <a:off x="2114062" y="2656579"/>
                  <a:ext cx="395497" cy="712152"/>
                </a:xfrm>
                <a:prstGeom prst="bentConnector2">
                  <a:avLst/>
                </a:prstGeom>
                <a:ln w="57150">
                  <a:tailEnd type="triangle"/>
                </a:ln>
              </p:spPr>
              <p:style>
                <a:lnRef idx="3">
                  <a:schemeClr val="dk1"/>
                </a:lnRef>
                <a:fillRef idx="0">
                  <a:schemeClr val="dk1"/>
                </a:fillRef>
                <a:effectRef idx="2">
                  <a:schemeClr val="dk1"/>
                </a:effectRef>
                <a:fontRef idx="minor">
                  <a:schemeClr val="tx1"/>
                </a:fontRef>
              </p:style>
            </p:cxnSp>
            <p:cxnSp>
              <p:nvCxnSpPr>
                <p:cNvPr id="43" name="Conector Angulado 42"/>
                <p:cNvCxnSpPr>
                  <a:stCxn id="34" idx="3"/>
                  <a:endCxn id="38" idx="0"/>
                </p:cNvCxnSpPr>
                <p:nvPr/>
              </p:nvCxnSpPr>
              <p:spPr>
                <a:xfrm>
                  <a:off x="5389878" y="2656579"/>
                  <a:ext cx="384425" cy="712152"/>
                </a:xfrm>
                <a:prstGeom prst="bentConnector2">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Conector Angulado 46"/>
                <p:cNvCxnSpPr>
                  <a:stCxn id="38" idx="2"/>
                </p:cNvCxnSpPr>
                <p:nvPr/>
              </p:nvCxnSpPr>
              <p:spPr>
                <a:xfrm rot="5400000">
                  <a:off x="4676149" y="3634034"/>
                  <a:ext cx="550495" cy="1645816"/>
                </a:xfrm>
                <a:prstGeom prst="bentConnector2">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Conector Angulado 50"/>
                <p:cNvCxnSpPr>
                  <a:stCxn id="44" idx="4"/>
                  <a:endCxn id="37" idx="1"/>
                </p:cNvCxnSpPr>
                <p:nvPr/>
              </p:nvCxnSpPr>
              <p:spPr>
                <a:xfrm rot="16200000" flipH="1">
                  <a:off x="5181203" y="3665840"/>
                  <a:ext cx="218841" cy="2768487"/>
                </a:xfrm>
                <a:prstGeom prst="bentConnector2">
                  <a:avLst/>
                </a:prstGeom>
                <a:ln w="57150">
                  <a:tailEnd type="triangle"/>
                </a:ln>
              </p:spPr>
              <p:style>
                <a:lnRef idx="3">
                  <a:schemeClr val="dk1"/>
                </a:lnRef>
                <a:fillRef idx="0">
                  <a:schemeClr val="dk1"/>
                </a:fillRef>
                <a:effectRef idx="2">
                  <a:schemeClr val="dk1"/>
                </a:effectRef>
                <a:fontRef idx="minor">
                  <a:schemeClr val="tx1"/>
                </a:fontRef>
              </p:style>
            </p:cxnSp>
            <p:sp>
              <p:nvSpPr>
                <p:cNvPr id="56" name="CaixaDeTexto 55"/>
                <p:cNvSpPr txBox="1"/>
                <p:nvPr/>
              </p:nvSpPr>
              <p:spPr>
                <a:xfrm>
                  <a:off x="2142169" y="2038921"/>
                  <a:ext cx="408061" cy="646331"/>
                </a:xfrm>
                <a:prstGeom prst="rect">
                  <a:avLst/>
                </a:prstGeom>
                <a:noFill/>
              </p:spPr>
              <p:txBody>
                <a:bodyPr wrap="square" rtlCol="0">
                  <a:spAutoFit/>
                </a:bodyPr>
                <a:lstStyle/>
                <a:p>
                  <a:r>
                    <a:rPr lang="pt-BR" sz="3600" b="1" dirty="0">
                      <a:solidFill>
                        <a:sysClr val="windowText" lastClr="000000"/>
                      </a:solidFill>
                    </a:rPr>
                    <a:t>F</a:t>
                  </a:r>
                </a:p>
              </p:txBody>
            </p:sp>
            <p:sp>
              <p:nvSpPr>
                <p:cNvPr id="57" name="CaixaDeTexto 56"/>
                <p:cNvSpPr txBox="1"/>
                <p:nvPr/>
              </p:nvSpPr>
              <p:spPr>
                <a:xfrm>
                  <a:off x="5363318" y="2052966"/>
                  <a:ext cx="408061" cy="646331"/>
                </a:xfrm>
                <a:prstGeom prst="rect">
                  <a:avLst/>
                </a:prstGeom>
                <a:noFill/>
              </p:spPr>
              <p:txBody>
                <a:bodyPr wrap="square" rtlCol="0">
                  <a:spAutoFit/>
                </a:bodyPr>
                <a:lstStyle/>
                <a:p>
                  <a:r>
                    <a:rPr lang="pt-BR" sz="3600" b="1" dirty="0">
                      <a:solidFill>
                        <a:sysClr val="windowText" lastClr="000000"/>
                      </a:solidFill>
                    </a:rPr>
                    <a:t>V</a:t>
                  </a:r>
                </a:p>
              </p:txBody>
            </p:sp>
          </p:grpSp>
          <p:sp>
            <p:nvSpPr>
              <p:cNvPr id="37" name="Fluxograma: Exibir 36"/>
              <p:cNvSpPr/>
              <p:nvPr/>
            </p:nvSpPr>
            <p:spPr>
              <a:xfrm>
                <a:off x="6578905" y="5458267"/>
                <a:ext cx="2880320" cy="841291"/>
              </a:xfrm>
              <a:prstGeom prst="flowChartDisplay">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sz="2000" b="1" dirty="0">
                    <a:solidFill>
                      <a:schemeClr val="tx2"/>
                    </a:solidFill>
                  </a:rPr>
                  <a:t>Salário: </a:t>
                </a:r>
                <a:r>
                  <a:rPr lang="pt-BR" sz="2000" b="1" u="sng" dirty="0">
                    <a:solidFill>
                      <a:schemeClr val="tx2"/>
                    </a:solidFill>
                  </a:rPr>
                  <a:t>salario</a:t>
                </a:r>
              </a:p>
            </p:txBody>
          </p:sp>
        </p:grpSp>
        <p:sp>
          <p:nvSpPr>
            <p:cNvPr id="44" name="Elipse 43"/>
            <p:cNvSpPr/>
            <p:nvPr/>
          </p:nvSpPr>
          <p:spPr>
            <a:xfrm>
              <a:off x="3319913" y="5475369"/>
              <a:ext cx="440607" cy="41694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grpSp>
      <p:grpSp>
        <p:nvGrpSpPr>
          <p:cNvPr id="59" name="Agrupar 58"/>
          <p:cNvGrpSpPr/>
          <p:nvPr/>
        </p:nvGrpSpPr>
        <p:grpSpPr>
          <a:xfrm>
            <a:off x="191342" y="2209634"/>
            <a:ext cx="11549607" cy="4429274"/>
            <a:chOff x="1869065" y="2486168"/>
            <a:chExt cx="11549607" cy="2680110"/>
          </a:xfrm>
        </p:grpSpPr>
        <p:sp>
          <p:nvSpPr>
            <p:cNvPr id="60" name="Fluxograma: Processo 59"/>
            <p:cNvSpPr/>
            <p:nvPr/>
          </p:nvSpPr>
          <p:spPr>
            <a:xfrm>
              <a:off x="1869065" y="2486168"/>
              <a:ext cx="11549607" cy="268011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1" name="CaixaDeTexto 60"/>
            <p:cNvSpPr txBox="1"/>
            <p:nvPr/>
          </p:nvSpPr>
          <p:spPr>
            <a:xfrm>
              <a:off x="2342056" y="2544675"/>
              <a:ext cx="10059583" cy="2514140"/>
            </a:xfrm>
            <a:prstGeom prst="rect">
              <a:avLst/>
            </a:prstGeom>
            <a:noFill/>
          </p:spPr>
          <p:txBody>
            <a:bodyPr wrap="square" rtlCol="0">
              <a:spAutoFit/>
            </a:bodyPr>
            <a:lstStyle/>
            <a:p>
              <a:r>
                <a:rPr lang="pt-BR" sz="2400" b="1" dirty="0"/>
                <a:t>Pseudocódigo – VisuALG – Desvios condicionais encadeados :</a:t>
              </a:r>
            </a:p>
            <a:p>
              <a:endParaRPr lang="pt-BR" sz="2400" dirty="0"/>
            </a:p>
            <a:p>
              <a:r>
                <a:rPr lang="pt-BR" sz="2400" dirty="0"/>
                <a:t>se (&lt;condição1&gt;) entao</a:t>
              </a:r>
            </a:p>
            <a:p>
              <a:r>
                <a:rPr lang="pt-BR" sz="2400" dirty="0"/>
                <a:t>	&lt;instruções condição1 verdadeira&gt;</a:t>
              </a:r>
            </a:p>
            <a:p>
              <a:r>
                <a:rPr lang="pt-BR" sz="2400" dirty="0"/>
                <a:t>senao</a:t>
              </a:r>
            </a:p>
            <a:p>
              <a:r>
                <a:rPr lang="pt-BR" sz="2400" dirty="0"/>
                <a:t>	se (&lt;condição2&gt;) entao</a:t>
              </a:r>
            </a:p>
            <a:p>
              <a:r>
                <a:rPr lang="pt-BR" sz="2400" dirty="0"/>
                <a:t>		&lt;instruções condição2 verdadeira e condição falsa&gt;</a:t>
              </a:r>
            </a:p>
            <a:p>
              <a:r>
                <a:rPr lang="pt-BR" sz="2400" dirty="0"/>
                <a:t>	senao</a:t>
              </a:r>
            </a:p>
            <a:p>
              <a:r>
                <a:rPr lang="pt-BR" sz="2400" dirty="0"/>
                <a:t>		&lt;instruções condição2 e condição1 falsa&gt;</a:t>
              </a:r>
            </a:p>
            <a:p>
              <a:r>
                <a:rPr lang="pt-BR" sz="2400" dirty="0"/>
                <a:t>	fimse</a:t>
              </a:r>
            </a:p>
            <a:p>
              <a:r>
                <a:rPr lang="pt-BR" sz="2400" dirty="0"/>
                <a:t>fimse</a:t>
              </a:r>
              <a:endParaRPr lang="pt-BR" sz="2400" u="sng" dirty="0"/>
            </a:p>
          </p:txBody>
        </p:sp>
      </p:grpSp>
    </p:spTree>
    <p:extLst>
      <p:ext uri="{BB962C8B-B14F-4D97-AF65-F5344CB8AC3E}">
        <p14:creationId xmlns:p14="http://schemas.microsoft.com/office/powerpoint/2010/main" val="56968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1000"/>
                                        <p:tgtEl>
                                          <p:spTgt spid="58"/>
                                        </p:tgtEl>
                                      </p:cBhvr>
                                    </p:animEffect>
                                    <p:anim calcmode="lin" valueType="num">
                                      <p:cBhvr>
                                        <p:cTn id="8" dur="1000" fill="hold"/>
                                        <p:tgtEl>
                                          <p:spTgt spid="58"/>
                                        </p:tgtEl>
                                        <p:attrNameLst>
                                          <p:attrName>ppt_x</p:attrName>
                                        </p:attrNameLst>
                                      </p:cBhvr>
                                      <p:tavLst>
                                        <p:tav tm="0">
                                          <p:val>
                                            <p:strVal val="#ppt_x"/>
                                          </p:val>
                                        </p:tav>
                                        <p:tav tm="100000">
                                          <p:val>
                                            <p:strVal val="#ppt_x"/>
                                          </p:val>
                                        </p:tav>
                                      </p:tavLst>
                                    </p:anim>
                                    <p:anim calcmode="lin" valueType="num">
                                      <p:cBhvr>
                                        <p:cTn id="9"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9"/>
                                        </p:tgtEl>
                                        <p:attrNameLst>
                                          <p:attrName>style.visibility</p:attrName>
                                        </p:attrNameLst>
                                      </p:cBhvr>
                                      <p:to>
                                        <p:strVal val="visible"/>
                                      </p:to>
                                    </p:set>
                                    <p:animEffect transition="in" filter="barn(inVertical)">
                                      <p:cBhvr>
                                        <p:cTn id="14"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3" y="2581101"/>
            <a:ext cx="10169656" cy="4016251"/>
          </a:xfrm>
        </p:spPr>
        <p:txBody>
          <a:bodyPr>
            <a:normAutofit fontScale="70000" lnSpcReduction="20000"/>
          </a:bodyPr>
          <a:lstStyle/>
          <a:p>
            <a:pPr marL="457200" lvl="0" indent="-457200">
              <a:buFont typeface="+mj-lt"/>
              <a:buAutoNum type="arabicPeriod"/>
            </a:pPr>
            <a:r>
              <a:rPr lang="pt-BR" dirty="0"/>
              <a:t>Faça um algoritmo que receba 2 números e mostre o maior.</a:t>
            </a:r>
          </a:p>
          <a:p>
            <a:pPr marL="457200" lvl="0" indent="-457200">
              <a:buFont typeface="+mj-lt"/>
              <a:buAutoNum type="arabicPeriod"/>
            </a:pPr>
            <a:r>
              <a:rPr lang="pt-BR" dirty="0"/>
              <a:t>Faça um algoritmo que receba 2 números e mostre somente o menor.</a:t>
            </a:r>
          </a:p>
          <a:p>
            <a:pPr marL="457200" lvl="0" indent="-457200">
              <a:buFont typeface="+mj-lt"/>
              <a:buAutoNum type="arabicPeriod"/>
            </a:pPr>
            <a:r>
              <a:rPr lang="pt-BR" dirty="0"/>
              <a:t>Algoritmo que peça ao usuário a quantia em dinheiro que tem sobrando e sugira, caso ele tenha 10 ou mais reais, que vá ao cinema, e se não tiver, fique em casa vendo TV.</a:t>
            </a:r>
          </a:p>
          <a:p>
            <a:pPr marL="457200" lvl="0" indent="-457200">
              <a:buFont typeface="+mj-lt"/>
              <a:buAutoNum type="arabicPeriod"/>
            </a:pPr>
            <a:r>
              <a:rPr lang="pt-BR" dirty="0"/>
              <a:t>Uma empresa decide dar um aumento de 30% aos funcionários com salários inferiores a R$ 600,00. Faça um algoritmo que receba o salário do funcionário e mostre o valor do salário reajustado ou uma mensagem, caso o funcionário não tenha direito ao aumento.</a:t>
            </a:r>
          </a:p>
          <a:p>
            <a:pPr marL="457200" lvl="0" indent="-457200">
              <a:buFont typeface="+mj-lt"/>
              <a:buAutoNum type="arabicPeriod"/>
            </a:pPr>
            <a:r>
              <a:rPr lang="pt-BR" dirty="0"/>
              <a:t>Faça um algoritmo que verifique a validade de uma senha fornecida pelo funcionário. A senha é 4531. O algoritmo deve mostrar uma mensagem de permissão de acesso ou não.</a:t>
            </a:r>
          </a:p>
          <a:p>
            <a:pPr marL="457200" lvl="0" indent="-457200">
              <a:buFont typeface="+mj-lt"/>
              <a:buAutoNum type="arabicPeriod"/>
            </a:pPr>
            <a:r>
              <a:rPr lang="pt-BR" dirty="0"/>
              <a:t>Escreva um algoritmo que receba um número e mostre a sua metade somente quando ela for maior que cinquenta.</a:t>
            </a:r>
          </a:p>
        </p:txBody>
      </p:sp>
      <p:sp>
        <p:nvSpPr>
          <p:cNvPr id="3" name="Título 2"/>
          <p:cNvSpPr>
            <a:spLocks noGrp="1"/>
          </p:cNvSpPr>
          <p:nvPr>
            <p:ph type="title"/>
          </p:nvPr>
        </p:nvSpPr>
        <p:spPr/>
        <p:txBody>
          <a:bodyPr/>
          <a:lstStyle/>
          <a:p>
            <a:r>
              <a:rPr lang="pt-BR" dirty="0"/>
              <a:t>Atividade:</a:t>
            </a:r>
          </a:p>
        </p:txBody>
      </p:sp>
    </p:spTree>
    <p:extLst>
      <p:ext uri="{BB962C8B-B14F-4D97-AF65-F5344CB8AC3E}">
        <p14:creationId xmlns:p14="http://schemas.microsoft.com/office/powerpoint/2010/main" val="2157070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01600" y="1988169"/>
            <a:ext cx="11971063" cy="464492"/>
          </a:xfrm>
        </p:spPr>
        <p:txBody>
          <a:bodyPr>
            <a:normAutofit fontScale="90000"/>
          </a:bodyPr>
          <a:lstStyle/>
          <a:p>
            <a:r>
              <a:rPr lang="pt-BR" sz="3200" dirty="0"/>
              <a:t>1. Faça um algoritmo que receba 2 números e mostre o maior</a:t>
            </a:r>
          </a:p>
        </p:txBody>
      </p:sp>
      <p:grpSp>
        <p:nvGrpSpPr>
          <p:cNvPr id="21" name="Agrupar 20"/>
          <p:cNvGrpSpPr/>
          <p:nvPr/>
        </p:nvGrpSpPr>
        <p:grpSpPr>
          <a:xfrm>
            <a:off x="312327" y="1412776"/>
            <a:ext cx="11549607" cy="5282573"/>
            <a:chOff x="312327" y="1412776"/>
            <a:chExt cx="11549607" cy="5282573"/>
          </a:xfrm>
        </p:grpSpPr>
        <p:sp>
          <p:nvSpPr>
            <p:cNvPr id="9" name="Fluxograma: Processo 8"/>
            <p:cNvSpPr/>
            <p:nvPr/>
          </p:nvSpPr>
          <p:spPr>
            <a:xfrm>
              <a:off x="312327" y="1412776"/>
              <a:ext cx="11549607" cy="52825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ysClr val="windowText" lastClr="000000"/>
                </a:solidFill>
              </a:endParaRPr>
            </a:p>
          </p:txBody>
        </p:sp>
        <p:sp>
          <p:nvSpPr>
            <p:cNvPr id="14" name="CaixaDeTexto 13"/>
            <p:cNvSpPr txBox="1"/>
            <p:nvPr/>
          </p:nvSpPr>
          <p:spPr>
            <a:xfrm>
              <a:off x="3311190" y="3183275"/>
              <a:ext cx="404744" cy="646331"/>
            </a:xfrm>
            <a:prstGeom prst="rect">
              <a:avLst/>
            </a:prstGeom>
            <a:noFill/>
          </p:spPr>
          <p:txBody>
            <a:bodyPr wrap="square" rtlCol="0">
              <a:spAutoFit/>
            </a:bodyPr>
            <a:lstStyle/>
            <a:p>
              <a:r>
                <a:rPr lang="pt-BR" sz="3600" b="1" dirty="0">
                  <a:solidFill>
                    <a:sysClr val="windowText" lastClr="000000"/>
                  </a:solidFill>
                </a:rPr>
                <a:t>V</a:t>
              </a:r>
            </a:p>
          </p:txBody>
        </p:sp>
        <p:cxnSp>
          <p:nvCxnSpPr>
            <p:cNvPr id="16" name="Conector Angulado 15"/>
            <p:cNvCxnSpPr>
              <a:stCxn id="18" idx="1"/>
              <a:endCxn id="8" idx="0"/>
            </p:cNvCxnSpPr>
            <p:nvPr/>
          </p:nvCxnSpPr>
          <p:spPr>
            <a:xfrm rot="10800000" flipV="1">
              <a:off x="3423962" y="3813707"/>
              <a:ext cx="356244" cy="564385"/>
            </a:xfrm>
            <a:prstGeom prst="bentConnector2">
              <a:avLst/>
            </a:prstGeom>
            <a:ln w="57150">
              <a:tailEnd type="triangle"/>
            </a:ln>
          </p:spPr>
          <p:style>
            <a:lnRef idx="3">
              <a:schemeClr val="dk1"/>
            </a:lnRef>
            <a:fillRef idx="0">
              <a:schemeClr val="dk1"/>
            </a:fillRef>
            <a:effectRef idx="2">
              <a:schemeClr val="dk1"/>
            </a:effectRef>
            <a:fontRef idx="minor">
              <a:schemeClr val="tx1"/>
            </a:fontRef>
          </p:style>
        </p:cxnSp>
        <p:sp>
          <p:nvSpPr>
            <p:cNvPr id="18" name="Fluxograma: Decisão 17"/>
            <p:cNvSpPr/>
            <p:nvPr/>
          </p:nvSpPr>
          <p:spPr>
            <a:xfrm>
              <a:off x="3780206" y="3381660"/>
              <a:ext cx="2060957" cy="864096"/>
            </a:xfrm>
            <a:prstGeom prst="flowChartDecis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b="1" dirty="0">
                  <a:solidFill>
                    <a:schemeClr val="tx2"/>
                  </a:solidFill>
                </a:rPr>
                <a:t>n1 &gt; n2</a:t>
              </a:r>
            </a:p>
          </p:txBody>
        </p:sp>
        <p:sp>
          <p:nvSpPr>
            <p:cNvPr id="8" name="Fluxograma: Exibir 7"/>
            <p:cNvSpPr/>
            <p:nvPr/>
          </p:nvSpPr>
          <p:spPr>
            <a:xfrm>
              <a:off x="2406184" y="4378093"/>
              <a:ext cx="2035555" cy="599422"/>
            </a:xfrm>
            <a:prstGeom prst="flowChartDisplay">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sz="2000" b="1" dirty="0">
                  <a:solidFill>
                    <a:schemeClr val="tx2"/>
                  </a:solidFill>
                </a:rPr>
                <a:t>n1 é maior</a:t>
              </a:r>
              <a:endParaRPr lang="pt-BR" sz="2000" b="1" u="sng" dirty="0">
                <a:solidFill>
                  <a:schemeClr val="tx2"/>
                </a:solidFill>
              </a:endParaRPr>
            </a:p>
          </p:txBody>
        </p:sp>
        <p:sp>
          <p:nvSpPr>
            <p:cNvPr id="27" name="Fluxograma: Terminação 26"/>
            <p:cNvSpPr/>
            <p:nvPr/>
          </p:nvSpPr>
          <p:spPr>
            <a:xfrm>
              <a:off x="1750385" y="1576765"/>
              <a:ext cx="2045811" cy="393179"/>
            </a:xfrm>
            <a:prstGeom prst="flowChartTermina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sz="2000" b="1" dirty="0">
                  <a:solidFill>
                    <a:schemeClr val="tx2"/>
                  </a:solidFill>
                </a:rPr>
                <a:t>Início</a:t>
              </a:r>
              <a:endParaRPr lang="pt-BR" sz="1000" b="1" dirty="0">
                <a:solidFill>
                  <a:schemeClr val="tx2"/>
                </a:solidFill>
              </a:endParaRPr>
            </a:p>
          </p:txBody>
        </p:sp>
        <p:sp>
          <p:nvSpPr>
            <p:cNvPr id="29" name="Fluxograma: Entrada Manual 28"/>
            <p:cNvSpPr/>
            <p:nvPr/>
          </p:nvSpPr>
          <p:spPr>
            <a:xfrm>
              <a:off x="4276468" y="2366395"/>
              <a:ext cx="1068431" cy="630122"/>
            </a:xfrm>
            <a:prstGeom prst="flowChartManualInp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sz="2000" b="1" dirty="0">
                  <a:solidFill>
                    <a:schemeClr val="tx2"/>
                  </a:solidFill>
                </a:rPr>
                <a:t>n2</a:t>
              </a:r>
            </a:p>
          </p:txBody>
        </p:sp>
        <p:cxnSp>
          <p:nvCxnSpPr>
            <p:cNvPr id="41" name="Conector Angulado 40"/>
            <p:cNvCxnSpPr>
              <a:stCxn id="18" idx="3"/>
              <a:endCxn id="44" idx="0"/>
            </p:cNvCxnSpPr>
            <p:nvPr/>
          </p:nvCxnSpPr>
          <p:spPr>
            <a:xfrm>
              <a:off x="5841163" y="3813708"/>
              <a:ext cx="1885809" cy="432048"/>
            </a:xfrm>
            <a:prstGeom prst="bentConnector2">
              <a:avLst/>
            </a:prstGeom>
            <a:ln w="57150">
              <a:tailEnd type="triangle"/>
            </a:ln>
          </p:spPr>
          <p:style>
            <a:lnRef idx="3">
              <a:schemeClr val="dk1"/>
            </a:lnRef>
            <a:fillRef idx="0">
              <a:schemeClr val="dk1"/>
            </a:fillRef>
            <a:effectRef idx="2">
              <a:schemeClr val="dk1"/>
            </a:effectRef>
            <a:fontRef idx="minor">
              <a:schemeClr val="tx1"/>
            </a:fontRef>
          </p:style>
        </p:cxnSp>
        <p:sp>
          <p:nvSpPr>
            <p:cNvPr id="44" name="Fluxograma: Decisão 43"/>
            <p:cNvSpPr/>
            <p:nvPr/>
          </p:nvSpPr>
          <p:spPr>
            <a:xfrm>
              <a:off x="6661878" y="4245756"/>
              <a:ext cx="2130187" cy="864096"/>
            </a:xfrm>
            <a:prstGeom prst="flowChartDecis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sz="2000" b="1" dirty="0">
                  <a:solidFill>
                    <a:schemeClr val="tx2"/>
                  </a:solidFill>
                </a:rPr>
                <a:t>n1 = n2</a:t>
              </a:r>
            </a:p>
          </p:txBody>
        </p:sp>
        <p:sp>
          <p:nvSpPr>
            <p:cNvPr id="47" name="CaixaDeTexto 46"/>
            <p:cNvSpPr txBox="1"/>
            <p:nvPr/>
          </p:nvSpPr>
          <p:spPr>
            <a:xfrm>
              <a:off x="6564388" y="3244873"/>
              <a:ext cx="404744" cy="646331"/>
            </a:xfrm>
            <a:prstGeom prst="rect">
              <a:avLst/>
            </a:prstGeom>
            <a:noFill/>
          </p:spPr>
          <p:txBody>
            <a:bodyPr wrap="square" rtlCol="0">
              <a:spAutoFit/>
            </a:bodyPr>
            <a:lstStyle/>
            <a:p>
              <a:r>
                <a:rPr lang="pt-BR" sz="3600" b="1" dirty="0">
                  <a:solidFill>
                    <a:sysClr val="windowText" lastClr="000000"/>
                  </a:solidFill>
                </a:rPr>
                <a:t>F</a:t>
              </a:r>
            </a:p>
          </p:txBody>
        </p:sp>
        <p:sp>
          <p:nvSpPr>
            <p:cNvPr id="48" name="Fluxograma: Exibir 47"/>
            <p:cNvSpPr/>
            <p:nvPr/>
          </p:nvSpPr>
          <p:spPr>
            <a:xfrm>
              <a:off x="4731205" y="5517232"/>
              <a:ext cx="2035555" cy="599422"/>
            </a:xfrm>
            <a:prstGeom prst="flowChartDisplay">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sz="2000" b="1" dirty="0">
                  <a:solidFill>
                    <a:schemeClr val="tx2"/>
                  </a:solidFill>
                </a:rPr>
                <a:t>n1 é igual a n2</a:t>
              </a:r>
              <a:endParaRPr lang="pt-BR" sz="2000" b="1" u="sng" dirty="0">
                <a:solidFill>
                  <a:schemeClr val="tx2"/>
                </a:solidFill>
              </a:endParaRPr>
            </a:p>
          </p:txBody>
        </p:sp>
        <p:cxnSp>
          <p:nvCxnSpPr>
            <p:cNvPr id="49" name="Conector Angulado 48"/>
            <p:cNvCxnSpPr>
              <a:stCxn id="44" idx="1"/>
              <a:endCxn id="48" idx="0"/>
            </p:cNvCxnSpPr>
            <p:nvPr/>
          </p:nvCxnSpPr>
          <p:spPr>
            <a:xfrm rot="10800000" flipV="1">
              <a:off x="5748984" y="4677804"/>
              <a:ext cx="912895" cy="839428"/>
            </a:xfrm>
            <a:prstGeom prst="bentConnector2">
              <a:avLst/>
            </a:prstGeom>
            <a:ln w="57150">
              <a:tailEnd type="triangle"/>
            </a:ln>
          </p:spPr>
          <p:style>
            <a:lnRef idx="3">
              <a:schemeClr val="dk1"/>
            </a:lnRef>
            <a:fillRef idx="0">
              <a:schemeClr val="dk1"/>
            </a:fillRef>
            <a:effectRef idx="2">
              <a:schemeClr val="dk1"/>
            </a:effectRef>
            <a:fontRef idx="minor">
              <a:schemeClr val="tx1"/>
            </a:fontRef>
          </p:style>
        </p:cxnSp>
        <p:sp>
          <p:nvSpPr>
            <p:cNvPr id="55" name="CaixaDeTexto 54"/>
            <p:cNvSpPr txBox="1"/>
            <p:nvPr/>
          </p:nvSpPr>
          <p:spPr>
            <a:xfrm>
              <a:off x="5947404" y="4078383"/>
              <a:ext cx="404744" cy="646331"/>
            </a:xfrm>
            <a:prstGeom prst="rect">
              <a:avLst/>
            </a:prstGeom>
            <a:noFill/>
          </p:spPr>
          <p:txBody>
            <a:bodyPr wrap="square" rtlCol="0">
              <a:spAutoFit/>
            </a:bodyPr>
            <a:lstStyle/>
            <a:p>
              <a:r>
                <a:rPr lang="pt-BR" sz="3600" b="1" dirty="0">
                  <a:solidFill>
                    <a:sysClr val="windowText" lastClr="000000"/>
                  </a:solidFill>
                </a:rPr>
                <a:t>V</a:t>
              </a:r>
            </a:p>
          </p:txBody>
        </p:sp>
        <p:sp>
          <p:nvSpPr>
            <p:cNvPr id="57" name="Fluxograma: Exibir 56"/>
            <p:cNvSpPr/>
            <p:nvPr/>
          </p:nvSpPr>
          <p:spPr>
            <a:xfrm>
              <a:off x="8610983" y="5517232"/>
              <a:ext cx="2035555" cy="599422"/>
            </a:xfrm>
            <a:prstGeom prst="flowChartDisplay">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sz="2000" b="1" dirty="0">
                  <a:solidFill>
                    <a:schemeClr val="tx2"/>
                  </a:solidFill>
                </a:rPr>
                <a:t>n2 é menor</a:t>
              </a:r>
              <a:endParaRPr lang="pt-BR" sz="2000" b="1" u="sng" dirty="0">
                <a:solidFill>
                  <a:schemeClr val="tx2"/>
                </a:solidFill>
              </a:endParaRPr>
            </a:p>
          </p:txBody>
        </p:sp>
        <p:cxnSp>
          <p:nvCxnSpPr>
            <p:cNvPr id="58" name="Conector Angulado 57"/>
            <p:cNvCxnSpPr>
              <a:stCxn id="44" idx="3"/>
              <a:endCxn id="57" idx="0"/>
            </p:cNvCxnSpPr>
            <p:nvPr/>
          </p:nvCxnSpPr>
          <p:spPr>
            <a:xfrm>
              <a:off x="8792065" y="4677804"/>
              <a:ext cx="836696" cy="839428"/>
            </a:xfrm>
            <a:prstGeom prst="bentConnector2">
              <a:avLst/>
            </a:prstGeom>
            <a:ln w="57150">
              <a:tailEnd type="triangle"/>
            </a:ln>
          </p:spPr>
          <p:style>
            <a:lnRef idx="3">
              <a:schemeClr val="dk1"/>
            </a:lnRef>
            <a:fillRef idx="0">
              <a:schemeClr val="dk1"/>
            </a:fillRef>
            <a:effectRef idx="2">
              <a:schemeClr val="dk1"/>
            </a:effectRef>
            <a:fontRef idx="minor">
              <a:schemeClr val="tx1"/>
            </a:fontRef>
          </p:style>
        </p:cxnSp>
        <p:sp>
          <p:nvSpPr>
            <p:cNvPr id="61" name="CaixaDeTexto 60"/>
            <p:cNvSpPr txBox="1"/>
            <p:nvPr/>
          </p:nvSpPr>
          <p:spPr>
            <a:xfrm>
              <a:off x="8927900" y="4096843"/>
              <a:ext cx="404744" cy="646331"/>
            </a:xfrm>
            <a:prstGeom prst="rect">
              <a:avLst/>
            </a:prstGeom>
            <a:noFill/>
          </p:spPr>
          <p:txBody>
            <a:bodyPr wrap="square" rtlCol="0">
              <a:spAutoFit/>
            </a:bodyPr>
            <a:lstStyle/>
            <a:p>
              <a:r>
                <a:rPr lang="pt-BR" sz="3600" b="1" dirty="0">
                  <a:solidFill>
                    <a:sysClr val="windowText" lastClr="000000"/>
                  </a:solidFill>
                </a:rPr>
                <a:t>F</a:t>
              </a:r>
            </a:p>
          </p:txBody>
        </p:sp>
        <p:cxnSp>
          <p:nvCxnSpPr>
            <p:cNvPr id="66" name="Conector de Seta Reta 65"/>
            <p:cNvCxnSpPr>
              <a:stCxn id="22" idx="3"/>
              <a:endCxn id="29" idx="1"/>
            </p:cNvCxnSpPr>
            <p:nvPr/>
          </p:nvCxnSpPr>
          <p:spPr>
            <a:xfrm flipV="1">
              <a:off x="3272540" y="2681456"/>
              <a:ext cx="1003928" cy="2722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67" name="Conector de Seta Reta 66"/>
            <p:cNvCxnSpPr>
              <a:stCxn id="29" idx="2"/>
              <a:endCxn id="18" idx="0"/>
            </p:cNvCxnSpPr>
            <p:nvPr/>
          </p:nvCxnSpPr>
          <p:spPr>
            <a:xfrm>
              <a:off x="4810684" y="2996517"/>
              <a:ext cx="1" cy="38514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2" name="Fluxograma: Entrada Manual 21"/>
            <p:cNvSpPr/>
            <p:nvPr/>
          </p:nvSpPr>
          <p:spPr>
            <a:xfrm>
              <a:off x="2257770" y="2393619"/>
              <a:ext cx="1014770" cy="630122"/>
            </a:xfrm>
            <a:prstGeom prst="flowChartManualInp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sz="2000" b="1" dirty="0">
                  <a:solidFill>
                    <a:schemeClr val="tx2"/>
                  </a:solidFill>
                </a:rPr>
                <a:t>n1</a:t>
              </a:r>
            </a:p>
          </p:txBody>
        </p:sp>
        <p:cxnSp>
          <p:nvCxnSpPr>
            <p:cNvPr id="24" name="Conector de Seta Reta 23"/>
            <p:cNvCxnSpPr>
              <a:endCxn id="22" idx="0"/>
            </p:cNvCxnSpPr>
            <p:nvPr/>
          </p:nvCxnSpPr>
          <p:spPr>
            <a:xfrm>
              <a:off x="2765155" y="1993443"/>
              <a:ext cx="0" cy="46318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46029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3" y="2924944"/>
            <a:ext cx="9011228" cy="3312368"/>
          </a:xfrm>
        </p:spPr>
        <p:txBody>
          <a:bodyPr>
            <a:normAutofit/>
          </a:bodyPr>
          <a:lstStyle/>
          <a:p>
            <a:pPr algn="just">
              <a:lnSpc>
                <a:spcPct val="150000"/>
              </a:lnSpc>
            </a:pPr>
            <a:r>
              <a:rPr lang="pt-BR" sz="2800" dirty="0"/>
              <a:t>Para a tomada de uma decisão, existem casos em que não bastam apenas os desvios condicionais (verdadeiro ou falso), mas uma serie de testes sobre um mesmo bloco. Este tipo de estrutura e chamado de estrutura de decisão do tipo “ESCOLHA”.</a:t>
            </a:r>
            <a:endParaRPr lang="pt-BR" sz="3600" dirty="0"/>
          </a:p>
        </p:txBody>
      </p:sp>
      <p:sp>
        <p:nvSpPr>
          <p:cNvPr id="3" name="Título 2"/>
          <p:cNvSpPr>
            <a:spLocks noGrp="1"/>
          </p:cNvSpPr>
          <p:nvPr>
            <p:ph type="title"/>
          </p:nvPr>
        </p:nvSpPr>
        <p:spPr>
          <a:xfrm>
            <a:off x="101600" y="1988169"/>
            <a:ext cx="12090399" cy="464492"/>
          </a:xfrm>
        </p:spPr>
        <p:txBody>
          <a:bodyPr>
            <a:normAutofit fontScale="90000"/>
          </a:bodyPr>
          <a:lstStyle/>
          <a:p>
            <a:r>
              <a:rPr lang="pt-BR" dirty="0"/>
              <a:t>Comando de seleção múltipla (Escolha... Caso)</a:t>
            </a:r>
          </a:p>
        </p:txBody>
      </p:sp>
      <p:grpSp>
        <p:nvGrpSpPr>
          <p:cNvPr id="78" name="Agrupar 77"/>
          <p:cNvGrpSpPr/>
          <p:nvPr/>
        </p:nvGrpSpPr>
        <p:grpSpPr>
          <a:xfrm>
            <a:off x="1631504" y="332656"/>
            <a:ext cx="8568952" cy="6420822"/>
            <a:chOff x="1631504" y="332656"/>
            <a:chExt cx="8568952" cy="6420822"/>
          </a:xfrm>
        </p:grpSpPr>
        <p:sp>
          <p:nvSpPr>
            <p:cNvPr id="13" name="Fluxograma: Processo 12"/>
            <p:cNvSpPr/>
            <p:nvPr/>
          </p:nvSpPr>
          <p:spPr>
            <a:xfrm>
              <a:off x="1631504" y="332656"/>
              <a:ext cx="8568952" cy="642082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ysClr val="windowText" lastClr="000000"/>
                </a:solidFill>
              </a:endParaRPr>
            </a:p>
          </p:txBody>
        </p:sp>
        <p:sp>
          <p:nvSpPr>
            <p:cNvPr id="15" name="Fluxograma: Decisão 14"/>
            <p:cNvSpPr/>
            <p:nvPr/>
          </p:nvSpPr>
          <p:spPr>
            <a:xfrm>
              <a:off x="1822575" y="692034"/>
              <a:ext cx="2880320" cy="864096"/>
            </a:xfrm>
            <a:prstGeom prst="flowChartDecis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sz="2000" b="1" dirty="0">
                  <a:solidFill>
                    <a:schemeClr val="tx2"/>
                  </a:solidFill>
                </a:rPr>
                <a:t>Decisão ou Desvio</a:t>
              </a:r>
            </a:p>
          </p:txBody>
        </p:sp>
        <p:sp>
          <p:nvSpPr>
            <p:cNvPr id="25" name="CaixaDeTexto 24"/>
            <p:cNvSpPr txBox="1"/>
            <p:nvPr/>
          </p:nvSpPr>
          <p:spPr>
            <a:xfrm>
              <a:off x="1991544" y="1428862"/>
              <a:ext cx="408061" cy="646331"/>
            </a:xfrm>
            <a:prstGeom prst="rect">
              <a:avLst/>
            </a:prstGeom>
            <a:noFill/>
          </p:spPr>
          <p:txBody>
            <a:bodyPr wrap="square" rtlCol="0">
              <a:spAutoFit/>
            </a:bodyPr>
            <a:lstStyle/>
            <a:p>
              <a:r>
                <a:rPr lang="pt-BR" sz="3600" b="1" dirty="0">
                  <a:solidFill>
                    <a:sysClr val="windowText" lastClr="000000"/>
                  </a:solidFill>
                </a:rPr>
                <a:t>F</a:t>
              </a:r>
            </a:p>
          </p:txBody>
        </p:sp>
        <p:sp>
          <p:nvSpPr>
            <p:cNvPr id="26" name="CaixaDeTexto 25"/>
            <p:cNvSpPr txBox="1"/>
            <p:nvPr/>
          </p:nvSpPr>
          <p:spPr>
            <a:xfrm>
              <a:off x="5142870" y="514081"/>
              <a:ext cx="408061" cy="646331"/>
            </a:xfrm>
            <a:prstGeom prst="rect">
              <a:avLst/>
            </a:prstGeom>
            <a:noFill/>
          </p:spPr>
          <p:txBody>
            <a:bodyPr wrap="square" rtlCol="0">
              <a:spAutoFit/>
            </a:bodyPr>
            <a:lstStyle/>
            <a:p>
              <a:r>
                <a:rPr lang="pt-BR" sz="3600" b="1" dirty="0">
                  <a:solidFill>
                    <a:sysClr val="windowText" lastClr="000000"/>
                  </a:solidFill>
                </a:rPr>
                <a:t>V</a:t>
              </a:r>
            </a:p>
          </p:txBody>
        </p:sp>
        <p:sp>
          <p:nvSpPr>
            <p:cNvPr id="34" name="Fluxograma: Processo 33"/>
            <p:cNvSpPr/>
            <p:nvPr/>
          </p:nvSpPr>
          <p:spPr>
            <a:xfrm>
              <a:off x="3812526" y="5820479"/>
              <a:ext cx="2956233" cy="812964"/>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sz="1600" b="1" dirty="0">
                  <a:solidFill>
                    <a:schemeClr val="tx2"/>
                  </a:solidFill>
                </a:rPr>
                <a:t>Instrução executada quando a condição for falsa ou após ser verdadeira</a:t>
              </a:r>
            </a:p>
          </p:txBody>
        </p:sp>
        <p:sp>
          <p:nvSpPr>
            <p:cNvPr id="36" name="Fluxograma: Processo 35"/>
            <p:cNvSpPr/>
            <p:nvPr/>
          </p:nvSpPr>
          <p:spPr>
            <a:xfrm>
              <a:off x="6105098" y="720417"/>
              <a:ext cx="2956233" cy="812964"/>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b="1" dirty="0">
                  <a:solidFill>
                    <a:schemeClr val="tx2"/>
                  </a:solidFill>
                </a:rPr>
                <a:t>Instrução executada quando a condição for verdadeira</a:t>
              </a:r>
            </a:p>
          </p:txBody>
        </p:sp>
        <p:cxnSp>
          <p:nvCxnSpPr>
            <p:cNvPr id="38" name="Conector Angulado 37"/>
            <p:cNvCxnSpPr>
              <a:endCxn id="34" idx="3"/>
            </p:cNvCxnSpPr>
            <p:nvPr/>
          </p:nvCxnSpPr>
          <p:spPr>
            <a:xfrm rot="5400000">
              <a:off x="5752499" y="2140343"/>
              <a:ext cx="5102879" cy="3070357"/>
            </a:xfrm>
            <a:prstGeom prst="bentConnector2">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Conector de Seta Reta 27"/>
            <p:cNvCxnSpPr>
              <a:stCxn id="15" idx="3"/>
              <a:endCxn id="36" idx="1"/>
            </p:cNvCxnSpPr>
            <p:nvPr/>
          </p:nvCxnSpPr>
          <p:spPr>
            <a:xfrm>
              <a:off x="4702895" y="1124082"/>
              <a:ext cx="1402203" cy="281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39" name="Fluxograma: Decisão 38"/>
            <p:cNvSpPr/>
            <p:nvPr/>
          </p:nvSpPr>
          <p:spPr>
            <a:xfrm>
              <a:off x="1826264" y="2155443"/>
              <a:ext cx="2880320" cy="864096"/>
            </a:xfrm>
            <a:prstGeom prst="flowChartDecis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sz="2000" b="1" dirty="0">
                  <a:solidFill>
                    <a:schemeClr val="tx2"/>
                  </a:solidFill>
                </a:rPr>
                <a:t>Decisão ou Desvio</a:t>
              </a:r>
            </a:p>
          </p:txBody>
        </p:sp>
        <p:sp>
          <p:nvSpPr>
            <p:cNvPr id="40" name="CaixaDeTexto 39"/>
            <p:cNvSpPr txBox="1"/>
            <p:nvPr/>
          </p:nvSpPr>
          <p:spPr>
            <a:xfrm>
              <a:off x="1949488" y="2892271"/>
              <a:ext cx="408061" cy="646331"/>
            </a:xfrm>
            <a:prstGeom prst="rect">
              <a:avLst/>
            </a:prstGeom>
            <a:noFill/>
          </p:spPr>
          <p:txBody>
            <a:bodyPr wrap="square" rtlCol="0">
              <a:spAutoFit/>
            </a:bodyPr>
            <a:lstStyle/>
            <a:p>
              <a:r>
                <a:rPr lang="pt-BR" sz="3600" b="1" dirty="0">
                  <a:solidFill>
                    <a:sysClr val="windowText" lastClr="000000"/>
                  </a:solidFill>
                </a:rPr>
                <a:t>F</a:t>
              </a:r>
            </a:p>
          </p:txBody>
        </p:sp>
        <p:sp>
          <p:nvSpPr>
            <p:cNvPr id="42" name="CaixaDeTexto 41"/>
            <p:cNvSpPr txBox="1"/>
            <p:nvPr/>
          </p:nvSpPr>
          <p:spPr>
            <a:xfrm>
              <a:off x="5100814" y="1977490"/>
              <a:ext cx="408061" cy="646331"/>
            </a:xfrm>
            <a:prstGeom prst="rect">
              <a:avLst/>
            </a:prstGeom>
            <a:noFill/>
          </p:spPr>
          <p:txBody>
            <a:bodyPr wrap="square" rtlCol="0">
              <a:spAutoFit/>
            </a:bodyPr>
            <a:lstStyle/>
            <a:p>
              <a:r>
                <a:rPr lang="pt-BR" sz="3600" b="1" dirty="0">
                  <a:solidFill>
                    <a:sysClr val="windowText" lastClr="000000"/>
                  </a:solidFill>
                </a:rPr>
                <a:t>V</a:t>
              </a:r>
            </a:p>
          </p:txBody>
        </p:sp>
        <p:sp>
          <p:nvSpPr>
            <p:cNvPr id="43" name="Fluxograma: Processo 42"/>
            <p:cNvSpPr/>
            <p:nvPr/>
          </p:nvSpPr>
          <p:spPr>
            <a:xfrm>
              <a:off x="6063042" y="2183826"/>
              <a:ext cx="2956233" cy="812964"/>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b="1" dirty="0">
                  <a:solidFill>
                    <a:schemeClr val="tx2"/>
                  </a:solidFill>
                </a:rPr>
                <a:t>Instrução executada quando a condição for verdadeira</a:t>
              </a:r>
            </a:p>
          </p:txBody>
        </p:sp>
        <p:cxnSp>
          <p:nvCxnSpPr>
            <p:cNvPr id="44" name="Conector de Seta Reta 43"/>
            <p:cNvCxnSpPr>
              <a:stCxn id="39" idx="3"/>
              <a:endCxn id="43" idx="1"/>
            </p:cNvCxnSpPr>
            <p:nvPr/>
          </p:nvCxnSpPr>
          <p:spPr>
            <a:xfrm>
              <a:off x="4706584" y="2587491"/>
              <a:ext cx="1356458" cy="281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45" name="Fluxograma: Decisão 44"/>
            <p:cNvSpPr/>
            <p:nvPr/>
          </p:nvSpPr>
          <p:spPr>
            <a:xfrm>
              <a:off x="1817099" y="3596103"/>
              <a:ext cx="2880320" cy="864096"/>
            </a:xfrm>
            <a:prstGeom prst="flowChartDecis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sz="2000" b="1" dirty="0">
                  <a:solidFill>
                    <a:schemeClr val="tx2"/>
                  </a:solidFill>
                </a:rPr>
                <a:t>Decisão ou Desvio</a:t>
              </a:r>
            </a:p>
          </p:txBody>
        </p:sp>
        <p:sp>
          <p:nvSpPr>
            <p:cNvPr id="46" name="CaixaDeTexto 45"/>
            <p:cNvSpPr txBox="1"/>
            <p:nvPr/>
          </p:nvSpPr>
          <p:spPr>
            <a:xfrm>
              <a:off x="1891719" y="4374061"/>
              <a:ext cx="408061" cy="646331"/>
            </a:xfrm>
            <a:prstGeom prst="rect">
              <a:avLst/>
            </a:prstGeom>
            <a:noFill/>
          </p:spPr>
          <p:txBody>
            <a:bodyPr wrap="square" rtlCol="0">
              <a:spAutoFit/>
            </a:bodyPr>
            <a:lstStyle/>
            <a:p>
              <a:r>
                <a:rPr lang="pt-BR" sz="3600" b="1" dirty="0">
                  <a:solidFill>
                    <a:sysClr val="windowText" lastClr="000000"/>
                  </a:solidFill>
                </a:rPr>
                <a:t>F</a:t>
              </a:r>
            </a:p>
          </p:txBody>
        </p:sp>
        <p:sp>
          <p:nvSpPr>
            <p:cNvPr id="47" name="CaixaDeTexto 46"/>
            <p:cNvSpPr txBox="1"/>
            <p:nvPr/>
          </p:nvSpPr>
          <p:spPr>
            <a:xfrm>
              <a:off x="5058758" y="3440899"/>
              <a:ext cx="408061" cy="646331"/>
            </a:xfrm>
            <a:prstGeom prst="rect">
              <a:avLst/>
            </a:prstGeom>
            <a:noFill/>
          </p:spPr>
          <p:txBody>
            <a:bodyPr wrap="square" rtlCol="0">
              <a:spAutoFit/>
            </a:bodyPr>
            <a:lstStyle/>
            <a:p>
              <a:r>
                <a:rPr lang="pt-BR" sz="3600" b="1" dirty="0">
                  <a:solidFill>
                    <a:sysClr val="windowText" lastClr="000000"/>
                  </a:solidFill>
                </a:rPr>
                <a:t>V</a:t>
              </a:r>
            </a:p>
          </p:txBody>
        </p:sp>
        <p:sp>
          <p:nvSpPr>
            <p:cNvPr id="48" name="Fluxograma: Processo 47"/>
            <p:cNvSpPr/>
            <p:nvPr/>
          </p:nvSpPr>
          <p:spPr>
            <a:xfrm>
              <a:off x="6013646" y="3616393"/>
              <a:ext cx="2956233" cy="812964"/>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b="1" dirty="0">
                  <a:solidFill>
                    <a:schemeClr val="tx2"/>
                  </a:solidFill>
                </a:rPr>
                <a:t>Instrução executada quando a condição for verdadeira</a:t>
              </a:r>
            </a:p>
          </p:txBody>
        </p:sp>
        <p:cxnSp>
          <p:nvCxnSpPr>
            <p:cNvPr id="49" name="Conector de Seta Reta 48"/>
            <p:cNvCxnSpPr>
              <a:stCxn id="45" idx="3"/>
              <a:endCxn id="48" idx="1"/>
            </p:cNvCxnSpPr>
            <p:nvPr/>
          </p:nvCxnSpPr>
          <p:spPr>
            <a:xfrm flipV="1">
              <a:off x="4697419" y="4022875"/>
              <a:ext cx="1316227" cy="5276"/>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50" name="Conector de Seta Reta 49"/>
            <p:cNvCxnSpPr/>
            <p:nvPr/>
          </p:nvCxnSpPr>
          <p:spPr>
            <a:xfrm flipV="1">
              <a:off x="9072050" y="1178498"/>
              <a:ext cx="763924" cy="701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53" name="Conector de Seta Reta 52"/>
            <p:cNvCxnSpPr>
              <a:stCxn id="43" idx="3"/>
            </p:cNvCxnSpPr>
            <p:nvPr/>
          </p:nvCxnSpPr>
          <p:spPr>
            <a:xfrm flipV="1">
              <a:off x="9019275" y="2587491"/>
              <a:ext cx="816699" cy="281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56" name="Conector de Seta Reta 55"/>
            <p:cNvCxnSpPr>
              <a:stCxn id="48" idx="3"/>
            </p:cNvCxnSpPr>
            <p:nvPr/>
          </p:nvCxnSpPr>
          <p:spPr>
            <a:xfrm>
              <a:off x="8969879" y="4022875"/>
              <a:ext cx="881851" cy="7653"/>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59" name="Conector de Seta Reta 58"/>
            <p:cNvCxnSpPr>
              <a:stCxn id="15" idx="2"/>
              <a:endCxn id="39" idx="0"/>
            </p:cNvCxnSpPr>
            <p:nvPr/>
          </p:nvCxnSpPr>
          <p:spPr>
            <a:xfrm>
              <a:off x="3262735" y="1556130"/>
              <a:ext cx="3689" cy="599313"/>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62" name="Conector de Seta Reta 61"/>
            <p:cNvCxnSpPr>
              <a:stCxn id="39" idx="2"/>
              <a:endCxn id="45" idx="0"/>
            </p:cNvCxnSpPr>
            <p:nvPr/>
          </p:nvCxnSpPr>
          <p:spPr>
            <a:xfrm flipH="1">
              <a:off x="3257259" y="3019539"/>
              <a:ext cx="9165" cy="576564"/>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74" name="Conector Angulado 73"/>
            <p:cNvCxnSpPr>
              <a:stCxn id="45" idx="2"/>
              <a:endCxn id="34" idx="1"/>
            </p:cNvCxnSpPr>
            <p:nvPr/>
          </p:nvCxnSpPr>
          <p:spPr>
            <a:xfrm rot="16200000" flipH="1">
              <a:off x="2651511" y="5065946"/>
              <a:ext cx="1766762" cy="555267"/>
            </a:xfrm>
            <a:prstGeom prst="bentConnector2">
              <a:avLst/>
            </a:prstGeom>
            <a:ln w="57150">
              <a:tailEnd type="triangle"/>
            </a:ln>
          </p:spPr>
          <p:style>
            <a:lnRef idx="3">
              <a:schemeClr val="dk1"/>
            </a:lnRef>
            <a:fillRef idx="0">
              <a:schemeClr val="dk1"/>
            </a:fillRef>
            <a:effectRef idx="2">
              <a:schemeClr val="dk1"/>
            </a:effectRef>
            <a:fontRef idx="minor">
              <a:schemeClr val="tx1"/>
            </a:fontRef>
          </p:style>
        </p:cxnSp>
      </p:grpSp>
      <p:grpSp>
        <p:nvGrpSpPr>
          <p:cNvPr id="82" name="Agrupar 81"/>
          <p:cNvGrpSpPr/>
          <p:nvPr/>
        </p:nvGrpSpPr>
        <p:grpSpPr>
          <a:xfrm>
            <a:off x="1606893" y="329112"/>
            <a:ext cx="8568952" cy="6418979"/>
            <a:chOff x="3287080" y="2486167"/>
            <a:chExt cx="8713576" cy="3884061"/>
          </a:xfrm>
        </p:grpSpPr>
        <p:sp>
          <p:nvSpPr>
            <p:cNvPr id="83" name="Fluxograma: Processo 82"/>
            <p:cNvSpPr/>
            <p:nvPr/>
          </p:nvSpPr>
          <p:spPr>
            <a:xfrm>
              <a:off x="3287080" y="2486167"/>
              <a:ext cx="8713576" cy="388406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4" name="CaixaDeTexto 83"/>
            <p:cNvSpPr txBox="1"/>
            <p:nvPr/>
          </p:nvSpPr>
          <p:spPr>
            <a:xfrm>
              <a:off x="3359088" y="2486168"/>
              <a:ext cx="8569559" cy="3594289"/>
            </a:xfrm>
            <a:prstGeom prst="rect">
              <a:avLst/>
            </a:prstGeom>
            <a:noFill/>
          </p:spPr>
          <p:txBody>
            <a:bodyPr wrap="square" rtlCol="0">
              <a:spAutoFit/>
            </a:bodyPr>
            <a:lstStyle/>
            <a:p>
              <a:r>
                <a:rPr lang="pt-BR" sz="2000" b="1" dirty="0"/>
                <a:t>Pseudocódigo - VisuALG:</a:t>
              </a:r>
            </a:p>
            <a:p>
              <a:endParaRPr lang="pt-BR" sz="2000" dirty="0"/>
            </a:p>
            <a:p>
              <a:r>
                <a:rPr lang="pt-BR" sz="2000" u="sng" dirty="0"/>
                <a:t>algoritmo</a:t>
              </a:r>
              <a:r>
                <a:rPr lang="pt-BR" sz="2000" dirty="0"/>
                <a:t> “times”</a:t>
              </a:r>
            </a:p>
            <a:p>
              <a:r>
                <a:rPr lang="pt-BR" sz="2000" u="sng" dirty="0"/>
                <a:t>var</a:t>
              </a:r>
            </a:p>
            <a:p>
              <a:r>
                <a:rPr lang="pt-BR" sz="2000" dirty="0"/>
                <a:t>	time: </a:t>
              </a:r>
              <a:r>
                <a:rPr lang="pt-BR" sz="2000" b="1" u="sng" dirty="0"/>
                <a:t>caractere</a:t>
              </a:r>
            </a:p>
            <a:p>
              <a:r>
                <a:rPr lang="pt-BR" sz="2000" u="sng" dirty="0"/>
                <a:t>Inicio</a:t>
              </a:r>
            </a:p>
            <a:p>
              <a:r>
                <a:rPr lang="pt-BR" sz="2000" dirty="0"/>
                <a:t>	escreva (“Entre com o nome de um time de futebol: ”)</a:t>
              </a:r>
            </a:p>
            <a:p>
              <a:r>
                <a:rPr lang="pt-BR" sz="2000" dirty="0"/>
                <a:t>	leia (time)</a:t>
              </a:r>
            </a:p>
            <a:p>
              <a:r>
                <a:rPr lang="pt-BR" sz="2000" dirty="0"/>
                <a:t>	escolha time</a:t>
              </a:r>
            </a:p>
            <a:p>
              <a:r>
                <a:rPr lang="pt-BR" sz="2000" dirty="0"/>
                <a:t>		caso “Palmeiras”, “São Paulo”, “Santos”, “Corinthians”</a:t>
              </a:r>
            </a:p>
            <a:p>
              <a:r>
                <a:rPr lang="pt-BR" sz="2000" dirty="0"/>
                <a:t>			escreva (“É um time Paulista”)</a:t>
              </a:r>
            </a:p>
            <a:p>
              <a:r>
                <a:rPr lang="pt-BR" sz="2000" dirty="0"/>
                <a:t>		caso “Flamengo”, “Fluminense”, “Vasco”, “Botafogo”</a:t>
              </a:r>
            </a:p>
            <a:p>
              <a:r>
                <a:rPr lang="pt-BR" sz="2000" dirty="0"/>
                <a:t>			escreva (“É um time Carioca”)</a:t>
              </a:r>
            </a:p>
            <a:p>
              <a:r>
                <a:rPr lang="pt-BR" sz="2000" dirty="0"/>
                <a:t>		caso “Inter”, “Grêmio”, “Bagé”, “Caxias”</a:t>
              </a:r>
            </a:p>
            <a:p>
              <a:r>
                <a:rPr lang="pt-BR" sz="2000" dirty="0"/>
                <a:t>			escreva (“É um time Gaúcho”)</a:t>
              </a:r>
            </a:p>
            <a:p>
              <a:r>
                <a:rPr lang="pt-BR" sz="2000" dirty="0"/>
                <a:t>		outrocaso</a:t>
              </a:r>
            </a:p>
            <a:p>
              <a:r>
                <a:rPr lang="pt-BR" sz="2000" dirty="0"/>
                <a:t>			escreva (“É de outro estado.”)</a:t>
              </a:r>
            </a:p>
            <a:p>
              <a:r>
                <a:rPr lang="pt-BR" sz="2000" dirty="0"/>
                <a:t>	fimescolha</a:t>
              </a:r>
            </a:p>
            <a:p>
              <a:r>
                <a:rPr lang="pt-BR" sz="2000" u="sng" dirty="0"/>
                <a:t>fimalgoritmo</a:t>
              </a:r>
            </a:p>
          </p:txBody>
        </p:sp>
      </p:grpSp>
    </p:spTree>
    <p:extLst>
      <p:ext uri="{BB962C8B-B14F-4D97-AF65-F5344CB8AC3E}">
        <p14:creationId xmlns:p14="http://schemas.microsoft.com/office/powerpoint/2010/main" val="1191616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1000"/>
                                        <p:tgtEl>
                                          <p:spTgt spid="78"/>
                                        </p:tgtEl>
                                      </p:cBhvr>
                                    </p:animEffect>
                                    <p:anim calcmode="lin" valueType="num">
                                      <p:cBhvr>
                                        <p:cTn id="8" dur="1000" fill="hold"/>
                                        <p:tgtEl>
                                          <p:spTgt spid="78"/>
                                        </p:tgtEl>
                                        <p:attrNameLst>
                                          <p:attrName>ppt_x</p:attrName>
                                        </p:attrNameLst>
                                      </p:cBhvr>
                                      <p:tavLst>
                                        <p:tav tm="0">
                                          <p:val>
                                            <p:strVal val="#ppt_x"/>
                                          </p:val>
                                        </p:tav>
                                        <p:tav tm="100000">
                                          <p:val>
                                            <p:strVal val="#ppt_x"/>
                                          </p:val>
                                        </p:tav>
                                      </p:tavLst>
                                    </p:anim>
                                    <p:anim calcmode="lin" valueType="num">
                                      <p:cBhvr>
                                        <p:cTn id="9"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2"/>
                                        </p:tgtEl>
                                        <p:attrNameLst>
                                          <p:attrName>style.visibility</p:attrName>
                                        </p:attrNameLst>
                                      </p:cBhvr>
                                      <p:to>
                                        <p:strVal val="visible"/>
                                      </p:to>
                                    </p:set>
                                    <p:animEffect transition="in" filter="fade">
                                      <p:cBhvr>
                                        <p:cTn id="14" dur="1000"/>
                                        <p:tgtEl>
                                          <p:spTgt spid="82"/>
                                        </p:tgtEl>
                                      </p:cBhvr>
                                    </p:animEffect>
                                    <p:anim calcmode="lin" valueType="num">
                                      <p:cBhvr>
                                        <p:cTn id="15" dur="1000" fill="hold"/>
                                        <p:tgtEl>
                                          <p:spTgt spid="82"/>
                                        </p:tgtEl>
                                        <p:attrNameLst>
                                          <p:attrName>ppt_x</p:attrName>
                                        </p:attrNameLst>
                                      </p:cBhvr>
                                      <p:tavLst>
                                        <p:tav tm="0">
                                          <p:val>
                                            <p:strVal val="#ppt_x"/>
                                          </p:val>
                                        </p:tav>
                                        <p:tav tm="100000">
                                          <p:val>
                                            <p:strVal val="#ppt_x"/>
                                          </p:val>
                                        </p:tav>
                                      </p:tavLst>
                                    </p:anim>
                                    <p:anim calcmode="lin" valueType="num">
                                      <p:cBhvr>
                                        <p:cTn id="16"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3" y="2581101"/>
            <a:ext cx="10169656" cy="4016251"/>
          </a:xfrm>
        </p:spPr>
        <p:txBody>
          <a:bodyPr>
            <a:noAutofit/>
          </a:bodyPr>
          <a:lstStyle/>
          <a:p>
            <a:pPr marL="457200" lvl="0" indent="-457200">
              <a:buFont typeface="+mj-lt"/>
              <a:buAutoNum type="arabicPeriod"/>
            </a:pPr>
            <a:r>
              <a:rPr lang="pt-BR" sz="1200" dirty="0"/>
              <a:t>Crie um algoritmo que receba um número e mostre o número e o seu dobro somente quando o número for maior que noventa e menor que cem.</a:t>
            </a:r>
          </a:p>
          <a:p>
            <a:pPr marL="457200" lvl="0" indent="-457200">
              <a:buFont typeface="+mj-lt"/>
              <a:buAutoNum type="arabicPeriod"/>
            </a:pPr>
            <a:r>
              <a:rPr lang="pt-BR" sz="1200" dirty="0"/>
              <a:t>Faça um Algoritmo que receba a idade de uma pessoa e mostre a mensagem de Maioridade ou não.</a:t>
            </a:r>
          </a:p>
          <a:p>
            <a:pPr marL="457200" lvl="0" indent="-457200">
              <a:buFont typeface="+mj-lt"/>
              <a:buAutoNum type="arabicPeriod"/>
            </a:pPr>
            <a:r>
              <a:rPr lang="pt-BR" sz="1200" dirty="0"/>
              <a:t>Faça um programa que receba 3 números e mostre em ordem crescente.</a:t>
            </a:r>
          </a:p>
          <a:p>
            <a:pPr marL="457200" lvl="0" indent="-457200">
              <a:buFont typeface="+mj-lt"/>
              <a:buAutoNum type="arabicPeriod"/>
            </a:pPr>
            <a:r>
              <a:rPr lang="pt-BR" sz="1200" dirty="0"/>
              <a:t>Um determinado clube de futebol pretende classificar seus atletas em categorias e para isto ele contratou um programador para criar um programa que executasse esta tarefa. Para isso o clube criou uma tabela que continha a faixa etária do atleta e sua categoria. A tabela está demonstrada abaixo:</a:t>
            </a:r>
          </a:p>
          <a:p>
            <a:pPr lvl="1"/>
            <a:r>
              <a:rPr lang="pt-BR" sz="1100" dirty="0"/>
              <a:t>IDADE CATEGORIA</a:t>
            </a:r>
          </a:p>
          <a:p>
            <a:pPr lvl="2"/>
            <a:r>
              <a:rPr lang="pt-BR" sz="1050" dirty="0"/>
              <a:t>De 05 a 10 Infantil</a:t>
            </a:r>
          </a:p>
          <a:p>
            <a:pPr lvl="2"/>
            <a:r>
              <a:rPr lang="pt-BR" sz="1050" dirty="0"/>
              <a:t>De 11 a 15 Juvenil</a:t>
            </a:r>
          </a:p>
          <a:p>
            <a:pPr lvl="2"/>
            <a:r>
              <a:rPr lang="pt-BR" sz="1050" dirty="0"/>
              <a:t>De 16 a 20 Junior</a:t>
            </a:r>
          </a:p>
          <a:p>
            <a:pPr lvl="2"/>
            <a:r>
              <a:rPr lang="pt-BR" sz="1050" dirty="0"/>
              <a:t>De 21 a 25 Profissional</a:t>
            </a:r>
          </a:p>
          <a:p>
            <a:pPr marL="457200" indent="-457200">
              <a:buFont typeface="+mj-lt"/>
              <a:buAutoNum type="arabicPeriod"/>
            </a:pPr>
            <a:r>
              <a:rPr lang="pt-BR" sz="1200" dirty="0"/>
              <a:t>Construa um programa que solicite o nome e a idade de um atleta e imprima a sua categoria.</a:t>
            </a:r>
            <a:endParaRPr lang="pt-BR" sz="1800" dirty="0"/>
          </a:p>
          <a:p>
            <a:pPr marL="457200" lvl="0" indent="-457200">
              <a:buFont typeface="+mj-lt"/>
              <a:buAutoNum type="arabicPeriod"/>
            </a:pPr>
            <a:r>
              <a:rPr lang="pt-BR" sz="1200" dirty="0"/>
              <a:t>Escrever um algoritmo que lê um número desconhecido de 0 a 100 e informe em qual intervalo ele se encaixa: [0,25], [25,50], [50,75], [75,100].</a:t>
            </a:r>
          </a:p>
          <a:p>
            <a:pPr marL="457200" lvl="0" indent="-457200">
              <a:buFont typeface="+mj-lt"/>
              <a:buAutoNum type="arabicPeriod"/>
            </a:pPr>
            <a:r>
              <a:rPr lang="pt-BR" sz="1200" dirty="0"/>
              <a:t>Escreva um programa que leia um número inteiro. Se o número lido for positivo, escreva uma mensagem indicando se ele é par ou ímpar. Se o número for negativo, escreva a seguinte mensagem “Este número não é positivo”.</a:t>
            </a:r>
          </a:p>
        </p:txBody>
      </p:sp>
      <p:sp>
        <p:nvSpPr>
          <p:cNvPr id="3" name="Título 2"/>
          <p:cNvSpPr>
            <a:spLocks noGrp="1"/>
          </p:cNvSpPr>
          <p:nvPr>
            <p:ph type="title"/>
          </p:nvPr>
        </p:nvSpPr>
        <p:spPr/>
        <p:txBody>
          <a:bodyPr/>
          <a:lstStyle/>
          <a:p>
            <a:r>
              <a:rPr lang="pt-BR" dirty="0"/>
              <a:t>Atividade </a:t>
            </a:r>
            <a:r>
              <a:rPr lang="pt-BR" dirty="0" err="1"/>
              <a:t>part</a:t>
            </a:r>
            <a:r>
              <a:rPr lang="pt-BR" dirty="0"/>
              <a:t> 1:</a:t>
            </a:r>
          </a:p>
        </p:txBody>
      </p:sp>
    </p:spTree>
    <p:extLst>
      <p:ext uri="{BB962C8B-B14F-4D97-AF65-F5344CB8AC3E}">
        <p14:creationId xmlns:p14="http://schemas.microsoft.com/office/powerpoint/2010/main" val="2064916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3" y="2581101"/>
            <a:ext cx="10169656" cy="4016251"/>
          </a:xfrm>
        </p:spPr>
        <p:txBody>
          <a:bodyPr>
            <a:normAutofit lnSpcReduction="10000"/>
          </a:bodyPr>
          <a:lstStyle/>
          <a:p>
            <a:pPr marL="457200" lvl="0" indent="-457200">
              <a:buFont typeface="+mj-lt"/>
              <a:buAutoNum type="arabicPeriod"/>
            </a:pPr>
            <a:r>
              <a:rPr lang="pt-BR" dirty="0"/>
              <a:t>Faça um algoritmo que receba o valor do salário de uma pessoa e o valor de um financiamento pretendido. Caso o financiamento seja menor ou igual a 5 vezes o salário da pessoa, o algoritmo deverá escrever "Financiamento Concedido"; senão, ele deverá escrever "Financiamento Negado". Independente de conceder ou não o financiamento, o algoritmo escreverá depois a frase "Obrigado por nos consultar."</a:t>
            </a:r>
          </a:p>
          <a:p>
            <a:pPr marL="457200" lvl="0" indent="-457200">
              <a:buFont typeface="+mj-lt"/>
              <a:buAutoNum type="arabicPeriod"/>
            </a:pPr>
            <a:r>
              <a:rPr lang="pt-BR" dirty="0"/>
              <a:t>Fazer um algoritmo que escreva o conceito de um aluno, dada a sua nota. Supor notas inteiras somente. O critério para conceitos é o seguinte:</a:t>
            </a:r>
          </a:p>
          <a:p>
            <a:pPr marL="457200" lvl="0" indent="-457200">
              <a:buFont typeface="+mj-lt"/>
              <a:buAutoNum type="arabicPeriod"/>
            </a:pPr>
            <a:endParaRPr lang="pt-BR" dirty="0"/>
          </a:p>
          <a:p>
            <a:pPr marL="457200" lvl="0" indent="-457200">
              <a:buFont typeface="+mj-lt"/>
              <a:buAutoNum type="arabicPeriod"/>
            </a:pPr>
            <a:endParaRPr lang="pt-BR" sz="2400" dirty="0"/>
          </a:p>
        </p:txBody>
      </p:sp>
      <p:sp>
        <p:nvSpPr>
          <p:cNvPr id="3" name="Título 2"/>
          <p:cNvSpPr>
            <a:spLocks noGrp="1"/>
          </p:cNvSpPr>
          <p:nvPr>
            <p:ph type="title"/>
          </p:nvPr>
        </p:nvSpPr>
        <p:spPr/>
        <p:txBody>
          <a:bodyPr/>
          <a:lstStyle/>
          <a:p>
            <a:r>
              <a:rPr lang="pt-BR" dirty="0"/>
              <a:t>Atividade </a:t>
            </a:r>
            <a:r>
              <a:rPr lang="pt-BR" dirty="0" err="1"/>
              <a:t>part</a:t>
            </a:r>
            <a:r>
              <a:rPr lang="pt-BR" dirty="0"/>
              <a:t> 2:</a:t>
            </a:r>
          </a:p>
        </p:txBody>
      </p:sp>
      <p:graphicFrame>
        <p:nvGraphicFramePr>
          <p:cNvPr id="4" name="Tabela 3"/>
          <p:cNvGraphicFramePr>
            <a:graphicFrameLocks noGrp="1"/>
          </p:cNvGraphicFramePr>
          <p:nvPr/>
        </p:nvGraphicFramePr>
        <p:xfrm>
          <a:off x="1258990" y="5602721"/>
          <a:ext cx="8797449" cy="1028700"/>
        </p:xfrm>
        <a:graphic>
          <a:graphicData uri="http://schemas.openxmlformats.org/drawingml/2006/table">
            <a:tbl>
              <a:tblPr firstRow="1" firstCol="1" bandRow="1">
                <a:tableStyleId>{3B4B98B0-60AC-42C2-AFA5-B58CD77FA1E5}</a:tableStyleId>
              </a:tblPr>
              <a:tblGrid>
                <a:gridCol w="4408702">
                  <a:extLst>
                    <a:ext uri="{9D8B030D-6E8A-4147-A177-3AD203B41FA5}">
                      <a16:colId xmlns:a16="http://schemas.microsoft.com/office/drawing/2014/main" val="1332657383"/>
                    </a:ext>
                  </a:extLst>
                </a:gridCol>
                <a:gridCol w="4388747">
                  <a:extLst>
                    <a:ext uri="{9D8B030D-6E8A-4147-A177-3AD203B41FA5}">
                      <a16:colId xmlns:a16="http://schemas.microsoft.com/office/drawing/2014/main" val="1458575753"/>
                    </a:ext>
                  </a:extLst>
                </a:gridCol>
              </a:tblGrid>
              <a:tr h="58527">
                <a:tc>
                  <a:txBody>
                    <a:bodyPr/>
                    <a:lstStyle/>
                    <a:p>
                      <a:pPr marL="457200" algn="just">
                        <a:lnSpc>
                          <a:spcPct val="107000"/>
                        </a:lnSpc>
                        <a:spcAft>
                          <a:spcPts val="0"/>
                        </a:spcAft>
                      </a:pPr>
                      <a:r>
                        <a:rPr lang="pt-BR" sz="1100" dirty="0">
                          <a:effectLst/>
                        </a:rPr>
                        <a:t>Nota</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pt-BR" sz="1100">
                          <a:effectLst/>
                        </a:rPr>
                        <a:t>Conceito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3291366"/>
                  </a:ext>
                </a:extLst>
              </a:tr>
              <a:tr h="0">
                <a:tc>
                  <a:txBody>
                    <a:bodyPr/>
                    <a:lstStyle/>
                    <a:p>
                      <a:pPr marL="457200" algn="just">
                        <a:lnSpc>
                          <a:spcPct val="107000"/>
                        </a:lnSpc>
                        <a:spcAft>
                          <a:spcPts val="0"/>
                        </a:spcAft>
                      </a:pPr>
                      <a:r>
                        <a:rPr lang="pt-BR" sz="1100" dirty="0">
                          <a:effectLst/>
                        </a:rPr>
                        <a:t>Nota inferiores a 3</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pt-BR" sz="1100" dirty="0">
                          <a:effectLst/>
                        </a:rPr>
                        <a:t>Conceito E</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0984355"/>
                  </a:ext>
                </a:extLst>
              </a:tr>
              <a:tr h="0">
                <a:tc>
                  <a:txBody>
                    <a:bodyPr/>
                    <a:lstStyle/>
                    <a:p>
                      <a:pPr marL="457200" algn="just">
                        <a:lnSpc>
                          <a:spcPct val="107000"/>
                        </a:lnSpc>
                        <a:spcAft>
                          <a:spcPts val="0"/>
                        </a:spcAft>
                      </a:pPr>
                      <a:r>
                        <a:rPr lang="pt-BR" sz="1100" dirty="0">
                          <a:effectLst/>
                        </a:rPr>
                        <a:t>Nota de 3 a 5</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pt-BR" sz="1100" dirty="0">
                          <a:effectLst/>
                        </a:rPr>
                        <a:t>Conceito 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3756686"/>
                  </a:ext>
                </a:extLst>
              </a:tr>
              <a:tr h="0">
                <a:tc>
                  <a:txBody>
                    <a:bodyPr/>
                    <a:lstStyle/>
                    <a:p>
                      <a:pPr marL="457200" algn="just">
                        <a:lnSpc>
                          <a:spcPct val="107000"/>
                        </a:lnSpc>
                        <a:spcAft>
                          <a:spcPts val="0"/>
                        </a:spcAft>
                      </a:pPr>
                      <a:r>
                        <a:rPr lang="pt-BR" sz="1100" dirty="0">
                          <a:effectLst/>
                        </a:rPr>
                        <a:t>Notas 6 e 7</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pt-BR" sz="1100" dirty="0">
                          <a:effectLst/>
                        </a:rPr>
                        <a:t>Conceito C</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8429830"/>
                  </a:ext>
                </a:extLst>
              </a:tr>
              <a:tr h="0">
                <a:tc>
                  <a:txBody>
                    <a:bodyPr/>
                    <a:lstStyle/>
                    <a:p>
                      <a:pPr marL="457200" algn="just">
                        <a:lnSpc>
                          <a:spcPct val="107000"/>
                        </a:lnSpc>
                        <a:spcAft>
                          <a:spcPts val="0"/>
                        </a:spcAft>
                      </a:pPr>
                      <a:r>
                        <a:rPr lang="pt-BR" sz="1100" dirty="0">
                          <a:effectLst/>
                        </a:rPr>
                        <a:t>Notas 8 e 9</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pt-BR" sz="1100" dirty="0">
                          <a:effectLst/>
                        </a:rPr>
                        <a:t>Conceito B</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2373659"/>
                  </a:ext>
                </a:extLst>
              </a:tr>
              <a:tr h="0">
                <a:tc>
                  <a:txBody>
                    <a:bodyPr/>
                    <a:lstStyle/>
                    <a:p>
                      <a:pPr marL="457200" algn="just">
                        <a:lnSpc>
                          <a:spcPct val="107000"/>
                        </a:lnSpc>
                        <a:spcAft>
                          <a:spcPts val="0"/>
                        </a:spcAft>
                      </a:pPr>
                      <a:r>
                        <a:rPr lang="pt-BR" sz="1100" dirty="0">
                          <a:effectLst/>
                        </a:rPr>
                        <a:t>Nota 10</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pPr>
                      <a:r>
                        <a:rPr lang="pt-BR" sz="1100" dirty="0">
                          <a:effectLst/>
                        </a:rPr>
                        <a:t>Conceito A</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3330352"/>
                  </a:ext>
                </a:extLst>
              </a:tr>
            </a:tbl>
          </a:graphicData>
        </a:graphic>
      </p:graphicFrame>
    </p:spTree>
    <p:extLst>
      <p:ext uri="{BB962C8B-B14F-4D97-AF65-F5344CB8AC3E}">
        <p14:creationId xmlns:p14="http://schemas.microsoft.com/office/powerpoint/2010/main" val="8861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218233" y="2347327"/>
            <a:ext cx="11760334" cy="2364851"/>
          </a:xfrm>
        </p:spPr>
        <p:txBody>
          <a:bodyPr/>
          <a:lstStyle/>
          <a:p>
            <a:pPr marL="457200" lvl="0" indent="-457200" algn="just">
              <a:buFont typeface="+mj-lt"/>
              <a:buAutoNum type="arabicPeriod"/>
            </a:pPr>
            <a:r>
              <a:rPr lang="pt-BR" sz="2400" b="0" dirty="0"/>
              <a:t>Faça um algoritmo que receba o valor do salário de uma pessoa e o valor de um financiamento pretendido. Caso o financiamento seja menor ou igual a 5 vezes o salário da pessoa, o algoritmo deverá escrever "Financiamento Concedido"; senão, ele deverá escrever "Financiamento Negado". Independente de conceder ou não o financiamento, o algoritmo escreverá depois a frase "Obrigado por nos consultar."</a:t>
            </a:r>
          </a:p>
        </p:txBody>
      </p:sp>
      <p:sp>
        <p:nvSpPr>
          <p:cNvPr id="18" name="Título 2"/>
          <p:cNvSpPr txBox="1">
            <a:spLocks/>
          </p:cNvSpPr>
          <p:nvPr/>
        </p:nvSpPr>
        <p:spPr>
          <a:xfrm>
            <a:off x="110456" y="1807812"/>
            <a:ext cx="11971063" cy="684412"/>
          </a:xfrm>
          <a:prstGeom prst="rect">
            <a:avLst/>
          </a:prstGeom>
        </p:spPr>
        <p:txBody>
          <a:bodyPr vert="horz" lIns="91440" tIns="45720" rIns="91440" bIns="45720" rtlCol="0" anchor="ctr">
            <a:noAutofit/>
          </a:bodyPr>
          <a:lstStyle>
            <a:lvl1pPr algn="l" defTabSz="914400" rtl="0" eaLnBrk="1" latinLnBrk="0" hangingPunct="1">
              <a:lnSpc>
                <a:spcPct val="95000"/>
              </a:lnSpc>
              <a:spcBef>
                <a:spcPct val="0"/>
              </a:spcBef>
              <a:buNone/>
              <a:defRPr sz="4000" b="1" kern="1200">
                <a:solidFill>
                  <a:schemeClr val="tx2"/>
                </a:solidFill>
                <a:latin typeface="+mj-lt"/>
                <a:ea typeface="+mj-ea"/>
                <a:cs typeface="+mj-cs"/>
              </a:defRPr>
            </a:lvl1pPr>
          </a:lstStyle>
          <a:p>
            <a:r>
              <a:rPr lang="pt-BR" sz="3200" dirty="0"/>
              <a:t>Atividade Part-01</a:t>
            </a:r>
          </a:p>
        </p:txBody>
      </p:sp>
      <p:grpSp>
        <p:nvGrpSpPr>
          <p:cNvPr id="30" name="Agrupar 29"/>
          <p:cNvGrpSpPr/>
          <p:nvPr/>
        </p:nvGrpSpPr>
        <p:grpSpPr>
          <a:xfrm>
            <a:off x="237434" y="1340768"/>
            <a:ext cx="11549607" cy="5282573"/>
            <a:chOff x="237434" y="1340768"/>
            <a:chExt cx="11549607" cy="5282573"/>
          </a:xfrm>
        </p:grpSpPr>
        <p:sp>
          <p:nvSpPr>
            <p:cNvPr id="21" name="Fluxograma: Processo 20"/>
            <p:cNvSpPr/>
            <p:nvPr/>
          </p:nvSpPr>
          <p:spPr>
            <a:xfrm>
              <a:off x="237434" y="1340768"/>
              <a:ext cx="11549607" cy="52825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ysClr val="windowText" lastClr="000000"/>
                </a:solidFill>
              </a:endParaRPr>
            </a:p>
          </p:txBody>
        </p:sp>
        <p:sp>
          <p:nvSpPr>
            <p:cNvPr id="37" name="Fluxograma: Decisão 36"/>
            <p:cNvSpPr/>
            <p:nvPr/>
          </p:nvSpPr>
          <p:spPr>
            <a:xfrm>
              <a:off x="3679317" y="3857102"/>
              <a:ext cx="5123031" cy="864096"/>
            </a:xfrm>
            <a:prstGeom prst="flowChartDecis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b="1" dirty="0" err="1">
                  <a:solidFill>
                    <a:schemeClr val="tx2"/>
                  </a:solidFill>
                </a:rPr>
                <a:t>finac</a:t>
              </a:r>
              <a:r>
                <a:rPr lang="pt-BR" b="1" dirty="0">
                  <a:solidFill>
                    <a:schemeClr val="tx2"/>
                  </a:solidFill>
                </a:rPr>
                <a:t> &lt; </a:t>
              </a:r>
              <a:r>
                <a:rPr lang="pt-BR" b="1" dirty="0" err="1">
                  <a:solidFill>
                    <a:schemeClr val="tx2"/>
                  </a:solidFill>
                </a:rPr>
                <a:t>salTotal</a:t>
              </a:r>
              <a:endParaRPr lang="pt-BR" b="1" dirty="0">
                <a:solidFill>
                  <a:schemeClr val="tx2"/>
                </a:solidFill>
              </a:endParaRPr>
            </a:p>
          </p:txBody>
        </p:sp>
        <p:sp>
          <p:nvSpPr>
            <p:cNvPr id="39" name="Fluxograma: Terminação 38"/>
            <p:cNvSpPr/>
            <p:nvPr/>
          </p:nvSpPr>
          <p:spPr>
            <a:xfrm>
              <a:off x="5217927" y="1422924"/>
              <a:ext cx="2045811" cy="393179"/>
            </a:xfrm>
            <a:prstGeom prst="flowChartTermina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sz="2000" b="1" dirty="0">
                  <a:solidFill>
                    <a:schemeClr val="tx2"/>
                  </a:solidFill>
                </a:rPr>
                <a:t>Início</a:t>
              </a:r>
              <a:endParaRPr lang="pt-BR" sz="1000" b="1" dirty="0">
                <a:solidFill>
                  <a:schemeClr val="tx2"/>
                </a:solidFill>
              </a:endParaRPr>
            </a:p>
          </p:txBody>
        </p:sp>
        <p:sp>
          <p:nvSpPr>
            <p:cNvPr id="40" name="Fluxograma: Entrada Manual 39"/>
            <p:cNvSpPr/>
            <p:nvPr/>
          </p:nvSpPr>
          <p:spPr>
            <a:xfrm>
              <a:off x="4772878" y="2052859"/>
              <a:ext cx="2952328" cy="630122"/>
            </a:xfrm>
            <a:prstGeom prst="flowChartManualInp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sz="2000" b="1" dirty="0">
                  <a:solidFill>
                    <a:schemeClr val="tx2"/>
                  </a:solidFill>
                </a:rPr>
                <a:t>sal, </a:t>
              </a:r>
              <a:r>
                <a:rPr lang="pt-BR" sz="2000" b="1" dirty="0" err="1">
                  <a:solidFill>
                    <a:schemeClr val="tx2"/>
                  </a:solidFill>
                </a:rPr>
                <a:t>finan</a:t>
              </a:r>
              <a:r>
                <a:rPr lang="pt-BR" sz="2000" b="1" dirty="0">
                  <a:solidFill>
                    <a:schemeClr val="tx2"/>
                  </a:solidFill>
                </a:rPr>
                <a:t>, </a:t>
              </a:r>
              <a:r>
                <a:rPr lang="pt-BR" sz="2000" b="1" dirty="0" err="1">
                  <a:solidFill>
                    <a:schemeClr val="tx2"/>
                  </a:solidFill>
                </a:rPr>
                <a:t>salTotal</a:t>
              </a:r>
              <a:endParaRPr lang="pt-BR" sz="2000" b="1" dirty="0">
                <a:solidFill>
                  <a:schemeClr val="tx2"/>
                </a:solidFill>
              </a:endParaRPr>
            </a:p>
          </p:txBody>
        </p:sp>
        <p:sp>
          <p:nvSpPr>
            <p:cNvPr id="44" name="Fluxograma: Exibir 43"/>
            <p:cNvSpPr/>
            <p:nvPr/>
          </p:nvSpPr>
          <p:spPr>
            <a:xfrm>
              <a:off x="820686" y="5477634"/>
              <a:ext cx="4440426" cy="599422"/>
            </a:xfrm>
            <a:prstGeom prst="flowChartDisplay">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sz="2000" b="1" dirty="0">
                  <a:solidFill>
                    <a:schemeClr val="tx2"/>
                  </a:solidFill>
                </a:rPr>
                <a:t>Financiamento Concedido</a:t>
              </a:r>
              <a:endParaRPr lang="pt-BR" sz="2000" b="1" u="sng" dirty="0">
                <a:solidFill>
                  <a:schemeClr val="tx2"/>
                </a:solidFill>
              </a:endParaRPr>
            </a:p>
          </p:txBody>
        </p:sp>
        <p:cxnSp>
          <p:nvCxnSpPr>
            <p:cNvPr id="50" name="Conector de Seta Reta 49"/>
            <p:cNvCxnSpPr>
              <a:stCxn id="39" idx="2"/>
              <a:endCxn id="40" idx="0"/>
            </p:cNvCxnSpPr>
            <p:nvPr/>
          </p:nvCxnSpPr>
          <p:spPr>
            <a:xfrm>
              <a:off x="6240833" y="1816103"/>
              <a:ext cx="8209" cy="29976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86" name="Conector Angulado 85"/>
            <p:cNvCxnSpPr>
              <a:stCxn id="37" idx="1"/>
              <a:endCxn id="44" idx="1"/>
            </p:cNvCxnSpPr>
            <p:nvPr/>
          </p:nvCxnSpPr>
          <p:spPr>
            <a:xfrm rot="10800000" flipV="1">
              <a:off x="820687" y="4289149"/>
              <a:ext cx="2858631" cy="1488195"/>
            </a:xfrm>
            <a:prstGeom prst="bentConnector3">
              <a:avLst>
                <a:gd name="adj1" fmla="val 107997"/>
              </a:avLst>
            </a:prstGeom>
            <a:ln w="57150">
              <a:tailEnd type="triangle"/>
            </a:ln>
          </p:spPr>
          <p:style>
            <a:lnRef idx="3">
              <a:schemeClr val="dk1"/>
            </a:lnRef>
            <a:fillRef idx="0">
              <a:schemeClr val="dk1"/>
            </a:fillRef>
            <a:effectRef idx="2">
              <a:schemeClr val="dk1"/>
            </a:effectRef>
            <a:fontRef idx="minor">
              <a:schemeClr val="tx1"/>
            </a:fontRef>
          </p:style>
        </p:cxnSp>
        <p:sp>
          <p:nvSpPr>
            <p:cNvPr id="96" name="Fluxograma: Exibir 95"/>
            <p:cNvSpPr/>
            <p:nvPr/>
          </p:nvSpPr>
          <p:spPr>
            <a:xfrm>
              <a:off x="7092730" y="5429505"/>
              <a:ext cx="4440426" cy="599422"/>
            </a:xfrm>
            <a:prstGeom prst="flowChartDisplay">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sz="2000" b="1" dirty="0">
                  <a:solidFill>
                    <a:schemeClr val="tx2"/>
                  </a:solidFill>
                </a:rPr>
                <a:t>Financiamento Negado</a:t>
              </a:r>
              <a:endParaRPr lang="pt-BR" sz="2000" b="1" u="sng" dirty="0">
                <a:solidFill>
                  <a:schemeClr val="tx2"/>
                </a:solidFill>
              </a:endParaRPr>
            </a:p>
          </p:txBody>
        </p:sp>
        <p:cxnSp>
          <p:nvCxnSpPr>
            <p:cNvPr id="98" name="Conector Angulado 97"/>
            <p:cNvCxnSpPr>
              <a:stCxn id="37" idx="3"/>
              <a:endCxn id="96" idx="0"/>
            </p:cNvCxnSpPr>
            <p:nvPr/>
          </p:nvCxnSpPr>
          <p:spPr>
            <a:xfrm>
              <a:off x="8802348" y="4289150"/>
              <a:ext cx="510595" cy="1140355"/>
            </a:xfrm>
            <a:prstGeom prst="bentConnector2">
              <a:avLst/>
            </a:prstGeom>
            <a:ln w="57150">
              <a:tailEnd type="triangle"/>
            </a:ln>
          </p:spPr>
          <p:style>
            <a:lnRef idx="3">
              <a:schemeClr val="dk1"/>
            </a:lnRef>
            <a:fillRef idx="0">
              <a:schemeClr val="dk1"/>
            </a:fillRef>
            <a:effectRef idx="2">
              <a:schemeClr val="dk1"/>
            </a:effectRef>
            <a:fontRef idx="minor">
              <a:schemeClr val="tx1"/>
            </a:fontRef>
          </p:style>
        </p:cxnSp>
        <p:sp>
          <p:nvSpPr>
            <p:cNvPr id="102" name="CaixaDeTexto 101"/>
            <p:cNvSpPr txBox="1"/>
            <p:nvPr/>
          </p:nvSpPr>
          <p:spPr>
            <a:xfrm>
              <a:off x="1746780" y="3732036"/>
              <a:ext cx="404744" cy="646331"/>
            </a:xfrm>
            <a:prstGeom prst="rect">
              <a:avLst/>
            </a:prstGeom>
            <a:noFill/>
          </p:spPr>
          <p:txBody>
            <a:bodyPr wrap="square" rtlCol="0">
              <a:spAutoFit/>
            </a:bodyPr>
            <a:lstStyle/>
            <a:p>
              <a:r>
                <a:rPr lang="pt-BR" sz="3600" b="1" dirty="0">
                  <a:solidFill>
                    <a:sysClr val="windowText" lastClr="000000"/>
                  </a:solidFill>
                </a:rPr>
                <a:t>V</a:t>
              </a:r>
            </a:p>
          </p:txBody>
        </p:sp>
        <p:sp>
          <p:nvSpPr>
            <p:cNvPr id="103" name="CaixaDeTexto 102"/>
            <p:cNvSpPr txBox="1"/>
            <p:nvPr/>
          </p:nvSpPr>
          <p:spPr>
            <a:xfrm>
              <a:off x="8862179" y="3706328"/>
              <a:ext cx="404744" cy="646331"/>
            </a:xfrm>
            <a:prstGeom prst="rect">
              <a:avLst/>
            </a:prstGeom>
            <a:noFill/>
          </p:spPr>
          <p:txBody>
            <a:bodyPr wrap="square" rtlCol="0">
              <a:spAutoFit/>
            </a:bodyPr>
            <a:lstStyle/>
            <a:p>
              <a:r>
                <a:rPr lang="pt-BR" sz="3600" b="1" dirty="0">
                  <a:solidFill>
                    <a:sysClr val="windowText" lastClr="000000"/>
                  </a:solidFill>
                </a:rPr>
                <a:t>F</a:t>
              </a:r>
            </a:p>
          </p:txBody>
        </p:sp>
        <p:cxnSp>
          <p:nvCxnSpPr>
            <p:cNvPr id="38" name="Conector de Seta Reta 37"/>
            <p:cNvCxnSpPr>
              <a:stCxn id="27" idx="2"/>
              <a:endCxn id="37" idx="0"/>
            </p:cNvCxnSpPr>
            <p:nvPr/>
          </p:nvCxnSpPr>
          <p:spPr>
            <a:xfrm>
              <a:off x="6240832" y="3637142"/>
              <a:ext cx="1" cy="21996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1" name="Conector de Seta Reta 40"/>
            <p:cNvCxnSpPr>
              <a:stCxn id="40" idx="2"/>
              <a:endCxn id="27" idx="0"/>
            </p:cNvCxnSpPr>
            <p:nvPr/>
          </p:nvCxnSpPr>
          <p:spPr>
            <a:xfrm flipH="1">
              <a:off x="6240832" y="2682981"/>
              <a:ext cx="8210" cy="14119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7" name="Fluxograma: Processo 26"/>
            <p:cNvSpPr/>
            <p:nvPr/>
          </p:nvSpPr>
          <p:spPr>
            <a:xfrm>
              <a:off x="4762715" y="2824178"/>
              <a:ext cx="2956233" cy="812964"/>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b="1" dirty="0" err="1">
                  <a:solidFill>
                    <a:schemeClr val="tx2"/>
                  </a:solidFill>
                </a:rPr>
                <a:t>salTotal</a:t>
              </a:r>
              <a:r>
                <a:rPr lang="pt-BR" b="1" dirty="0">
                  <a:solidFill>
                    <a:schemeClr val="tx2"/>
                  </a:solidFill>
                </a:rPr>
                <a:t> </a:t>
              </a:r>
              <a:r>
                <a:rPr lang="pt-BR" b="1" dirty="0">
                  <a:solidFill>
                    <a:schemeClr val="tx2"/>
                  </a:solidFill>
                  <a:sym typeface="Wingdings" panose="05000000000000000000" pitchFamily="2" charset="2"/>
                </a:rPr>
                <a:t></a:t>
              </a:r>
              <a:r>
                <a:rPr lang="pt-BR" b="1" dirty="0">
                  <a:solidFill>
                    <a:schemeClr val="tx2"/>
                  </a:solidFill>
                </a:rPr>
                <a:t> sal * 5</a:t>
              </a:r>
            </a:p>
          </p:txBody>
        </p:sp>
      </p:grpSp>
    </p:spTree>
    <p:extLst>
      <p:ext uri="{BB962C8B-B14F-4D97-AF65-F5344CB8AC3E}">
        <p14:creationId xmlns:p14="http://schemas.microsoft.com/office/powerpoint/2010/main" val="3542343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3" y="2581101"/>
            <a:ext cx="10169656" cy="4016251"/>
          </a:xfrm>
        </p:spPr>
        <p:txBody>
          <a:bodyPr>
            <a:normAutofit lnSpcReduction="10000"/>
          </a:bodyPr>
          <a:lstStyle/>
          <a:p>
            <a:pPr marL="457200" lvl="0" indent="-457200">
              <a:buFont typeface="+mj-lt"/>
              <a:buAutoNum type="arabicPeriod"/>
            </a:pPr>
            <a:r>
              <a:rPr lang="pt-BR" dirty="0"/>
              <a:t>A empresa XYZ decidiu conceder um aumento de salários a seus funcionários de acordo com a tabela abaixo:</a:t>
            </a:r>
          </a:p>
          <a:p>
            <a:pPr lvl="0"/>
            <a:endParaRPr lang="pt-BR" dirty="0"/>
          </a:p>
          <a:p>
            <a:pPr lvl="0"/>
            <a:endParaRPr lang="pt-BR" dirty="0"/>
          </a:p>
          <a:p>
            <a:pPr lvl="0"/>
            <a:endParaRPr lang="pt-BR" dirty="0"/>
          </a:p>
          <a:p>
            <a:r>
              <a:rPr lang="pt-BR" dirty="0"/>
              <a:t>Escrever um algoritmo que lê, para cada funcionário, o seu nome e o seu salário atual. Após receber estes dados, o algoritmo calcula o novo salário e escreve na tela as seguintes informações: Nome do funcionário, % de aumento, salário atual e novo salário.</a:t>
            </a:r>
          </a:p>
          <a:p>
            <a:pPr lvl="0"/>
            <a:endParaRPr lang="pt-BR" dirty="0"/>
          </a:p>
          <a:p>
            <a:pPr marL="457200" lvl="0" indent="-457200">
              <a:buFont typeface="+mj-lt"/>
              <a:buAutoNum type="arabicPeriod"/>
            </a:pPr>
            <a:endParaRPr lang="pt-BR" dirty="0"/>
          </a:p>
          <a:p>
            <a:pPr marL="457200" lvl="0" indent="-457200">
              <a:buFont typeface="+mj-lt"/>
              <a:buAutoNum type="arabicPeriod"/>
            </a:pPr>
            <a:endParaRPr lang="pt-BR" sz="2400" dirty="0"/>
          </a:p>
        </p:txBody>
      </p:sp>
      <p:sp>
        <p:nvSpPr>
          <p:cNvPr id="3" name="Título 2"/>
          <p:cNvSpPr>
            <a:spLocks noGrp="1"/>
          </p:cNvSpPr>
          <p:nvPr>
            <p:ph type="title"/>
          </p:nvPr>
        </p:nvSpPr>
        <p:spPr/>
        <p:txBody>
          <a:bodyPr/>
          <a:lstStyle/>
          <a:p>
            <a:r>
              <a:rPr lang="pt-BR" dirty="0"/>
              <a:t>Atividade </a:t>
            </a:r>
            <a:r>
              <a:rPr lang="pt-BR" dirty="0" err="1"/>
              <a:t>part</a:t>
            </a:r>
            <a:r>
              <a:rPr lang="pt-BR" dirty="0"/>
              <a:t> 3:</a:t>
            </a:r>
          </a:p>
        </p:txBody>
      </p:sp>
      <p:graphicFrame>
        <p:nvGraphicFramePr>
          <p:cNvPr id="5" name="Tabela 4"/>
          <p:cNvGraphicFramePr>
            <a:graphicFrameLocks noGrp="1"/>
          </p:cNvGraphicFramePr>
          <p:nvPr/>
        </p:nvGraphicFramePr>
        <p:xfrm>
          <a:off x="911424" y="3561554"/>
          <a:ext cx="9649072" cy="1527302"/>
        </p:xfrm>
        <a:graphic>
          <a:graphicData uri="http://schemas.openxmlformats.org/drawingml/2006/table">
            <a:tbl>
              <a:tblPr firstRow="1" firstCol="1" bandRow="1">
                <a:tableStyleId>{3B4B98B0-60AC-42C2-AFA5-B58CD77FA1E5}</a:tableStyleId>
              </a:tblPr>
              <a:tblGrid>
                <a:gridCol w="4818605">
                  <a:extLst>
                    <a:ext uri="{9D8B030D-6E8A-4147-A177-3AD203B41FA5}">
                      <a16:colId xmlns:a16="http://schemas.microsoft.com/office/drawing/2014/main" val="1584553930"/>
                    </a:ext>
                  </a:extLst>
                </a:gridCol>
                <a:gridCol w="4830467">
                  <a:extLst>
                    <a:ext uri="{9D8B030D-6E8A-4147-A177-3AD203B41FA5}">
                      <a16:colId xmlns:a16="http://schemas.microsoft.com/office/drawing/2014/main" val="3942436352"/>
                    </a:ext>
                  </a:extLst>
                </a:gridCol>
              </a:tblGrid>
              <a:tr h="0">
                <a:tc>
                  <a:txBody>
                    <a:bodyPr/>
                    <a:lstStyle/>
                    <a:p>
                      <a:pPr algn="just">
                        <a:lnSpc>
                          <a:spcPct val="107000"/>
                        </a:lnSpc>
                        <a:spcAft>
                          <a:spcPts val="0"/>
                        </a:spcAft>
                      </a:pPr>
                      <a:r>
                        <a:rPr lang="pt-BR" sz="1400">
                          <a:effectLst/>
                        </a:rPr>
                        <a:t>SALÁRIO ATUAL</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pt-BR" sz="1400" dirty="0">
                          <a:effectLst/>
                        </a:rPr>
                        <a:t>ÍNDICE DE AUMENTO</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15505145"/>
                  </a:ext>
                </a:extLst>
              </a:tr>
              <a:tr h="0">
                <a:tc>
                  <a:txBody>
                    <a:bodyPr/>
                    <a:lstStyle/>
                    <a:p>
                      <a:pPr algn="just">
                        <a:lnSpc>
                          <a:spcPct val="107000"/>
                        </a:lnSpc>
                        <a:spcAft>
                          <a:spcPts val="0"/>
                        </a:spcAft>
                      </a:pPr>
                      <a:r>
                        <a:rPr lang="pt-BR" sz="1400" dirty="0">
                          <a:effectLst/>
                        </a:rPr>
                        <a:t>0 – 400</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pt-BR" sz="1400" dirty="0">
                          <a:effectLst/>
                        </a:rPr>
                        <a:t>15%</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4204050"/>
                  </a:ext>
                </a:extLst>
              </a:tr>
              <a:tr h="0">
                <a:tc>
                  <a:txBody>
                    <a:bodyPr/>
                    <a:lstStyle/>
                    <a:p>
                      <a:pPr algn="just">
                        <a:lnSpc>
                          <a:spcPct val="107000"/>
                        </a:lnSpc>
                        <a:spcAft>
                          <a:spcPts val="0"/>
                        </a:spcAft>
                      </a:pPr>
                      <a:r>
                        <a:rPr lang="pt-BR" sz="1400">
                          <a:effectLst/>
                        </a:rPr>
                        <a:t>401 – 700</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pt-BR" sz="1400">
                          <a:effectLst/>
                        </a:rPr>
                        <a:t>12%</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5427407"/>
                  </a:ext>
                </a:extLst>
              </a:tr>
              <a:tr h="0">
                <a:tc>
                  <a:txBody>
                    <a:bodyPr/>
                    <a:lstStyle/>
                    <a:p>
                      <a:pPr algn="just">
                        <a:lnSpc>
                          <a:spcPct val="107000"/>
                        </a:lnSpc>
                        <a:spcAft>
                          <a:spcPts val="0"/>
                        </a:spcAft>
                      </a:pPr>
                      <a:r>
                        <a:rPr lang="pt-BR" sz="1400">
                          <a:effectLst/>
                        </a:rPr>
                        <a:t>701 – 1000</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pt-BR" sz="1400">
                          <a:effectLst/>
                        </a:rPr>
                        <a:t>10%</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47762485"/>
                  </a:ext>
                </a:extLst>
              </a:tr>
              <a:tr h="0">
                <a:tc>
                  <a:txBody>
                    <a:bodyPr/>
                    <a:lstStyle/>
                    <a:p>
                      <a:pPr algn="just">
                        <a:lnSpc>
                          <a:spcPct val="107000"/>
                        </a:lnSpc>
                        <a:spcAft>
                          <a:spcPts val="0"/>
                        </a:spcAft>
                      </a:pPr>
                      <a:r>
                        <a:rPr lang="pt-BR" sz="1400">
                          <a:effectLst/>
                        </a:rPr>
                        <a:t>1001 – 1800</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pt-BR" sz="1400">
                          <a:effectLst/>
                        </a:rPr>
                        <a:t>7%</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0260700"/>
                  </a:ext>
                </a:extLst>
              </a:tr>
              <a:tr h="0">
                <a:tc>
                  <a:txBody>
                    <a:bodyPr/>
                    <a:lstStyle/>
                    <a:p>
                      <a:pPr algn="just">
                        <a:lnSpc>
                          <a:spcPct val="107000"/>
                        </a:lnSpc>
                        <a:spcAft>
                          <a:spcPts val="0"/>
                        </a:spcAft>
                      </a:pPr>
                      <a:r>
                        <a:rPr lang="pt-BR" sz="1400">
                          <a:effectLst/>
                        </a:rPr>
                        <a:t>1801 – 2500</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pt-BR" sz="1400">
                          <a:effectLst/>
                        </a:rPr>
                        <a:t>4%</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0762642"/>
                  </a:ext>
                </a:extLst>
              </a:tr>
              <a:tr h="0">
                <a:tc>
                  <a:txBody>
                    <a:bodyPr/>
                    <a:lstStyle/>
                    <a:p>
                      <a:pPr algn="just">
                        <a:lnSpc>
                          <a:spcPct val="107000"/>
                        </a:lnSpc>
                        <a:spcAft>
                          <a:spcPts val="0"/>
                        </a:spcAft>
                      </a:pPr>
                      <a:r>
                        <a:rPr lang="pt-BR" sz="1400">
                          <a:effectLst/>
                        </a:rPr>
                        <a:t>Acima de 2500</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pt-BR" sz="1400" dirty="0">
                          <a:effectLst/>
                        </a:rPr>
                        <a:t>Sem aumento</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870875"/>
                  </a:ext>
                </a:extLst>
              </a:tr>
            </a:tbl>
          </a:graphicData>
        </a:graphic>
      </p:graphicFrame>
    </p:spTree>
    <p:extLst>
      <p:ext uri="{BB962C8B-B14F-4D97-AF65-F5344CB8AC3E}">
        <p14:creationId xmlns:p14="http://schemas.microsoft.com/office/powerpoint/2010/main" val="4122342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2" y="2581101"/>
            <a:ext cx="9593591" cy="3216793"/>
          </a:xfrm>
        </p:spPr>
        <p:txBody>
          <a:bodyPr/>
          <a:lstStyle/>
          <a:p>
            <a:pPr marL="0" indent="0" algn="just">
              <a:buNone/>
            </a:pPr>
            <a:r>
              <a:rPr lang="pt-BR" sz="2400" dirty="0"/>
              <a:t>As pessoas utilizam a lógica no cotidiano sem perceber; chegam mesmo a citá-la, sem entender direito o seu significado.</a:t>
            </a:r>
          </a:p>
          <a:p>
            <a:pPr marL="0" indent="0" algn="ctr">
              <a:buNone/>
            </a:pPr>
            <a:r>
              <a:rPr lang="pt-BR" sz="2400" b="1" dirty="0"/>
              <a:t>Quando queremos pensar, falar, escrever ou agir corretamente, precisamos colocar "ordem no pensamento".</a:t>
            </a:r>
          </a:p>
        </p:txBody>
      </p:sp>
      <p:sp>
        <p:nvSpPr>
          <p:cNvPr id="3" name="Título 2"/>
          <p:cNvSpPr>
            <a:spLocks noGrp="1"/>
          </p:cNvSpPr>
          <p:nvPr>
            <p:ph type="title"/>
          </p:nvPr>
        </p:nvSpPr>
        <p:spPr/>
        <p:txBody>
          <a:bodyPr/>
          <a:lstStyle/>
          <a:p>
            <a:r>
              <a:rPr lang="pt-BR" dirty="0"/>
              <a:t>Existe lógica no dia a dia?</a:t>
            </a: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29" y="4005064"/>
            <a:ext cx="3982929" cy="2987196"/>
          </a:xfrm>
          <a:prstGeom prst="rect">
            <a:avLst/>
          </a:prstGeom>
        </p:spPr>
      </p:pic>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024" y="4511760"/>
            <a:ext cx="3469439" cy="2346240"/>
          </a:xfrm>
          <a:prstGeom prst="rect">
            <a:avLst/>
          </a:prstGeom>
          <a:ln>
            <a:noFill/>
          </a:ln>
          <a:effectLst>
            <a:softEdge rad="112500"/>
          </a:effectLst>
        </p:spPr>
      </p:pic>
      <p:grpSp>
        <p:nvGrpSpPr>
          <p:cNvPr id="9" name="Agrupar 8"/>
          <p:cNvGrpSpPr/>
          <p:nvPr/>
        </p:nvGrpSpPr>
        <p:grpSpPr>
          <a:xfrm>
            <a:off x="1199456" y="2060848"/>
            <a:ext cx="9793088" cy="4608512"/>
            <a:chOff x="1199456" y="2060848"/>
            <a:chExt cx="9793088" cy="4608512"/>
          </a:xfrm>
        </p:grpSpPr>
        <p:sp>
          <p:nvSpPr>
            <p:cNvPr id="6" name="Retângulo 5"/>
            <p:cNvSpPr/>
            <p:nvPr/>
          </p:nvSpPr>
          <p:spPr>
            <a:xfrm>
              <a:off x="1199456" y="2060848"/>
              <a:ext cx="9793088" cy="4608512"/>
            </a:xfrm>
            <a:prstGeom prst="rect">
              <a:avLst/>
            </a:prstGeom>
            <a:solidFill>
              <a:schemeClr val="bg2"/>
            </a:solidFill>
            <a:ln w="57150">
              <a:solidFill>
                <a:srgbClr val="F2A10E"/>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p:cNvSpPr txBox="1"/>
            <p:nvPr/>
          </p:nvSpPr>
          <p:spPr>
            <a:xfrm>
              <a:off x="1715057" y="2912356"/>
              <a:ext cx="5400600" cy="3046988"/>
            </a:xfrm>
            <a:prstGeom prst="rect">
              <a:avLst/>
            </a:prstGeom>
            <a:noFill/>
          </p:spPr>
          <p:txBody>
            <a:bodyPr wrap="square" rtlCol="0">
              <a:spAutoFit/>
            </a:bodyPr>
            <a:lstStyle/>
            <a:p>
              <a:pPr algn="ctr"/>
              <a:r>
                <a:rPr lang="pt-BR" sz="4800" b="1" dirty="0"/>
                <a:t>O pai do padre, é filho único do seu pai, o que você é do padre?</a:t>
              </a:r>
            </a:p>
          </p:txBody>
        </p:sp>
        <p:pic>
          <p:nvPicPr>
            <p:cNvPr id="8" name="Imagem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6200" y="2308812"/>
              <a:ext cx="2047862" cy="4149015"/>
            </a:xfrm>
            <a:prstGeom prst="rect">
              <a:avLst/>
            </a:prstGeom>
          </p:spPr>
        </p:pic>
      </p:grpSp>
      <p:grpSp>
        <p:nvGrpSpPr>
          <p:cNvPr id="16" name="Agrupar 15"/>
          <p:cNvGrpSpPr/>
          <p:nvPr/>
        </p:nvGrpSpPr>
        <p:grpSpPr>
          <a:xfrm>
            <a:off x="1199456" y="2060848"/>
            <a:ext cx="9793088" cy="4608512"/>
            <a:chOff x="1199456" y="2060848"/>
            <a:chExt cx="9793088" cy="4608512"/>
          </a:xfrm>
        </p:grpSpPr>
        <p:grpSp>
          <p:nvGrpSpPr>
            <p:cNvPr id="10" name="Agrupar 9"/>
            <p:cNvGrpSpPr/>
            <p:nvPr/>
          </p:nvGrpSpPr>
          <p:grpSpPr>
            <a:xfrm>
              <a:off x="1199456" y="2060848"/>
              <a:ext cx="9793088" cy="4608512"/>
              <a:chOff x="1199456" y="2060848"/>
              <a:chExt cx="9793088" cy="4608512"/>
            </a:xfrm>
          </p:grpSpPr>
          <p:sp>
            <p:nvSpPr>
              <p:cNvPr id="11" name="Retângulo 10"/>
              <p:cNvSpPr/>
              <p:nvPr/>
            </p:nvSpPr>
            <p:spPr>
              <a:xfrm>
                <a:off x="1199456" y="2060848"/>
                <a:ext cx="9793088" cy="4608512"/>
              </a:xfrm>
              <a:prstGeom prst="rect">
                <a:avLst/>
              </a:prstGeom>
              <a:solidFill>
                <a:schemeClr val="bg2"/>
              </a:solidFill>
              <a:ln w="57150">
                <a:solidFill>
                  <a:srgbClr val="F2A10E"/>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p:cNvSpPr txBox="1"/>
              <p:nvPr/>
            </p:nvSpPr>
            <p:spPr>
              <a:xfrm>
                <a:off x="1559496" y="2681677"/>
                <a:ext cx="5289844" cy="3170099"/>
              </a:xfrm>
              <a:prstGeom prst="rect">
                <a:avLst/>
              </a:prstGeom>
              <a:noFill/>
            </p:spPr>
            <p:txBody>
              <a:bodyPr wrap="square" rtlCol="0">
                <a:spAutoFit/>
              </a:bodyPr>
              <a:lstStyle/>
              <a:p>
                <a:pPr algn="ctr"/>
                <a:r>
                  <a:rPr lang="pt-BR" sz="4000" b="1" dirty="0"/>
                  <a:t>Como utilizar as garrafas para obter somente e exatamente 7 litros de</a:t>
                </a:r>
              </a:p>
              <a:p>
                <a:pPr algn="ctr"/>
                <a:r>
                  <a:rPr lang="pt-BR" sz="4000" b="1" dirty="0"/>
                  <a:t>água?</a:t>
                </a:r>
              </a:p>
            </p:txBody>
          </p:sp>
        </p:grpSp>
        <p:pic>
          <p:nvPicPr>
            <p:cNvPr id="15" name="Imagem 14"/>
            <p:cNvPicPr>
              <a:picLocks noChangeAspect="1"/>
            </p:cNvPicPr>
            <p:nvPr/>
          </p:nvPicPr>
          <p:blipFill>
            <a:blip r:embed="rId5"/>
            <a:stretch>
              <a:fillRect/>
            </a:stretch>
          </p:blipFill>
          <p:spPr>
            <a:xfrm>
              <a:off x="6672064" y="2637372"/>
              <a:ext cx="4191000" cy="2609850"/>
            </a:xfrm>
            <a:prstGeom prst="rect">
              <a:avLst/>
            </a:prstGeom>
          </p:spPr>
        </p:pic>
      </p:grpSp>
    </p:spTree>
    <p:extLst>
      <p:ext uri="{BB962C8B-B14F-4D97-AF65-F5344CB8AC3E}">
        <p14:creationId xmlns:p14="http://schemas.microsoft.com/office/powerpoint/2010/main" val="1374636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Effect transition="in" filter="fade">
                                      <p:cBhvr>
                                        <p:cTn id="9" dur="1000"/>
                                        <p:tgtEl>
                                          <p:spTgt spid="9"/>
                                        </p:tgtEl>
                                      </p:cBhvr>
                                    </p:animEffect>
                                    <p:anim calcmode="lin" valueType="num">
                                      <p:cBhvr>
                                        <p:cTn id="10" dur="1000" fill="hold"/>
                                        <p:tgtEl>
                                          <p:spTgt spid="9"/>
                                        </p:tgtEl>
                                        <p:attrNameLst>
                                          <p:attrName>ppt_x</p:attrName>
                                        </p:attrNameLst>
                                      </p:cBhvr>
                                      <p:tavLst>
                                        <p:tav tm="0">
                                          <p:val>
                                            <p:fltVal val="0.5"/>
                                          </p:val>
                                        </p:tav>
                                        <p:tav tm="100000">
                                          <p:val>
                                            <p:strVal val="#ppt_x"/>
                                          </p:val>
                                        </p:tav>
                                      </p:tavLst>
                                    </p:anim>
                                    <p:anim calcmode="lin" valueType="num">
                                      <p:cBhvr>
                                        <p:cTn id="11" dur="1000" fill="hold"/>
                                        <p:tgtEl>
                                          <p:spTgt spid="9"/>
                                        </p:tgtEl>
                                        <p:attrNameLst>
                                          <p:attrName>ppt_y</p:attrName>
                                        </p:attrNameLst>
                                      </p:cBhvr>
                                      <p:tavLst>
                                        <p:tav tm="0">
                                          <p:val>
                                            <p:fltVal val="0.5"/>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1000" fill="hold"/>
                                        <p:tgtEl>
                                          <p:spTgt spid="16"/>
                                        </p:tgtEl>
                                        <p:attrNameLst>
                                          <p:attrName>ppt_w</p:attrName>
                                        </p:attrNameLst>
                                      </p:cBhvr>
                                      <p:tavLst>
                                        <p:tav tm="0">
                                          <p:val>
                                            <p:fltVal val="0"/>
                                          </p:val>
                                        </p:tav>
                                        <p:tav tm="100000">
                                          <p:val>
                                            <p:strVal val="#ppt_w"/>
                                          </p:val>
                                        </p:tav>
                                      </p:tavLst>
                                    </p:anim>
                                    <p:anim calcmode="lin" valueType="num">
                                      <p:cBhvr>
                                        <p:cTn id="17" dur="1000" fill="hold"/>
                                        <p:tgtEl>
                                          <p:spTgt spid="16"/>
                                        </p:tgtEl>
                                        <p:attrNameLst>
                                          <p:attrName>ppt_h</p:attrName>
                                        </p:attrNameLst>
                                      </p:cBhvr>
                                      <p:tavLst>
                                        <p:tav tm="0">
                                          <p:val>
                                            <p:fltVal val="0"/>
                                          </p:val>
                                        </p:tav>
                                        <p:tav tm="100000">
                                          <p:val>
                                            <p:strVal val="#ppt_h"/>
                                          </p:val>
                                        </p:tav>
                                      </p:tavLst>
                                    </p:anim>
                                    <p:animEffect transition="in" filter="fade">
                                      <p:cBhvr>
                                        <p:cTn id="18"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2" y="2581101"/>
            <a:ext cx="9881623" cy="3728219"/>
          </a:xfrm>
        </p:spPr>
        <p:txBody>
          <a:bodyPr>
            <a:normAutofit/>
          </a:bodyPr>
          <a:lstStyle/>
          <a:p>
            <a:pPr algn="just"/>
            <a:r>
              <a:rPr lang="pt-BR" sz="2800" dirty="0"/>
              <a:t>Nos exemplos e exercícios que vimos até agora sempre foi possível resolver os problemas com uma sequência de instruções onde todas eram necessariamente executadas uma única vez. Os algoritmos que escrevemos seguiam, portanto, apenas uma sequência linear de operações.</a:t>
            </a:r>
          </a:p>
          <a:p>
            <a:pPr marL="0" indent="0" algn="just">
              <a:buNone/>
            </a:pPr>
            <a:endParaRPr lang="pt-BR" sz="2800" dirty="0"/>
          </a:p>
          <a:p>
            <a:pPr lvl="2" algn="just"/>
            <a:r>
              <a:rPr lang="pt-BR" sz="3200" b="1" dirty="0"/>
              <a:t>Exemplo: Encher uma caixa</a:t>
            </a:r>
          </a:p>
        </p:txBody>
      </p:sp>
      <p:sp>
        <p:nvSpPr>
          <p:cNvPr id="3" name="Título 2"/>
          <p:cNvSpPr>
            <a:spLocks noGrp="1"/>
          </p:cNvSpPr>
          <p:nvPr>
            <p:ph type="title"/>
          </p:nvPr>
        </p:nvSpPr>
        <p:spPr/>
        <p:txBody>
          <a:bodyPr/>
          <a:lstStyle/>
          <a:p>
            <a:r>
              <a:rPr lang="pt-BR" dirty="0"/>
              <a:t>Estrutura de Repetição</a:t>
            </a:r>
          </a:p>
        </p:txBody>
      </p:sp>
    </p:spTree>
    <p:extLst>
      <p:ext uri="{BB962C8B-B14F-4D97-AF65-F5344CB8AC3E}">
        <p14:creationId xmlns:p14="http://schemas.microsoft.com/office/powerpoint/2010/main" val="1916177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2" y="2581101"/>
            <a:ext cx="11321784" cy="3728219"/>
          </a:xfrm>
        </p:spPr>
        <p:txBody>
          <a:bodyPr>
            <a:normAutofit fontScale="92500" lnSpcReduction="20000"/>
          </a:bodyPr>
          <a:lstStyle/>
          <a:p>
            <a:pPr marL="0" indent="0" algn="just">
              <a:buNone/>
            </a:pPr>
            <a:r>
              <a:rPr lang="pt-BR" sz="3200" dirty="0"/>
              <a:t>A solução anterior é viável apenas para uma peça grande, para uma peça pequena, a codificação da solução seria por demais trabalhosa. Nesta seção, veremos um conjunto de estruturas sintáticas que permitem que um trecho de um algoritmo (lista de comandos) seja repetido um determinado número de vezes, sem que o código correspondente tenha que ser escrito mais de uma vez. </a:t>
            </a:r>
          </a:p>
          <a:p>
            <a:pPr marL="0" indent="0" algn="just">
              <a:buNone/>
            </a:pPr>
            <a:r>
              <a:rPr lang="pt-BR" sz="3200" dirty="0"/>
              <a:t>Em Português Estruturado possui três estruturas de repetição: </a:t>
            </a:r>
          </a:p>
          <a:p>
            <a:pPr lvl="1" algn="just"/>
            <a:r>
              <a:rPr lang="pt-BR" sz="3000" dirty="0"/>
              <a:t>repita...ate</a:t>
            </a:r>
          </a:p>
          <a:p>
            <a:pPr lvl="1" algn="just"/>
            <a:r>
              <a:rPr lang="pt-BR" sz="3000" dirty="0"/>
              <a:t>enquanto...faca</a:t>
            </a:r>
          </a:p>
          <a:p>
            <a:pPr lvl="1" algn="just"/>
            <a:r>
              <a:rPr lang="pt-BR" sz="3000" dirty="0"/>
              <a:t>para...faca.</a:t>
            </a:r>
          </a:p>
        </p:txBody>
      </p:sp>
      <p:sp>
        <p:nvSpPr>
          <p:cNvPr id="3" name="Título 2"/>
          <p:cNvSpPr>
            <a:spLocks noGrp="1"/>
          </p:cNvSpPr>
          <p:nvPr>
            <p:ph type="title"/>
          </p:nvPr>
        </p:nvSpPr>
        <p:spPr/>
        <p:txBody>
          <a:bodyPr/>
          <a:lstStyle/>
          <a:p>
            <a:r>
              <a:rPr lang="pt-BR" dirty="0"/>
              <a:t>Estrutura de Repetição</a:t>
            </a:r>
          </a:p>
        </p:txBody>
      </p:sp>
    </p:spTree>
    <p:extLst>
      <p:ext uri="{BB962C8B-B14F-4D97-AF65-F5344CB8AC3E}">
        <p14:creationId xmlns:p14="http://schemas.microsoft.com/office/powerpoint/2010/main" val="1685276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2" y="2581101"/>
            <a:ext cx="11321784" cy="3728219"/>
          </a:xfrm>
        </p:spPr>
        <p:txBody>
          <a:bodyPr>
            <a:normAutofit lnSpcReduction="10000"/>
          </a:bodyPr>
          <a:lstStyle/>
          <a:p>
            <a:pPr marL="0" indent="0" algn="just">
              <a:buNone/>
            </a:pPr>
            <a:r>
              <a:rPr lang="pt-BR" dirty="0"/>
              <a:t>Nessa estrutura, todos os comandos da lista são executados e uma expressão lógica é avaliada. Isto se repete até que a avaliação da condição resulte em FALSO, quanto então o próximo comando a ser executado é o comando imediatamente após o ate. Cada repetição da lista de comandos também é chamada de iteração e essa estrutura também é chamada de laço de repetição. Sua forma geral é:</a:t>
            </a:r>
          </a:p>
          <a:p>
            <a:pPr marL="914400" lvl="2" indent="0">
              <a:buNone/>
            </a:pPr>
            <a:r>
              <a:rPr lang="pt-BR" sz="3600" b="1" dirty="0"/>
              <a:t>repita</a:t>
            </a:r>
          </a:p>
          <a:p>
            <a:pPr marL="914400" lvl="2" indent="0">
              <a:buNone/>
            </a:pPr>
            <a:r>
              <a:rPr lang="pt-BR" sz="3600" dirty="0"/>
              <a:t>	&lt;lista de comandos&gt;</a:t>
            </a:r>
          </a:p>
          <a:p>
            <a:pPr marL="914400" lvl="2" indent="0">
              <a:buNone/>
            </a:pPr>
            <a:r>
              <a:rPr lang="pt-BR" sz="3600" b="1" dirty="0"/>
              <a:t>ate </a:t>
            </a:r>
            <a:r>
              <a:rPr lang="pt-BR" sz="3600" dirty="0"/>
              <a:t>&lt;expressão lógica ou relacional&gt;</a:t>
            </a:r>
            <a:endParaRPr lang="pt-BR" sz="4400" dirty="0"/>
          </a:p>
        </p:txBody>
      </p:sp>
      <p:sp>
        <p:nvSpPr>
          <p:cNvPr id="3" name="Título 2"/>
          <p:cNvSpPr>
            <a:spLocks noGrp="1"/>
          </p:cNvSpPr>
          <p:nvPr>
            <p:ph type="title"/>
          </p:nvPr>
        </p:nvSpPr>
        <p:spPr/>
        <p:txBody>
          <a:bodyPr/>
          <a:lstStyle/>
          <a:p>
            <a:r>
              <a:rPr lang="pt-BR" dirty="0"/>
              <a:t>Estrutura de Repetição – repita... ate</a:t>
            </a:r>
          </a:p>
        </p:txBody>
      </p:sp>
    </p:spTree>
    <p:extLst>
      <p:ext uri="{BB962C8B-B14F-4D97-AF65-F5344CB8AC3E}">
        <p14:creationId xmlns:p14="http://schemas.microsoft.com/office/powerpoint/2010/main" val="2932410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52775" y="2410354"/>
            <a:ext cx="11321784" cy="3728219"/>
          </a:xfrm>
        </p:spPr>
        <p:txBody>
          <a:bodyPr>
            <a:normAutofit/>
          </a:bodyPr>
          <a:lstStyle/>
          <a:p>
            <a:pPr marL="0" indent="0" algn="just">
              <a:buNone/>
            </a:pPr>
            <a:r>
              <a:rPr lang="pt-BR" sz="3200" dirty="0"/>
              <a:t>1. Algoritmo que escreve os números de 1 a 10.</a:t>
            </a:r>
          </a:p>
        </p:txBody>
      </p:sp>
      <p:sp>
        <p:nvSpPr>
          <p:cNvPr id="3" name="Título 2"/>
          <p:cNvSpPr>
            <a:spLocks noGrp="1"/>
          </p:cNvSpPr>
          <p:nvPr>
            <p:ph type="title"/>
          </p:nvPr>
        </p:nvSpPr>
        <p:spPr/>
        <p:txBody>
          <a:bodyPr/>
          <a:lstStyle/>
          <a:p>
            <a:r>
              <a:rPr lang="pt-BR" dirty="0"/>
              <a:t>Estrutura de Repetição – repita... ate</a:t>
            </a:r>
          </a:p>
        </p:txBody>
      </p:sp>
      <p:grpSp>
        <p:nvGrpSpPr>
          <p:cNvPr id="34" name="Agrupar 33"/>
          <p:cNvGrpSpPr/>
          <p:nvPr/>
        </p:nvGrpSpPr>
        <p:grpSpPr>
          <a:xfrm>
            <a:off x="1501632" y="2389605"/>
            <a:ext cx="8710802" cy="4176464"/>
            <a:chOff x="1528338" y="908721"/>
            <a:chExt cx="8710802" cy="4176464"/>
          </a:xfrm>
        </p:grpSpPr>
        <p:sp>
          <p:nvSpPr>
            <p:cNvPr id="19" name="Fluxograma: Processo 18"/>
            <p:cNvSpPr/>
            <p:nvPr/>
          </p:nvSpPr>
          <p:spPr>
            <a:xfrm>
              <a:off x="1528338" y="908721"/>
              <a:ext cx="8710802" cy="417646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ysClr val="windowText" lastClr="000000"/>
                </a:solidFill>
              </a:endParaRPr>
            </a:p>
          </p:txBody>
        </p:sp>
        <p:sp>
          <p:nvSpPr>
            <p:cNvPr id="21" name="Fluxograma: Terminação 20"/>
            <p:cNvSpPr/>
            <p:nvPr/>
          </p:nvSpPr>
          <p:spPr>
            <a:xfrm>
              <a:off x="5431542" y="990876"/>
              <a:ext cx="2045811" cy="393179"/>
            </a:xfrm>
            <a:prstGeom prst="flowChartTermina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sz="2000" b="1" dirty="0">
                  <a:solidFill>
                    <a:schemeClr val="tx2"/>
                  </a:solidFill>
                </a:rPr>
                <a:t>Início</a:t>
              </a:r>
              <a:endParaRPr lang="pt-BR" sz="1000" b="1" dirty="0">
                <a:solidFill>
                  <a:schemeClr val="tx2"/>
                </a:solidFill>
              </a:endParaRPr>
            </a:p>
          </p:txBody>
        </p:sp>
        <p:sp>
          <p:nvSpPr>
            <p:cNvPr id="22" name="Fluxograma: Entrada Manual 21"/>
            <p:cNvSpPr/>
            <p:nvPr/>
          </p:nvSpPr>
          <p:spPr>
            <a:xfrm>
              <a:off x="4986493" y="1620811"/>
              <a:ext cx="2952328" cy="630122"/>
            </a:xfrm>
            <a:prstGeom prst="flowChartManualInp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sz="2000" b="1" dirty="0">
                  <a:solidFill>
                    <a:schemeClr val="tx2"/>
                  </a:solidFill>
                </a:rPr>
                <a:t>i</a:t>
              </a:r>
            </a:p>
          </p:txBody>
        </p:sp>
        <p:cxnSp>
          <p:nvCxnSpPr>
            <p:cNvPr id="24" name="Conector de Seta Reta 23"/>
            <p:cNvCxnSpPr>
              <a:stCxn id="21" idx="2"/>
              <a:endCxn id="22" idx="0"/>
            </p:cNvCxnSpPr>
            <p:nvPr/>
          </p:nvCxnSpPr>
          <p:spPr>
            <a:xfrm>
              <a:off x="6454448" y="1384055"/>
              <a:ext cx="8209" cy="29976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0" name="Conector de Seta Reta 29"/>
            <p:cNvCxnSpPr>
              <a:stCxn id="32" idx="2"/>
            </p:cNvCxnSpPr>
            <p:nvPr/>
          </p:nvCxnSpPr>
          <p:spPr>
            <a:xfrm>
              <a:off x="6454447" y="3205094"/>
              <a:ext cx="1" cy="21996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1" name="Conector de Seta Reta 30"/>
            <p:cNvCxnSpPr>
              <a:stCxn id="22" idx="2"/>
              <a:endCxn id="32" idx="0"/>
            </p:cNvCxnSpPr>
            <p:nvPr/>
          </p:nvCxnSpPr>
          <p:spPr>
            <a:xfrm flipH="1">
              <a:off x="6454447" y="2250933"/>
              <a:ext cx="8210" cy="14119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2" name="Fluxograma: Processo 31"/>
            <p:cNvSpPr/>
            <p:nvPr/>
          </p:nvSpPr>
          <p:spPr>
            <a:xfrm>
              <a:off x="4976330" y="2392130"/>
              <a:ext cx="2956233" cy="812964"/>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b="1" dirty="0">
                  <a:solidFill>
                    <a:schemeClr val="tx2"/>
                  </a:solidFill>
                </a:rPr>
                <a:t>i </a:t>
              </a:r>
              <a:r>
                <a:rPr lang="pt-BR" b="1" dirty="0">
                  <a:solidFill>
                    <a:schemeClr val="tx2"/>
                  </a:solidFill>
                  <a:sym typeface="Wingdings" panose="05000000000000000000" pitchFamily="2" charset="2"/>
                </a:rPr>
                <a:t></a:t>
              </a:r>
              <a:r>
                <a:rPr lang="pt-BR" b="1" dirty="0">
                  <a:solidFill>
                    <a:schemeClr val="tx2"/>
                  </a:solidFill>
                </a:rPr>
                <a:t> 1</a:t>
              </a:r>
            </a:p>
          </p:txBody>
        </p:sp>
        <p:sp>
          <p:nvSpPr>
            <p:cNvPr id="33" name="Fluxograma: Preparação 32"/>
            <p:cNvSpPr/>
            <p:nvPr/>
          </p:nvSpPr>
          <p:spPr>
            <a:xfrm>
              <a:off x="4895851" y="3501008"/>
              <a:ext cx="3072357" cy="1224136"/>
            </a:xfrm>
            <a:prstGeom prst="flowChartPreparat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sz="2000" b="1" dirty="0">
                  <a:solidFill>
                    <a:schemeClr val="tx2"/>
                  </a:solidFill>
                </a:rPr>
                <a:t>escreva (1)</a:t>
              </a:r>
            </a:p>
            <a:p>
              <a:pPr algn="ctr"/>
              <a:r>
                <a:rPr lang="pt-BR" sz="2000" b="1" dirty="0">
                  <a:solidFill>
                    <a:schemeClr val="tx2"/>
                  </a:solidFill>
                </a:rPr>
                <a:t>i &lt;- i + 1</a:t>
              </a:r>
            </a:p>
            <a:p>
              <a:pPr algn="ctr"/>
              <a:r>
                <a:rPr lang="pt-BR" sz="2000" b="1" dirty="0">
                  <a:solidFill>
                    <a:schemeClr val="tx2"/>
                  </a:solidFill>
                </a:rPr>
                <a:t>ate i &gt; 10</a:t>
              </a:r>
            </a:p>
          </p:txBody>
        </p:sp>
      </p:grpSp>
      <p:pic>
        <p:nvPicPr>
          <p:cNvPr id="5" name="Imagem 4"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9736" y="1844824"/>
            <a:ext cx="4731791" cy="4509493"/>
          </a:xfrm>
          <a:prstGeom prst="rect">
            <a:avLst/>
          </a:prstGeom>
        </p:spPr>
      </p:pic>
    </p:spTree>
    <p:extLst>
      <p:ext uri="{BB962C8B-B14F-4D97-AF65-F5344CB8AC3E}">
        <p14:creationId xmlns:p14="http://schemas.microsoft.com/office/powerpoint/2010/main" val="2995134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52775" y="2748575"/>
            <a:ext cx="11321784" cy="3389998"/>
          </a:xfrm>
        </p:spPr>
        <p:txBody>
          <a:bodyPr>
            <a:normAutofit/>
          </a:bodyPr>
          <a:lstStyle/>
          <a:p>
            <a:pPr marL="0" indent="0">
              <a:buNone/>
            </a:pPr>
            <a:r>
              <a:rPr lang="pt-BR" dirty="0"/>
              <a:t>Algoritmo que lê os nomes dos alunos de uma turma de três alunos e as notas de suas três provas; o algoritmo calcula e exibe as médias harmônicas das provas de cada aluno.</a:t>
            </a:r>
            <a:endParaRPr lang="pt-BR" sz="3200" dirty="0"/>
          </a:p>
        </p:txBody>
      </p:sp>
      <p:sp>
        <p:nvSpPr>
          <p:cNvPr id="3" name="Título 2"/>
          <p:cNvSpPr>
            <a:spLocks noGrp="1"/>
          </p:cNvSpPr>
          <p:nvPr>
            <p:ph type="title"/>
          </p:nvPr>
        </p:nvSpPr>
        <p:spPr/>
        <p:txBody>
          <a:bodyPr/>
          <a:lstStyle/>
          <a:p>
            <a:r>
              <a:rPr lang="pt-BR" dirty="0"/>
              <a:t>Estrutura de Repetição – repita... ate</a:t>
            </a:r>
          </a:p>
        </p:txBody>
      </p:sp>
      <p:grpSp>
        <p:nvGrpSpPr>
          <p:cNvPr id="5" name="Agrupar 4"/>
          <p:cNvGrpSpPr/>
          <p:nvPr/>
        </p:nvGrpSpPr>
        <p:grpSpPr>
          <a:xfrm>
            <a:off x="983432" y="1700808"/>
            <a:ext cx="10081120" cy="4758990"/>
            <a:chOff x="1415480" y="1772816"/>
            <a:chExt cx="10081120" cy="4758990"/>
          </a:xfrm>
        </p:grpSpPr>
        <p:sp>
          <p:nvSpPr>
            <p:cNvPr id="19" name="Fluxograma: Processo 18"/>
            <p:cNvSpPr/>
            <p:nvPr/>
          </p:nvSpPr>
          <p:spPr>
            <a:xfrm>
              <a:off x="1415480" y="1772816"/>
              <a:ext cx="10081120" cy="475899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ysClr val="windowText" lastClr="000000"/>
                </a:solidFill>
              </a:endParaRPr>
            </a:p>
          </p:txBody>
        </p:sp>
        <p:sp>
          <p:nvSpPr>
            <p:cNvPr id="21" name="Fluxograma: Terminação 20"/>
            <p:cNvSpPr/>
            <p:nvPr/>
          </p:nvSpPr>
          <p:spPr>
            <a:xfrm>
              <a:off x="5519936" y="1857704"/>
              <a:ext cx="2045811" cy="393179"/>
            </a:xfrm>
            <a:prstGeom prst="flowChartTermina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sz="2000" b="1" dirty="0">
                  <a:solidFill>
                    <a:schemeClr val="tx2"/>
                  </a:solidFill>
                </a:rPr>
                <a:t>Início</a:t>
              </a:r>
              <a:endParaRPr lang="pt-BR" sz="1000" b="1" dirty="0">
                <a:solidFill>
                  <a:schemeClr val="tx2"/>
                </a:solidFill>
              </a:endParaRPr>
            </a:p>
          </p:txBody>
        </p:sp>
        <p:sp>
          <p:nvSpPr>
            <p:cNvPr id="22" name="Fluxograma: Entrada Manual 21"/>
            <p:cNvSpPr/>
            <p:nvPr/>
          </p:nvSpPr>
          <p:spPr>
            <a:xfrm>
              <a:off x="5074887" y="2487639"/>
              <a:ext cx="2952328" cy="630122"/>
            </a:xfrm>
            <a:prstGeom prst="flowChartManualInp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sz="2000" b="1" dirty="0">
                  <a:solidFill>
                    <a:schemeClr val="tx2"/>
                  </a:solidFill>
                </a:rPr>
                <a:t>i, a, b, c, mediaHarm, nome</a:t>
              </a:r>
            </a:p>
          </p:txBody>
        </p:sp>
        <p:cxnSp>
          <p:nvCxnSpPr>
            <p:cNvPr id="24" name="Conector de Seta Reta 23"/>
            <p:cNvCxnSpPr>
              <a:stCxn id="21" idx="2"/>
              <a:endCxn id="22" idx="0"/>
            </p:cNvCxnSpPr>
            <p:nvPr/>
          </p:nvCxnSpPr>
          <p:spPr>
            <a:xfrm>
              <a:off x="6542842" y="2250883"/>
              <a:ext cx="8209" cy="29976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0" name="Conector de Seta Reta 29"/>
            <p:cNvCxnSpPr>
              <a:stCxn id="32" idx="2"/>
              <a:endCxn id="33" idx="0"/>
            </p:cNvCxnSpPr>
            <p:nvPr/>
          </p:nvCxnSpPr>
          <p:spPr>
            <a:xfrm flipH="1">
              <a:off x="6542840" y="4071922"/>
              <a:ext cx="1" cy="37165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1" name="Conector de Seta Reta 30"/>
            <p:cNvCxnSpPr>
              <a:stCxn id="22" idx="2"/>
              <a:endCxn id="32" idx="0"/>
            </p:cNvCxnSpPr>
            <p:nvPr/>
          </p:nvCxnSpPr>
          <p:spPr>
            <a:xfrm flipH="1">
              <a:off x="6542841" y="3117761"/>
              <a:ext cx="8210" cy="14119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2" name="Fluxograma: Processo 31"/>
            <p:cNvSpPr/>
            <p:nvPr/>
          </p:nvSpPr>
          <p:spPr>
            <a:xfrm>
              <a:off x="5064724" y="3258958"/>
              <a:ext cx="2956233" cy="812964"/>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b="1" dirty="0">
                  <a:solidFill>
                    <a:schemeClr val="tx2"/>
                  </a:solidFill>
                </a:rPr>
                <a:t>i </a:t>
              </a:r>
              <a:r>
                <a:rPr lang="pt-BR" b="1" dirty="0">
                  <a:solidFill>
                    <a:schemeClr val="tx2"/>
                  </a:solidFill>
                  <a:sym typeface="Wingdings" panose="05000000000000000000" pitchFamily="2" charset="2"/>
                </a:rPr>
                <a:t></a:t>
              </a:r>
              <a:r>
                <a:rPr lang="pt-BR" b="1" dirty="0">
                  <a:solidFill>
                    <a:schemeClr val="tx2"/>
                  </a:solidFill>
                </a:rPr>
                <a:t> 1</a:t>
              </a:r>
            </a:p>
          </p:txBody>
        </p:sp>
        <p:sp>
          <p:nvSpPr>
            <p:cNvPr id="33" name="Fluxograma: Preparação 32"/>
            <p:cNvSpPr/>
            <p:nvPr/>
          </p:nvSpPr>
          <p:spPr>
            <a:xfrm>
              <a:off x="3086456" y="4443574"/>
              <a:ext cx="6912767" cy="1950510"/>
            </a:xfrm>
            <a:prstGeom prst="flowChartPreparat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b="1" dirty="0">
                  <a:solidFill>
                    <a:schemeClr val="tx2"/>
                  </a:solidFill>
                </a:rPr>
                <a:t>Entre com o nome do aluno</a:t>
              </a:r>
            </a:p>
            <a:p>
              <a:pPr algn="ctr"/>
              <a:r>
                <a:rPr lang="pt-BR" b="1" dirty="0">
                  <a:solidFill>
                    <a:schemeClr val="tx2"/>
                  </a:solidFill>
                </a:rPr>
                <a:t>Entre com as notas das três provas </a:t>
              </a:r>
              <a:r>
                <a:rPr lang="pt-BR" b="1" dirty="0" err="1">
                  <a:solidFill>
                    <a:schemeClr val="tx2"/>
                  </a:solidFill>
                </a:rPr>
                <a:t>mediaHar</a:t>
              </a:r>
              <a:r>
                <a:rPr lang="pt-BR" b="1" dirty="0">
                  <a:solidFill>
                    <a:schemeClr val="tx2"/>
                  </a:solidFill>
                </a:rPr>
                <a:t> &lt;- (a + b + c) / 3</a:t>
              </a:r>
            </a:p>
            <a:p>
              <a:pPr algn="ctr"/>
              <a:r>
                <a:rPr lang="pt-BR" b="1" dirty="0">
                  <a:solidFill>
                    <a:schemeClr val="tx2"/>
                  </a:solidFill>
                </a:rPr>
                <a:t>Média harmônica: </a:t>
              </a:r>
              <a:r>
                <a:rPr lang="pt-BR" b="1" u="sng" dirty="0">
                  <a:solidFill>
                    <a:schemeClr val="tx2"/>
                  </a:solidFill>
                </a:rPr>
                <a:t>nome</a:t>
              </a:r>
              <a:r>
                <a:rPr lang="pt-BR" b="1" dirty="0">
                  <a:solidFill>
                    <a:schemeClr val="tx2"/>
                  </a:solidFill>
                </a:rPr>
                <a:t> é </a:t>
              </a:r>
              <a:r>
                <a:rPr lang="pt-BR" b="1" u="sng" dirty="0">
                  <a:solidFill>
                    <a:schemeClr val="tx2"/>
                  </a:solidFill>
                </a:rPr>
                <a:t>mediaHarm</a:t>
              </a:r>
            </a:p>
            <a:p>
              <a:pPr algn="ctr"/>
              <a:r>
                <a:rPr lang="pt-BR" b="1" dirty="0">
                  <a:solidFill>
                    <a:schemeClr val="tx2"/>
                  </a:solidFill>
                </a:rPr>
                <a:t>i &lt;- i + 1</a:t>
              </a:r>
            </a:p>
            <a:p>
              <a:pPr algn="ctr"/>
              <a:r>
                <a:rPr lang="pt-BR" b="1" dirty="0">
                  <a:solidFill>
                    <a:schemeClr val="tx2"/>
                  </a:solidFill>
                </a:rPr>
                <a:t>ate i &gt; 3</a:t>
              </a:r>
            </a:p>
          </p:txBody>
        </p:sp>
      </p:grpSp>
      <p:pic>
        <p:nvPicPr>
          <p:cNvPr id="6" name="Imagem 5"/>
          <p:cNvPicPr>
            <a:picLocks noChangeAspect="1"/>
          </p:cNvPicPr>
          <p:nvPr/>
        </p:nvPicPr>
        <p:blipFill rotWithShape="1">
          <a:blip r:embed="rId2"/>
          <a:srcRect t="17516" r="45572" b="20469"/>
          <a:stretch/>
        </p:blipFill>
        <p:spPr>
          <a:xfrm>
            <a:off x="2569971" y="1849714"/>
            <a:ext cx="7081639" cy="4536504"/>
          </a:xfrm>
          <a:prstGeom prst="rect">
            <a:avLst/>
          </a:prstGeom>
        </p:spPr>
      </p:pic>
    </p:spTree>
    <p:extLst>
      <p:ext uri="{BB962C8B-B14F-4D97-AF65-F5344CB8AC3E}">
        <p14:creationId xmlns:p14="http://schemas.microsoft.com/office/powerpoint/2010/main" val="1203300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52775" y="2748575"/>
            <a:ext cx="11321784" cy="3389998"/>
          </a:xfrm>
        </p:spPr>
        <p:txBody>
          <a:bodyPr>
            <a:normAutofit/>
          </a:bodyPr>
          <a:lstStyle/>
          <a:p>
            <a:pPr marL="0" indent="0">
              <a:buNone/>
            </a:pPr>
            <a:r>
              <a:rPr lang="pt-BR" sz="2800" dirty="0"/>
              <a:t>Existem diversas maneiras de implementar o mesmo laço, mas todo laço com variável de controle deve conter:</a:t>
            </a:r>
          </a:p>
          <a:p>
            <a:r>
              <a:rPr lang="pt-BR" sz="2800" dirty="0"/>
              <a:t>Inicialização da variável de controle;</a:t>
            </a:r>
          </a:p>
          <a:p>
            <a:r>
              <a:rPr lang="pt-BR" sz="2800" dirty="0"/>
              <a:t>Incremento (aumento do valor da variável de controle) ou decremento (diminuição do valor da variável de controle) da variável de controle;</a:t>
            </a:r>
          </a:p>
          <a:p>
            <a:r>
              <a:rPr lang="pt-BR" sz="2800" dirty="0"/>
              <a:t>Teste de valor da variável de controle.</a:t>
            </a:r>
            <a:endParaRPr lang="pt-BR" sz="4000" dirty="0"/>
          </a:p>
        </p:txBody>
      </p:sp>
      <p:sp>
        <p:nvSpPr>
          <p:cNvPr id="3" name="Título 2"/>
          <p:cNvSpPr>
            <a:spLocks noGrp="1"/>
          </p:cNvSpPr>
          <p:nvPr>
            <p:ph type="title"/>
          </p:nvPr>
        </p:nvSpPr>
        <p:spPr/>
        <p:txBody>
          <a:bodyPr/>
          <a:lstStyle/>
          <a:p>
            <a:r>
              <a:rPr lang="pt-BR" dirty="0"/>
              <a:t>Estrutura de Repetição – repita... ate</a:t>
            </a:r>
          </a:p>
        </p:txBody>
      </p:sp>
      <p:grpSp>
        <p:nvGrpSpPr>
          <p:cNvPr id="4" name="Agrupar 3"/>
          <p:cNvGrpSpPr/>
          <p:nvPr/>
        </p:nvGrpSpPr>
        <p:grpSpPr>
          <a:xfrm>
            <a:off x="652775" y="1936169"/>
            <a:ext cx="10081120" cy="4758990"/>
            <a:chOff x="983432" y="1772816"/>
            <a:chExt cx="10081120" cy="4758990"/>
          </a:xfrm>
        </p:grpSpPr>
        <p:grpSp>
          <p:nvGrpSpPr>
            <p:cNvPr id="34" name="Agrupar 33"/>
            <p:cNvGrpSpPr/>
            <p:nvPr/>
          </p:nvGrpSpPr>
          <p:grpSpPr>
            <a:xfrm>
              <a:off x="983432" y="1772816"/>
              <a:ext cx="10081120" cy="4758990"/>
              <a:chOff x="101601" y="1985329"/>
              <a:chExt cx="10081120" cy="4758990"/>
            </a:xfrm>
          </p:grpSpPr>
          <p:sp>
            <p:nvSpPr>
              <p:cNvPr id="5" name="Fluxograma: Processo 4"/>
              <p:cNvSpPr/>
              <p:nvPr/>
            </p:nvSpPr>
            <p:spPr>
              <a:xfrm>
                <a:off x="101601" y="1985329"/>
                <a:ext cx="10081120" cy="475899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3600" b="1" dirty="0">
                  <a:solidFill>
                    <a:sysClr val="windowText" lastClr="000000"/>
                  </a:solidFill>
                </a:endParaRPr>
              </a:p>
            </p:txBody>
          </p:sp>
          <p:grpSp>
            <p:nvGrpSpPr>
              <p:cNvPr id="6" name="Agrupar 5"/>
              <p:cNvGrpSpPr/>
              <p:nvPr/>
            </p:nvGrpSpPr>
            <p:grpSpPr>
              <a:xfrm>
                <a:off x="2931312" y="2142829"/>
                <a:ext cx="3712227" cy="4381317"/>
                <a:chOff x="2931312" y="2142829"/>
                <a:chExt cx="3712227" cy="4381317"/>
              </a:xfrm>
            </p:grpSpPr>
            <p:sp>
              <p:nvSpPr>
                <p:cNvPr id="7" name="Fluxograma: Processo 6"/>
                <p:cNvSpPr/>
                <p:nvPr/>
              </p:nvSpPr>
              <p:spPr>
                <a:xfrm>
                  <a:off x="2931312" y="2881240"/>
                  <a:ext cx="2956233" cy="812964"/>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b="1" dirty="0">
                      <a:solidFill>
                        <a:schemeClr val="tx2"/>
                      </a:solidFill>
                    </a:rPr>
                    <a:t>INSTRUÇÃO</a:t>
                  </a:r>
                </a:p>
              </p:txBody>
            </p:sp>
            <p:sp>
              <p:nvSpPr>
                <p:cNvPr id="8" name="Fluxograma: Preparação 7"/>
                <p:cNvSpPr/>
                <p:nvPr/>
              </p:nvSpPr>
              <p:spPr>
                <a:xfrm>
                  <a:off x="3276596" y="4465351"/>
                  <a:ext cx="2214513" cy="1346907"/>
                </a:xfrm>
                <a:prstGeom prst="flowChartPreparat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b="1" dirty="0">
                      <a:solidFill>
                        <a:schemeClr val="tx2"/>
                      </a:solidFill>
                    </a:rPr>
                    <a:t>CONDIÇÃO</a:t>
                  </a:r>
                </a:p>
              </p:txBody>
            </p:sp>
            <p:cxnSp>
              <p:nvCxnSpPr>
                <p:cNvPr id="9" name="Conector reto 8"/>
                <p:cNvCxnSpPr>
                  <a:stCxn id="8" idx="0"/>
                </p:cNvCxnSpPr>
                <p:nvPr/>
              </p:nvCxnSpPr>
              <p:spPr>
                <a:xfrm flipH="1" flipV="1">
                  <a:off x="4383852" y="3694205"/>
                  <a:ext cx="1" cy="771146"/>
                </a:xfrm>
                <a:prstGeom prst="line">
                  <a:avLst/>
                </a:prstGeom>
                <a:ln w="38100"/>
              </p:spPr>
              <p:style>
                <a:lnRef idx="3">
                  <a:schemeClr val="dk1"/>
                </a:lnRef>
                <a:fillRef idx="0">
                  <a:schemeClr val="dk1"/>
                </a:fillRef>
                <a:effectRef idx="2">
                  <a:schemeClr val="dk1"/>
                </a:effectRef>
                <a:fontRef idx="minor">
                  <a:schemeClr val="tx1"/>
                </a:fontRef>
              </p:style>
            </p:cxnSp>
            <p:cxnSp>
              <p:nvCxnSpPr>
                <p:cNvPr id="10" name="Conector reto 9"/>
                <p:cNvCxnSpPr>
                  <a:endCxn id="7" idx="0"/>
                </p:cNvCxnSpPr>
                <p:nvPr/>
              </p:nvCxnSpPr>
              <p:spPr>
                <a:xfrm>
                  <a:off x="4409428" y="2142829"/>
                  <a:ext cx="1" cy="738411"/>
                </a:xfrm>
                <a:prstGeom prst="line">
                  <a:avLst/>
                </a:prstGeom>
                <a:ln w="38100"/>
              </p:spPr>
              <p:style>
                <a:lnRef idx="3">
                  <a:schemeClr val="dk1"/>
                </a:lnRef>
                <a:fillRef idx="0">
                  <a:schemeClr val="dk1"/>
                </a:fillRef>
                <a:effectRef idx="2">
                  <a:schemeClr val="dk1"/>
                </a:effectRef>
                <a:fontRef idx="minor">
                  <a:schemeClr val="tx1"/>
                </a:fontRef>
              </p:style>
            </p:cxnSp>
            <p:sp>
              <p:nvSpPr>
                <p:cNvPr id="13" name="CaixaDeTexto 12"/>
                <p:cNvSpPr txBox="1"/>
                <p:nvPr/>
              </p:nvSpPr>
              <p:spPr>
                <a:xfrm>
                  <a:off x="3186249" y="5842530"/>
                  <a:ext cx="1197603" cy="646331"/>
                </a:xfrm>
                <a:prstGeom prst="rect">
                  <a:avLst/>
                </a:prstGeom>
                <a:noFill/>
              </p:spPr>
              <p:txBody>
                <a:bodyPr wrap="square" rtlCol="0">
                  <a:spAutoFit/>
                </a:bodyPr>
                <a:lstStyle/>
                <a:p>
                  <a:pPr algn="ctr"/>
                  <a:r>
                    <a:rPr lang="pt-BR" sz="3600" b="1" dirty="0">
                      <a:solidFill>
                        <a:sysClr val="windowText" lastClr="000000"/>
                      </a:solidFill>
                    </a:rPr>
                    <a:t>SIM</a:t>
                  </a:r>
                </a:p>
              </p:txBody>
            </p:sp>
            <p:sp>
              <p:nvSpPr>
                <p:cNvPr id="14" name="CaixaDeTexto 13"/>
                <p:cNvSpPr txBox="1"/>
                <p:nvPr/>
              </p:nvSpPr>
              <p:spPr>
                <a:xfrm>
                  <a:off x="5445936" y="4443574"/>
                  <a:ext cx="1197603" cy="646331"/>
                </a:xfrm>
                <a:prstGeom prst="rect">
                  <a:avLst/>
                </a:prstGeom>
                <a:noFill/>
              </p:spPr>
              <p:txBody>
                <a:bodyPr wrap="square" rtlCol="0">
                  <a:spAutoFit/>
                </a:bodyPr>
                <a:lstStyle/>
                <a:p>
                  <a:pPr algn="ctr"/>
                  <a:r>
                    <a:rPr lang="pt-BR" sz="3600" b="1" dirty="0">
                      <a:solidFill>
                        <a:sysClr val="windowText" lastClr="000000"/>
                      </a:solidFill>
                    </a:rPr>
                    <a:t>NÃO</a:t>
                  </a:r>
                </a:p>
              </p:txBody>
            </p:sp>
            <p:sp>
              <p:nvSpPr>
                <p:cNvPr id="15" name="Seta para a Direita 14"/>
                <p:cNvSpPr/>
                <p:nvPr/>
              </p:nvSpPr>
              <p:spPr>
                <a:xfrm rot="10800000">
                  <a:off x="5018094" y="2220851"/>
                  <a:ext cx="574507" cy="28524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7" name="Seta para a Direita 16"/>
                <p:cNvSpPr/>
                <p:nvPr/>
              </p:nvSpPr>
              <p:spPr>
                <a:xfrm>
                  <a:off x="5780070" y="5308460"/>
                  <a:ext cx="574507" cy="28524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8" name="Seta para a Direita 17"/>
                <p:cNvSpPr/>
                <p:nvPr/>
              </p:nvSpPr>
              <p:spPr>
                <a:xfrm rot="5400000">
                  <a:off x="3513113" y="2318701"/>
                  <a:ext cx="574507" cy="28524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9" name="Seta para a Direita 18"/>
                <p:cNvSpPr/>
                <p:nvPr/>
              </p:nvSpPr>
              <p:spPr>
                <a:xfrm rot="5400000">
                  <a:off x="3513113" y="3924053"/>
                  <a:ext cx="574507" cy="28524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cxnSp>
              <p:nvCxnSpPr>
                <p:cNvPr id="23" name="Conector reto 22"/>
                <p:cNvCxnSpPr>
                  <a:endCxn id="8" idx="2"/>
                </p:cNvCxnSpPr>
                <p:nvPr/>
              </p:nvCxnSpPr>
              <p:spPr>
                <a:xfrm flipV="1">
                  <a:off x="4383852" y="5812258"/>
                  <a:ext cx="1" cy="696638"/>
                </a:xfrm>
                <a:prstGeom prst="line">
                  <a:avLst/>
                </a:prstGeom>
                <a:ln w="38100"/>
              </p:spPr>
              <p:style>
                <a:lnRef idx="3">
                  <a:schemeClr val="dk1"/>
                </a:lnRef>
                <a:fillRef idx="0">
                  <a:schemeClr val="dk1"/>
                </a:fillRef>
                <a:effectRef idx="2">
                  <a:schemeClr val="dk1"/>
                </a:effectRef>
                <a:fontRef idx="minor">
                  <a:schemeClr val="tx1"/>
                </a:fontRef>
              </p:style>
            </p:cxnSp>
            <p:sp>
              <p:nvSpPr>
                <p:cNvPr id="26" name="Seta para a Direita 25"/>
                <p:cNvSpPr/>
                <p:nvPr/>
              </p:nvSpPr>
              <p:spPr>
                <a:xfrm rot="5400000">
                  <a:off x="4476954" y="6066074"/>
                  <a:ext cx="574507" cy="3416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grpSp>
        </p:grpSp>
        <p:cxnSp>
          <p:nvCxnSpPr>
            <p:cNvPr id="28" name="Conector Angulado 27"/>
            <p:cNvCxnSpPr>
              <a:stCxn id="8" idx="3"/>
            </p:cNvCxnSpPr>
            <p:nvPr/>
          </p:nvCxnSpPr>
          <p:spPr>
            <a:xfrm flipH="1" flipV="1">
              <a:off x="5291259" y="2293581"/>
              <a:ext cx="1081681" cy="2632711"/>
            </a:xfrm>
            <a:prstGeom prst="bentConnector4">
              <a:avLst>
                <a:gd name="adj1" fmla="val -262488"/>
                <a:gd name="adj2" fmla="val 95005"/>
              </a:avLst>
            </a:prstGeom>
            <a:ln w="38100"/>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407643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52775" y="4149080"/>
            <a:ext cx="10051737" cy="1773469"/>
          </a:xfrm>
        </p:spPr>
        <p:txBody>
          <a:bodyPr>
            <a:normAutofit/>
          </a:bodyPr>
          <a:lstStyle/>
          <a:p>
            <a:pPr marL="0" indent="0">
              <a:buNone/>
            </a:pPr>
            <a:r>
              <a:rPr lang="pt-BR" dirty="0"/>
              <a:t>1. Algoritmo que escreve os números pares de 10 a 2;</a:t>
            </a:r>
          </a:p>
          <a:p>
            <a:pPr marL="0" indent="0">
              <a:buNone/>
            </a:pPr>
            <a:r>
              <a:rPr lang="pt-BR" dirty="0"/>
              <a:t>2. Algoritmo que escreve na tela as mensagens “Dizer olá!”, “Dizer oi! “, “Sair do programa“ e conforme a escolha, apresentar uma mensagem de resposta.</a:t>
            </a:r>
          </a:p>
        </p:txBody>
      </p:sp>
      <p:sp>
        <p:nvSpPr>
          <p:cNvPr id="3" name="Título 2"/>
          <p:cNvSpPr>
            <a:spLocks noGrp="1"/>
          </p:cNvSpPr>
          <p:nvPr>
            <p:ph type="title"/>
          </p:nvPr>
        </p:nvSpPr>
        <p:spPr/>
        <p:txBody>
          <a:bodyPr/>
          <a:lstStyle/>
          <a:p>
            <a:r>
              <a:rPr lang="pt-BR" dirty="0"/>
              <a:t>Estrutura de Repetição – repita... ate</a:t>
            </a:r>
          </a:p>
        </p:txBody>
      </p:sp>
      <p:sp>
        <p:nvSpPr>
          <p:cNvPr id="4" name="Espaço Reservado para Conteúdo 1"/>
          <p:cNvSpPr txBox="1">
            <a:spLocks/>
          </p:cNvSpPr>
          <p:nvPr/>
        </p:nvSpPr>
        <p:spPr>
          <a:xfrm>
            <a:off x="652775" y="2591635"/>
            <a:ext cx="11321784" cy="126941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2"/>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2"/>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2"/>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2"/>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2"/>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2"/>
                </a:solidFill>
                <a:latin typeface="+mn-lt"/>
                <a:ea typeface="+mn-ea"/>
                <a:cs typeface="+mn-cs"/>
              </a:defRPr>
            </a:lvl9pPr>
          </a:lstStyle>
          <a:p>
            <a:pPr marL="0" indent="0">
              <a:buNone/>
            </a:pPr>
            <a:r>
              <a:rPr lang="pt-BR" dirty="0"/>
              <a:t>Um cuidado fundamental que o construtor do algoritmo deve ter é o de certificar-se que a condição para que sejam mantidas as iterações torne-se, em algum momento, falsa, para que o algoritmo não entre em um laço infinito.</a:t>
            </a:r>
            <a:endParaRPr lang="pt-BR" sz="4000" dirty="0"/>
          </a:p>
        </p:txBody>
      </p:sp>
      <p:pic>
        <p:nvPicPr>
          <p:cNvPr id="5" name="Imagem 4"/>
          <p:cNvPicPr>
            <a:picLocks noChangeAspect="1"/>
          </p:cNvPicPr>
          <p:nvPr/>
        </p:nvPicPr>
        <p:blipFill rotWithShape="1">
          <a:blip r:embed="rId2"/>
          <a:srcRect t="28344" r="54427" b="33266"/>
          <a:stretch/>
        </p:blipFill>
        <p:spPr>
          <a:xfrm>
            <a:off x="1775520" y="2248408"/>
            <a:ext cx="9275780" cy="4393159"/>
          </a:xfrm>
          <a:prstGeom prst="rect">
            <a:avLst/>
          </a:prstGeom>
        </p:spPr>
      </p:pic>
      <p:pic>
        <p:nvPicPr>
          <p:cNvPr id="6" name="Imagem 5"/>
          <p:cNvPicPr>
            <a:picLocks noChangeAspect="1"/>
          </p:cNvPicPr>
          <p:nvPr/>
        </p:nvPicPr>
        <p:blipFill rotWithShape="1">
          <a:blip r:embed="rId3"/>
          <a:srcRect t="29329" r="54427" b="24407"/>
          <a:stretch/>
        </p:blipFill>
        <p:spPr>
          <a:xfrm>
            <a:off x="1775520" y="2276872"/>
            <a:ext cx="7704856" cy="4397686"/>
          </a:xfrm>
          <a:prstGeom prst="rect">
            <a:avLst/>
          </a:prstGeom>
        </p:spPr>
      </p:pic>
      <p:pic>
        <p:nvPicPr>
          <p:cNvPr id="8" name="Imagem 7"/>
          <p:cNvPicPr>
            <a:picLocks noChangeAspect="1"/>
          </p:cNvPicPr>
          <p:nvPr/>
        </p:nvPicPr>
        <p:blipFill rotWithShape="1">
          <a:blip r:embed="rId4"/>
          <a:srcRect t="16532" r="34504" b="17516"/>
          <a:stretch/>
        </p:blipFill>
        <p:spPr>
          <a:xfrm>
            <a:off x="1953764" y="1918663"/>
            <a:ext cx="8521799" cy="4824536"/>
          </a:xfrm>
          <a:prstGeom prst="rect">
            <a:avLst/>
          </a:prstGeom>
        </p:spPr>
      </p:pic>
    </p:spTree>
    <p:extLst>
      <p:ext uri="{BB962C8B-B14F-4D97-AF65-F5344CB8AC3E}">
        <p14:creationId xmlns:p14="http://schemas.microsoft.com/office/powerpoint/2010/main" val="30200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3" y="2581101"/>
            <a:ext cx="10169656" cy="4016251"/>
          </a:xfrm>
        </p:spPr>
        <p:txBody>
          <a:bodyPr>
            <a:normAutofit fontScale="92500" lnSpcReduction="20000"/>
          </a:bodyPr>
          <a:lstStyle/>
          <a:p>
            <a:pPr marL="457200" lvl="0" indent="-457200" algn="just">
              <a:buFont typeface="+mj-lt"/>
              <a:buAutoNum type="arabicPeriod"/>
            </a:pPr>
            <a:r>
              <a:rPr lang="pt-BR" dirty="0"/>
              <a:t>Somar um número até o valor digitado ser igual a 0;</a:t>
            </a:r>
          </a:p>
          <a:p>
            <a:pPr marL="457200" lvl="0" indent="-457200" algn="just">
              <a:buFont typeface="+mj-lt"/>
              <a:buAutoNum type="arabicPeriod"/>
            </a:pPr>
            <a:r>
              <a:rPr lang="pt-BR" dirty="0"/>
              <a:t>Fazer um algoritmo para contar os número ímpares no intervalo [0, 250] inclusive.</a:t>
            </a:r>
          </a:p>
          <a:p>
            <a:pPr marL="457200" lvl="0" indent="-457200" algn="just">
              <a:buFont typeface="+mj-lt"/>
              <a:buAutoNum type="arabicPeriod"/>
            </a:pPr>
            <a:r>
              <a:rPr lang="pt-BR" dirty="0"/>
              <a:t>Fazer um algoritmo para somar os número pares existentes entre um número inicial no intervalo [0, 100] e um número final no intervalo [300, 400], informado pelo usuário.</a:t>
            </a:r>
          </a:p>
          <a:p>
            <a:pPr marL="457200" lvl="0" indent="-457200" algn="just">
              <a:buFont typeface="+mj-lt"/>
              <a:buAutoNum type="arabicPeriod"/>
            </a:pPr>
            <a:r>
              <a:rPr lang="pt-BR" dirty="0"/>
              <a:t>Escreva um algoritmo que calcule a média dos números digitados pelo usuário, se eles forem pares. Termine a leitura se o usuário digitar zero (0);</a:t>
            </a:r>
          </a:p>
          <a:p>
            <a:pPr marL="457200" lvl="0" indent="-457200" algn="just">
              <a:buFont typeface="+mj-lt"/>
              <a:buAutoNum type="arabicPeriod"/>
            </a:pPr>
            <a:r>
              <a:rPr lang="pt-BR" dirty="0"/>
              <a:t>Escreva um algoritmo que leia valores inteiros e encontre o maior e o menor deles. Termine a leitura se o usuário digitar zero (0);</a:t>
            </a:r>
          </a:p>
          <a:p>
            <a:pPr marL="457200" lvl="0" indent="-457200">
              <a:buFont typeface="+mj-lt"/>
              <a:buAutoNum type="arabicPeriod"/>
            </a:pPr>
            <a:endParaRPr lang="pt-BR" sz="2400" dirty="0"/>
          </a:p>
        </p:txBody>
      </p:sp>
      <p:sp>
        <p:nvSpPr>
          <p:cNvPr id="3" name="Título 2"/>
          <p:cNvSpPr>
            <a:spLocks noGrp="1"/>
          </p:cNvSpPr>
          <p:nvPr>
            <p:ph type="title"/>
          </p:nvPr>
        </p:nvSpPr>
        <p:spPr/>
        <p:txBody>
          <a:bodyPr/>
          <a:lstStyle/>
          <a:p>
            <a:r>
              <a:rPr lang="pt-BR" dirty="0"/>
              <a:t>Atividade Repita... ate:</a:t>
            </a:r>
          </a:p>
        </p:txBody>
      </p:sp>
    </p:spTree>
    <p:extLst>
      <p:ext uri="{BB962C8B-B14F-4D97-AF65-F5344CB8AC3E}">
        <p14:creationId xmlns:p14="http://schemas.microsoft.com/office/powerpoint/2010/main" val="45944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2" y="2581101"/>
            <a:ext cx="11321784" cy="3728219"/>
          </a:xfrm>
        </p:spPr>
        <p:txBody>
          <a:bodyPr>
            <a:normAutofit/>
          </a:bodyPr>
          <a:lstStyle/>
          <a:p>
            <a:pPr marL="0" indent="0">
              <a:buNone/>
            </a:pPr>
            <a:r>
              <a:rPr lang="pt-BR" sz="2400" dirty="0"/>
              <a:t>Na estrutura Enquanto... faca, a expressão lógica é avaliada e, se ela for verdadeira, a lista de comandos é executada. Isso se repete até que a condição seja falsa. Veja a sua forma geral:</a:t>
            </a:r>
          </a:p>
          <a:p>
            <a:pPr marL="0" indent="0">
              <a:buNone/>
            </a:pPr>
            <a:endParaRPr lang="pt-BR" dirty="0"/>
          </a:p>
          <a:p>
            <a:pPr marL="914400" lvl="2" indent="0">
              <a:buNone/>
            </a:pPr>
            <a:r>
              <a:rPr lang="pt-BR" sz="3200" b="1" dirty="0"/>
              <a:t>enquanto </a:t>
            </a:r>
            <a:r>
              <a:rPr lang="pt-BR" sz="3200" dirty="0"/>
              <a:t>&lt;expressão lógica ou relacional&gt; </a:t>
            </a:r>
            <a:r>
              <a:rPr lang="pt-BR" sz="3200" b="1" dirty="0"/>
              <a:t>faca</a:t>
            </a:r>
          </a:p>
          <a:p>
            <a:pPr marL="914400" lvl="2" indent="0">
              <a:buNone/>
            </a:pPr>
            <a:r>
              <a:rPr lang="pt-BR" sz="3200" dirty="0"/>
              <a:t>	&lt;lista de comandos&gt;</a:t>
            </a:r>
          </a:p>
          <a:p>
            <a:pPr marL="914400" lvl="2" indent="0">
              <a:buNone/>
            </a:pPr>
            <a:r>
              <a:rPr lang="pt-BR" sz="3200" b="1" dirty="0" err="1"/>
              <a:t>fimenquanto</a:t>
            </a:r>
            <a:endParaRPr lang="pt-BR" sz="16000" dirty="0"/>
          </a:p>
        </p:txBody>
      </p:sp>
      <p:sp>
        <p:nvSpPr>
          <p:cNvPr id="3" name="Título 2"/>
          <p:cNvSpPr>
            <a:spLocks noGrp="1"/>
          </p:cNvSpPr>
          <p:nvPr>
            <p:ph type="title"/>
          </p:nvPr>
        </p:nvSpPr>
        <p:spPr/>
        <p:txBody>
          <a:bodyPr/>
          <a:lstStyle/>
          <a:p>
            <a:r>
              <a:rPr lang="pt-BR" dirty="0"/>
              <a:t>Estrutura de Repetição – Enquanto... Faça</a:t>
            </a:r>
          </a:p>
        </p:txBody>
      </p:sp>
      <p:grpSp>
        <p:nvGrpSpPr>
          <p:cNvPr id="46" name="Agrupar 45"/>
          <p:cNvGrpSpPr/>
          <p:nvPr/>
        </p:nvGrpSpPr>
        <p:grpSpPr>
          <a:xfrm>
            <a:off x="101601" y="1985329"/>
            <a:ext cx="10081120" cy="4758990"/>
            <a:chOff x="101601" y="1985329"/>
            <a:chExt cx="10081120" cy="4758990"/>
          </a:xfrm>
        </p:grpSpPr>
        <p:sp>
          <p:nvSpPr>
            <p:cNvPr id="6" name="Fluxograma: Processo 5"/>
            <p:cNvSpPr/>
            <p:nvPr/>
          </p:nvSpPr>
          <p:spPr>
            <a:xfrm>
              <a:off x="101601" y="1985329"/>
              <a:ext cx="10081120" cy="475899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3600" b="1" dirty="0">
                <a:solidFill>
                  <a:sysClr val="windowText" lastClr="000000"/>
                </a:solidFill>
              </a:endParaRPr>
            </a:p>
          </p:txBody>
        </p:sp>
        <p:grpSp>
          <p:nvGrpSpPr>
            <p:cNvPr id="45" name="Agrupar 44"/>
            <p:cNvGrpSpPr/>
            <p:nvPr/>
          </p:nvGrpSpPr>
          <p:grpSpPr>
            <a:xfrm>
              <a:off x="1078514" y="2263679"/>
              <a:ext cx="6739366" cy="4261665"/>
              <a:chOff x="1078514" y="2263679"/>
              <a:chExt cx="6739366" cy="4261665"/>
            </a:xfrm>
          </p:grpSpPr>
          <p:sp>
            <p:nvSpPr>
              <p:cNvPr id="12" name="Fluxograma: Processo 11"/>
              <p:cNvSpPr/>
              <p:nvPr/>
            </p:nvSpPr>
            <p:spPr>
              <a:xfrm>
                <a:off x="4861647" y="5048479"/>
                <a:ext cx="2956233" cy="812964"/>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b="1" dirty="0">
                    <a:solidFill>
                      <a:schemeClr val="tx2"/>
                    </a:solidFill>
                  </a:rPr>
                  <a:t>INSTRUÇÃO</a:t>
                </a:r>
              </a:p>
            </p:txBody>
          </p:sp>
          <p:sp>
            <p:nvSpPr>
              <p:cNvPr id="13" name="Fluxograma: Preparação 12"/>
              <p:cNvSpPr/>
              <p:nvPr/>
            </p:nvSpPr>
            <p:spPr>
              <a:xfrm>
                <a:off x="1631504" y="3672498"/>
                <a:ext cx="2214513" cy="1346907"/>
              </a:xfrm>
              <a:prstGeom prst="flowChartPreparat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b="1" dirty="0">
                    <a:solidFill>
                      <a:schemeClr val="tx2"/>
                    </a:solidFill>
                  </a:rPr>
                  <a:t>CONDIÇÃO</a:t>
                </a:r>
              </a:p>
            </p:txBody>
          </p:sp>
          <p:cxnSp>
            <p:nvCxnSpPr>
              <p:cNvPr id="18" name="Conector reto 17"/>
              <p:cNvCxnSpPr/>
              <p:nvPr/>
            </p:nvCxnSpPr>
            <p:spPr>
              <a:xfrm flipV="1">
                <a:off x="2738760" y="2263679"/>
                <a:ext cx="0" cy="1408819"/>
              </a:xfrm>
              <a:prstGeom prst="line">
                <a:avLst/>
              </a:prstGeom>
              <a:ln w="38100"/>
            </p:spPr>
            <p:style>
              <a:lnRef idx="3">
                <a:schemeClr val="dk1"/>
              </a:lnRef>
              <a:fillRef idx="0">
                <a:schemeClr val="dk1"/>
              </a:fillRef>
              <a:effectRef idx="2">
                <a:schemeClr val="dk1"/>
              </a:effectRef>
              <a:fontRef idx="minor">
                <a:schemeClr val="tx1"/>
              </a:fontRef>
            </p:style>
          </p:cxnSp>
          <p:cxnSp>
            <p:nvCxnSpPr>
              <p:cNvPr id="19" name="Conector reto 18"/>
              <p:cNvCxnSpPr/>
              <p:nvPr/>
            </p:nvCxnSpPr>
            <p:spPr>
              <a:xfrm>
                <a:off x="2738760" y="5048480"/>
                <a:ext cx="0" cy="1476864"/>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Conector Angulado 22"/>
              <p:cNvCxnSpPr>
                <a:stCxn id="12" idx="2"/>
              </p:cNvCxnSpPr>
              <p:nvPr/>
            </p:nvCxnSpPr>
            <p:spPr>
              <a:xfrm rot="5400000" flipH="1">
                <a:off x="2963000" y="2484680"/>
                <a:ext cx="3152523" cy="3601004"/>
              </a:xfrm>
              <a:prstGeom prst="bentConnector4">
                <a:avLst>
                  <a:gd name="adj1" fmla="val -7251"/>
                  <a:gd name="adj2" fmla="val -91402"/>
                </a:avLst>
              </a:prstGeom>
              <a:ln w="38100"/>
            </p:spPr>
            <p:style>
              <a:lnRef idx="3">
                <a:schemeClr val="dk1"/>
              </a:lnRef>
              <a:fillRef idx="0">
                <a:schemeClr val="dk1"/>
              </a:fillRef>
              <a:effectRef idx="2">
                <a:schemeClr val="dk1"/>
              </a:effectRef>
              <a:fontRef idx="minor">
                <a:schemeClr val="tx1"/>
              </a:fontRef>
            </p:style>
          </p:cxnSp>
          <p:cxnSp>
            <p:nvCxnSpPr>
              <p:cNvPr id="31" name="Conector Angulado 30"/>
              <p:cNvCxnSpPr>
                <a:stCxn id="12" idx="0"/>
                <a:endCxn id="13" idx="3"/>
              </p:cNvCxnSpPr>
              <p:nvPr/>
            </p:nvCxnSpPr>
            <p:spPr>
              <a:xfrm rot="16200000" flipV="1">
                <a:off x="4741628" y="3450342"/>
                <a:ext cx="702527" cy="2493747"/>
              </a:xfrm>
              <a:prstGeom prst="bentConnector2">
                <a:avLst/>
              </a:prstGeom>
              <a:ln w="38100"/>
            </p:spPr>
            <p:style>
              <a:lnRef idx="3">
                <a:schemeClr val="dk1"/>
              </a:lnRef>
              <a:fillRef idx="0">
                <a:schemeClr val="dk1"/>
              </a:fillRef>
              <a:effectRef idx="2">
                <a:schemeClr val="dk1"/>
              </a:effectRef>
              <a:fontRef idx="minor">
                <a:schemeClr val="tx1"/>
              </a:fontRef>
            </p:style>
          </p:cxnSp>
          <p:sp>
            <p:nvSpPr>
              <p:cNvPr id="36" name="CaixaDeTexto 35"/>
              <p:cNvSpPr txBox="1"/>
              <p:nvPr/>
            </p:nvSpPr>
            <p:spPr>
              <a:xfrm>
                <a:off x="5276670" y="3740405"/>
                <a:ext cx="1197603" cy="646331"/>
              </a:xfrm>
              <a:prstGeom prst="rect">
                <a:avLst/>
              </a:prstGeom>
              <a:noFill/>
            </p:spPr>
            <p:txBody>
              <a:bodyPr wrap="square" rtlCol="0">
                <a:spAutoFit/>
              </a:bodyPr>
              <a:lstStyle/>
              <a:p>
                <a:pPr algn="ctr"/>
                <a:r>
                  <a:rPr lang="pt-BR" sz="3600" b="1" dirty="0">
                    <a:solidFill>
                      <a:sysClr val="windowText" lastClr="000000"/>
                    </a:solidFill>
                  </a:rPr>
                  <a:t>SIM</a:t>
                </a:r>
              </a:p>
            </p:txBody>
          </p:sp>
          <p:sp>
            <p:nvSpPr>
              <p:cNvPr id="37" name="CaixaDeTexto 36"/>
              <p:cNvSpPr txBox="1"/>
              <p:nvPr/>
            </p:nvSpPr>
            <p:spPr>
              <a:xfrm>
                <a:off x="1078514" y="5292011"/>
                <a:ext cx="1197603" cy="646331"/>
              </a:xfrm>
              <a:prstGeom prst="rect">
                <a:avLst/>
              </a:prstGeom>
              <a:noFill/>
            </p:spPr>
            <p:txBody>
              <a:bodyPr wrap="square" rtlCol="0">
                <a:spAutoFit/>
              </a:bodyPr>
              <a:lstStyle/>
              <a:p>
                <a:pPr algn="ctr"/>
                <a:r>
                  <a:rPr lang="pt-BR" sz="3600" b="1" dirty="0">
                    <a:solidFill>
                      <a:sysClr val="windowText" lastClr="000000"/>
                    </a:solidFill>
                  </a:rPr>
                  <a:t>NÃO</a:t>
                </a:r>
              </a:p>
            </p:txBody>
          </p:sp>
          <p:sp>
            <p:nvSpPr>
              <p:cNvPr id="40" name="Seta para a Direita 39"/>
              <p:cNvSpPr/>
              <p:nvPr/>
            </p:nvSpPr>
            <p:spPr>
              <a:xfrm rot="10800000">
                <a:off x="3917357" y="2300083"/>
                <a:ext cx="574507" cy="28524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41" name="Seta para a Direita 40"/>
              <p:cNvSpPr/>
              <p:nvPr/>
            </p:nvSpPr>
            <p:spPr>
              <a:xfrm>
                <a:off x="4369184" y="4465351"/>
                <a:ext cx="574507" cy="28524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42" name="Seta para a Direita 41"/>
              <p:cNvSpPr/>
              <p:nvPr/>
            </p:nvSpPr>
            <p:spPr>
              <a:xfrm>
                <a:off x="6960096" y="6223654"/>
                <a:ext cx="574507" cy="28524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43" name="Seta para a Direita 42"/>
              <p:cNvSpPr/>
              <p:nvPr/>
            </p:nvSpPr>
            <p:spPr>
              <a:xfrm rot="5400000">
                <a:off x="2020249" y="3114184"/>
                <a:ext cx="574507" cy="28524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44" name="Seta para a Direita 43"/>
              <p:cNvSpPr/>
              <p:nvPr/>
            </p:nvSpPr>
            <p:spPr>
              <a:xfrm rot="5400000">
                <a:off x="2786680" y="5931545"/>
                <a:ext cx="574507" cy="28524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grpSp>
      </p:grpSp>
    </p:spTree>
    <p:extLst>
      <p:ext uri="{BB962C8B-B14F-4D97-AF65-F5344CB8AC3E}">
        <p14:creationId xmlns:p14="http://schemas.microsoft.com/office/powerpoint/2010/main" val="2859824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2" y="2581101"/>
            <a:ext cx="10601704" cy="3728219"/>
          </a:xfrm>
        </p:spPr>
        <p:txBody>
          <a:bodyPr>
            <a:normAutofit fontScale="92500"/>
          </a:bodyPr>
          <a:lstStyle/>
          <a:p>
            <a:pPr marL="0" indent="0" algn="just">
              <a:lnSpc>
                <a:spcPct val="150000"/>
              </a:lnSpc>
              <a:buNone/>
            </a:pPr>
            <a:r>
              <a:rPr lang="pt-BR" sz="2400" dirty="0"/>
              <a:t>A estrutura </a:t>
            </a:r>
            <a:r>
              <a:rPr lang="pt-BR" sz="2400" b="1" dirty="0"/>
              <a:t>enquanto...faca </a:t>
            </a:r>
            <a:r>
              <a:rPr lang="pt-BR" sz="2400" dirty="0"/>
              <a:t>também é uma estrutura de repetição, semelhante à </a:t>
            </a:r>
            <a:r>
              <a:rPr lang="pt-BR" sz="2400" b="1" dirty="0"/>
              <a:t>repita</a:t>
            </a:r>
            <a:r>
              <a:rPr lang="pt-BR" sz="2400" dirty="0"/>
              <a:t>. A diferença básica entre as duas estruturas é a posição onde é testada a expressão. Na estrutura </a:t>
            </a:r>
            <a:r>
              <a:rPr lang="pt-BR" sz="2400" b="1" dirty="0"/>
              <a:t>repita</a:t>
            </a:r>
            <a:r>
              <a:rPr lang="pt-BR" sz="2400" dirty="0"/>
              <a:t>, a condição é avaliada após a execução dos comandos, o que garante que os comandos serão executados pelo menos uma vez. Na estrutura </a:t>
            </a:r>
            <a:r>
              <a:rPr lang="pt-BR" sz="2400" b="1" dirty="0"/>
              <a:t>enquanto</a:t>
            </a:r>
            <a:r>
              <a:rPr lang="pt-BR" sz="2400" dirty="0"/>
              <a:t>, a expressão é avaliada no início e se o resultado for </a:t>
            </a:r>
            <a:r>
              <a:rPr lang="pt-BR" sz="2400" b="1" dirty="0"/>
              <a:t>FALSO </a:t>
            </a:r>
            <a:r>
              <a:rPr lang="pt-BR" sz="2400" dirty="0"/>
              <a:t>no primeiro teste, a lista de comandos não é executada nenhuma vez. Essa diferença faz com que em determinadas situações o uso de uma estrutura seja mais vantajoso que o uso da outra</a:t>
            </a:r>
            <a:endParaRPr lang="pt-BR" sz="19200" dirty="0"/>
          </a:p>
        </p:txBody>
      </p:sp>
      <p:sp>
        <p:nvSpPr>
          <p:cNvPr id="3" name="Título 2"/>
          <p:cNvSpPr>
            <a:spLocks noGrp="1"/>
          </p:cNvSpPr>
          <p:nvPr>
            <p:ph type="title"/>
          </p:nvPr>
        </p:nvSpPr>
        <p:spPr/>
        <p:txBody>
          <a:bodyPr/>
          <a:lstStyle/>
          <a:p>
            <a:r>
              <a:rPr lang="pt-BR" dirty="0"/>
              <a:t>Estrutura de Repetição – Enquanto... faça</a:t>
            </a:r>
          </a:p>
        </p:txBody>
      </p:sp>
      <p:pic>
        <p:nvPicPr>
          <p:cNvPr id="4" name="Imagem 3"/>
          <p:cNvPicPr>
            <a:picLocks noChangeAspect="1"/>
          </p:cNvPicPr>
          <p:nvPr/>
        </p:nvPicPr>
        <p:blipFill rotWithShape="1">
          <a:blip r:embed="rId2"/>
          <a:srcRect t="11609" r="32844" b="23423"/>
          <a:stretch/>
        </p:blipFill>
        <p:spPr>
          <a:xfrm>
            <a:off x="1127448" y="1700808"/>
            <a:ext cx="8737823" cy="4752528"/>
          </a:xfrm>
          <a:prstGeom prst="rect">
            <a:avLst/>
          </a:prstGeom>
        </p:spPr>
      </p:pic>
      <p:pic>
        <p:nvPicPr>
          <p:cNvPr id="5" name="Imagem 4"/>
          <p:cNvPicPr>
            <a:picLocks noChangeAspect="1"/>
          </p:cNvPicPr>
          <p:nvPr/>
        </p:nvPicPr>
        <p:blipFill rotWithShape="1">
          <a:blip r:embed="rId3"/>
          <a:srcRect t="12594" r="30077" b="21454"/>
          <a:stretch/>
        </p:blipFill>
        <p:spPr>
          <a:xfrm>
            <a:off x="1127448" y="1705212"/>
            <a:ext cx="9097863" cy="4824536"/>
          </a:xfrm>
          <a:prstGeom prst="rect">
            <a:avLst/>
          </a:prstGeom>
        </p:spPr>
      </p:pic>
    </p:spTree>
    <p:extLst>
      <p:ext uri="{BB962C8B-B14F-4D97-AF65-F5344CB8AC3E}">
        <p14:creationId xmlns:p14="http://schemas.microsoft.com/office/powerpoint/2010/main" val="2294294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3" y="2581101"/>
            <a:ext cx="9011228" cy="1856011"/>
          </a:xfrm>
        </p:spPr>
        <p:txBody>
          <a:bodyPr>
            <a:normAutofit lnSpcReduction="10000"/>
          </a:bodyPr>
          <a:lstStyle/>
          <a:p>
            <a:pPr marL="0" indent="0" algn="just">
              <a:buNone/>
            </a:pPr>
            <a:r>
              <a:rPr lang="pt-BR" dirty="0"/>
              <a:t>A lógica de programação significa o uso correto das leis do pensamento nos processos de raciocínio e simbolização formais da programação de computadores. Para representar mais fielmente o raciocínio da lógica de programação, utilizamos os </a:t>
            </a:r>
            <a:r>
              <a:rPr lang="pt-BR" sz="2400" b="1" dirty="0"/>
              <a:t>algoritmos</a:t>
            </a:r>
            <a:r>
              <a:rPr lang="pt-BR" dirty="0"/>
              <a:t>.</a:t>
            </a:r>
          </a:p>
        </p:txBody>
      </p:sp>
      <p:sp>
        <p:nvSpPr>
          <p:cNvPr id="3" name="Título 2"/>
          <p:cNvSpPr>
            <a:spLocks noGrp="1"/>
          </p:cNvSpPr>
          <p:nvPr>
            <p:ph type="title"/>
          </p:nvPr>
        </p:nvSpPr>
        <p:spPr/>
        <p:txBody>
          <a:bodyPr/>
          <a:lstStyle/>
          <a:p>
            <a:r>
              <a:rPr lang="pt-BR" dirty="0"/>
              <a:t>E a lógica de programação?</a:t>
            </a:r>
          </a:p>
        </p:txBody>
      </p:sp>
      <p:grpSp>
        <p:nvGrpSpPr>
          <p:cNvPr id="4" name="Agrupar 3"/>
          <p:cNvGrpSpPr/>
          <p:nvPr/>
        </p:nvGrpSpPr>
        <p:grpSpPr>
          <a:xfrm>
            <a:off x="2161692" y="4308896"/>
            <a:ext cx="7868616" cy="2474704"/>
            <a:chOff x="2161692" y="4308896"/>
            <a:chExt cx="7868616" cy="2474704"/>
          </a:xfrm>
        </p:grpSpPr>
        <p:sp>
          <p:nvSpPr>
            <p:cNvPr id="5" name="Retângulo 4"/>
            <p:cNvSpPr/>
            <p:nvPr/>
          </p:nvSpPr>
          <p:spPr>
            <a:xfrm>
              <a:off x="2161692" y="4308896"/>
              <a:ext cx="7868616" cy="24747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dirty="0"/>
            </a:p>
          </p:txBody>
        </p:sp>
        <p:sp>
          <p:nvSpPr>
            <p:cNvPr id="6" name="CaixaDeTexto 5"/>
            <p:cNvSpPr txBox="1"/>
            <p:nvPr/>
          </p:nvSpPr>
          <p:spPr>
            <a:xfrm>
              <a:off x="2161692" y="4361308"/>
              <a:ext cx="7678724" cy="2185214"/>
            </a:xfrm>
            <a:prstGeom prst="rect">
              <a:avLst/>
            </a:prstGeom>
            <a:noFill/>
          </p:spPr>
          <p:txBody>
            <a:bodyPr wrap="square" rtlCol="0">
              <a:spAutoFit/>
            </a:bodyPr>
            <a:lstStyle/>
            <a:p>
              <a:pPr algn="ctr"/>
              <a:r>
                <a:rPr lang="pt-BR" sz="3200" dirty="0">
                  <a:solidFill>
                    <a:schemeClr val="bg2"/>
                  </a:solidFill>
                  <a:latin typeface="+mj-lt"/>
                  <a:ea typeface="Verdana" panose="020B0604030504040204" pitchFamily="34" charset="0"/>
                  <a:cs typeface="Verdana" panose="020B0604030504040204" pitchFamily="34" charset="0"/>
                </a:rPr>
                <a:t>Algoritmo?</a:t>
              </a:r>
            </a:p>
            <a:p>
              <a:pPr algn="just"/>
              <a:endParaRPr lang="pt-BR" sz="2000" dirty="0">
                <a:solidFill>
                  <a:schemeClr val="bg2"/>
                </a:solidFill>
                <a:latin typeface="+mj-lt"/>
                <a:ea typeface="Verdana" panose="020B0604030504040204" pitchFamily="34" charset="0"/>
                <a:cs typeface="Verdana" panose="020B0604030504040204" pitchFamily="34" charset="0"/>
              </a:endParaRPr>
            </a:p>
            <a:p>
              <a:pPr algn="ctr"/>
              <a:r>
                <a:rPr lang="pt-BR" sz="2800" dirty="0">
                  <a:solidFill>
                    <a:schemeClr val="bg2"/>
                  </a:solidFill>
                  <a:latin typeface="+mj-lt"/>
                  <a:ea typeface="Verdana" panose="020B0604030504040204" pitchFamily="34" charset="0"/>
                  <a:cs typeface="Verdana" panose="020B0604030504040204" pitchFamily="34" charset="0"/>
                </a:rPr>
                <a:t>De maneira bem simples, é a sequência de passos ou ações para solucionar determinado problema.</a:t>
              </a:r>
              <a:endParaRPr lang="pt-BR" sz="2800" dirty="0">
                <a:solidFill>
                  <a:schemeClr val="bg2"/>
                </a:solidFill>
                <a:latin typeface="+mj-lt"/>
              </a:endParaRPr>
            </a:p>
          </p:txBody>
        </p:sp>
      </p:grpSp>
    </p:spTree>
    <p:extLst>
      <p:ext uri="{BB962C8B-B14F-4D97-AF65-F5344CB8AC3E}">
        <p14:creationId xmlns:p14="http://schemas.microsoft.com/office/powerpoint/2010/main" val="1426162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2" y="2581101"/>
            <a:ext cx="10241664" cy="4276899"/>
          </a:xfrm>
        </p:spPr>
        <p:txBody>
          <a:bodyPr>
            <a:normAutofit fontScale="92500" lnSpcReduction="20000"/>
          </a:bodyPr>
          <a:lstStyle/>
          <a:p>
            <a:pPr marL="457200" indent="-457200" algn="just">
              <a:buFont typeface="+mj-lt"/>
              <a:buAutoNum type="arabicPeriod"/>
            </a:pPr>
            <a:r>
              <a:rPr lang="pt-BR" sz="2400" dirty="0"/>
              <a:t>Criar um algoritmo para somar os valores que o usuário digitar, se o usuário digitar o valor 0 (zero) o “loop” acaba, o resultado da soma deve ser apresentado sempre. – (</a:t>
            </a:r>
            <a:r>
              <a:rPr lang="pt-BR" sz="2400" b="1" u="sng" dirty="0">
                <a:solidFill>
                  <a:srgbClr val="FF0000"/>
                </a:solidFill>
              </a:rPr>
              <a:t>Em aula!!!</a:t>
            </a:r>
            <a:r>
              <a:rPr lang="pt-BR" sz="2400" dirty="0"/>
              <a:t>)</a:t>
            </a:r>
          </a:p>
          <a:p>
            <a:pPr marL="457200" indent="-457200" algn="just">
              <a:buFont typeface="+mj-lt"/>
              <a:buAutoNum type="arabicPeriod"/>
            </a:pPr>
            <a:r>
              <a:rPr lang="pt-BR" sz="2400" dirty="0"/>
              <a:t>Algoritmo que leia o nome de várias pessoas e mostre na tela com uma mensagem de “Olá! &lt;nome&gt;, seja bem vindo.”. Para sair do sistema o usuário deve digitar a palavra “fim” (Atente-se as variações possíveis). – (</a:t>
            </a:r>
            <a:r>
              <a:rPr lang="pt-BR" sz="2400" b="1" u="sng" dirty="0">
                <a:solidFill>
                  <a:srgbClr val="FF0000"/>
                </a:solidFill>
              </a:rPr>
              <a:t>Em aula!!!</a:t>
            </a:r>
            <a:r>
              <a:rPr lang="pt-BR" sz="2400" dirty="0"/>
              <a:t>)</a:t>
            </a:r>
          </a:p>
          <a:p>
            <a:pPr marL="457200" indent="-457200" algn="just">
              <a:buFont typeface="+mj-lt"/>
              <a:buAutoNum type="arabicPeriod"/>
            </a:pPr>
            <a:r>
              <a:rPr lang="pt-BR" sz="2400" dirty="0"/>
              <a:t>A concessionária de veículos CARANGO VELHO está vendendo os seus veículos com desconto. Faça um algoritmo que calcule e exiba o valor do desconto e o valor a ser pago pelo cliente de vários carros. O desconto deverá ser calculado de acordo com o ano do veículo. Até 2000 - 12% e acima de 2000 - 7%. O sistema deverá perguntar se deseja continuar calculando desconto até que a resposta seja: (S) Sim - (N) Não. Informar total de carros com ano até 2000 e total geral.</a:t>
            </a:r>
          </a:p>
          <a:p>
            <a:pPr marL="457200" indent="-457200" algn="just">
              <a:buFont typeface="+mj-lt"/>
              <a:buAutoNum type="arabicPeriod"/>
            </a:pPr>
            <a:r>
              <a:rPr lang="pt-BR" sz="2400" dirty="0"/>
              <a:t>Escrever um algoritmo que leia os dados de </a:t>
            </a:r>
            <a:r>
              <a:rPr lang="pt-BR" sz="2400" b="1" u="sng" dirty="0"/>
              <a:t>N</a:t>
            </a:r>
            <a:r>
              <a:rPr lang="pt-BR" sz="2400" dirty="0"/>
              <a:t> pessoas (nome, sexo, idade e saúde) e informe se está apta ou não para cumprir o serviço militar obrigatório. Informe os totais.</a:t>
            </a:r>
          </a:p>
          <a:p>
            <a:pPr marL="457200" indent="-457200" algn="just">
              <a:buFont typeface="+mj-lt"/>
              <a:buAutoNum type="arabicPeriod"/>
            </a:pPr>
            <a:endParaRPr lang="pt-BR" sz="2400" dirty="0"/>
          </a:p>
        </p:txBody>
      </p:sp>
      <p:sp>
        <p:nvSpPr>
          <p:cNvPr id="3" name="Título 2"/>
          <p:cNvSpPr>
            <a:spLocks noGrp="1"/>
          </p:cNvSpPr>
          <p:nvPr>
            <p:ph type="title"/>
          </p:nvPr>
        </p:nvSpPr>
        <p:spPr/>
        <p:txBody>
          <a:bodyPr/>
          <a:lstStyle/>
          <a:p>
            <a:r>
              <a:rPr lang="pt-BR" dirty="0"/>
              <a:t>Estrutura de Repetição – Enquanto... faça</a:t>
            </a:r>
          </a:p>
        </p:txBody>
      </p:sp>
    </p:spTree>
    <p:extLst>
      <p:ext uri="{BB962C8B-B14F-4D97-AF65-F5344CB8AC3E}">
        <p14:creationId xmlns:p14="http://schemas.microsoft.com/office/powerpoint/2010/main" val="571318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2" y="2581101"/>
            <a:ext cx="11321784" cy="3728219"/>
          </a:xfrm>
        </p:spPr>
        <p:txBody>
          <a:bodyPr>
            <a:normAutofit/>
          </a:bodyPr>
          <a:lstStyle/>
          <a:p>
            <a:pPr marL="0" indent="0">
              <a:buNone/>
            </a:pPr>
            <a:r>
              <a:rPr lang="pt-BR" sz="2400" dirty="0"/>
              <a:t>A estrutura é quase similar à estrutura enquanto...faça. A diferença entre as duas é que a variável contadora e a condição de interrupção são eliminadas na estrutura. Sua forma geral é:</a:t>
            </a:r>
          </a:p>
          <a:p>
            <a:pPr marL="0" indent="0">
              <a:buNone/>
            </a:pPr>
            <a:endParaRPr lang="pt-BR" dirty="0"/>
          </a:p>
          <a:p>
            <a:pPr marL="914400" lvl="2" indent="0">
              <a:buNone/>
            </a:pPr>
            <a:r>
              <a:rPr lang="pt-BR" sz="2000" b="1" dirty="0"/>
              <a:t>Para </a:t>
            </a:r>
            <a:r>
              <a:rPr lang="pt-BR" sz="2000" dirty="0"/>
              <a:t>&lt;variável de controle&gt; </a:t>
            </a:r>
            <a:r>
              <a:rPr lang="pt-BR" sz="2000" b="1" dirty="0"/>
              <a:t>de</a:t>
            </a:r>
            <a:r>
              <a:rPr lang="pt-BR" sz="2000" dirty="0"/>
              <a:t> &lt;valor inicial&gt; </a:t>
            </a:r>
            <a:r>
              <a:rPr lang="pt-BR" sz="2000" b="1" dirty="0"/>
              <a:t>ate</a:t>
            </a:r>
            <a:r>
              <a:rPr lang="pt-BR" sz="2000" dirty="0"/>
              <a:t> &lt;valor final&gt; [passos &lt;incremento&gt;] </a:t>
            </a:r>
            <a:r>
              <a:rPr lang="pt-BR" sz="2000" b="1" dirty="0"/>
              <a:t>faca</a:t>
            </a:r>
          </a:p>
          <a:p>
            <a:pPr marL="914400" lvl="2" indent="0">
              <a:buNone/>
            </a:pPr>
            <a:r>
              <a:rPr lang="pt-BR" sz="2000" dirty="0"/>
              <a:t>	&lt;lista de comandos&gt;</a:t>
            </a:r>
          </a:p>
          <a:p>
            <a:pPr marL="914400" lvl="2" indent="0">
              <a:buNone/>
            </a:pPr>
            <a:r>
              <a:rPr lang="pt-BR" sz="2000" b="1" dirty="0"/>
              <a:t>fimpara</a:t>
            </a:r>
            <a:endParaRPr lang="pt-BR" sz="9600" dirty="0"/>
          </a:p>
        </p:txBody>
      </p:sp>
      <p:sp>
        <p:nvSpPr>
          <p:cNvPr id="3" name="Título 2"/>
          <p:cNvSpPr>
            <a:spLocks noGrp="1"/>
          </p:cNvSpPr>
          <p:nvPr>
            <p:ph type="title"/>
          </p:nvPr>
        </p:nvSpPr>
        <p:spPr/>
        <p:txBody>
          <a:bodyPr/>
          <a:lstStyle/>
          <a:p>
            <a:r>
              <a:rPr lang="pt-BR" dirty="0"/>
              <a:t>Estrutura de Repetição – Para... faça</a:t>
            </a:r>
          </a:p>
        </p:txBody>
      </p:sp>
      <p:grpSp>
        <p:nvGrpSpPr>
          <p:cNvPr id="40" name="Agrupar 39"/>
          <p:cNvGrpSpPr/>
          <p:nvPr/>
        </p:nvGrpSpPr>
        <p:grpSpPr>
          <a:xfrm>
            <a:off x="335360" y="1988169"/>
            <a:ext cx="10081120" cy="4758990"/>
            <a:chOff x="335360" y="1988169"/>
            <a:chExt cx="10081120" cy="4758990"/>
          </a:xfrm>
        </p:grpSpPr>
        <p:grpSp>
          <p:nvGrpSpPr>
            <p:cNvPr id="4" name="Agrupar 3"/>
            <p:cNvGrpSpPr/>
            <p:nvPr/>
          </p:nvGrpSpPr>
          <p:grpSpPr>
            <a:xfrm>
              <a:off x="335360" y="1988169"/>
              <a:ext cx="10081120" cy="4758990"/>
              <a:chOff x="101601" y="1985329"/>
              <a:chExt cx="10081120" cy="4758990"/>
            </a:xfrm>
          </p:grpSpPr>
          <p:sp>
            <p:nvSpPr>
              <p:cNvPr id="5" name="Fluxograma: Processo 4"/>
              <p:cNvSpPr/>
              <p:nvPr/>
            </p:nvSpPr>
            <p:spPr>
              <a:xfrm>
                <a:off x="101601" y="1985329"/>
                <a:ext cx="10081120" cy="475899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3600" b="1" dirty="0">
                  <a:solidFill>
                    <a:sysClr val="windowText" lastClr="000000"/>
                  </a:solidFill>
                </a:endParaRPr>
              </a:p>
            </p:txBody>
          </p:sp>
          <p:grpSp>
            <p:nvGrpSpPr>
              <p:cNvPr id="6" name="Agrupar 5"/>
              <p:cNvGrpSpPr/>
              <p:nvPr/>
            </p:nvGrpSpPr>
            <p:grpSpPr>
              <a:xfrm>
                <a:off x="1823145" y="2192621"/>
                <a:ext cx="7218201" cy="3758600"/>
                <a:chOff x="1823145" y="2192621"/>
                <a:chExt cx="7218201" cy="3758600"/>
              </a:xfrm>
            </p:grpSpPr>
            <p:sp>
              <p:nvSpPr>
                <p:cNvPr id="7" name="Fluxograma: Processo 6"/>
                <p:cNvSpPr/>
                <p:nvPr/>
              </p:nvSpPr>
              <p:spPr>
                <a:xfrm>
                  <a:off x="3810392" y="5125378"/>
                  <a:ext cx="2956233" cy="812964"/>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b="1" dirty="0">
                      <a:solidFill>
                        <a:schemeClr val="tx2"/>
                      </a:solidFill>
                    </a:rPr>
                    <a:t>INSTRUÇÃO</a:t>
                  </a:r>
                </a:p>
              </p:txBody>
            </p:sp>
            <p:sp>
              <p:nvSpPr>
                <p:cNvPr id="8" name="Fluxograma: Preparação 7"/>
                <p:cNvSpPr/>
                <p:nvPr/>
              </p:nvSpPr>
              <p:spPr>
                <a:xfrm>
                  <a:off x="3586767" y="2889735"/>
                  <a:ext cx="3403485" cy="1346907"/>
                </a:xfrm>
                <a:prstGeom prst="flowChartPreparat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b="1" dirty="0">
                      <a:solidFill>
                        <a:schemeClr val="tx2"/>
                      </a:solidFill>
                    </a:rPr>
                    <a:t>&lt;variável&gt;,</a:t>
                  </a:r>
                </a:p>
                <a:p>
                  <a:pPr algn="ctr"/>
                  <a:r>
                    <a:rPr lang="pt-BR" b="1" dirty="0">
                      <a:solidFill>
                        <a:schemeClr val="tx2"/>
                      </a:solidFill>
                    </a:rPr>
                    <a:t>&lt;valor inicial&gt;,</a:t>
                  </a:r>
                </a:p>
                <a:p>
                  <a:pPr algn="ctr"/>
                  <a:r>
                    <a:rPr lang="pt-BR" b="1" dirty="0">
                      <a:solidFill>
                        <a:schemeClr val="tx2"/>
                      </a:solidFill>
                    </a:rPr>
                    <a:t>&lt;valor final&gt;,</a:t>
                  </a:r>
                </a:p>
                <a:p>
                  <a:pPr algn="ctr"/>
                  <a:r>
                    <a:rPr lang="pt-BR" b="1" dirty="0">
                      <a:solidFill>
                        <a:schemeClr val="tx2"/>
                      </a:solidFill>
                    </a:rPr>
                    <a:t>[&lt;passo&gt;]</a:t>
                  </a:r>
                </a:p>
              </p:txBody>
            </p:sp>
            <p:sp>
              <p:nvSpPr>
                <p:cNvPr id="13" name="CaixaDeTexto 12"/>
                <p:cNvSpPr txBox="1"/>
                <p:nvPr/>
              </p:nvSpPr>
              <p:spPr>
                <a:xfrm>
                  <a:off x="2360623" y="4904974"/>
                  <a:ext cx="1197603" cy="646331"/>
                </a:xfrm>
                <a:prstGeom prst="rect">
                  <a:avLst/>
                </a:prstGeom>
                <a:noFill/>
              </p:spPr>
              <p:txBody>
                <a:bodyPr wrap="square" rtlCol="0">
                  <a:spAutoFit/>
                </a:bodyPr>
                <a:lstStyle/>
                <a:p>
                  <a:pPr algn="ctr"/>
                  <a:r>
                    <a:rPr lang="pt-BR" sz="3600" b="1" dirty="0">
                      <a:solidFill>
                        <a:sysClr val="windowText" lastClr="000000"/>
                      </a:solidFill>
                    </a:rPr>
                    <a:t>SIM</a:t>
                  </a:r>
                </a:p>
              </p:txBody>
            </p:sp>
            <p:sp>
              <p:nvSpPr>
                <p:cNvPr id="14" name="CaixaDeTexto 13"/>
                <p:cNvSpPr txBox="1"/>
                <p:nvPr/>
              </p:nvSpPr>
              <p:spPr>
                <a:xfrm>
                  <a:off x="7843743" y="5125378"/>
                  <a:ext cx="1197603" cy="646331"/>
                </a:xfrm>
                <a:prstGeom prst="rect">
                  <a:avLst/>
                </a:prstGeom>
                <a:noFill/>
              </p:spPr>
              <p:txBody>
                <a:bodyPr wrap="square" rtlCol="0">
                  <a:spAutoFit/>
                </a:bodyPr>
                <a:lstStyle/>
                <a:p>
                  <a:pPr algn="ctr"/>
                  <a:r>
                    <a:rPr lang="pt-BR" sz="3600" b="1" dirty="0">
                      <a:solidFill>
                        <a:sysClr val="windowText" lastClr="000000"/>
                      </a:solidFill>
                    </a:rPr>
                    <a:t>NÃO</a:t>
                  </a:r>
                </a:p>
              </p:txBody>
            </p:sp>
            <p:sp>
              <p:nvSpPr>
                <p:cNvPr id="16" name="Seta para a Direita 15"/>
                <p:cNvSpPr/>
                <p:nvPr/>
              </p:nvSpPr>
              <p:spPr>
                <a:xfrm rot="5400000">
                  <a:off x="4369184" y="4465351"/>
                  <a:ext cx="574507" cy="28524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7" name="Seta para a Direita 16"/>
                <p:cNvSpPr/>
                <p:nvPr/>
              </p:nvSpPr>
              <p:spPr>
                <a:xfrm rot="5400000">
                  <a:off x="7332862" y="4695504"/>
                  <a:ext cx="574507" cy="28524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8" name="Seta para a Direita 17"/>
                <p:cNvSpPr/>
                <p:nvPr/>
              </p:nvSpPr>
              <p:spPr>
                <a:xfrm>
                  <a:off x="2002591" y="3138128"/>
                  <a:ext cx="574507" cy="28524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9" name="Seta para a Direita 18"/>
                <p:cNvSpPr/>
                <p:nvPr/>
              </p:nvSpPr>
              <p:spPr>
                <a:xfrm rot="16200000">
                  <a:off x="1678512" y="4474318"/>
                  <a:ext cx="574507" cy="28524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28" name="Seta para a Direita 27"/>
                <p:cNvSpPr/>
                <p:nvPr/>
              </p:nvSpPr>
              <p:spPr>
                <a:xfrm rot="5400000">
                  <a:off x="4419184" y="2337254"/>
                  <a:ext cx="574507" cy="28524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35" name="Seta para a Direita 34"/>
                <p:cNvSpPr/>
                <p:nvPr/>
              </p:nvSpPr>
              <p:spPr>
                <a:xfrm rot="10800000">
                  <a:off x="2674646" y="5665979"/>
                  <a:ext cx="574507" cy="28524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grpSp>
        </p:grpSp>
        <p:cxnSp>
          <p:nvCxnSpPr>
            <p:cNvPr id="27" name="Conector de Seta Reta 26"/>
            <p:cNvCxnSpPr>
              <a:stCxn id="8" idx="2"/>
              <a:endCxn id="7" idx="0"/>
            </p:cNvCxnSpPr>
            <p:nvPr/>
          </p:nvCxnSpPr>
          <p:spPr>
            <a:xfrm flipH="1">
              <a:off x="5522268" y="4239482"/>
              <a:ext cx="1" cy="88873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9" name="Conector de Seta Reta 28"/>
            <p:cNvCxnSpPr>
              <a:endCxn id="8" idx="0"/>
            </p:cNvCxnSpPr>
            <p:nvPr/>
          </p:nvCxnSpPr>
          <p:spPr>
            <a:xfrm>
              <a:off x="5522267" y="2195461"/>
              <a:ext cx="2" cy="69711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3" name="Conector Angulado 32"/>
            <p:cNvCxnSpPr>
              <a:stCxn id="7" idx="1"/>
              <a:endCxn id="8" idx="1"/>
            </p:cNvCxnSpPr>
            <p:nvPr/>
          </p:nvCxnSpPr>
          <p:spPr>
            <a:xfrm rot="10800000">
              <a:off x="3820527" y="3566030"/>
              <a:ext cx="223625" cy="1968671"/>
            </a:xfrm>
            <a:prstGeom prst="bentConnector3">
              <a:avLst>
                <a:gd name="adj1" fmla="val 978540"/>
              </a:avLst>
            </a:prstGeom>
            <a:ln w="57150">
              <a:tailEnd type="triangle"/>
            </a:ln>
          </p:spPr>
          <p:style>
            <a:lnRef idx="3">
              <a:schemeClr val="dk1"/>
            </a:lnRef>
            <a:fillRef idx="0">
              <a:schemeClr val="dk1"/>
            </a:fillRef>
            <a:effectRef idx="2">
              <a:schemeClr val="dk1"/>
            </a:effectRef>
            <a:fontRef idx="minor">
              <a:schemeClr val="tx1"/>
            </a:fontRef>
          </p:style>
        </p:cxnSp>
        <p:cxnSp>
          <p:nvCxnSpPr>
            <p:cNvPr id="36" name="Conector Angulado 35"/>
            <p:cNvCxnSpPr>
              <a:stCxn id="8" idx="3"/>
            </p:cNvCxnSpPr>
            <p:nvPr/>
          </p:nvCxnSpPr>
          <p:spPr>
            <a:xfrm flipH="1">
              <a:off x="5522267" y="3566029"/>
              <a:ext cx="1701744" cy="3048608"/>
            </a:xfrm>
            <a:prstGeom prst="bentConnector4">
              <a:avLst>
                <a:gd name="adj1" fmla="val -13433"/>
                <a:gd name="adj2" fmla="val 81910"/>
              </a:avLst>
            </a:prstGeom>
            <a:ln w="57150">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715231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2" y="2581101"/>
            <a:ext cx="10601704" cy="3728219"/>
          </a:xfrm>
        </p:spPr>
        <p:txBody>
          <a:bodyPr>
            <a:normAutofit lnSpcReduction="10000"/>
          </a:bodyPr>
          <a:lstStyle/>
          <a:p>
            <a:pPr marL="0" indent="0" algn="just">
              <a:lnSpc>
                <a:spcPct val="150000"/>
              </a:lnSpc>
              <a:buNone/>
            </a:pPr>
            <a:r>
              <a:rPr lang="pt-BR" sz="2400" dirty="0"/>
              <a:t>Na estrutura Para... faca, a variável de controle é inicializada com </a:t>
            </a:r>
            <a:r>
              <a:rPr lang="pt-BR" sz="2400" b="1" u="sng" dirty="0"/>
              <a:t>&lt;valor inicial&gt;</a:t>
            </a:r>
            <a:r>
              <a:rPr lang="pt-BR" sz="2400" dirty="0"/>
              <a:t> e no início de cada iteração, seu valor é comparado com </a:t>
            </a:r>
            <a:r>
              <a:rPr lang="pt-BR" sz="2400" b="1" u="sng" dirty="0"/>
              <a:t>&lt;valor final&gt;</a:t>
            </a:r>
            <a:r>
              <a:rPr lang="pt-BR" sz="2400" dirty="0"/>
              <a:t>. Se o valor da variável for menor ou igual a </a:t>
            </a:r>
            <a:r>
              <a:rPr lang="pt-BR" sz="2400" b="1" u="sng" dirty="0"/>
              <a:t>&lt;valor final&gt;</a:t>
            </a:r>
            <a:r>
              <a:rPr lang="pt-BR" sz="2400" dirty="0"/>
              <a:t>, a lista de comandos é executada e após ser executado o último comando da lista, a variável de controle é incrementada. Isto repete-se até que o valor da variável de controle seja maior que </a:t>
            </a:r>
            <a:r>
              <a:rPr lang="pt-BR" sz="2400" b="1" u="sng" dirty="0"/>
              <a:t>&lt;valor final&gt;</a:t>
            </a:r>
            <a:r>
              <a:rPr lang="pt-BR" sz="2400" dirty="0"/>
              <a:t>, quando então é executado o comando imediatamente após a palavra </a:t>
            </a:r>
            <a:r>
              <a:rPr lang="pt-BR" sz="2400" b="1" u="sng" dirty="0"/>
              <a:t>&lt;fimpara&gt;</a:t>
            </a:r>
            <a:r>
              <a:rPr lang="pt-BR" sz="2400" dirty="0"/>
              <a:t>. A instrução </a:t>
            </a:r>
            <a:r>
              <a:rPr lang="pt-BR" sz="2400" b="1" u="sng" dirty="0"/>
              <a:t>passo</a:t>
            </a:r>
            <a:r>
              <a:rPr lang="pt-BR" sz="2400" dirty="0"/>
              <a:t> é necessária se o incremento for diferente de 1.</a:t>
            </a:r>
            <a:endParaRPr lang="pt-BR" sz="19200" dirty="0"/>
          </a:p>
        </p:txBody>
      </p:sp>
      <p:sp>
        <p:nvSpPr>
          <p:cNvPr id="3" name="Título 2"/>
          <p:cNvSpPr>
            <a:spLocks noGrp="1"/>
          </p:cNvSpPr>
          <p:nvPr>
            <p:ph type="title"/>
          </p:nvPr>
        </p:nvSpPr>
        <p:spPr/>
        <p:txBody>
          <a:bodyPr/>
          <a:lstStyle/>
          <a:p>
            <a:r>
              <a:rPr lang="pt-BR" dirty="0"/>
              <a:t>Estrutura de Repetição – Para... Faca</a:t>
            </a:r>
          </a:p>
        </p:txBody>
      </p:sp>
      <p:pic>
        <p:nvPicPr>
          <p:cNvPr id="10" name="Imagem 9"/>
          <p:cNvPicPr>
            <a:picLocks noChangeAspect="1"/>
          </p:cNvPicPr>
          <p:nvPr/>
        </p:nvPicPr>
        <p:blipFill rotWithShape="1">
          <a:blip r:embed="rId2"/>
          <a:srcRect t="11609" r="25649" b="40157"/>
          <a:stretch/>
        </p:blipFill>
        <p:spPr>
          <a:xfrm>
            <a:off x="983432" y="2681014"/>
            <a:ext cx="9673927" cy="3528392"/>
          </a:xfrm>
          <a:prstGeom prst="rect">
            <a:avLst/>
          </a:prstGeom>
        </p:spPr>
      </p:pic>
    </p:spTree>
    <p:extLst>
      <p:ext uri="{BB962C8B-B14F-4D97-AF65-F5344CB8AC3E}">
        <p14:creationId xmlns:p14="http://schemas.microsoft.com/office/powerpoint/2010/main" val="61290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2" y="2581101"/>
            <a:ext cx="10601704" cy="3728219"/>
          </a:xfrm>
        </p:spPr>
        <p:txBody>
          <a:bodyPr>
            <a:normAutofit/>
          </a:bodyPr>
          <a:lstStyle/>
          <a:p>
            <a:pPr marL="0" indent="0" algn="just">
              <a:lnSpc>
                <a:spcPct val="150000"/>
              </a:lnSpc>
              <a:buNone/>
            </a:pPr>
            <a:r>
              <a:rPr lang="pt-BR" sz="2400" dirty="0"/>
              <a:t>A estrutura Para... faca é uma estrutura de repetição mais completa que as anteriores, pois ela incorpora a inicialização, incremento e teste de valor final da variável de controle. É preferencialmente utilizada em situações em que </a:t>
            </a:r>
            <a:r>
              <a:rPr lang="pt-BR" sz="2400" b="1" u="sng" dirty="0"/>
              <a:t>sabe-se</a:t>
            </a:r>
            <a:r>
              <a:rPr lang="pt-BR" sz="2400" dirty="0"/>
              <a:t> previamente o número de repetições a serem feitas. Este número de repetições pode ser uma constante ou estar em uma variável.</a:t>
            </a:r>
            <a:endParaRPr lang="pt-BR" sz="19200" dirty="0"/>
          </a:p>
        </p:txBody>
      </p:sp>
      <p:sp>
        <p:nvSpPr>
          <p:cNvPr id="3" name="Título 2"/>
          <p:cNvSpPr>
            <a:spLocks noGrp="1"/>
          </p:cNvSpPr>
          <p:nvPr>
            <p:ph type="title"/>
          </p:nvPr>
        </p:nvSpPr>
        <p:spPr/>
        <p:txBody>
          <a:bodyPr/>
          <a:lstStyle/>
          <a:p>
            <a:r>
              <a:rPr lang="pt-BR" dirty="0"/>
              <a:t>Estrutura de Repetição – Para... Faca</a:t>
            </a:r>
          </a:p>
        </p:txBody>
      </p:sp>
    </p:spTree>
    <p:extLst>
      <p:ext uri="{BB962C8B-B14F-4D97-AF65-F5344CB8AC3E}">
        <p14:creationId xmlns:p14="http://schemas.microsoft.com/office/powerpoint/2010/main" val="2662028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2" y="2581101"/>
            <a:ext cx="10601704" cy="3728219"/>
          </a:xfrm>
        </p:spPr>
        <p:txBody>
          <a:bodyPr>
            <a:normAutofit fontScale="92500" lnSpcReduction="20000"/>
          </a:bodyPr>
          <a:lstStyle/>
          <a:p>
            <a:pPr marL="457200" indent="-457200" algn="just">
              <a:lnSpc>
                <a:spcPct val="150000"/>
              </a:lnSpc>
              <a:buFont typeface="+mj-lt"/>
              <a:buAutoNum type="arabicPeriod"/>
            </a:pPr>
            <a:r>
              <a:rPr lang="pt-BR" sz="2400" dirty="0"/>
              <a:t>Algoritmo que lê 5 números e escreve todos os que forem positivos. – (</a:t>
            </a:r>
            <a:r>
              <a:rPr lang="pt-BR" sz="2400" b="1" u="sng" dirty="0">
                <a:solidFill>
                  <a:srgbClr val="FF0000"/>
                </a:solidFill>
              </a:rPr>
              <a:t>Em aula!!!</a:t>
            </a:r>
            <a:r>
              <a:rPr lang="pt-BR" sz="2400" dirty="0"/>
              <a:t>)</a:t>
            </a:r>
            <a:endParaRPr lang="pt-BR" sz="19200" dirty="0"/>
          </a:p>
          <a:p>
            <a:pPr marL="457200" indent="-457200" algn="just">
              <a:lnSpc>
                <a:spcPct val="150000"/>
              </a:lnSpc>
              <a:buFont typeface="+mj-lt"/>
              <a:buAutoNum type="arabicPeriod"/>
            </a:pPr>
            <a:r>
              <a:rPr lang="pt-BR" sz="2400" dirty="0"/>
              <a:t>Algoritmo que lê um número </a:t>
            </a:r>
            <a:r>
              <a:rPr lang="pt-BR" sz="2400" b="1" u="sng" dirty="0"/>
              <a:t>N</a:t>
            </a:r>
            <a:r>
              <a:rPr lang="pt-BR" sz="2400" dirty="0"/>
              <a:t> e escreve todos os números de 1 a </a:t>
            </a:r>
            <a:r>
              <a:rPr lang="pt-BR" sz="2400" b="1" u="sng" dirty="0"/>
              <a:t>N</a:t>
            </a:r>
            <a:r>
              <a:rPr lang="pt-BR" sz="2400" dirty="0"/>
              <a:t>. – (</a:t>
            </a:r>
            <a:r>
              <a:rPr lang="pt-BR" sz="2400" b="1" u="sng" dirty="0">
                <a:solidFill>
                  <a:srgbClr val="FF0000"/>
                </a:solidFill>
              </a:rPr>
              <a:t>Em aula!!!</a:t>
            </a:r>
            <a:r>
              <a:rPr lang="pt-BR" sz="2400" dirty="0"/>
              <a:t>)</a:t>
            </a:r>
          </a:p>
          <a:p>
            <a:pPr marL="457200" indent="-457200" algn="just">
              <a:lnSpc>
                <a:spcPct val="150000"/>
              </a:lnSpc>
              <a:buFont typeface="+mj-lt"/>
              <a:buAutoNum type="arabicPeriod"/>
            </a:pPr>
            <a:r>
              <a:rPr lang="pt-BR" sz="2400" dirty="0"/>
              <a:t>Algoritmo que receba 10 notas e apresente a média entre elas. – (</a:t>
            </a:r>
            <a:r>
              <a:rPr lang="pt-BR" sz="2400" b="1" u="sng" dirty="0">
                <a:solidFill>
                  <a:srgbClr val="FF0000"/>
                </a:solidFill>
              </a:rPr>
              <a:t>Em aula!!!</a:t>
            </a:r>
            <a:r>
              <a:rPr lang="pt-BR" sz="2400" dirty="0"/>
              <a:t>)</a:t>
            </a:r>
          </a:p>
          <a:p>
            <a:pPr marL="457200" indent="-457200" algn="just">
              <a:lnSpc>
                <a:spcPct val="150000"/>
              </a:lnSpc>
              <a:buFont typeface="+mj-lt"/>
              <a:buAutoNum type="arabicPeriod"/>
            </a:pPr>
            <a:r>
              <a:rPr lang="pt-BR" sz="2400" dirty="0"/>
              <a:t>Escreva um algoritmo que coloque os números de 1 a 100 na tela na ordem inversa (começando em 100 e terminando em 1).</a:t>
            </a:r>
          </a:p>
          <a:p>
            <a:pPr marL="457200" indent="-457200" algn="just">
              <a:lnSpc>
                <a:spcPct val="150000"/>
              </a:lnSpc>
              <a:buFont typeface="+mj-lt"/>
              <a:buAutoNum type="arabicPeriod"/>
            </a:pPr>
            <a:r>
              <a:rPr lang="pt-BR" sz="2400" dirty="0"/>
              <a:t>Faça um algoritmo para listar todos os múltiplos positivos do número 7 menores ou iguais a 100.</a:t>
            </a:r>
          </a:p>
          <a:p>
            <a:pPr marL="457200" indent="-457200" algn="just">
              <a:lnSpc>
                <a:spcPct val="150000"/>
              </a:lnSpc>
              <a:buFont typeface="+mj-lt"/>
              <a:buAutoNum type="arabicPeriod"/>
            </a:pPr>
            <a:endParaRPr lang="pt-BR" sz="2400" dirty="0"/>
          </a:p>
        </p:txBody>
      </p:sp>
      <p:sp>
        <p:nvSpPr>
          <p:cNvPr id="3" name="Título 2"/>
          <p:cNvSpPr>
            <a:spLocks noGrp="1"/>
          </p:cNvSpPr>
          <p:nvPr>
            <p:ph type="title"/>
          </p:nvPr>
        </p:nvSpPr>
        <p:spPr>
          <a:xfrm>
            <a:off x="101600" y="1988169"/>
            <a:ext cx="12090399" cy="464492"/>
          </a:xfrm>
        </p:spPr>
        <p:txBody>
          <a:bodyPr>
            <a:normAutofit fontScale="90000"/>
          </a:bodyPr>
          <a:lstStyle/>
          <a:p>
            <a:r>
              <a:rPr lang="pt-BR" dirty="0"/>
              <a:t>Problemas utilizando estruturas de repetição</a:t>
            </a:r>
          </a:p>
        </p:txBody>
      </p:sp>
    </p:spTree>
    <p:extLst>
      <p:ext uri="{BB962C8B-B14F-4D97-AF65-F5344CB8AC3E}">
        <p14:creationId xmlns:p14="http://schemas.microsoft.com/office/powerpoint/2010/main" val="1754583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3" y="2581101"/>
            <a:ext cx="10097648" cy="4160267"/>
          </a:xfrm>
        </p:spPr>
        <p:txBody>
          <a:bodyPr>
            <a:normAutofit fontScale="85000" lnSpcReduction="20000"/>
          </a:bodyPr>
          <a:lstStyle/>
          <a:p>
            <a:pPr marL="457200" indent="-457200" algn="just">
              <a:buFont typeface="+mj-lt"/>
              <a:buAutoNum type="arabicPeriod"/>
            </a:pPr>
            <a:r>
              <a:rPr lang="pt-BR" dirty="0"/>
              <a:t>Ler 80 números e ao final informar quantos número(s) estão no intervalo entre 10 e 150.</a:t>
            </a:r>
          </a:p>
          <a:p>
            <a:pPr marL="457200" indent="-457200" algn="just">
              <a:buFont typeface="+mj-lt"/>
              <a:buAutoNum type="arabicPeriod"/>
            </a:pPr>
            <a:r>
              <a:rPr lang="pt-BR" dirty="0"/>
              <a:t>Faça um algoritmo que receba a idade de 75 pessoas e mostre mensagem informando "maior de idade" e "menor de idade" para cada pessoa. Considere a idade a partir de 18 anos como maior de idade.</a:t>
            </a:r>
          </a:p>
          <a:p>
            <a:pPr marL="457200" indent="-457200" algn="just">
              <a:buFont typeface="+mj-lt"/>
              <a:buAutoNum type="arabicPeriod"/>
            </a:pPr>
            <a:r>
              <a:rPr lang="pt-BR" dirty="0"/>
              <a:t>Escrever um algoritmo que leia o nome e o sexo de 56 pessoas e informe o nome e se ela é homem ou mulher. No final informe total de homens e de mulheres.</a:t>
            </a:r>
          </a:p>
          <a:p>
            <a:pPr marL="457200" indent="-457200" algn="just">
              <a:buFont typeface="+mj-lt"/>
              <a:buAutoNum type="arabicPeriod"/>
            </a:pPr>
            <a:r>
              <a:rPr lang="pt-BR" dirty="0"/>
              <a:t>Faça um algoritmo que receba o preço de custo e o preço de venda de 40 produtos. Mostre como resultado se houve lucro, prejuízo ou empate para cada produto. Informe media de preço de custo e do preço de venda.</a:t>
            </a:r>
          </a:p>
          <a:p>
            <a:pPr marL="457200" indent="-457200" algn="just">
              <a:buFont typeface="+mj-lt"/>
              <a:buAutoNum type="arabicPeriod"/>
            </a:pPr>
            <a:r>
              <a:rPr lang="pt-BR" dirty="0"/>
              <a:t>Faça um algoritmo que receba um número e mostre uma mensagem caso este número seja maior que 80, menor que 25 ou igual a 40.</a:t>
            </a:r>
          </a:p>
          <a:p>
            <a:pPr marL="457200" indent="-457200">
              <a:buFont typeface="+mj-lt"/>
              <a:buAutoNum type="arabicPeriod"/>
            </a:pPr>
            <a:endParaRPr lang="pt-BR" dirty="0"/>
          </a:p>
        </p:txBody>
      </p:sp>
      <p:sp>
        <p:nvSpPr>
          <p:cNvPr id="3" name="Título 2"/>
          <p:cNvSpPr>
            <a:spLocks noGrp="1"/>
          </p:cNvSpPr>
          <p:nvPr>
            <p:ph type="title"/>
          </p:nvPr>
        </p:nvSpPr>
        <p:spPr/>
        <p:txBody>
          <a:bodyPr/>
          <a:lstStyle/>
          <a:p>
            <a:r>
              <a:rPr lang="pt-BR" dirty="0"/>
              <a:t>Atividade...</a:t>
            </a:r>
          </a:p>
        </p:txBody>
      </p:sp>
    </p:spTree>
    <p:extLst>
      <p:ext uri="{BB962C8B-B14F-4D97-AF65-F5344CB8AC3E}">
        <p14:creationId xmlns:p14="http://schemas.microsoft.com/office/powerpoint/2010/main" val="1134067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2" y="2581101"/>
            <a:ext cx="11249775" cy="3944243"/>
          </a:xfrm>
        </p:spPr>
        <p:txBody>
          <a:bodyPr>
            <a:normAutofit fontScale="92500" lnSpcReduction="10000"/>
          </a:bodyPr>
          <a:lstStyle/>
          <a:p>
            <a:pPr marL="0" indent="0" algn="just">
              <a:lnSpc>
                <a:spcPct val="150000"/>
              </a:lnSpc>
              <a:buNone/>
            </a:pPr>
            <a:r>
              <a:rPr lang="pt-BR" dirty="0"/>
              <a:t>A declaração de variáveis, </a:t>
            </a:r>
            <a:r>
              <a:rPr lang="pt-BR" b="1" u="sng" dirty="0"/>
              <a:t>uma a uma</a:t>
            </a:r>
            <a:r>
              <a:rPr lang="pt-BR" dirty="0"/>
              <a:t>, é suficiente para a codificação algorítmica de uma ampla gama de problemas, mas é insuficiente para resolver um grande número de problemas computacionais. Imagine, por exemplo, como faríamos para construir um algoritmo, que lesse os nome de 500 pessoas e imprimisse um relatório destes mesmos nomes, mas ordenados alfabeticamente. Não seria uma tarefa simples, pois teríamos que definir 500 variáveis do tipo texto (caractere, string, literal).</a:t>
            </a:r>
          </a:p>
        </p:txBody>
      </p:sp>
      <p:sp>
        <p:nvSpPr>
          <p:cNvPr id="3" name="Título 2"/>
          <p:cNvSpPr>
            <a:spLocks noGrp="1"/>
          </p:cNvSpPr>
          <p:nvPr>
            <p:ph type="title"/>
          </p:nvPr>
        </p:nvSpPr>
        <p:spPr/>
        <p:txBody>
          <a:bodyPr/>
          <a:lstStyle/>
          <a:p>
            <a:r>
              <a:rPr lang="pt-BR" dirty="0"/>
              <a:t>Vetores - Variáveis Compostas</a:t>
            </a:r>
          </a:p>
        </p:txBody>
      </p:sp>
      <p:graphicFrame>
        <p:nvGraphicFramePr>
          <p:cNvPr id="5" name="Tabela 4"/>
          <p:cNvGraphicFramePr>
            <a:graphicFrameLocks noGrp="1"/>
          </p:cNvGraphicFramePr>
          <p:nvPr/>
        </p:nvGraphicFramePr>
        <p:xfrm>
          <a:off x="1631506" y="6021288"/>
          <a:ext cx="8488039" cy="370840"/>
        </p:xfrm>
        <a:graphic>
          <a:graphicData uri="http://schemas.openxmlformats.org/drawingml/2006/table">
            <a:tbl>
              <a:tblPr firstRow="1" bandRow="1">
                <a:tableStyleId>{616DA210-FB5B-4158-B5E0-FEB733F419BA}</a:tableStyleId>
              </a:tblPr>
              <a:tblGrid>
                <a:gridCol w="1212577">
                  <a:extLst>
                    <a:ext uri="{9D8B030D-6E8A-4147-A177-3AD203B41FA5}">
                      <a16:colId xmlns:a16="http://schemas.microsoft.com/office/drawing/2014/main" val="1864055923"/>
                    </a:ext>
                  </a:extLst>
                </a:gridCol>
                <a:gridCol w="1212577">
                  <a:extLst>
                    <a:ext uri="{9D8B030D-6E8A-4147-A177-3AD203B41FA5}">
                      <a16:colId xmlns:a16="http://schemas.microsoft.com/office/drawing/2014/main" val="3470952486"/>
                    </a:ext>
                  </a:extLst>
                </a:gridCol>
                <a:gridCol w="1212577">
                  <a:extLst>
                    <a:ext uri="{9D8B030D-6E8A-4147-A177-3AD203B41FA5}">
                      <a16:colId xmlns:a16="http://schemas.microsoft.com/office/drawing/2014/main" val="2688093506"/>
                    </a:ext>
                  </a:extLst>
                </a:gridCol>
                <a:gridCol w="1212577">
                  <a:extLst>
                    <a:ext uri="{9D8B030D-6E8A-4147-A177-3AD203B41FA5}">
                      <a16:colId xmlns:a16="http://schemas.microsoft.com/office/drawing/2014/main" val="1441383489"/>
                    </a:ext>
                  </a:extLst>
                </a:gridCol>
                <a:gridCol w="1212577">
                  <a:extLst>
                    <a:ext uri="{9D8B030D-6E8A-4147-A177-3AD203B41FA5}">
                      <a16:colId xmlns:a16="http://schemas.microsoft.com/office/drawing/2014/main" val="2241018997"/>
                    </a:ext>
                  </a:extLst>
                </a:gridCol>
                <a:gridCol w="1212577">
                  <a:extLst>
                    <a:ext uri="{9D8B030D-6E8A-4147-A177-3AD203B41FA5}">
                      <a16:colId xmlns:a16="http://schemas.microsoft.com/office/drawing/2014/main" val="459574650"/>
                    </a:ext>
                  </a:extLst>
                </a:gridCol>
                <a:gridCol w="1212577">
                  <a:extLst>
                    <a:ext uri="{9D8B030D-6E8A-4147-A177-3AD203B41FA5}">
                      <a16:colId xmlns:a16="http://schemas.microsoft.com/office/drawing/2014/main" val="2883307694"/>
                    </a:ext>
                  </a:extLst>
                </a:gridCol>
              </a:tblGrid>
              <a:tr h="370840">
                <a:tc>
                  <a:txBody>
                    <a:bodyPr/>
                    <a:lstStyle/>
                    <a:p>
                      <a:r>
                        <a:rPr lang="pt-BR" dirty="0"/>
                        <a:t>Nome0</a:t>
                      </a:r>
                    </a:p>
                  </a:txBody>
                  <a:tcPr>
                    <a:solidFill>
                      <a:srgbClr val="FFC000"/>
                    </a:solidFill>
                  </a:tcPr>
                </a:tc>
                <a:tc>
                  <a:txBody>
                    <a:bodyPr/>
                    <a:lstStyle/>
                    <a:p>
                      <a:r>
                        <a:rPr lang="pt-BR" dirty="0"/>
                        <a:t>Nome1</a:t>
                      </a:r>
                    </a:p>
                  </a:txBody>
                  <a:tcPr>
                    <a:solidFill>
                      <a:srgbClr val="FFC000"/>
                    </a:solidFill>
                  </a:tcPr>
                </a:tc>
                <a:tc>
                  <a:txBody>
                    <a:bodyPr/>
                    <a:lstStyle/>
                    <a:p>
                      <a:r>
                        <a:rPr lang="pt-BR" dirty="0"/>
                        <a:t>Nome2</a:t>
                      </a:r>
                    </a:p>
                  </a:txBody>
                  <a:tcPr>
                    <a:solidFill>
                      <a:srgbClr val="FFC000"/>
                    </a:solidFill>
                  </a:tcPr>
                </a:tc>
                <a:tc>
                  <a:txBody>
                    <a:bodyPr/>
                    <a:lstStyle/>
                    <a:p>
                      <a:r>
                        <a:rPr lang="pt-BR" dirty="0"/>
                        <a:t>Nome3</a:t>
                      </a:r>
                    </a:p>
                  </a:txBody>
                  <a:tcPr>
                    <a:solidFill>
                      <a:srgbClr val="FFC000"/>
                    </a:solidFill>
                  </a:tcPr>
                </a:tc>
                <a:tc>
                  <a:txBody>
                    <a:bodyPr/>
                    <a:lstStyle/>
                    <a:p>
                      <a:r>
                        <a:rPr lang="pt-BR" dirty="0"/>
                        <a:t>Nome4</a:t>
                      </a:r>
                    </a:p>
                  </a:txBody>
                  <a:tcPr>
                    <a:solidFill>
                      <a:srgbClr val="FFC000"/>
                    </a:solidFill>
                  </a:tcPr>
                </a:tc>
                <a:tc>
                  <a:txBody>
                    <a:bodyPr/>
                    <a:lstStyle/>
                    <a:p>
                      <a:r>
                        <a:rPr lang="pt-BR" dirty="0"/>
                        <a:t>Nome499</a:t>
                      </a:r>
                    </a:p>
                  </a:txBody>
                  <a:tcPr>
                    <a:solidFill>
                      <a:srgbClr val="FFC000"/>
                    </a:solidFill>
                  </a:tcPr>
                </a:tc>
                <a:tc>
                  <a:txBody>
                    <a:bodyPr/>
                    <a:lstStyle/>
                    <a:p>
                      <a:r>
                        <a:rPr lang="pt-BR" dirty="0"/>
                        <a:t>nome500</a:t>
                      </a:r>
                    </a:p>
                  </a:txBody>
                  <a:tcPr>
                    <a:solidFill>
                      <a:srgbClr val="FFC000"/>
                    </a:solidFill>
                  </a:tcPr>
                </a:tc>
                <a:extLst>
                  <a:ext uri="{0D108BD9-81ED-4DB2-BD59-A6C34878D82A}">
                    <a16:rowId xmlns:a16="http://schemas.microsoft.com/office/drawing/2014/main" val="2440407489"/>
                  </a:ext>
                </a:extLst>
              </a:tr>
            </a:tbl>
          </a:graphicData>
        </a:graphic>
      </p:graphicFrame>
      <p:sp>
        <p:nvSpPr>
          <p:cNvPr id="6" name="CaixaDeTexto 5"/>
          <p:cNvSpPr txBox="1"/>
          <p:nvPr/>
        </p:nvSpPr>
        <p:spPr>
          <a:xfrm>
            <a:off x="678872" y="6021288"/>
            <a:ext cx="1312672" cy="370840"/>
          </a:xfrm>
          <a:prstGeom prst="rect">
            <a:avLst/>
          </a:prstGeom>
          <a:noFill/>
        </p:spPr>
        <p:txBody>
          <a:bodyPr wrap="square" rtlCol="0">
            <a:spAutoFit/>
          </a:bodyPr>
          <a:lstStyle/>
          <a:p>
            <a:r>
              <a:rPr lang="pt-BR" dirty="0"/>
              <a:t>Nomes:</a:t>
            </a:r>
          </a:p>
        </p:txBody>
      </p:sp>
      <p:pic>
        <p:nvPicPr>
          <p:cNvPr id="7" name="Imagem 6"/>
          <p:cNvPicPr>
            <a:picLocks noChangeAspect="1"/>
          </p:cNvPicPr>
          <p:nvPr/>
        </p:nvPicPr>
        <p:blipFill rotWithShape="1">
          <a:blip r:embed="rId2"/>
          <a:srcRect t="12594" r="29523" b="34251"/>
          <a:stretch/>
        </p:blipFill>
        <p:spPr>
          <a:xfrm>
            <a:off x="707156" y="2392646"/>
            <a:ext cx="10190328" cy="4321151"/>
          </a:xfrm>
          <a:prstGeom prst="rect">
            <a:avLst/>
          </a:prstGeom>
        </p:spPr>
      </p:pic>
    </p:spTree>
    <p:extLst>
      <p:ext uri="{BB962C8B-B14F-4D97-AF65-F5344CB8AC3E}">
        <p14:creationId xmlns:p14="http://schemas.microsoft.com/office/powerpoint/2010/main" val="301194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2" y="2581101"/>
            <a:ext cx="11249775" cy="2720107"/>
          </a:xfrm>
        </p:spPr>
        <p:txBody>
          <a:bodyPr>
            <a:normAutofit fontScale="77500" lnSpcReduction="20000"/>
          </a:bodyPr>
          <a:lstStyle/>
          <a:p>
            <a:pPr marL="0" indent="0" algn="just">
              <a:lnSpc>
                <a:spcPct val="150000"/>
              </a:lnSpc>
              <a:buNone/>
            </a:pPr>
            <a:r>
              <a:rPr lang="pt-BR" dirty="0"/>
              <a:t>Considere o tamanho do algoritmo, e o trabalho braçal necessário para construí-lo. Para resolver problemas como este, e outros, existem os </a:t>
            </a:r>
            <a:r>
              <a:rPr lang="pt-BR" b="1" u="sng" dirty="0"/>
              <a:t>VETORES</a:t>
            </a:r>
            <a:r>
              <a:rPr lang="pt-BR" dirty="0"/>
              <a:t>. A declaração de um vetor corresponde, na verdade, à declaração de várias variáveis cujo identificador difere apenas por um índice. O índice corresponde a um valor numérico começando por 0. Cada variável indexada pode receber valores no decorrer do algoritmo como se fosse uma variável comum.</a:t>
            </a:r>
          </a:p>
        </p:txBody>
      </p:sp>
      <p:sp>
        <p:nvSpPr>
          <p:cNvPr id="3" name="Título 2"/>
          <p:cNvSpPr>
            <a:spLocks noGrp="1"/>
          </p:cNvSpPr>
          <p:nvPr>
            <p:ph type="title"/>
          </p:nvPr>
        </p:nvSpPr>
        <p:spPr/>
        <p:txBody>
          <a:bodyPr/>
          <a:lstStyle/>
          <a:p>
            <a:r>
              <a:rPr lang="pt-BR" dirty="0"/>
              <a:t>Vetores - Variáveis Compostas</a:t>
            </a:r>
          </a:p>
        </p:txBody>
      </p:sp>
      <p:sp>
        <p:nvSpPr>
          <p:cNvPr id="5" name="Espaço Reservado para Conteúdo 1"/>
          <p:cNvSpPr txBox="1">
            <a:spLocks/>
          </p:cNvSpPr>
          <p:nvPr/>
        </p:nvSpPr>
        <p:spPr>
          <a:xfrm>
            <a:off x="678872" y="5429648"/>
            <a:ext cx="9322088" cy="1055539"/>
          </a:xfrm>
          <a:prstGeom prst="rect">
            <a:avLst/>
          </a:prstGeom>
          <a:solidFill>
            <a:srgbClr val="FFC000"/>
          </a:solidFill>
        </p:spPr>
        <p:txBody>
          <a:bodyPr vert="horz" lIns="91440" tIns="45720" rIns="91440" bIns="45720" rtlCol="0">
            <a:norm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2"/>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2"/>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2"/>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2"/>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2"/>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2"/>
                </a:solidFill>
                <a:latin typeface="+mn-lt"/>
                <a:ea typeface="+mn-ea"/>
                <a:cs typeface="+mn-cs"/>
              </a:defRPr>
            </a:lvl9pPr>
          </a:lstStyle>
          <a:p>
            <a:pPr marL="0" indent="0" algn="ctr">
              <a:buNone/>
            </a:pPr>
            <a:r>
              <a:rPr lang="pt-BR" dirty="0"/>
              <a:t>&lt;identificador&gt; </a:t>
            </a:r>
            <a:r>
              <a:rPr lang="pt-BR" b="1" dirty="0"/>
              <a:t>: vetor [</a:t>
            </a:r>
            <a:r>
              <a:rPr lang="pt-BR" dirty="0"/>
              <a:t>&lt;</a:t>
            </a:r>
            <a:r>
              <a:rPr lang="pt-BR" b="1" dirty="0"/>
              <a:t>Posição Inicial&gt;... Posição final </a:t>
            </a:r>
            <a:r>
              <a:rPr lang="pt-BR" dirty="0"/>
              <a:t>&gt;</a:t>
            </a:r>
            <a:r>
              <a:rPr lang="pt-BR" b="1" dirty="0"/>
              <a:t>] de </a:t>
            </a:r>
            <a:r>
              <a:rPr lang="pt-BR" dirty="0"/>
              <a:t>&lt; tipo &gt;</a:t>
            </a:r>
          </a:p>
          <a:p>
            <a:pPr marL="0" indent="0" algn="ctr">
              <a:buNone/>
            </a:pPr>
            <a:r>
              <a:rPr lang="pt-BR" b="1" dirty="0"/>
              <a:t>nomes: vetor[0... 499] de caractere</a:t>
            </a:r>
            <a:endParaRPr lang="pt-BR" dirty="0"/>
          </a:p>
        </p:txBody>
      </p:sp>
      <p:grpSp>
        <p:nvGrpSpPr>
          <p:cNvPr id="8" name="Agrupar 7"/>
          <p:cNvGrpSpPr/>
          <p:nvPr/>
        </p:nvGrpSpPr>
        <p:grpSpPr>
          <a:xfrm>
            <a:off x="678872" y="2708920"/>
            <a:ext cx="9593592" cy="3960440"/>
            <a:chOff x="678872" y="2708920"/>
            <a:chExt cx="9593592" cy="3960440"/>
          </a:xfrm>
        </p:grpSpPr>
        <p:sp>
          <p:nvSpPr>
            <p:cNvPr id="6" name="Retângulo 5"/>
            <p:cNvSpPr/>
            <p:nvPr/>
          </p:nvSpPr>
          <p:spPr>
            <a:xfrm>
              <a:off x="678872" y="2708920"/>
              <a:ext cx="9593592" cy="3960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p:cNvSpPr txBox="1"/>
            <p:nvPr/>
          </p:nvSpPr>
          <p:spPr>
            <a:xfrm>
              <a:off x="839416" y="2996952"/>
              <a:ext cx="9161544" cy="3477875"/>
            </a:xfrm>
            <a:prstGeom prst="rect">
              <a:avLst/>
            </a:prstGeom>
            <a:noFill/>
          </p:spPr>
          <p:txBody>
            <a:bodyPr wrap="square" rtlCol="0">
              <a:spAutoFit/>
            </a:bodyPr>
            <a:lstStyle/>
            <a:p>
              <a:pPr algn="just"/>
              <a:r>
                <a:rPr lang="pt-BR" sz="4400" dirty="0"/>
                <a:t>Algoritmo que lê um vetor de 6 posições (números) e o escreve na tela. A seguir, ele conta quantos valores são negativos e escreva esta informação.</a:t>
              </a:r>
            </a:p>
          </p:txBody>
        </p:sp>
      </p:grpSp>
      <p:pic>
        <p:nvPicPr>
          <p:cNvPr id="9" name="Imagem 8"/>
          <p:cNvPicPr>
            <a:picLocks noChangeAspect="1"/>
          </p:cNvPicPr>
          <p:nvPr/>
        </p:nvPicPr>
        <p:blipFill rotWithShape="1">
          <a:blip r:embed="rId2"/>
          <a:srcRect t="12594" r="31297" b="34251"/>
          <a:stretch/>
        </p:blipFill>
        <p:spPr>
          <a:xfrm>
            <a:off x="678872" y="2602562"/>
            <a:ext cx="9593592" cy="4173156"/>
          </a:xfrm>
          <a:prstGeom prst="rect">
            <a:avLst/>
          </a:prstGeom>
        </p:spPr>
      </p:pic>
    </p:spTree>
    <p:extLst>
      <p:ext uri="{BB962C8B-B14F-4D97-AF65-F5344CB8AC3E}">
        <p14:creationId xmlns:p14="http://schemas.microsoft.com/office/powerpoint/2010/main" val="268731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3" y="2581101"/>
            <a:ext cx="10025639" cy="4276899"/>
          </a:xfrm>
        </p:spPr>
        <p:txBody>
          <a:bodyPr>
            <a:normAutofit fontScale="55000" lnSpcReduction="20000"/>
          </a:bodyPr>
          <a:lstStyle/>
          <a:p>
            <a:pPr marL="457200" indent="-457200" algn="just">
              <a:lnSpc>
                <a:spcPct val="150000"/>
              </a:lnSpc>
              <a:buFont typeface="+mj-lt"/>
              <a:buAutoNum type="arabicPeriod"/>
            </a:pPr>
            <a:r>
              <a:rPr lang="pt-BR" sz="2900" dirty="0"/>
              <a:t>Escrever um algoritmo que leia três valores inteiros distintos e os escreva em ordem crescente; - (</a:t>
            </a:r>
            <a:r>
              <a:rPr lang="pt-BR" sz="2900" b="1" u="sng" dirty="0">
                <a:solidFill>
                  <a:srgbClr val="FF0000"/>
                </a:solidFill>
              </a:rPr>
              <a:t>Em aula!!!</a:t>
            </a:r>
            <a:r>
              <a:rPr lang="pt-BR" sz="2900" dirty="0"/>
              <a:t>)</a:t>
            </a:r>
          </a:p>
          <a:p>
            <a:pPr marL="457200" indent="-457200" algn="just">
              <a:lnSpc>
                <a:spcPct val="150000"/>
              </a:lnSpc>
              <a:buFont typeface="+mj-lt"/>
              <a:buAutoNum type="arabicPeriod"/>
            </a:pPr>
            <a:r>
              <a:rPr lang="pt-BR" sz="2900" dirty="0"/>
              <a:t>Criar um algoritmo que leia 10 números pelo teclado e exiba os números na ordem correta que os números foram digitados. - (</a:t>
            </a:r>
            <a:r>
              <a:rPr lang="pt-BR" sz="2900" b="1" u="sng" dirty="0">
                <a:solidFill>
                  <a:srgbClr val="FF0000"/>
                </a:solidFill>
              </a:rPr>
              <a:t>Em aula!!!</a:t>
            </a:r>
            <a:r>
              <a:rPr lang="pt-BR" sz="2900" dirty="0"/>
              <a:t>)</a:t>
            </a:r>
          </a:p>
          <a:p>
            <a:pPr marL="457200" indent="-457200" algn="just">
              <a:lnSpc>
                <a:spcPct val="150000"/>
              </a:lnSpc>
              <a:buFont typeface="+mj-lt"/>
              <a:buAutoNum type="arabicPeriod"/>
            </a:pPr>
            <a:r>
              <a:rPr lang="pt-BR" sz="2900" dirty="0"/>
              <a:t>Criar um algoritmo que leia 10 números pelo teclado e exiba os números na ordem inversa da que os números foram digitados. - (</a:t>
            </a:r>
            <a:r>
              <a:rPr lang="pt-BR" sz="2900" b="1" u="sng" dirty="0">
                <a:solidFill>
                  <a:srgbClr val="FF0000"/>
                </a:solidFill>
              </a:rPr>
              <a:t>Em aula!!!</a:t>
            </a:r>
            <a:r>
              <a:rPr lang="pt-BR" sz="2900" dirty="0"/>
              <a:t>)</a:t>
            </a:r>
          </a:p>
          <a:p>
            <a:pPr marL="457200" indent="-457200" algn="just">
              <a:lnSpc>
                <a:spcPct val="150000"/>
              </a:lnSpc>
              <a:buFont typeface="+mj-lt"/>
              <a:buAutoNum type="arabicPeriod"/>
            </a:pPr>
            <a:r>
              <a:rPr lang="pt-BR" sz="2900" dirty="0"/>
              <a:t>Escreva um algoritmo que leia um vetor com 10 posições de números inteiros. Em seguida, receba um novo valor do usuário e verifique se este valor se encontra no vetor.</a:t>
            </a:r>
          </a:p>
          <a:p>
            <a:pPr marL="457200" indent="-457200" algn="just">
              <a:lnSpc>
                <a:spcPct val="150000"/>
              </a:lnSpc>
              <a:buFont typeface="+mj-lt"/>
              <a:buAutoNum type="arabicPeriod"/>
            </a:pPr>
            <a:r>
              <a:rPr lang="pt-BR" sz="2900" dirty="0"/>
              <a:t>Crie um algoritmo que leia um vetor de 10 números inteiros. Em seguida, calcule e escreva o somatório dos valores deste vetor. </a:t>
            </a:r>
          </a:p>
          <a:p>
            <a:pPr marL="457200" indent="-457200" algn="just">
              <a:lnSpc>
                <a:spcPct val="150000"/>
              </a:lnSpc>
              <a:buFont typeface="+mj-lt"/>
              <a:buAutoNum type="arabicPeriod"/>
            </a:pPr>
            <a:r>
              <a:rPr lang="pt-BR" sz="2900" dirty="0"/>
              <a:t>Escreva um algoritmo que leia um vetor com 15 posições de números inteiros. Em seguida, escreva somente os números positivos que se encontram no vetor.</a:t>
            </a:r>
          </a:p>
          <a:p>
            <a:pPr marL="457200" indent="-457200" algn="just">
              <a:lnSpc>
                <a:spcPct val="150000"/>
              </a:lnSpc>
              <a:buFont typeface="+mj-lt"/>
              <a:buAutoNum type="arabicPeriod"/>
            </a:pPr>
            <a:endParaRPr lang="pt-BR" dirty="0"/>
          </a:p>
        </p:txBody>
      </p:sp>
      <p:sp>
        <p:nvSpPr>
          <p:cNvPr id="3" name="Título 2"/>
          <p:cNvSpPr>
            <a:spLocks noGrp="1"/>
          </p:cNvSpPr>
          <p:nvPr>
            <p:ph type="title"/>
          </p:nvPr>
        </p:nvSpPr>
        <p:spPr/>
        <p:txBody>
          <a:bodyPr/>
          <a:lstStyle/>
          <a:p>
            <a:r>
              <a:rPr lang="pt-BR" dirty="0"/>
              <a:t>Vetores - Variáveis Compostas</a:t>
            </a:r>
          </a:p>
        </p:txBody>
      </p:sp>
    </p:spTree>
    <p:extLst>
      <p:ext uri="{BB962C8B-B14F-4D97-AF65-F5344CB8AC3E}">
        <p14:creationId xmlns:p14="http://schemas.microsoft.com/office/powerpoint/2010/main" val="35083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2" y="2581101"/>
            <a:ext cx="11249775" cy="1856011"/>
          </a:xfrm>
        </p:spPr>
        <p:txBody>
          <a:bodyPr>
            <a:normAutofit fontScale="92500"/>
          </a:bodyPr>
          <a:lstStyle/>
          <a:p>
            <a:pPr marL="0" indent="0" algn="just">
              <a:lnSpc>
                <a:spcPct val="150000"/>
              </a:lnSpc>
              <a:buNone/>
            </a:pPr>
            <a:r>
              <a:rPr lang="pt-BR" dirty="0"/>
              <a:t>Variáveis indexadas com duas dimensões, também conhecida como </a:t>
            </a:r>
            <a:r>
              <a:rPr lang="pt-BR" b="1" u="sng" dirty="0"/>
              <a:t>matrizes</a:t>
            </a:r>
            <a:r>
              <a:rPr lang="pt-BR" dirty="0"/>
              <a:t>, são referenciadas por dois índices, cada qual começando por 1. A matriz assemelha-se a uma tabela do Excel ou uma engradado de garrafas.  A sintaxe para declaração é:</a:t>
            </a:r>
          </a:p>
        </p:txBody>
      </p:sp>
      <p:sp>
        <p:nvSpPr>
          <p:cNvPr id="3" name="Título 2"/>
          <p:cNvSpPr>
            <a:spLocks noGrp="1"/>
          </p:cNvSpPr>
          <p:nvPr>
            <p:ph type="title"/>
          </p:nvPr>
        </p:nvSpPr>
        <p:spPr>
          <a:xfrm>
            <a:off x="101600" y="1988169"/>
            <a:ext cx="11755039" cy="464492"/>
          </a:xfrm>
        </p:spPr>
        <p:txBody>
          <a:bodyPr>
            <a:normAutofit fontScale="90000"/>
          </a:bodyPr>
          <a:lstStyle/>
          <a:p>
            <a:r>
              <a:rPr lang="pt-BR" dirty="0"/>
              <a:t>Matriz - Variáveis Indexadas Bidimensionais</a:t>
            </a:r>
          </a:p>
        </p:txBody>
      </p:sp>
      <p:sp>
        <p:nvSpPr>
          <p:cNvPr id="10" name="Espaço Reservado para Conteúdo 1"/>
          <p:cNvSpPr txBox="1">
            <a:spLocks/>
          </p:cNvSpPr>
          <p:nvPr/>
        </p:nvSpPr>
        <p:spPr>
          <a:xfrm>
            <a:off x="983432" y="4469229"/>
            <a:ext cx="9737608" cy="1856011"/>
          </a:xfrm>
          <a:prstGeom prst="rect">
            <a:avLst/>
          </a:prstGeom>
          <a:solidFill>
            <a:srgbClr val="FFC000"/>
          </a:solidFill>
        </p:spPr>
        <p:txBody>
          <a:bodyPr vert="horz" lIns="91440" tIns="45720" rIns="91440" bIns="45720" rtlCol="0" anchor="ctr">
            <a:norm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2"/>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2"/>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2"/>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2"/>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2"/>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2"/>
                </a:solidFill>
                <a:latin typeface="+mn-lt"/>
                <a:ea typeface="+mn-ea"/>
                <a:cs typeface="+mn-cs"/>
              </a:defRPr>
            </a:lvl9pPr>
          </a:lstStyle>
          <a:p>
            <a:pPr marL="0" indent="0" algn="ctr">
              <a:buNone/>
            </a:pPr>
            <a:r>
              <a:rPr lang="pt-BR" dirty="0"/>
              <a:t>&lt;identificador&gt; </a:t>
            </a:r>
            <a:r>
              <a:rPr lang="pt-BR" b="1" dirty="0"/>
              <a:t>: vetor [</a:t>
            </a:r>
            <a:r>
              <a:rPr lang="pt-BR" dirty="0"/>
              <a:t>&lt;</a:t>
            </a:r>
            <a:r>
              <a:rPr lang="pt-BR" b="1" dirty="0"/>
              <a:t>li..</a:t>
            </a:r>
            <a:r>
              <a:rPr lang="pt-BR" b="1" dirty="0" err="1"/>
              <a:t>lf</a:t>
            </a:r>
            <a:r>
              <a:rPr lang="pt-BR" dirty="0"/>
              <a:t>&gt;,&lt;</a:t>
            </a:r>
            <a:r>
              <a:rPr lang="pt-BR" b="1" dirty="0" err="1"/>
              <a:t>ci</a:t>
            </a:r>
            <a:r>
              <a:rPr lang="pt-BR" b="1" dirty="0"/>
              <a:t>..</a:t>
            </a:r>
            <a:r>
              <a:rPr lang="pt-BR" b="1" dirty="0" err="1"/>
              <a:t>cf</a:t>
            </a:r>
            <a:r>
              <a:rPr lang="pt-BR" dirty="0"/>
              <a:t>&gt;</a:t>
            </a:r>
            <a:r>
              <a:rPr lang="pt-BR" b="1" dirty="0"/>
              <a:t>] de </a:t>
            </a:r>
            <a:r>
              <a:rPr lang="pt-BR" dirty="0"/>
              <a:t>&lt; tipo &gt;</a:t>
            </a:r>
          </a:p>
          <a:p>
            <a:pPr marL="0" indent="0" algn="ctr">
              <a:buNone/>
            </a:pPr>
            <a:r>
              <a:rPr lang="pt-BR" b="1" dirty="0"/>
              <a:t>tamanho [&lt;</a:t>
            </a:r>
            <a:r>
              <a:rPr lang="pt-BR" b="1" dirty="0" err="1"/>
              <a:t>vI</a:t>
            </a:r>
            <a:r>
              <a:rPr lang="pt-BR" b="1" dirty="0"/>
              <a:t> .. </a:t>
            </a:r>
            <a:r>
              <a:rPr lang="pt-BR" b="1" dirty="0" err="1"/>
              <a:t>vf</a:t>
            </a:r>
            <a:r>
              <a:rPr lang="pt-BR" b="1" dirty="0"/>
              <a:t>&gt;, &lt;</a:t>
            </a:r>
            <a:r>
              <a:rPr lang="pt-BR" b="1" dirty="0" err="1"/>
              <a:t>vI</a:t>
            </a:r>
            <a:r>
              <a:rPr lang="pt-BR" b="1" dirty="0"/>
              <a:t> .. </a:t>
            </a:r>
            <a:r>
              <a:rPr lang="pt-BR" b="1" dirty="0" err="1"/>
              <a:t>vf</a:t>
            </a:r>
            <a:r>
              <a:rPr lang="pt-BR" b="1" dirty="0"/>
              <a:t>&gt;] de inteiro</a:t>
            </a:r>
            <a:endParaRPr lang="pt-BR" dirty="0"/>
          </a:p>
        </p:txBody>
      </p:sp>
      <p:pic>
        <p:nvPicPr>
          <p:cNvPr id="4" name="Imagem 3"/>
          <p:cNvPicPr>
            <a:picLocks noChangeAspect="1"/>
          </p:cNvPicPr>
          <p:nvPr/>
        </p:nvPicPr>
        <p:blipFill rotWithShape="1">
          <a:blip r:embed="rId2"/>
          <a:srcRect l="15688" t="47046" r="19008" b="19485"/>
          <a:stretch/>
        </p:blipFill>
        <p:spPr>
          <a:xfrm>
            <a:off x="606051" y="3356992"/>
            <a:ext cx="10746135" cy="3096344"/>
          </a:xfrm>
          <a:prstGeom prst="rect">
            <a:avLst/>
          </a:prstGeom>
        </p:spPr>
      </p:pic>
    </p:spTree>
    <p:extLst>
      <p:ext uri="{BB962C8B-B14F-4D97-AF65-F5344CB8AC3E}">
        <p14:creationId xmlns:p14="http://schemas.microsoft.com/office/powerpoint/2010/main" val="2910988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3" y="2581101"/>
            <a:ext cx="9011228" cy="1351955"/>
          </a:xfrm>
        </p:spPr>
        <p:txBody>
          <a:bodyPr>
            <a:normAutofit/>
          </a:bodyPr>
          <a:lstStyle/>
          <a:p>
            <a:pPr marL="0" indent="0" algn="just">
              <a:buNone/>
            </a:pPr>
            <a:r>
              <a:rPr lang="pt-BR" dirty="0"/>
              <a:t>Um algoritmo pode ser definido como uma sequência finita de passos, descritos em uma ordem lógica, que visam a atingir um objetivo bem definido.</a:t>
            </a:r>
          </a:p>
        </p:txBody>
      </p:sp>
      <p:sp>
        <p:nvSpPr>
          <p:cNvPr id="3" name="Título 2"/>
          <p:cNvSpPr>
            <a:spLocks noGrp="1"/>
          </p:cNvSpPr>
          <p:nvPr>
            <p:ph type="title"/>
          </p:nvPr>
        </p:nvSpPr>
        <p:spPr/>
        <p:txBody>
          <a:bodyPr/>
          <a:lstStyle/>
          <a:p>
            <a:r>
              <a:rPr lang="pt-BR" dirty="0"/>
              <a:t>ALGORITMO (INTRODUÇÃO)</a:t>
            </a:r>
          </a:p>
        </p:txBody>
      </p:sp>
      <p:sp>
        <p:nvSpPr>
          <p:cNvPr id="4" name="Título 2"/>
          <p:cNvSpPr txBox="1">
            <a:spLocks/>
          </p:cNvSpPr>
          <p:nvPr/>
        </p:nvSpPr>
        <p:spPr>
          <a:xfrm>
            <a:off x="1487488" y="3829250"/>
            <a:ext cx="6840760" cy="464492"/>
          </a:xfrm>
          <a:prstGeom prst="rect">
            <a:avLst/>
          </a:prstGeom>
        </p:spPr>
        <p:txBody>
          <a:bodyPr vert="horz" lIns="91440" tIns="45720" rIns="91440" bIns="45720" rtlCol="0" anchor="ctr">
            <a:noAutofit/>
          </a:bodyPr>
          <a:lstStyle>
            <a:lvl1pPr algn="l" defTabSz="914400" rtl="0" eaLnBrk="1" latinLnBrk="0" hangingPunct="1">
              <a:lnSpc>
                <a:spcPct val="95000"/>
              </a:lnSpc>
              <a:spcBef>
                <a:spcPct val="0"/>
              </a:spcBef>
              <a:buNone/>
              <a:defRPr sz="4000" b="1" kern="1200">
                <a:solidFill>
                  <a:schemeClr val="tx2"/>
                </a:solidFill>
                <a:latin typeface="+mj-lt"/>
                <a:ea typeface="+mj-ea"/>
                <a:cs typeface="+mj-cs"/>
              </a:defRPr>
            </a:lvl1pPr>
          </a:lstStyle>
          <a:p>
            <a:r>
              <a:rPr lang="pt-BR" sz="3200" b="0" dirty="0"/>
              <a:t>Representação de um algoritmo</a:t>
            </a:r>
            <a:endParaRPr lang="pt-BR" sz="2000" dirty="0"/>
          </a:p>
        </p:txBody>
      </p:sp>
      <p:sp>
        <p:nvSpPr>
          <p:cNvPr id="5" name="Espaço Reservado para Conteúdo 1"/>
          <p:cNvSpPr txBox="1">
            <a:spLocks/>
          </p:cNvSpPr>
          <p:nvPr/>
        </p:nvSpPr>
        <p:spPr>
          <a:xfrm>
            <a:off x="2567608" y="4293742"/>
            <a:ext cx="9011228" cy="2352773"/>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2"/>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2"/>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2"/>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2"/>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2"/>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2"/>
                </a:solidFill>
                <a:latin typeface="+mn-lt"/>
                <a:ea typeface="+mn-ea"/>
                <a:cs typeface="+mn-cs"/>
              </a:defRPr>
            </a:lvl9pPr>
          </a:lstStyle>
          <a:p>
            <a:r>
              <a:rPr lang="pt-BR" sz="2800" dirty="0"/>
              <a:t>Gráfica</a:t>
            </a:r>
          </a:p>
          <a:p>
            <a:pPr lvl="1"/>
            <a:r>
              <a:rPr lang="pt-BR" sz="2600" dirty="0"/>
              <a:t> Fluxogramas</a:t>
            </a:r>
          </a:p>
          <a:p>
            <a:r>
              <a:rPr lang="pt-BR" sz="2800" dirty="0"/>
              <a:t>Textual</a:t>
            </a:r>
          </a:p>
          <a:p>
            <a:pPr lvl="1"/>
            <a:r>
              <a:rPr lang="pt-BR" sz="2600" dirty="0" err="1"/>
              <a:t>Pseudo</a:t>
            </a:r>
            <a:r>
              <a:rPr lang="pt-BR" sz="2600" dirty="0"/>
              <a:t> códigos (</a:t>
            </a:r>
            <a:r>
              <a:rPr lang="pt-BR" sz="2600" dirty="0" err="1"/>
              <a:t>Portugol</a:t>
            </a:r>
            <a:r>
              <a:rPr lang="pt-BR" sz="2600" dirty="0"/>
              <a:t>)</a:t>
            </a:r>
          </a:p>
          <a:p>
            <a:pPr lvl="1"/>
            <a:r>
              <a:rPr lang="pt-BR" sz="2800" dirty="0"/>
              <a:t>VisualG</a:t>
            </a:r>
          </a:p>
        </p:txBody>
      </p:sp>
    </p:spTree>
    <p:extLst>
      <p:ext uri="{BB962C8B-B14F-4D97-AF65-F5344CB8AC3E}">
        <p14:creationId xmlns:p14="http://schemas.microsoft.com/office/powerpoint/2010/main" val="335968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2" y="2581101"/>
            <a:ext cx="11249775" cy="2432075"/>
          </a:xfrm>
        </p:spPr>
        <p:txBody>
          <a:bodyPr>
            <a:normAutofit lnSpcReduction="10000"/>
          </a:bodyPr>
          <a:lstStyle/>
          <a:p>
            <a:pPr algn="just"/>
            <a:r>
              <a:rPr lang="pt-BR" dirty="0"/>
              <a:t>As matrizes são, referenciadas através de suas dimensões (quantidade de linhas e colunas)</a:t>
            </a:r>
          </a:p>
          <a:p>
            <a:pPr algn="just"/>
            <a:r>
              <a:rPr lang="pt-BR" dirty="0"/>
              <a:t>A notação comum é: MxN, onde:</a:t>
            </a:r>
          </a:p>
          <a:p>
            <a:pPr lvl="1" algn="just"/>
            <a:r>
              <a:rPr lang="pt-BR" dirty="0"/>
              <a:t>M é a dimensão vertical (quantidade de linhas)</a:t>
            </a:r>
          </a:p>
          <a:p>
            <a:pPr lvl="1" algn="just"/>
            <a:r>
              <a:rPr lang="pt-BR" dirty="0"/>
              <a:t>N é dimensão horizontal (quantidade de colunas)</a:t>
            </a:r>
          </a:p>
          <a:p>
            <a:pPr algn="just"/>
            <a:r>
              <a:rPr lang="pt-BR" dirty="0"/>
              <a:t>Exemplo:</a:t>
            </a:r>
          </a:p>
        </p:txBody>
      </p:sp>
      <p:sp>
        <p:nvSpPr>
          <p:cNvPr id="3" name="Título 2"/>
          <p:cNvSpPr>
            <a:spLocks noGrp="1"/>
          </p:cNvSpPr>
          <p:nvPr>
            <p:ph type="title"/>
          </p:nvPr>
        </p:nvSpPr>
        <p:spPr>
          <a:xfrm>
            <a:off x="101600" y="1988169"/>
            <a:ext cx="11755039" cy="464492"/>
          </a:xfrm>
        </p:spPr>
        <p:txBody>
          <a:bodyPr>
            <a:normAutofit fontScale="90000"/>
          </a:bodyPr>
          <a:lstStyle/>
          <a:p>
            <a:r>
              <a:rPr lang="pt-BR" dirty="0"/>
              <a:t>Matriz - Variáveis Indexadas Bidimensionais</a:t>
            </a:r>
          </a:p>
        </p:txBody>
      </p:sp>
      <p:graphicFrame>
        <p:nvGraphicFramePr>
          <p:cNvPr id="4" name="Tabela 3"/>
          <p:cNvGraphicFramePr>
            <a:graphicFrameLocks noGrp="1"/>
          </p:cNvGraphicFramePr>
          <p:nvPr/>
        </p:nvGraphicFramePr>
        <p:xfrm>
          <a:off x="643307" y="5445224"/>
          <a:ext cx="2335809" cy="1112520"/>
        </p:xfrm>
        <a:graphic>
          <a:graphicData uri="http://schemas.openxmlformats.org/drawingml/2006/table">
            <a:tbl>
              <a:tblPr firstRow="1" bandRow="1">
                <a:tableStyleId>{5940675A-B579-460E-94D1-54222C63F5DA}</a:tableStyleId>
              </a:tblPr>
              <a:tblGrid>
                <a:gridCol w="778603">
                  <a:extLst>
                    <a:ext uri="{9D8B030D-6E8A-4147-A177-3AD203B41FA5}">
                      <a16:colId xmlns:a16="http://schemas.microsoft.com/office/drawing/2014/main" val="1326037480"/>
                    </a:ext>
                  </a:extLst>
                </a:gridCol>
                <a:gridCol w="778603">
                  <a:extLst>
                    <a:ext uri="{9D8B030D-6E8A-4147-A177-3AD203B41FA5}">
                      <a16:colId xmlns:a16="http://schemas.microsoft.com/office/drawing/2014/main" val="97790837"/>
                    </a:ext>
                  </a:extLst>
                </a:gridCol>
                <a:gridCol w="778603">
                  <a:extLst>
                    <a:ext uri="{9D8B030D-6E8A-4147-A177-3AD203B41FA5}">
                      <a16:colId xmlns:a16="http://schemas.microsoft.com/office/drawing/2014/main" val="1946745700"/>
                    </a:ext>
                  </a:extLst>
                </a:gridCol>
              </a:tblGrid>
              <a:tr h="370840">
                <a:tc>
                  <a:txBody>
                    <a:bodyPr/>
                    <a:lstStyle/>
                    <a:p>
                      <a:endParaRPr lang="pt-BR" dirty="0"/>
                    </a:p>
                  </a:txBody>
                  <a:tcPr/>
                </a:tc>
                <a:tc>
                  <a:txBody>
                    <a:bodyPr/>
                    <a:lstStyle/>
                    <a:p>
                      <a:endParaRPr lang="pt-BR"/>
                    </a:p>
                  </a:txBody>
                  <a:tcPr/>
                </a:tc>
                <a:tc>
                  <a:txBody>
                    <a:bodyPr/>
                    <a:lstStyle/>
                    <a:p>
                      <a:endParaRPr lang="pt-BR"/>
                    </a:p>
                  </a:txBody>
                  <a:tcPr/>
                </a:tc>
                <a:extLst>
                  <a:ext uri="{0D108BD9-81ED-4DB2-BD59-A6C34878D82A}">
                    <a16:rowId xmlns:a16="http://schemas.microsoft.com/office/drawing/2014/main" val="3094471035"/>
                  </a:ext>
                </a:extLst>
              </a:tr>
              <a:tr h="370840">
                <a:tc>
                  <a:txBody>
                    <a:bodyPr/>
                    <a:lstStyle/>
                    <a:p>
                      <a:endParaRPr lang="pt-BR"/>
                    </a:p>
                  </a:txBody>
                  <a:tcPr/>
                </a:tc>
                <a:tc>
                  <a:txBody>
                    <a:bodyPr/>
                    <a:lstStyle/>
                    <a:p>
                      <a:endParaRPr lang="pt-BR"/>
                    </a:p>
                  </a:txBody>
                  <a:tcPr/>
                </a:tc>
                <a:tc>
                  <a:txBody>
                    <a:bodyPr/>
                    <a:lstStyle/>
                    <a:p>
                      <a:endParaRPr lang="pt-BR" dirty="0"/>
                    </a:p>
                  </a:txBody>
                  <a:tcPr/>
                </a:tc>
                <a:extLst>
                  <a:ext uri="{0D108BD9-81ED-4DB2-BD59-A6C34878D82A}">
                    <a16:rowId xmlns:a16="http://schemas.microsoft.com/office/drawing/2014/main" val="3359965939"/>
                  </a:ext>
                </a:extLst>
              </a:tr>
              <a:tr h="370840">
                <a:tc>
                  <a:txBody>
                    <a:bodyPr/>
                    <a:lstStyle/>
                    <a:p>
                      <a:endParaRPr lang="pt-BR"/>
                    </a:p>
                  </a:txBody>
                  <a:tcPr/>
                </a:tc>
                <a:tc>
                  <a:txBody>
                    <a:bodyPr/>
                    <a:lstStyle/>
                    <a:p>
                      <a:endParaRPr lang="pt-BR"/>
                    </a:p>
                  </a:txBody>
                  <a:tcPr/>
                </a:tc>
                <a:tc>
                  <a:txBody>
                    <a:bodyPr/>
                    <a:lstStyle/>
                    <a:p>
                      <a:endParaRPr lang="pt-BR" dirty="0"/>
                    </a:p>
                  </a:txBody>
                  <a:tcPr/>
                </a:tc>
                <a:extLst>
                  <a:ext uri="{0D108BD9-81ED-4DB2-BD59-A6C34878D82A}">
                    <a16:rowId xmlns:a16="http://schemas.microsoft.com/office/drawing/2014/main" val="2724761099"/>
                  </a:ext>
                </a:extLst>
              </a:tr>
            </a:tbl>
          </a:graphicData>
        </a:graphic>
      </p:graphicFrame>
      <p:graphicFrame>
        <p:nvGraphicFramePr>
          <p:cNvPr id="7" name="Tabela 6"/>
          <p:cNvGraphicFramePr>
            <a:graphicFrameLocks noGrp="1"/>
          </p:cNvGraphicFramePr>
          <p:nvPr/>
        </p:nvGraphicFramePr>
        <p:xfrm>
          <a:off x="3287688" y="5445224"/>
          <a:ext cx="1557206" cy="1112520"/>
        </p:xfrm>
        <a:graphic>
          <a:graphicData uri="http://schemas.openxmlformats.org/drawingml/2006/table">
            <a:tbl>
              <a:tblPr firstRow="1" bandRow="1">
                <a:tableStyleId>{5940675A-B579-460E-94D1-54222C63F5DA}</a:tableStyleId>
              </a:tblPr>
              <a:tblGrid>
                <a:gridCol w="778603">
                  <a:extLst>
                    <a:ext uri="{9D8B030D-6E8A-4147-A177-3AD203B41FA5}">
                      <a16:colId xmlns:a16="http://schemas.microsoft.com/office/drawing/2014/main" val="1326037480"/>
                    </a:ext>
                  </a:extLst>
                </a:gridCol>
                <a:gridCol w="778603">
                  <a:extLst>
                    <a:ext uri="{9D8B030D-6E8A-4147-A177-3AD203B41FA5}">
                      <a16:colId xmlns:a16="http://schemas.microsoft.com/office/drawing/2014/main" val="97790837"/>
                    </a:ext>
                  </a:extLst>
                </a:gridCol>
              </a:tblGrid>
              <a:tr h="370840">
                <a:tc>
                  <a:txBody>
                    <a:bodyPr/>
                    <a:lstStyle/>
                    <a:p>
                      <a:endParaRPr lang="pt-BR" dirty="0"/>
                    </a:p>
                  </a:txBody>
                  <a:tcPr/>
                </a:tc>
                <a:tc>
                  <a:txBody>
                    <a:bodyPr/>
                    <a:lstStyle/>
                    <a:p>
                      <a:endParaRPr lang="pt-BR"/>
                    </a:p>
                  </a:txBody>
                  <a:tcPr/>
                </a:tc>
                <a:extLst>
                  <a:ext uri="{0D108BD9-81ED-4DB2-BD59-A6C34878D82A}">
                    <a16:rowId xmlns:a16="http://schemas.microsoft.com/office/drawing/2014/main" val="3094471035"/>
                  </a:ext>
                </a:extLst>
              </a:tr>
              <a:tr h="370840">
                <a:tc>
                  <a:txBody>
                    <a:bodyPr/>
                    <a:lstStyle/>
                    <a:p>
                      <a:endParaRPr lang="pt-BR"/>
                    </a:p>
                  </a:txBody>
                  <a:tcPr/>
                </a:tc>
                <a:tc>
                  <a:txBody>
                    <a:bodyPr/>
                    <a:lstStyle/>
                    <a:p>
                      <a:endParaRPr lang="pt-BR"/>
                    </a:p>
                  </a:txBody>
                  <a:tcPr/>
                </a:tc>
                <a:extLst>
                  <a:ext uri="{0D108BD9-81ED-4DB2-BD59-A6C34878D82A}">
                    <a16:rowId xmlns:a16="http://schemas.microsoft.com/office/drawing/2014/main" val="3359965939"/>
                  </a:ext>
                </a:extLst>
              </a:tr>
              <a:tr h="370840">
                <a:tc>
                  <a:txBody>
                    <a:bodyPr/>
                    <a:lstStyle/>
                    <a:p>
                      <a:endParaRPr lang="pt-BR"/>
                    </a:p>
                  </a:txBody>
                  <a:tcPr/>
                </a:tc>
                <a:tc>
                  <a:txBody>
                    <a:bodyPr/>
                    <a:lstStyle/>
                    <a:p>
                      <a:endParaRPr lang="pt-BR" dirty="0"/>
                    </a:p>
                  </a:txBody>
                  <a:tcPr/>
                </a:tc>
                <a:extLst>
                  <a:ext uri="{0D108BD9-81ED-4DB2-BD59-A6C34878D82A}">
                    <a16:rowId xmlns:a16="http://schemas.microsoft.com/office/drawing/2014/main" val="2724761099"/>
                  </a:ext>
                </a:extLst>
              </a:tr>
            </a:tbl>
          </a:graphicData>
        </a:graphic>
      </p:graphicFrame>
      <p:graphicFrame>
        <p:nvGraphicFramePr>
          <p:cNvPr id="8" name="Tabela 7"/>
          <p:cNvGraphicFramePr>
            <a:graphicFrameLocks noGrp="1"/>
          </p:cNvGraphicFramePr>
          <p:nvPr/>
        </p:nvGraphicFramePr>
        <p:xfrm>
          <a:off x="5153466" y="5445224"/>
          <a:ext cx="2335809" cy="741680"/>
        </p:xfrm>
        <a:graphic>
          <a:graphicData uri="http://schemas.openxmlformats.org/drawingml/2006/table">
            <a:tbl>
              <a:tblPr firstRow="1" bandRow="1">
                <a:tableStyleId>{5940675A-B579-460E-94D1-54222C63F5DA}</a:tableStyleId>
              </a:tblPr>
              <a:tblGrid>
                <a:gridCol w="778603">
                  <a:extLst>
                    <a:ext uri="{9D8B030D-6E8A-4147-A177-3AD203B41FA5}">
                      <a16:colId xmlns:a16="http://schemas.microsoft.com/office/drawing/2014/main" val="1326037480"/>
                    </a:ext>
                  </a:extLst>
                </a:gridCol>
                <a:gridCol w="778603">
                  <a:extLst>
                    <a:ext uri="{9D8B030D-6E8A-4147-A177-3AD203B41FA5}">
                      <a16:colId xmlns:a16="http://schemas.microsoft.com/office/drawing/2014/main" val="97790837"/>
                    </a:ext>
                  </a:extLst>
                </a:gridCol>
                <a:gridCol w="778603">
                  <a:extLst>
                    <a:ext uri="{9D8B030D-6E8A-4147-A177-3AD203B41FA5}">
                      <a16:colId xmlns:a16="http://schemas.microsoft.com/office/drawing/2014/main" val="1946745700"/>
                    </a:ext>
                  </a:extLst>
                </a:gridCol>
              </a:tblGrid>
              <a:tr h="370840">
                <a:tc>
                  <a:txBody>
                    <a:bodyPr/>
                    <a:lstStyle/>
                    <a:p>
                      <a:endParaRPr lang="pt-BR" dirty="0"/>
                    </a:p>
                  </a:txBody>
                  <a:tcPr/>
                </a:tc>
                <a:tc>
                  <a:txBody>
                    <a:bodyPr/>
                    <a:lstStyle/>
                    <a:p>
                      <a:endParaRPr lang="pt-BR"/>
                    </a:p>
                  </a:txBody>
                  <a:tcPr/>
                </a:tc>
                <a:tc>
                  <a:txBody>
                    <a:bodyPr/>
                    <a:lstStyle/>
                    <a:p>
                      <a:endParaRPr lang="pt-BR"/>
                    </a:p>
                  </a:txBody>
                  <a:tcPr/>
                </a:tc>
                <a:extLst>
                  <a:ext uri="{0D108BD9-81ED-4DB2-BD59-A6C34878D82A}">
                    <a16:rowId xmlns:a16="http://schemas.microsoft.com/office/drawing/2014/main" val="3094471035"/>
                  </a:ext>
                </a:extLst>
              </a:tr>
              <a:tr h="370840">
                <a:tc>
                  <a:txBody>
                    <a:bodyPr/>
                    <a:lstStyle/>
                    <a:p>
                      <a:endParaRPr lang="pt-BR"/>
                    </a:p>
                  </a:txBody>
                  <a:tcPr/>
                </a:tc>
                <a:tc>
                  <a:txBody>
                    <a:bodyPr/>
                    <a:lstStyle/>
                    <a:p>
                      <a:endParaRPr lang="pt-BR"/>
                    </a:p>
                  </a:txBody>
                  <a:tcPr/>
                </a:tc>
                <a:tc>
                  <a:txBody>
                    <a:bodyPr/>
                    <a:lstStyle/>
                    <a:p>
                      <a:endParaRPr lang="pt-BR" dirty="0"/>
                    </a:p>
                  </a:txBody>
                  <a:tcPr/>
                </a:tc>
                <a:extLst>
                  <a:ext uri="{0D108BD9-81ED-4DB2-BD59-A6C34878D82A}">
                    <a16:rowId xmlns:a16="http://schemas.microsoft.com/office/drawing/2014/main" val="3359965939"/>
                  </a:ext>
                </a:extLst>
              </a:tr>
            </a:tbl>
          </a:graphicData>
        </a:graphic>
      </p:graphicFrame>
      <p:graphicFrame>
        <p:nvGraphicFramePr>
          <p:cNvPr id="9" name="Tabela 8"/>
          <p:cNvGraphicFramePr>
            <a:graphicFrameLocks noGrp="1"/>
          </p:cNvGraphicFramePr>
          <p:nvPr/>
        </p:nvGraphicFramePr>
        <p:xfrm>
          <a:off x="7828138" y="5445224"/>
          <a:ext cx="2335809" cy="370840"/>
        </p:xfrm>
        <a:graphic>
          <a:graphicData uri="http://schemas.openxmlformats.org/drawingml/2006/table">
            <a:tbl>
              <a:tblPr firstRow="1" bandRow="1">
                <a:tableStyleId>{5940675A-B579-460E-94D1-54222C63F5DA}</a:tableStyleId>
              </a:tblPr>
              <a:tblGrid>
                <a:gridCol w="778603">
                  <a:extLst>
                    <a:ext uri="{9D8B030D-6E8A-4147-A177-3AD203B41FA5}">
                      <a16:colId xmlns:a16="http://schemas.microsoft.com/office/drawing/2014/main" val="1326037480"/>
                    </a:ext>
                  </a:extLst>
                </a:gridCol>
                <a:gridCol w="778603">
                  <a:extLst>
                    <a:ext uri="{9D8B030D-6E8A-4147-A177-3AD203B41FA5}">
                      <a16:colId xmlns:a16="http://schemas.microsoft.com/office/drawing/2014/main" val="97790837"/>
                    </a:ext>
                  </a:extLst>
                </a:gridCol>
                <a:gridCol w="778603">
                  <a:extLst>
                    <a:ext uri="{9D8B030D-6E8A-4147-A177-3AD203B41FA5}">
                      <a16:colId xmlns:a16="http://schemas.microsoft.com/office/drawing/2014/main" val="1946745700"/>
                    </a:ext>
                  </a:extLst>
                </a:gridCol>
              </a:tblGrid>
              <a:tr h="370840">
                <a:tc>
                  <a:txBody>
                    <a:bodyPr/>
                    <a:lstStyle/>
                    <a:p>
                      <a:endParaRPr lang="pt-BR" dirty="0"/>
                    </a:p>
                  </a:txBody>
                  <a:tcPr/>
                </a:tc>
                <a:tc>
                  <a:txBody>
                    <a:bodyPr/>
                    <a:lstStyle/>
                    <a:p>
                      <a:endParaRPr lang="pt-BR"/>
                    </a:p>
                  </a:txBody>
                  <a:tcPr/>
                </a:tc>
                <a:tc>
                  <a:txBody>
                    <a:bodyPr/>
                    <a:lstStyle/>
                    <a:p>
                      <a:endParaRPr lang="pt-BR" dirty="0"/>
                    </a:p>
                  </a:txBody>
                  <a:tcPr/>
                </a:tc>
                <a:extLst>
                  <a:ext uri="{0D108BD9-81ED-4DB2-BD59-A6C34878D82A}">
                    <a16:rowId xmlns:a16="http://schemas.microsoft.com/office/drawing/2014/main" val="3094471035"/>
                  </a:ext>
                </a:extLst>
              </a:tr>
            </a:tbl>
          </a:graphicData>
        </a:graphic>
      </p:graphicFrame>
      <p:sp>
        <p:nvSpPr>
          <p:cNvPr id="6" name="CaixaDeTexto 5"/>
          <p:cNvSpPr txBox="1"/>
          <p:nvPr/>
        </p:nvSpPr>
        <p:spPr>
          <a:xfrm>
            <a:off x="643306" y="4967590"/>
            <a:ext cx="2335809" cy="523220"/>
          </a:xfrm>
          <a:prstGeom prst="rect">
            <a:avLst/>
          </a:prstGeom>
          <a:noFill/>
        </p:spPr>
        <p:txBody>
          <a:bodyPr wrap="square" rtlCol="0">
            <a:spAutoFit/>
          </a:bodyPr>
          <a:lstStyle/>
          <a:p>
            <a:pPr algn="ctr"/>
            <a:r>
              <a:rPr lang="pt-BR" sz="2800" b="1" dirty="0"/>
              <a:t>3x3</a:t>
            </a:r>
          </a:p>
        </p:txBody>
      </p:sp>
      <p:sp>
        <p:nvSpPr>
          <p:cNvPr id="11" name="CaixaDeTexto 10"/>
          <p:cNvSpPr txBox="1"/>
          <p:nvPr/>
        </p:nvSpPr>
        <p:spPr>
          <a:xfrm>
            <a:off x="3287687" y="4967590"/>
            <a:ext cx="1557207" cy="523220"/>
          </a:xfrm>
          <a:prstGeom prst="rect">
            <a:avLst/>
          </a:prstGeom>
          <a:noFill/>
        </p:spPr>
        <p:txBody>
          <a:bodyPr wrap="square" rtlCol="0">
            <a:spAutoFit/>
          </a:bodyPr>
          <a:lstStyle/>
          <a:p>
            <a:pPr algn="ctr"/>
            <a:r>
              <a:rPr lang="pt-BR" sz="2800" b="1" dirty="0"/>
              <a:t>3x2</a:t>
            </a:r>
          </a:p>
        </p:txBody>
      </p:sp>
      <p:sp>
        <p:nvSpPr>
          <p:cNvPr id="12" name="CaixaDeTexto 11"/>
          <p:cNvSpPr txBox="1"/>
          <p:nvPr/>
        </p:nvSpPr>
        <p:spPr>
          <a:xfrm>
            <a:off x="5557912" y="4922004"/>
            <a:ext cx="1557207" cy="523220"/>
          </a:xfrm>
          <a:prstGeom prst="rect">
            <a:avLst/>
          </a:prstGeom>
          <a:noFill/>
        </p:spPr>
        <p:txBody>
          <a:bodyPr wrap="square" rtlCol="0">
            <a:spAutoFit/>
          </a:bodyPr>
          <a:lstStyle/>
          <a:p>
            <a:pPr algn="ctr"/>
            <a:r>
              <a:rPr lang="pt-BR" sz="2800" b="1" dirty="0"/>
              <a:t>2x3</a:t>
            </a:r>
          </a:p>
        </p:txBody>
      </p:sp>
      <p:pic>
        <p:nvPicPr>
          <p:cNvPr id="13" name="Imagem 12"/>
          <p:cNvPicPr>
            <a:picLocks noChangeAspect="1"/>
          </p:cNvPicPr>
          <p:nvPr/>
        </p:nvPicPr>
        <p:blipFill rotWithShape="1">
          <a:blip r:embed="rId2"/>
          <a:srcRect l="15687" t="33266" r="23435" b="21815"/>
          <a:stretch/>
        </p:blipFill>
        <p:spPr>
          <a:xfrm>
            <a:off x="613421" y="2711023"/>
            <a:ext cx="9325455" cy="3868628"/>
          </a:xfrm>
          <a:prstGeom prst="rect">
            <a:avLst/>
          </a:prstGeom>
        </p:spPr>
      </p:pic>
      <p:pic>
        <p:nvPicPr>
          <p:cNvPr id="14" name="Imagem 13"/>
          <p:cNvPicPr>
            <a:picLocks noChangeAspect="1"/>
          </p:cNvPicPr>
          <p:nvPr/>
        </p:nvPicPr>
        <p:blipFill rotWithShape="1">
          <a:blip r:embed="rId3"/>
          <a:srcRect l="15688" t="36653" r="23435" b="21815"/>
          <a:stretch/>
        </p:blipFill>
        <p:spPr>
          <a:xfrm>
            <a:off x="678872" y="2884709"/>
            <a:ext cx="9258097" cy="3551056"/>
          </a:xfrm>
          <a:prstGeom prst="rect">
            <a:avLst/>
          </a:prstGeom>
        </p:spPr>
      </p:pic>
    </p:spTree>
    <p:extLst>
      <p:ext uri="{BB962C8B-B14F-4D97-AF65-F5344CB8AC3E}">
        <p14:creationId xmlns:p14="http://schemas.microsoft.com/office/powerpoint/2010/main" val="2114122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3" y="2581101"/>
            <a:ext cx="9809616" cy="4276899"/>
          </a:xfrm>
        </p:spPr>
        <p:txBody>
          <a:bodyPr>
            <a:normAutofit fontScale="92500" lnSpcReduction="10000"/>
          </a:bodyPr>
          <a:lstStyle/>
          <a:p>
            <a:pPr marL="457200" indent="-457200" algn="just">
              <a:buFont typeface="+mj-lt"/>
              <a:buAutoNum type="arabicPeriod"/>
            </a:pPr>
            <a:r>
              <a:rPr lang="pt-BR" dirty="0"/>
              <a:t>Criar um algoritmo que leia uma matriz 3x3 e exiba a matriz preenchida.</a:t>
            </a:r>
          </a:p>
          <a:p>
            <a:pPr marL="457200" indent="-457200" algn="just">
              <a:buFont typeface="+mj-lt"/>
              <a:buAutoNum type="arabicPeriod"/>
            </a:pPr>
            <a:r>
              <a:rPr lang="pt-BR" dirty="0"/>
              <a:t>Criar um algoritmo que leia uma matrizes 3x3. Em seguida, exiba a soma dos elementos de cada uma das linhas. </a:t>
            </a:r>
            <a:r>
              <a:rPr lang="pt-BR" dirty="0" err="1"/>
              <a:t>Ex</a:t>
            </a:r>
            <a:r>
              <a:rPr lang="pt-BR" dirty="0"/>
              <a:t>:</a:t>
            </a:r>
          </a:p>
          <a:p>
            <a:pPr marL="457200" indent="-457200" algn="just">
              <a:buFont typeface="+mj-lt"/>
              <a:buAutoNum type="arabicPeriod"/>
            </a:pPr>
            <a:endParaRPr lang="pt-BR" dirty="0"/>
          </a:p>
          <a:p>
            <a:pPr marL="457200" indent="-457200" algn="just">
              <a:buFont typeface="+mj-lt"/>
              <a:buAutoNum type="arabicPeriod"/>
            </a:pPr>
            <a:endParaRPr lang="pt-BR" dirty="0"/>
          </a:p>
          <a:p>
            <a:pPr marL="457200" indent="-457200" algn="just">
              <a:buFont typeface="+mj-lt"/>
              <a:buAutoNum type="arabicPeriod"/>
            </a:pPr>
            <a:r>
              <a:rPr lang="pt-BR" dirty="0"/>
              <a:t>Escreva um algoritmo que leia uma matriz 4x3. Em seguida, receba um novo valor do usuário e verifique se este valor se encontra na matriz. Caso o valor se encontre na matriz, escreva a mensagem “O valor se encontra na matriz”. Caso contrário, escreva a mensagem “O valor NÃO se encontra na matriz”.</a:t>
            </a:r>
          </a:p>
        </p:txBody>
      </p:sp>
      <p:sp>
        <p:nvSpPr>
          <p:cNvPr id="3" name="Título 2"/>
          <p:cNvSpPr>
            <a:spLocks noGrp="1"/>
          </p:cNvSpPr>
          <p:nvPr>
            <p:ph type="title"/>
          </p:nvPr>
        </p:nvSpPr>
        <p:spPr>
          <a:xfrm>
            <a:off x="101600" y="1988169"/>
            <a:ext cx="11755039" cy="464492"/>
          </a:xfrm>
        </p:spPr>
        <p:txBody>
          <a:bodyPr>
            <a:normAutofit fontScale="90000"/>
          </a:bodyPr>
          <a:lstStyle/>
          <a:p>
            <a:r>
              <a:rPr lang="pt-BR" dirty="0"/>
              <a:t>Matriz - Variáveis Indexadas Bidimensionais</a:t>
            </a:r>
          </a:p>
        </p:txBody>
      </p:sp>
      <p:pic>
        <p:nvPicPr>
          <p:cNvPr id="5" name="Imagem 4"/>
          <p:cNvPicPr>
            <a:picLocks noChangeAspect="1"/>
          </p:cNvPicPr>
          <p:nvPr/>
        </p:nvPicPr>
        <p:blipFill rotWithShape="1">
          <a:blip r:embed="rId2"/>
          <a:srcRect l="15133" t="33266" r="44466" b="45078"/>
          <a:stretch/>
        </p:blipFill>
        <p:spPr>
          <a:xfrm>
            <a:off x="5958971" y="3573016"/>
            <a:ext cx="5256585" cy="1368152"/>
          </a:xfrm>
          <a:prstGeom prst="rect">
            <a:avLst/>
          </a:prstGeom>
        </p:spPr>
      </p:pic>
    </p:spTree>
    <p:extLst>
      <p:ext uri="{BB962C8B-B14F-4D97-AF65-F5344CB8AC3E}">
        <p14:creationId xmlns:p14="http://schemas.microsoft.com/office/powerpoint/2010/main" val="396873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3" y="2581101"/>
            <a:ext cx="9809616" cy="4276899"/>
          </a:xfrm>
        </p:spPr>
        <p:txBody>
          <a:bodyPr>
            <a:normAutofit/>
          </a:bodyPr>
          <a:lstStyle/>
          <a:p>
            <a:pPr marL="457200" indent="-457200" algn="just">
              <a:buFont typeface="+mj-lt"/>
              <a:buAutoNum type="arabicPeriod"/>
            </a:pPr>
            <a:r>
              <a:rPr lang="pt-BR" dirty="0"/>
              <a:t>Crie um algoritmo que leia uma matriz 5x5. Em seguida, conte quantos números pares existem na matriz.</a:t>
            </a:r>
          </a:p>
          <a:p>
            <a:pPr marL="457200" indent="-457200" algn="just">
              <a:buFont typeface="+mj-lt"/>
              <a:buAutoNum type="arabicPeriod"/>
            </a:pPr>
            <a:r>
              <a:rPr lang="pt-BR" dirty="0"/>
              <a:t>Crie um algoritmo que leia uma matriz 3x3 e calcule a soma dos valores das colunas da matriz.</a:t>
            </a:r>
          </a:p>
          <a:p>
            <a:pPr marL="457200" indent="-457200" algn="just">
              <a:buFont typeface="+mj-lt"/>
              <a:buAutoNum type="arabicPeriod"/>
            </a:pPr>
            <a:r>
              <a:rPr lang="pt-BR" dirty="0"/>
              <a:t>Crie um algoritmo que calcule a média dos elementos de uma matriz 5x2.</a:t>
            </a:r>
          </a:p>
          <a:p>
            <a:pPr marL="457200" indent="-457200" algn="just">
              <a:buFont typeface="+mj-lt"/>
              <a:buAutoNum type="arabicPeriod"/>
            </a:pPr>
            <a:r>
              <a:rPr lang="pt-BR" dirty="0"/>
              <a:t>Crie um algoritmo informe qual o maior e qual o menor elemento existente em uma matriz 6x3.</a:t>
            </a:r>
          </a:p>
          <a:p>
            <a:pPr marL="457200" indent="-457200" algn="just">
              <a:buFont typeface="+mj-lt"/>
              <a:buAutoNum type="arabicPeriod"/>
            </a:pPr>
            <a:endParaRPr lang="pt-BR" dirty="0"/>
          </a:p>
          <a:p>
            <a:pPr marL="457200" indent="-457200" algn="just">
              <a:buFont typeface="+mj-lt"/>
              <a:buAutoNum type="arabicPeriod"/>
            </a:pPr>
            <a:endParaRPr lang="pt-BR" dirty="0"/>
          </a:p>
        </p:txBody>
      </p:sp>
      <p:sp>
        <p:nvSpPr>
          <p:cNvPr id="3" name="Título 2"/>
          <p:cNvSpPr>
            <a:spLocks noGrp="1"/>
          </p:cNvSpPr>
          <p:nvPr>
            <p:ph type="title"/>
          </p:nvPr>
        </p:nvSpPr>
        <p:spPr>
          <a:xfrm>
            <a:off x="101600" y="1988169"/>
            <a:ext cx="11755039" cy="464492"/>
          </a:xfrm>
        </p:spPr>
        <p:txBody>
          <a:bodyPr>
            <a:normAutofit fontScale="90000"/>
          </a:bodyPr>
          <a:lstStyle/>
          <a:p>
            <a:r>
              <a:rPr lang="pt-BR" dirty="0"/>
              <a:t>Matriz - Variáveis Indexadas Bidimensionais</a:t>
            </a:r>
          </a:p>
        </p:txBody>
      </p:sp>
    </p:spTree>
    <p:extLst>
      <p:ext uri="{BB962C8B-B14F-4D97-AF65-F5344CB8AC3E}">
        <p14:creationId xmlns:p14="http://schemas.microsoft.com/office/powerpoint/2010/main" val="294846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2" y="2581101"/>
            <a:ext cx="11105759" cy="4276899"/>
          </a:xfrm>
        </p:spPr>
        <p:txBody>
          <a:bodyPr>
            <a:normAutofit/>
          </a:bodyPr>
          <a:lstStyle/>
          <a:p>
            <a:pPr marL="457200" indent="-457200" algn="just">
              <a:buFont typeface="+mj-lt"/>
              <a:buAutoNum type="arabicPeriod"/>
            </a:pPr>
            <a:r>
              <a:rPr lang="pt-BR" dirty="0"/>
              <a:t>Escrever um algoritmo para uma empresa que decide dar um reajuste a seus 584 funcionários de acordo com os seguintes critérios:</a:t>
            </a:r>
          </a:p>
          <a:p>
            <a:pPr lvl="1" algn="just"/>
            <a:r>
              <a:rPr lang="pt-BR" dirty="0"/>
              <a:t>a) 50% para aqueles que ganham menos do que três salários mínimos;</a:t>
            </a:r>
          </a:p>
          <a:p>
            <a:pPr lvl="1" algn="just"/>
            <a:r>
              <a:rPr lang="pt-BR" dirty="0"/>
              <a:t>b) 20% para aqueles que ganham entre três até dez salários mínimos;</a:t>
            </a:r>
          </a:p>
          <a:p>
            <a:pPr lvl="1" algn="just"/>
            <a:r>
              <a:rPr lang="pt-BR" dirty="0"/>
              <a:t> c) 15% para aqueles que ganham acima de dez até vinte salários mínimos;</a:t>
            </a:r>
          </a:p>
          <a:p>
            <a:pPr lvl="1" algn="just"/>
            <a:r>
              <a:rPr lang="pt-BR" dirty="0"/>
              <a:t> d) 10% para os demais funcionários.</a:t>
            </a:r>
          </a:p>
          <a:p>
            <a:pPr marL="0" indent="0" algn="just">
              <a:buNone/>
            </a:pPr>
            <a:r>
              <a:rPr lang="pt-BR" dirty="0"/>
              <a:t>Leia o nome do funcionário, seu salário e o valor do salário mínimo. Calcule o seu novo salário reajustado. Escrever o nome do funcionário, o reajuste e seu novo salário. Calcule quanto à empresa vai aumentar sua folha de pagamento.</a:t>
            </a:r>
          </a:p>
        </p:txBody>
      </p:sp>
      <p:sp>
        <p:nvSpPr>
          <p:cNvPr id="3" name="Título 2"/>
          <p:cNvSpPr>
            <a:spLocks noGrp="1"/>
          </p:cNvSpPr>
          <p:nvPr>
            <p:ph type="title"/>
          </p:nvPr>
        </p:nvSpPr>
        <p:spPr/>
        <p:txBody>
          <a:bodyPr/>
          <a:lstStyle/>
          <a:p>
            <a:r>
              <a:rPr lang="pt-BR" dirty="0"/>
              <a:t>Atividades diversas...</a:t>
            </a:r>
          </a:p>
        </p:txBody>
      </p:sp>
    </p:spTree>
    <p:extLst>
      <p:ext uri="{BB962C8B-B14F-4D97-AF65-F5344CB8AC3E}">
        <p14:creationId xmlns:p14="http://schemas.microsoft.com/office/powerpoint/2010/main" val="967439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2" y="2581101"/>
            <a:ext cx="11105759" cy="4276899"/>
          </a:xfrm>
        </p:spPr>
        <p:txBody>
          <a:bodyPr>
            <a:normAutofit fontScale="85000" lnSpcReduction="20000"/>
          </a:bodyPr>
          <a:lstStyle/>
          <a:p>
            <a:pPr marL="457200" indent="-457200" algn="just">
              <a:buFont typeface="+mj-lt"/>
              <a:buAutoNum type="arabicPeriod"/>
            </a:pPr>
            <a:r>
              <a:rPr lang="pt-BR" dirty="0"/>
              <a:t>Faça um algoritmo que receba o número do mês e mostre o mês correspondente. Valide mês inválido.</a:t>
            </a:r>
          </a:p>
          <a:p>
            <a:pPr marL="457200" indent="-457200" algn="just">
              <a:buFont typeface="+mj-lt"/>
              <a:buAutoNum type="arabicPeriod"/>
            </a:pPr>
            <a:r>
              <a:rPr lang="pt-BR" dirty="0"/>
              <a:t>Faça um algoritmo que receba o nome a idade, o sexo e salário fixo de um funcionário. Mostre o nome e o salário líquido.</a:t>
            </a:r>
          </a:p>
          <a:p>
            <a:pPr marL="457200" indent="-457200" algn="just">
              <a:buFont typeface="+mj-lt"/>
              <a:buAutoNum type="arabicPeriod"/>
            </a:pPr>
            <a:r>
              <a:rPr lang="pt-BR" dirty="0"/>
              <a:t>Dados três valores A, B e C, em que A e B são números reais e C é um caractere, pede-se para imprimir o resultado da operação de A por B se C for um símbolo de operador aritmético; caso contrário deve ser impressa uma mensagem de operador não definido. Tratar erro de divisão por zero.</a:t>
            </a:r>
          </a:p>
          <a:p>
            <a:pPr marL="457200" indent="-457200" algn="just">
              <a:buFont typeface="+mj-lt"/>
              <a:buAutoNum type="arabicPeriod"/>
            </a:pPr>
            <a:r>
              <a:rPr lang="pt-BR" dirty="0"/>
              <a:t>A escola APRENDER faz o pagamento de seus professores por hora/aula. Faça um algoritmo que calcule e exiba o salário de um professor. Sabe-se que o valor da hora/aula segue a tabela abaixo:</a:t>
            </a:r>
          </a:p>
          <a:p>
            <a:pPr marL="914400" lvl="1" indent="-457200" algn="just">
              <a:buFont typeface="+mj-lt"/>
              <a:buAutoNum type="arabicPeriod"/>
            </a:pPr>
            <a:r>
              <a:rPr lang="pt-BR" dirty="0"/>
              <a:t>Professor Nível 1 R$12,00 por hora/aula</a:t>
            </a:r>
          </a:p>
          <a:p>
            <a:pPr marL="914400" lvl="1" indent="-457200" algn="just">
              <a:buFont typeface="+mj-lt"/>
              <a:buAutoNum type="arabicPeriod"/>
            </a:pPr>
            <a:r>
              <a:rPr lang="pt-BR" dirty="0"/>
              <a:t>Professor Nível 2 R$17,00 por hora/aula</a:t>
            </a:r>
          </a:p>
          <a:p>
            <a:pPr marL="914400" lvl="1" indent="-457200" algn="just">
              <a:buFont typeface="+mj-lt"/>
              <a:buAutoNum type="arabicPeriod"/>
            </a:pPr>
            <a:r>
              <a:rPr lang="pt-BR" dirty="0"/>
              <a:t>Professor Nível 3 R$25,00 por hora/aula</a:t>
            </a:r>
          </a:p>
        </p:txBody>
      </p:sp>
      <p:sp>
        <p:nvSpPr>
          <p:cNvPr id="3" name="Título 2"/>
          <p:cNvSpPr>
            <a:spLocks noGrp="1"/>
          </p:cNvSpPr>
          <p:nvPr>
            <p:ph type="title"/>
          </p:nvPr>
        </p:nvSpPr>
        <p:spPr/>
        <p:txBody>
          <a:bodyPr/>
          <a:lstStyle/>
          <a:p>
            <a:r>
              <a:rPr lang="pt-BR" dirty="0"/>
              <a:t>Atividades diversas...</a:t>
            </a:r>
          </a:p>
        </p:txBody>
      </p:sp>
    </p:spTree>
    <p:extLst>
      <p:ext uri="{BB962C8B-B14F-4D97-AF65-F5344CB8AC3E}">
        <p14:creationId xmlns:p14="http://schemas.microsoft.com/office/powerpoint/2010/main" val="81954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3" y="2581101"/>
            <a:ext cx="9011228" cy="3872235"/>
          </a:xfrm>
        </p:spPr>
        <p:txBody>
          <a:bodyPr>
            <a:normAutofit/>
          </a:bodyPr>
          <a:lstStyle/>
          <a:p>
            <a:pPr algn="just"/>
            <a:r>
              <a:rPr lang="pt-BR" sz="3200" dirty="0"/>
              <a:t>Pseudocódigo é uma forma genérica de escrever um algoritmo, utilizando uma linguagem simples (nativa a quem o escreve, de forma a ser entendida por qualquer pessoa) sem necessidade de conhecer a sintaxe de nenhuma linguagem de programação.</a:t>
            </a:r>
          </a:p>
        </p:txBody>
      </p:sp>
      <p:sp>
        <p:nvSpPr>
          <p:cNvPr id="3" name="Título 2"/>
          <p:cNvSpPr>
            <a:spLocks noGrp="1"/>
          </p:cNvSpPr>
          <p:nvPr>
            <p:ph type="title"/>
          </p:nvPr>
        </p:nvSpPr>
        <p:spPr/>
        <p:txBody>
          <a:bodyPr/>
          <a:lstStyle/>
          <a:p>
            <a:r>
              <a:rPr lang="pt-BR" dirty="0"/>
              <a:t>PSEUDOCÓDIGO (</a:t>
            </a:r>
            <a:r>
              <a:rPr lang="pt-BR" dirty="0" err="1"/>
              <a:t>portugol</a:t>
            </a:r>
            <a:r>
              <a:rPr lang="pt-BR" dirty="0"/>
              <a:t>)</a:t>
            </a:r>
          </a:p>
        </p:txBody>
      </p:sp>
    </p:spTree>
    <p:extLst>
      <p:ext uri="{BB962C8B-B14F-4D97-AF65-F5344CB8AC3E}">
        <p14:creationId xmlns:p14="http://schemas.microsoft.com/office/powerpoint/2010/main" val="2030139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3" y="2581101"/>
            <a:ext cx="9011228" cy="3872235"/>
          </a:xfrm>
        </p:spPr>
        <p:txBody>
          <a:bodyPr>
            <a:normAutofit/>
          </a:bodyPr>
          <a:lstStyle/>
          <a:p>
            <a:pPr algn="just"/>
            <a:r>
              <a:rPr lang="pt-BR" sz="3200" dirty="0"/>
              <a:t>Exercício</a:t>
            </a:r>
          </a:p>
          <a:p>
            <a:pPr lvl="1" algn="just"/>
            <a:r>
              <a:rPr lang="pt-BR" sz="3000" dirty="0"/>
              <a:t>Em uma folha em branco, crie um algoritmo que descreva em detalhes todos os passos para fazer um café.</a:t>
            </a:r>
            <a:endParaRPr lang="pt-BR" sz="2800" dirty="0"/>
          </a:p>
          <a:p>
            <a:pPr lvl="1" algn="just"/>
            <a:endParaRPr lang="pt-BR" sz="2800" dirty="0"/>
          </a:p>
          <a:p>
            <a:pPr lvl="1" algn="just"/>
            <a:r>
              <a:rPr lang="pt-BR" sz="2800" dirty="0"/>
              <a:t>Em seguida, apresente sua sequência.</a:t>
            </a:r>
            <a:endParaRPr lang="pt-BR" sz="3000" dirty="0"/>
          </a:p>
        </p:txBody>
      </p:sp>
      <p:sp>
        <p:nvSpPr>
          <p:cNvPr id="3" name="Título 2"/>
          <p:cNvSpPr>
            <a:spLocks noGrp="1"/>
          </p:cNvSpPr>
          <p:nvPr>
            <p:ph type="title"/>
          </p:nvPr>
        </p:nvSpPr>
        <p:spPr/>
        <p:txBody>
          <a:bodyPr/>
          <a:lstStyle/>
          <a:p>
            <a:r>
              <a:rPr lang="pt-BR" dirty="0"/>
              <a:t>PSEUDOCÓDIGO (</a:t>
            </a:r>
            <a:r>
              <a:rPr lang="pt-BR" dirty="0" err="1"/>
              <a:t>portugol</a:t>
            </a:r>
            <a:r>
              <a:rPr lang="pt-BR" dirty="0"/>
              <a:t>)</a:t>
            </a:r>
          </a:p>
        </p:txBody>
      </p:sp>
    </p:spTree>
    <p:extLst>
      <p:ext uri="{BB962C8B-B14F-4D97-AF65-F5344CB8AC3E}">
        <p14:creationId xmlns:p14="http://schemas.microsoft.com/office/powerpoint/2010/main" val="948415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8873" y="3284984"/>
            <a:ext cx="4048975" cy="3456384"/>
          </a:xfrm>
        </p:spPr>
        <p:txBody>
          <a:bodyPr>
            <a:normAutofit fontScale="92500" lnSpcReduction="20000"/>
          </a:bodyPr>
          <a:lstStyle/>
          <a:p>
            <a:r>
              <a:rPr lang="pt-BR" dirty="0"/>
              <a:t>Levantar do sofá</a:t>
            </a:r>
          </a:p>
          <a:p>
            <a:r>
              <a:rPr lang="pt-BR" dirty="0"/>
              <a:t>Ir até a cozinha</a:t>
            </a:r>
          </a:p>
          <a:p>
            <a:r>
              <a:rPr lang="pt-BR" dirty="0"/>
              <a:t>Abrir o armário</a:t>
            </a:r>
          </a:p>
          <a:p>
            <a:r>
              <a:rPr lang="pt-BR" dirty="0"/>
              <a:t>Pegar um copo</a:t>
            </a:r>
          </a:p>
          <a:p>
            <a:r>
              <a:rPr lang="pt-BR" dirty="0"/>
              <a:t>Fechar o armário</a:t>
            </a:r>
          </a:p>
          <a:p>
            <a:r>
              <a:rPr lang="pt-BR" dirty="0"/>
              <a:t>Ir até a geladeira</a:t>
            </a:r>
          </a:p>
          <a:p>
            <a:r>
              <a:rPr lang="pt-BR" dirty="0"/>
              <a:t>Abrir a geladeira</a:t>
            </a:r>
          </a:p>
          <a:p>
            <a:r>
              <a:rPr lang="pt-BR" dirty="0"/>
              <a:t>Pegar a jarra com água</a:t>
            </a:r>
          </a:p>
        </p:txBody>
      </p:sp>
      <p:sp>
        <p:nvSpPr>
          <p:cNvPr id="3" name="Título 2"/>
          <p:cNvSpPr>
            <a:spLocks noGrp="1"/>
          </p:cNvSpPr>
          <p:nvPr>
            <p:ph type="title"/>
          </p:nvPr>
        </p:nvSpPr>
        <p:spPr/>
        <p:txBody>
          <a:bodyPr/>
          <a:lstStyle/>
          <a:p>
            <a:r>
              <a:rPr lang="pt-BR" dirty="0"/>
              <a:t>PSEUDOCÓDIGO (</a:t>
            </a:r>
            <a:r>
              <a:rPr lang="pt-BR" dirty="0" err="1"/>
              <a:t>portugol</a:t>
            </a:r>
            <a:r>
              <a:rPr lang="pt-BR" dirty="0"/>
              <a:t>)</a:t>
            </a:r>
          </a:p>
        </p:txBody>
      </p:sp>
      <p:sp>
        <p:nvSpPr>
          <p:cNvPr id="4" name="Título 2"/>
          <p:cNvSpPr txBox="1">
            <a:spLocks/>
          </p:cNvSpPr>
          <p:nvPr/>
        </p:nvSpPr>
        <p:spPr>
          <a:xfrm>
            <a:off x="263352" y="2636912"/>
            <a:ext cx="11233248" cy="464156"/>
          </a:xfrm>
          <a:prstGeom prst="rect">
            <a:avLst/>
          </a:prstGeom>
        </p:spPr>
        <p:txBody>
          <a:bodyPr vert="horz" lIns="91440" tIns="45720" rIns="91440" bIns="45720" rtlCol="0" anchor="ctr">
            <a:noAutofit/>
          </a:bodyPr>
          <a:lstStyle>
            <a:lvl1pPr algn="l" defTabSz="914400" rtl="0" eaLnBrk="1" latinLnBrk="0" hangingPunct="1">
              <a:lnSpc>
                <a:spcPct val="95000"/>
              </a:lnSpc>
              <a:spcBef>
                <a:spcPct val="0"/>
              </a:spcBef>
              <a:buNone/>
              <a:defRPr sz="4000" b="1" kern="1200">
                <a:solidFill>
                  <a:schemeClr val="tx2"/>
                </a:solidFill>
                <a:latin typeface="+mj-lt"/>
                <a:ea typeface="+mj-ea"/>
                <a:cs typeface="+mj-cs"/>
              </a:defRPr>
            </a:lvl1pPr>
          </a:lstStyle>
          <a:p>
            <a:r>
              <a:rPr lang="pt-BR" sz="2000" dirty="0"/>
              <a:t>Exercício para tomar água gelada, estando em casa, sentado no sofá da sala.</a:t>
            </a:r>
          </a:p>
        </p:txBody>
      </p:sp>
      <p:sp>
        <p:nvSpPr>
          <p:cNvPr id="6" name="Espaço Reservado para Conteúdo 1"/>
          <p:cNvSpPr txBox="1">
            <a:spLocks/>
          </p:cNvSpPr>
          <p:nvPr/>
        </p:nvSpPr>
        <p:spPr>
          <a:xfrm>
            <a:off x="5447928" y="3284984"/>
            <a:ext cx="4048975" cy="345638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2"/>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2"/>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2"/>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2"/>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2"/>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2"/>
                </a:solidFill>
                <a:latin typeface="+mn-lt"/>
                <a:ea typeface="+mn-ea"/>
                <a:cs typeface="+mn-cs"/>
              </a:defRPr>
            </a:lvl9pPr>
          </a:lstStyle>
          <a:p>
            <a:r>
              <a:rPr lang="pt-BR" dirty="0"/>
              <a:t>Colocar a água no copo</a:t>
            </a:r>
          </a:p>
          <a:p>
            <a:r>
              <a:rPr lang="pt-BR" dirty="0"/>
              <a:t>Tomar a água</a:t>
            </a:r>
          </a:p>
          <a:p>
            <a:r>
              <a:rPr lang="pt-BR" dirty="0"/>
              <a:t>Guardar a Jarra</a:t>
            </a:r>
          </a:p>
          <a:p>
            <a:r>
              <a:rPr lang="pt-BR" dirty="0"/>
              <a:t>Fechar a geladeira</a:t>
            </a:r>
          </a:p>
          <a:p>
            <a:r>
              <a:rPr lang="pt-BR" dirty="0"/>
              <a:t>Colocar o copo na pia</a:t>
            </a:r>
          </a:p>
          <a:p>
            <a:r>
              <a:rPr lang="pt-BR" dirty="0"/>
              <a:t>Voltar para a sala.</a:t>
            </a:r>
          </a:p>
          <a:p>
            <a:r>
              <a:rPr lang="pt-BR" dirty="0"/>
              <a:t>Sentar no sofá</a:t>
            </a:r>
          </a:p>
          <a:p>
            <a:endParaRPr lang="pt-BR" dirty="0"/>
          </a:p>
        </p:txBody>
      </p:sp>
    </p:spTree>
    <p:extLst>
      <p:ext uri="{BB962C8B-B14F-4D97-AF65-F5344CB8AC3E}">
        <p14:creationId xmlns:p14="http://schemas.microsoft.com/office/powerpoint/2010/main" val="859071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 calcmode="lin" valueType="num">
                                      <p:cBhvr additive="base">
                                        <p:cTn id="4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0" end="0"/>
                                            </p:txEl>
                                          </p:spTgt>
                                        </p:tgtEl>
                                        <p:attrNameLst>
                                          <p:attrName>style.visibility</p:attrName>
                                        </p:attrNameLst>
                                      </p:cBhvr>
                                      <p:to>
                                        <p:strVal val="visible"/>
                                      </p:to>
                                    </p:set>
                                    <p:anim calcmode="lin" valueType="num">
                                      <p:cBhvr additive="base">
                                        <p:cTn id="5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1" end="1"/>
                                            </p:txEl>
                                          </p:spTgt>
                                        </p:tgtEl>
                                        <p:attrNameLst>
                                          <p:attrName>style.visibility</p:attrName>
                                        </p:attrNameLst>
                                      </p:cBhvr>
                                      <p:to>
                                        <p:strVal val="visible"/>
                                      </p:to>
                                    </p:set>
                                    <p:anim calcmode="lin" valueType="num">
                                      <p:cBhvr additive="base">
                                        <p:cTn id="6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xEl>
                                              <p:pRg st="2" end="2"/>
                                            </p:txEl>
                                          </p:spTgt>
                                        </p:tgtEl>
                                        <p:attrNameLst>
                                          <p:attrName>style.visibility</p:attrName>
                                        </p:attrNameLst>
                                      </p:cBhvr>
                                      <p:to>
                                        <p:strVal val="visible"/>
                                      </p:to>
                                    </p:set>
                                    <p:anim calcmode="lin" valueType="num">
                                      <p:cBhvr additive="base">
                                        <p:cTn id="6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6">
                                            <p:txEl>
                                              <p:pRg st="3" end="3"/>
                                            </p:txEl>
                                          </p:spTgt>
                                        </p:tgtEl>
                                        <p:attrNameLst>
                                          <p:attrName>style.visibility</p:attrName>
                                        </p:attrNameLst>
                                      </p:cBhvr>
                                      <p:to>
                                        <p:strVal val="visible"/>
                                      </p:to>
                                    </p:set>
                                    <p:anim calcmode="lin" valueType="num">
                                      <p:cBhvr additive="base">
                                        <p:cTn id="7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6">
                                            <p:txEl>
                                              <p:pRg st="4" end="4"/>
                                            </p:txEl>
                                          </p:spTgt>
                                        </p:tgtEl>
                                        <p:attrNameLst>
                                          <p:attrName>style.visibility</p:attrName>
                                        </p:attrNameLst>
                                      </p:cBhvr>
                                      <p:to>
                                        <p:strVal val="visible"/>
                                      </p:to>
                                    </p:set>
                                    <p:anim calcmode="lin" valueType="num">
                                      <p:cBhvr additive="base">
                                        <p:cTn id="7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6">
                                            <p:txEl>
                                              <p:pRg st="5" end="5"/>
                                            </p:txEl>
                                          </p:spTgt>
                                        </p:tgtEl>
                                        <p:attrNameLst>
                                          <p:attrName>style.visibility</p:attrName>
                                        </p:attrNameLst>
                                      </p:cBhvr>
                                      <p:to>
                                        <p:strVal val="visible"/>
                                      </p:to>
                                    </p:set>
                                    <p:anim calcmode="lin" valueType="num">
                                      <p:cBhvr additive="base">
                                        <p:cTn id="8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6">
                                            <p:txEl>
                                              <p:pRg st="6" end="6"/>
                                            </p:txEl>
                                          </p:spTgt>
                                        </p:tgtEl>
                                        <p:attrNameLst>
                                          <p:attrName>style.visibility</p:attrName>
                                        </p:attrNameLst>
                                      </p:cBhvr>
                                      <p:to>
                                        <p:strVal val="visible"/>
                                      </p:to>
                                    </p:set>
                                    <p:anim calcmode="lin" valueType="num">
                                      <p:cBhvr additive="base">
                                        <p:cTn id="9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ReferenceId xmlns="3fe1fe7b-b5b9-496a-bb1c-38de752e42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ACB86B2D88BB39408036C291594AB4D0" ma:contentTypeVersion="1" ma:contentTypeDescription="Crie um novo documento." ma:contentTypeScope="" ma:versionID="ece62257b1b418864fb98589ae81ccc3">
  <xsd:schema xmlns:xsd="http://www.w3.org/2001/XMLSchema" xmlns:xs="http://www.w3.org/2001/XMLSchema" xmlns:p="http://schemas.microsoft.com/office/2006/metadata/properties" xmlns:ns2="3fe1fe7b-b5b9-496a-bb1c-38de752e427e" targetNamespace="http://schemas.microsoft.com/office/2006/metadata/properties" ma:root="true" ma:fieldsID="6c46d73e7db0534b489ea7a4d09891f8" ns2:_="">
    <xsd:import namespace="3fe1fe7b-b5b9-496a-bb1c-38de752e427e"/>
    <xsd:element name="properties">
      <xsd:complexType>
        <xsd:sequence>
          <xsd:element name="documentManagement">
            <xsd:complexType>
              <xsd:all>
                <xsd:element ref="ns2:Reference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e1fe7b-b5b9-496a-bb1c-38de752e427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42B8C4-DCDD-4C7A-90A6-E06166CD9CA6}">
  <ds:schemaRefs>
    <ds:schemaRef ds:uri="http://schemas.microsoft.com/sharepoint/v3/contenttype/forms"/>
  </ds:schemaRefs>
</ds:datastoreItem>
</file>

<file path=customXml/itemProps2.xml><?xml version="1.0" encoding="utf-8"?>
<ds:datastoreItem xmlns:ds="http://schemas.openxmlformats.org/officeDocument/2006/customXml" ds:itemID="{8821075B-32A8-4C0A-BB15-8A008EF4B6DA}">
  <ds:schemaRefs>
    <ds:schemaRef ds:uri="http://schemas.microsoft.com/office/2006/metadata/properties"/>
    <ds:schemaRef ds:uri="http://schemas.microsoft.com/office/infopath/2007/PartnerControls"/>
    <ds:schemaRef ds:uri="3fe1fe7b-b5b9-496a-bb1c-38de752e427e"/>
  </ds:schemaRefs>
</ds:datastoreItem>
</file>

<file path=customXml/itemProps3.xml><?xml version="1.0" encoding="utf-8"?>
<ds:datastoreItem xmlns:ds="http://schemas.openxmlformats.org/officeDocument/2006/customXml" ds:itemID="{51673826-32F2-43CC-9A80-D330AB4D6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e1fe7b-b5b9-496a-bb1c-38de752e42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43</TotalTime>
  <Words>6009</Words>
  <Application>Microsoft Office PowerPoint</Application>
  <PresentationFormat>Widescreen</PresentationFormat>
  <Paragraphs>619</Paragraphs>
  <Slides>64</Slides>
  <Notes>0</Notes>
  <HiddenSlides>0</HiddenSlides>
  <MMClips>0</MMClips>
  <ScaleCrop>false</ScaleCrop>
  <HeadingPairs>
    <vt:vector size="4" baseType="variant">
      <vt:variant>
        <vt:lpstr>Tema</vt:lpstr>
      </vt:variant>
      <vt:variant>
        <vt:i4>1</vt:i4>
      </vt:variant>
      <vt:variant>
        <vt:lpstr>Títulos de slides</vt:lpstr>
      </vt:variant>
      <vt:variant>
        <vt:i4>64</vt:i4>
      </vt:variant>
    </vt:vector>
  </HeadingPairs>
  <TitlesOfParts>
    <vt:vector size="65" baseType="lpstr">
      <vt:lpstr>Tema do Office</vt:lpstr>
      <vt:lpstr>Apresentação do PowerPoint</vt:lpstr>
      <vt:lpstr>Lógica de Programação</vt:lpstr>
      <vt:lpstr>Conceitos iniciais - Pensamento lógico </vt:lpstr>
      <vt:lpstr>Existe lógica no dia a dia?</vt:lpstr>
      <vt:lpstr>E a lógica de programação?</vt:lpstr>
      <vt:lpstr>ALGORITMO (INTRODUÇÃO)</vt:lpstr>
      <vt:lpstr>PSEUDOCÓDIGO (portugol)</vt:lpstr>
      <vt:lpstr>PSEUDOCÓDIGO (portugol)</vt:lpstr>
      <vt:lpstr>PSEUDOCÓDIGO (portugol)</vt:lpstr>
      <vt:lpstr>Atividade:</vt:lpstr>
      <vt:lpstr>Criar um algoritmo para colocar um carro em movimento.</vt:lpstr>
      <vt:lpstr>Ir de táxi a uma reunião de negócios</vt:lpstr>
      <vt:lpstr>Faça um algoritmo que receba dois números e ao final mostre a soma.</vt:lpstr>
      <vt:lpstr>FLUXOGRAMA</vt:lpstr>
      <vt:lpstr>FLUXOGRAMA – Principais símbolos:</vt:lpstr>
      <vt:lpstr>FLUXOGRAMA</vt:lpstr>
      <vt:lpstr>FLUXOGRAMA</vt:lpstr>
      <vt:lpstr>Atividade:</vt:lpstr>
      <vt:lpstr>Constantes, Variáveis e Tipos de Dados</vt:lpstr>
      <vt:lpstr>Tipos: Variáveis</vt:lpstr>
      <vt:lpstr>ALGORITMO – Operadores matemáticos</vt:lpstr>
      <vt:lpstr>ALGORITMO – Operadores relacionais</vt:lpstr>
      <vt:lpstr>ALGORITMO – Operadores lógicos</vt:lpstr>
      <vt:lpstr>ALGORITMO – Operadores lógicos</vt:lpstr>
      <vt:lpstr>Visual G</vt:lpstr>
      <vt:lpstr>Visual G</vt:lpstr>
      <vt:lpstr>Visual G</vt:lpstr>
      <vt:lpstr>Atividade:</vt:lpstr>
      <vt:lpstr>Tomada de decisões (simples e composta)</vt:lpstr>
      <vt:lpstr>Tomada de decisões</vt:lpstr>
      <vt:lpstr>Tomada de decisões</vt:lpstr>
      <vt:lpstr>Tomada de decisões – Condicionais encadeados</vt:lpstr>
      <vt:lpstr>Atividade:</vt:lpstr>
      <vt:lpstr>1. Faça um algoritmo que receba 2 números e mostre o maior</vt:lpstr>
      <vt:lpstr>Comando de seleção múltipla (Escolha... Caso)</vt:lpstr>
      <vt:lpstr>Atividade part 1:</vt:lpstr>
      <vt:lpstr>Atividade part 2:</vt:lpstr>
      <vt:lpstr>Faça um algoritmo que receba o valor do salário de uma pessoa e o valor de um financiamento pretendido. Caso o financiamento seja menor ou igual a 5 vezes o salário da pessoa, o algoritmo deverá escrever "Financiamento Concedido"; senão, ele deverá escrever "Financiamento Negado". Independente de conceder ou não o financiamento, o algoritmo escreverá depois a frase "Obrigado por nos consultar."</vt:lpstr>
      <vt:lpstr>Atividade part 3:</vt:lpstr>
      <vt:lpstr>Estrutura de Repetição</vt:lpstr>
      <vt:lpstr>Estrutura de Repetição</vt:lpstr>
      <vt:lpstr>Estrutura de Repetição – repita... ate</vt:lpstr>
      <vt:lpstr>Estrutura de Repetição – repita... ate</vt:lpstr>
      <vt:lpstr>Estrutura de Repetição – repita... ate</vt:lpstr>
      <vt:lpstr>Estrutura de Repetição – repita... ate</vt:lpstr>
      <vt:lpstr>Estrutura de Repetição – repita... ate</vt:lpstr>
      <vt:lpstr>Atividade Repita... ate:</vt:lpstr>
      <vt:lpstr>Estrutura de Repetição – Enquanto... Faça</vt:lpstr>
      <vt:lpstr>Estrutura de Repetição – Enquanto... faça</vt:lpstr>
      <vt:lpstr>Estrutura de Repetição – Enquanto... faça</vt:lpstr>
      <vt:lpstr>Estrutura de Repetição – Para... faça</vt:lpstr>
      <vt:lpstr>Estrutura de Repetição – Para... Faca</vt:lpstr>
      <vt:lpstr>Estrutura de Repetição – Para... Faca</vt:lpstr>
      <vt:lpstr>Problemas utilizando estruturas de repetição</vt:lpstr>
      <vt:lpstr>Atividade...</vt:lpstr>
      <vt:lpstr>Vetores - Variáveis Compostas</vt:lpstr>
      <vt:lpstr>Vetores - Variáveis Compostas</vt:lpstr>
      <vt:lpstr>Vetores - Variáveis Compostas</vt:lpstr>
      <vt:lpstr>Matriz - Variáveis Indexadas Bidimensionais</vt:lpstr>
      <vt:lpstr>Matriz - Variáveis Indexadas Bidimensionais</vt:lpstr>
      <vt:lpstr>Matriz - Variáveis Indexadas Bidimensionais</vt:lpstr>
      <vt:lpstr>Matriz - Variáveis Indexadas Bidimensionais</vt:lpstr>
      <vt:lpstr>Atividades diversas...</vt:lpstr>
      <vt:lpstr>Atividades diversas...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WELLINGTON VIEIRA DOS SANTOS</dc:creator>
  <cp:lastModifiedBy>WELLINGTON VIEIRA DOS SANTOS</cp:lastModifiedBy>
  <cp:revision>3</cp:revision>
  <dcterms:created xsi:type="dcterms:W3CDTF">2022-01-25T16:12:20Z</dcterms:created>
  <dcterms:modified xsi:type="dcterms:W3CDTF">2022-01-27T15:09:14Z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0x010100ACB86B2D88BB39408036C291594AB4D0</vt:lpwstr>
  </property>
</Properties>
</file>