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1">
          <p15:clr>
            <a:srgbClr val="F26B43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WizM8hkvB6lwfMqkzG5zhCY4/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9B1672-C647-4FEF-9C3B-EA25F96250C4}">
  <a:tblStyle styleId="{929B1672-C647-4FEF-9C3B-EA25F96250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2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3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7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8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6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7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8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0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0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1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7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8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9:notes"/>
          <p:cNvSpPr/>
          <p:nvPr>
            <p:ph idx="2" type="sldImg"/>
          </p:nvPr>
        </p:nvSpPr>
        <p:spPr>
          <a:xfrm>
            <a:off x="381000" y="687387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hyperlink" Target="http://null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 ">
  <p:cSld name="1_Empty 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9" name="Google Shape;19;p33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20" name="Google Shape;20;p33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3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3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">
  <p:cSld name="Content B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2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" type="body"/>
          </p:nvPr>
        </p:nvSpPr>
        <p:spPr>
          <a:xfrm>
            <a:off x="334964" y="1484312"/>
            <a:ext cx="56515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2" type="body"/>
          </p:nvPr>
        </p:nvSpPr>
        <p:spPr>
          <a:xfrm>
            <a:off x="6207125" y="1484312"/>
            <a:ext cx="5649913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C">
  <p:cSld name="Content C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4286250" y="1484312"/>
            <a:ext cx="7570787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2" type="body"/>
          </p:nvPr>
        </p:nvSpPr>
        <p:spPr>
          <a:xfrm>
            <a:off x="334963" y="1484312"/>
            <a:ext cx="3729437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">
  <p:cSld name="Content 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" type="body"/>
          </p:nvPr>
        </p:nvSpPr>
        <p:spPr>
          <a:xfrm>
            <a:off x="334963" y="1483200"/>
            <a:ext cx="5706953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2" type="body"/>
          </p:nvPr>
        </p:nvSpPr>
        <p:spPr>
          <a:xfrm>
            <a:off x="6221917" y="1484314"/>
            <a:ext cx="2727559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3" type="body"/>
          </p:nvPr>
        </p:nvSpPr>
        <p:spPr>
          <a:xfrm>
            <a:off x="9129477" y="1484314"/>
            <a:ext cx="2727560" cy="453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1X">
  <p:cSld name="Picture 1X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/>
          <p:nvPr>
            <p:ph idx="2" type="pic"/>
          </p:nvPr>
        </p:nvSpPr>
        <p:spPr>
          <a:xfrm>
            <a:off x="334963" y="1484313"/>
            <a:ext cx="11522075" cy="453707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45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2X">
  <p:cSld name="Picture 2X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6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/>
          <p:nvPr>
            <p:ph idx="2" type="pic"/>
          </p:nvPr>
        </p:nvSpPr>
        <p:spPr>
          <a:xfrm>
            <a:off x="334964" y="1484313"/>
            <a:ext cx="5651500" cy="45370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46"/>
          <p:cNvSpPr/>
          <p:nvPr>
            <p:ph idx="3" type="pic"/>
          </p:nvPr>
        </p:nvSpPr>
        <p:spPr>
          <a:xfrm>
            <a:off x="6198773" y="1484314"/>
            <a:ext cx="5651500" cy="45370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46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icture 1X A">
  <p:cSld name="Content Picture 1X A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" type="body"/>
          </p:nvPr>
        </p:nvSpPr>
        <p:spPr>
          <a:xfrm>
            <a:off x="334964" y="1484312"/>
            <a:ext cx="5651500" cy="4537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42" name="Google Shape;142;p47"/>
          <p:cNvSpPr/>
          <p:nvPr>
            <p:ph idx="2" type="pic"/>
          </p:nvPr>
        </p:nvSpPr>
        <p:spPr>
          <a:xfrm>
            <a:off x="6198773" y="1484314"/>
            <a:ext cx="5652000" cy="45370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icture 1X B">
  <p:cSld name="Content Picture 1X B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8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/>
          <p:nvPr>
            <p:ph idx="2" type="pic"/>
          </p:nvPr>
        </p:nvSpPr>
        <p:spPr>
          <a:xfrm>
            <a:off x="4281488" y="1484314"/>
            <a:ext cx="7575549" cy="45450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48"/>
          <p:cNvSpPr txBox="1"/>
          <p:nvPr>
            <p:ph idx="1" type="body"/>
          </p:nvPr>
        </p:nvSpPr>
        <p:spPr>
          <a:xfrm>
            <a:off x="334963" y="1483200"/>
            <a:ext cx="3729437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hite">
  <p:cSld name="Quote whit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>
            <a:off x="334964" y="646112"/>
            <a:ext cx="7788274" cy="31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>
            <a:off x="334964" y="3982828"/>
            <a:ext cx="7788273" cy="2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None/>
              <a:defRPr b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2" type="body"/>
          </p:nvPr>
        </p:nvSpPr>
        <p:spPr>
          <a:xfrm>
            <a:off x="334964" y="4219051"/>
            <a:ext cx="7788273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None/>
              <a:defRPr b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grey">
  <p:cSld name="Quote gre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0"/>
          <p:cNvSpPr txBox="1"/>
          <p:nvPr>
            <p:ph type="title"/>
          </p:nvPr>
        </p:nvSpPr>
        <p:spPr>
          <a:xfrm>
            <a:off x="334964" y="646112"/>
            <a:ext cx="7788274" cy="31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" type="body"/>
          </p:nvPr>
        </p:nvSpPr>
        <p:spPr>
          <a:xfrm>
            <a:off x="334964" y="3982828"/>
            <a:ext cx="7788273" cy="2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2" type="body"/>
          </p:nvPr>
        </p:nvSpPr>
        <p:spPr>
          <a:xfrm>
            <a:off x="334964" y="4219051"/>
            <a:ext cx="7788273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pic>
        <p:nvPicPr>
          <p:cNvPr id="165" name="Google Shape;16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1438" y="6193862"/>
            <a:ext cx="1515599" cy="3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0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Picture A">
  <p:cSld name="Graphic Picture 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1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1"/>
          <p:cNvSpPr txBox="1"/>
          <p:nvPr>
            <p:ph idx="1" type="body"/>
          </p:nvPr>
        </p:nvSpPr>
        <p:spPr>
          <a:xfrm>
            <a:off x="334963" y="1483200"/>
            <a:ext cx="5651837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72" name="Google Shape;172;p51"/>
          <p:cNvSpPr/>
          <p:nvPr>
            <p:ph idx="2" type="pic"/>
          </p:nvPr>
        </p:nvSpPr>
        <p:spPr>
          <a:xfrm>
            <a:off x="6198773" y="1484314"/>
            <a:ext cx="5651837" cy="45370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p51"/>
          <p:cNvSpPr txBox="1"/>
          <p:nvPr>
            <p:ph idx="3" type="body"/>
          </p:nvPr>
        </p:nvSpPr>
        <p:spPr>
          <a:xfrm>
            <a:off x="334627" y="4135438"/>
            <a:ext cx="5651837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74" name="Google Shape;174;p51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1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1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">
  <p:cSld name="Agenda B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34"/>
          <p:cNvCxnSpPr/>
          <p:nvPr/>
        </p:nvCxnSpPr>
        <p:spPr>
          <a:xfrm>
            <a:off x="334800" y="1150113"/>
            <a:ext cx="115236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34964" y="1484312"/>
            <a:ext cx="11522074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AutoNum type="arabicPeriod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lphaLcPeriod"/>
              <a:defRPr sz="1800">
                <a:solidFill>
                  <a:schemeClr val="accen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6pPr>
            <a:lvl7pPr indent="-584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600"/>
              <a:buChar char="​"/>
              <a:defRPr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arenR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3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Text A">
  <p:cSld name="Graphic Text A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2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52"/>
          <p:cNvSpPr txBox="1"/>
          <p:nvPr>
            <p:ph idx="1" type="body"/>
          </p:nvPr>
        </p:nvSpPr>
        <p:spPr>
          <a:xfrm>
            <a:off x="334963" y="1483200"/>
            <a:ext cx="5651837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80" name="Google Shape;180;p52"/>
          <p:cNvSpPr txBox="1"/>
          <p:nvPr>
            <p:ph idx="2" type="body"/>
          </p:nvPr>
        </p:nvSpPr>
        <p:spPr>
          <a:xfrm>
            <a:off x="6199200" y="1483200"/>
            <a:ext cx="5651836" cy="4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60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81" name="Google Shape;181;p52"/>
          <p:cNvSpPr txBox="1"/>
          <p:nvPr>
            <p:ph idx="3" type="body"/>
          </p:nvPr>
        </p:nvSpPr>
        <p:spPr>
          <a:xfrm>
            <a:off x="334800" y="4135438"/>
            <a:ext cx="56520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82" name="Google Shape;182;p52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2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2X Blue">
  <p:cSld name="Graphic 2X Blu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3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" type="body"/>
          </p:nvPr>
        </p:nvSpPr>
        <p:spPr>
          <a:xfrm>
            <a:off x="334963" y="1483200"/>
            <a:ext cx="5651837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88" name="Google Shape;188;p53"/>
          <p:cNvSpPr txBox="1"/>
          <p:nvPr>
            <p:ph idx="2" type="body"/>
          </p:nvPr>
        </p:nvSpPr>
        <p:spPr>
          <a:xfrm>
            <a:off x="6199200" y="1483200"/>
            <a:ext cx="56520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89" name="Google Shape;189;p53"/>
          <p:cNvSpPr txBox="1"/>
          <p:nvPr>
            <p:ph idx="3" type="body"/>
          </p:nvPr>
        </p:nvSpPr>
        <p:spPr>
          <a:xfrm>
            <a:off x="334800" y="4135438"/>
            <a:ext cx="56520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90" name="Google Shape;190;p53"/>
          <p:cNvSpPr txBox="1"/>
          <p:nvPr>
            <p:ph idx="4" type="body"/>
          </p:nvPr>
        </p:nvSpPr>
        <p:spPr>
          <a:xfrm>
            <a:off x="6199200" y="4135438"/>
            <a:ext cx="56520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91" name="Google Shape;191;p53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3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3X">
  <p:cSld name="Graphic 3X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4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" type="body"/>
          </p:nvPr>
        </p:nvSpPr>
        <p:spPr>
          <a:xfrm>
            <a:off x="334800" y="1483200"/>
            <a:ext cx="36216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2" type="body"/>
          </p:nvPr>
        </p:nvSpPr>
        <p:spPr>
          <a:xfrm>
            <a:off x="4285119" y="1483200"/>
            <a:ext cx="36216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98" name="Google Shape;198;p54"/>
          <p:cNvSpPr txBox="1"/>
          <p:nvPr>
            <p:ph idx="3" type="body"/>
          </p:nvPr>
        </p:nvSpPr>
        <p:spPr>
          <a:xfrm>
            <a:off x="8235438" y="1483200"/>
            <a:ext cx="36216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8864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99" name="Google Shape;199;p54"/>
          <p:cNvSpPr txBox="1"/>
          <p:nvPr>
            <p:ph idx="4" type="body"/>
          </p:nvPr>
        </p:nvSpPr>
        <p:spPr>
          <a:xfrm>
            <a:off x="334800" y="4136400"/>
            <a:ext cx="36216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00" name="Google Shape;200;p54"/>
          <p:cNvSpPr txBox="1"/>
          <p:nvPr>
            <p:ph idx="5" type="body"/>
          </p:nvPr>
        </p:nvSpPr>
        <p:spPr>
          <a:xfrm>
            <a:off x="4285118" y="4136400"/>
            <a:ext cx="3621601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01" name="Google Shape;201;p54"/>
          <p:cNvSpPr txBox="1"/>
          <p:nvPr>
            <p:ph idx="6" type="body"/>
          </p:nvPr>
        </p:nvSpPr>
        <p:spPr>
          <a:xfrm>
            <a:off x="8235438" y="4136400"/>
            <a:ext cx="362160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02" name="Google Shape;202;p54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4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4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4X">
  <p:cSld name="Graphic 4X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5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5"/>
          <p:cNvSpPr txBox="1"/>
          <p:nvPr>
            <p:ph idx="1" type="body"/>
          </p:nvPr>
        </p:nvSpPr>
        <p:spPr>
          <a:xfrm>
            <a:off x="334963" y="1483200"/>
            <a:ext cx="26640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08" name="Google Shape;208;p55"/>
          <p:cNvSpPr txBox="1"/>
          <p:nvPr>
            <p:ph idx="2" type="body"/>
          </p:nvPr>
        </p:nvSpPr>
        <p:spPr>
          <a:xfrm>
            <a:off x="3288855" y="1483200"/>
            <a:ext cx="26640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7892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09" name="Google Shape;209;p55"/>
          <p:cNvSpPr txBox="1"/>
          <p:nvPr>
            <p:ph idx="3" type="body"/>
          </p:nvPr>
        </p:nvSpPr>
        <p:spPr>
          <a:xfrm>
            <a:off x="6242747" y="1483200"/>
            <a:ext cx="26640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7892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0" name="Google Shape;210;p55"/>
          <p:cNvSpPr txBox="1"/>
          <p:nvPr>
            <p:ph idx="4" type="body"/>
          </p:nvPr>
        </p:nvSpPr>
        <p:spPr>
          <a:xfrm>
            <a:off x="9193038" y="1483200"/>
            <a:ext cx="2664000" cy="45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1789200" lIns="216000" spcFirstLastPara="1" rIns="216000" wrap="square" tIns="2160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1" name="Google Shape;211;p55"/>
          <p:cNvSpPr txBox="1"/>
          <p:nvPr>
            <p:ph idx="5" type="body"/>
          </p:nvPr>
        </p:nvSpPr>
        <p:spPr>
          <a:xfrm>
            <a:off x="334800" y="4136400"/>
            <a:ext cx="2664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2" name="Google Shape;212;p55"/>
          <p:cNvSpPr txBox="1"/>
          <p:nvPr>
            <p:ph idx="6" type="body"/>
          </p:nvPr>
        </p:nvSpPr>
        <p:spPr>
          <a:xfrm>
            <a:off x="3288855" y="4136400"/>
            <a:ext cx="2664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3" name="Google Shape;213;p55"/>
          <p:cNvSpPr txBox="1"/>
          <p:nvPr>
            <p:ph idx="7" type="body"/>
          </p:nvPr>
        </p:nvSpPr>
        <p:spPr>
          <a:xfrm>
            <a:off x="6242747" y="4136400"/>
            <a:ext cx="2664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4" name="Google Shape;214;p55"/>
          <p:cNvSpPr txBox="1"/>
          <p:nvPr>
            <p:ph idx="8" type="body"/>
          </p:nvPr>
        </p:nvSpPr>
        <p:spPr>
          <a:xfrm>
            <a:off x="9193038" y="4136400"/>
            <a:ext cx="2664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44000" spcFirstLastPara="1" rIns="144000" wrap="square" tIns="0">
            <a:noAutofit/>
          </a:bodyPr>
          <a:lstStyle>
            <a:lvl1pPr indent="-228600" lvl="0" marL="45720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40"/>
              <a:buNone/>
              <a:defRPr b="0" sz="1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Char char="•"/>
              <a:defRPr sz="1400"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400">
                <a:solidFill>
                  <a:schemeClr val="accent1"/>
                </a:solidFill>
              </a:defRPr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840"/>
              <a:buChar char="•"/>
              <a:defRPr sz="1400"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15" name="Google Shape;215;p55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5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5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4X Picture">
  <p:cSld name="Graphic 4X Picture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6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6"/>
          <p:cNvSpPr/>
          <p:nvPr>
            <p:ph idx="2" type="pic"/>
          </p:nvPr>
        </p:nvSpPr>
        <p:spPr>
          <a:xfrm>
            <a:off x="334800" y="1793875"/>
            <a:ext cx="2664000" cy="1693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56"/>
          <p:cNvSpPr/>
          <p:nvPr>
            <p:ph idx="3" type="pic"/>
          </p:nvPr>
        </p:nvSpPr>
        <p:spPr>
          <a:xfrm>
            <a:off x="3287546" y="1793875"/>
            <a:ext cx="2664000" cy="1693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56"/>
          <p:cNvSpPr/>
          <p:nvPr>
            <p:ph idx="4" type="pic"/>
          </p:nvPr>
        </p:nvSpPr>
        <p:spPr>
          <a:xfrm>
            <a:off x="6240292" y="1793875"/>
            <a:ext cx="2664000" cy="1693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56"/>
          <p:cNvSpPr/>
          <p:nvPr>
            <p:ph idx="5" type="pic"/>
          </p:nvPr>
        </p:nvSpPr>
        <p:spPr>
          <a:xfrm>
            <a:off x="9193038" y="1793875"/>
            <a:ext cx="2664000" cy="1693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56"/>
          <p:cNvSpPr txBox="1"/>
          <p:nvPr>
            <p:ph idx="1" type="body"/>
          </p:nvPr>
        </p:nvSpPr>
        <p:spPr>
          <a:xfrm>
            <a:off x="334963" y="3610800"/>
            <a:ext cx="26640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97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​"/>
              <a:defRPr sz="1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25" name="Google Shape;225;p56"/>
          <p:cNvSpPr txBox="1"/>
          <p:nvPr>
            <p:ph idx="6" type="body"/>
          </p:nvPr>
        </p:nvSpPr>
        <p:spPr>
          <a:xfrm>
            <a:off x="3287546" y="3610800"/>
            <a:ext cx="26640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97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​"/>
              <a:defRPr sz="1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26" name="Google Shape;226;p56"/>
          <p:cNvSpPr txBox="1"/>
          <p:nvPr>
            <p:ph idx="7" type="body"/>
          </p:nvPr>
        </p:nvSpPr>
        <p:spPr>
          <a:xfrm>
            <a:off x="6240292" y="3610800"/>
            <a:ext cx="26640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97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​"/>
              <a:defRPr sz="1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27" name="Google Shape;227;p56"/>
          <p:cNvSpPr txBox="1"/>
          <p:nvPr>
            <p:ph idx="8" type="body"/>
          </p:nvPr>
        </p:nvSpPr>
        <p:spPr>
          <a:xfrm>
            <a:off x="9193038" y="3610800"/>
            <a:ext cx="26640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97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​"/>
              <a:defRPr sz="14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28" name="Google Shape;228;p56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6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6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el">
  <p:cSld name="Only titel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7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7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7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7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8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58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8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port Titel slide">
  <p:cSld name="Report Titel slid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9"/>
          <p:cNvSpPr/>
          <p:nvPr>
            <p:ph idx="2" type="pic"/>
          </p:nvPr>
        </p:nvSpPr>
        <p:spPr>
          <a:xfrm>
            <a:off x="335757" y="605916"/>
            <a:ext cx="11520485" cy="4330888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59"/>
          <p:cNvSpPr txBox="1"/>
          <p:nvPr>
            <p:ph idx="1" type="body"/>
          </p:nvPr>
        </p:nvSpPr>
        <p:spPr>
          <a:xfrm>
            <a:off x="335756" y="4936804"/>
            <a:ext cx="8861425" cy="9996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None/>
              <a:defRPr b="0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43" name="Google Shape;243;p59"/>
          <p:cNvSpPr txBox="1"/>
          <p:nvPr>
            <p:ph idx="3" type="body"/>
          </p:nvPr>
        </p:nvSpPr>
        <p:spPr>
          <a:xfrm>
            <a:off x="335756" y="6271200"/>
            <a:ext cx="4591050" cy="2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44" name="Google Shape;244;p59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9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9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59"/>
          <p:cNvSpPr/>
          <p:nvPr/>
        </p:nvSpPr>
        <p:spPr>
          <a:xfrm rot="-5400000">
            <a:off x="10438052" y="-547321"/>
            <a:ext cx="495919" cy="2340462"/>
          </a:xfrm>
          <a:prstGeom prst="triangle">
            <a:avLst>
              <a:gd fmla="val 537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9"/>
          <p:cNvSpPr txBox="1"/>
          <p:nvPr>
            <p:ph idx="4" type="body"/>
          </p:nvPr>
        </p:nvSpPr>
        <p:spPr>
          <a:xfrm>
            <a:off x="335756" y="5983288"/>
            <a:ext cx="88614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port Contant A">
  <p:cSld name="Report Contant A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0"/>
          <p:cNvSpPr txBox="1"/>
          <p:nvPr>
            <p:ph type="title"/>
          </p:nvPr>
        </p:nvSpPr>
        <p:spPr>
          <a:xfrm>
            <a:off x="334963" y="713048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60"/>
          <p:cNvSpPr txBox="1"/>
          <p:nvPr>
            <p:ph idx="1" type="body"/>
          </p:nvPr>
        </p:nvSpPr>
        <p:spPr>
          <a:xfrm>
            <a:off x="334963" y="1484312"/>
            <a:ext cx="115220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52" name="Google Shape;252;p60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60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0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5" name="Google Shape;255;p60"/>
          <p:cNvSpPr txBox="1"/>
          <p:nvPr>
            <p:ph idx="2" type="body"/>
          </p:nvPr>
        </p:nvSpPr>
        <p:spPr>
          <a:xfrm>
            <a:off x="334963" y="480483"/>
            <a:ext cx="11522076" cy="2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port Content B">
  <p:cSld name="Report Content B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"/>
          <p:cNvSpPr txBox="1"/>
          <p:nvPr>
            <p:ph idx="1" type="body"/>
          </p:nvPr>
        </p:nvSpPr>
        <p:spPr>
          <a:xfrm>
            <a:off x="334964" y="1484312"/>
            <a:ext cx="56515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58" name="Google Shape;258;p61"/>
          <p:cNvSpPr txBox="1"/>
          <p:nvPr>
            <p:ph idx="2" type="body"/>
          </p:nvPr>
        </p:nvSpPr>
        <p:spPr>
          <a:xfrm>
            <a:off x="6207125" y="1484312"/>
            <a:ext cx="5649911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259" name="Google Shape;259;p61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61"/>
          <p:cNvSpPr txBox="1"/>
          <p:nvPr>
            <p:ph type="title"/>
          </p:nvPr>
        </p:nvSpPr>
        <p:spPr>
          <a:xfrm>
            <a:off x="334962" y="713048"/>
            <a:ext cx="11522076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3" type="body"/>
          </p:nvPr>
        </p:nvSpPr>
        <p:spPr>
          <a:xfrm>
            <a:off x="334961" y="480483"/>
            <a:ext cx="11522077" cy="2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>
            <p:ph idx="2" type="pic"/>
          </p:nvPr>
        </p:nvSpPr>
        <p:spPr>
          <a:xfrm>
            <a:off x="334963" y="603580"/>
            <a:ext cx="11521279" cy="46208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335756" y="5270498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840"/>
              <a:buNone/>
              <a:defRPr b="0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3" type="body"/>
          </p:nvPr>
        </p:nvSpPr>
        <p:spPr>
          <a:xfrm>
            <a:off x="335756" y="6271200"/>
            <a:ext cx="4591050" cy="2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1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35"/>
          <p:cNvSpPr/>
          <p:nvPr/>
        </p:nvSpPr>
        <p:spPr>
          <a:xfrm rot="-5400000">
            <a:off x="10438052" y="-547321"/>
            <a:ext cx="495919" cy="2340462"/>
          </a:xfrm>
          <a:prstGeom prst="triangle">
            <a:avLst>
              <a:gd fmla="val 537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5"/>
          <p:cNvSpPr txBox="1"/>
          <p:nvPr>
            <p:ph idx="4" type="body"/>
          </p:nvPr>
        </p:nvSpPr>
        <p:spPr>
          <a:xfrm>
            <a:off x="335756" y="5983288"/>
            <a:ext cx="8861424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>
                <a:solidFill>
                  <a:schemeClr val="dk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port Only titel">
  <p:cSld name="Report Only titel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2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62"/>
          <p:cNvSpPr txBox="1"/>
          <p:nvPr>
            <p:ph type="title"/>
          </p:nvPr>
        </p:nvSpPr>
        <p:spPr>
          <a:xfrm>
            <a:off x="334963" y="713048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1" type="body"/>
          </p:nvPr>
        </p:nvSpPr>
        <p:spPr>
          <a:xfrm>
            <a:off x="334963" y="480483"/>
            <a:ext cx="11522076" cy="2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indent="-32004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971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8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guide (l)" showMasterSp="0">
  <p:cSld name="User guide (l)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3"/>
          <p:cNvSpPr txBox="1"/>
          <p:nvPr/>
        </p:nvSpPr>
        <p:spPr>
          <a:xfrm>
            <a:off x="334964" y="539750"/>
            <a:ext cx="11314110" cy="650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guide (I)– 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before use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/>
          <p:nvPr/>
        </p:nvSpPr>
        <p:spPr>
          <a:xfrm>
            <a:off x="334964" y="1440785"/>
            <a:ext cx="2265575" cy="453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text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styles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jump through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levels. Click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switch from one level to the next level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go back in levels use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SHIFT-TAB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level can be used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layouts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b="0" sz="11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Slide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insert new slide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an appropriate layout from the </a:t>
            </a:r>
            <a:b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 down</a:t>
            </a:r>
            <a:r>
              <a:rPr lang="en-GB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menu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slide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tab</a:t>
            </a:r>
            <a:endParaRPr sz="11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to reset position, size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formatting of the </a:t>
            </a:r>
            <a:b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placeholders to their default settings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3"/>
          <p:cNvSpPr txBox="1"/>
          <p:nvPr/>
        </p:nvSpPr>
        <p:spPr>
          <a:xfrm>
            <a:off x="4498494" y="1440785"/>
            <a:ext cx="2160798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picture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slides with picture placeholder,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icon and choose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picture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change size or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the picture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scale the picture,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-key down while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dragging the corners of the picture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delete the picture and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a new one, the picture may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lie in front of the text or graphic.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happens, select the picture,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and choose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to Back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view drawing guides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tab, set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tick mark next to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Guides</a:t>
            </a:r>
            <a:endParaRPr b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Alt + F9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quick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viewing of guides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3"/>
          <p:cNvSpPr txBox="1"/>
          <p:nvPr/>
        </p:nvSpPr>
        <p:spPr>
          <a:xfrm>
            <a:off x="7925241" y="1441972"/>
            <a:ext cx="216079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slide number, </a:t>
            </a:r>
            <a:b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and footer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this at the very end, so you get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corrections on all slides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and Footer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(write the desired text)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delete all deselect Slide number and Footer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to All 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b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used on one slide</a:t>
            </a:r>
            <a:endParaRPr/>
          </a:p>
        </p:txBody>
      </p:sp>
      <p:pic>
        <p:nvPicPr>
          <p:cNvPr id="275" name="Google Shape;27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2352" y="2246001"/>
            <a:ext cx="575965" cy="25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260" y="3469440"/>
            <a:ext cx="340512" cy="50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3"/>
          <p:cNvPicPr preferRelativeResize="0"/>
          <p:nvPr/>
        </p:nvPicPr>
        <p:blipFill rotWithShape="1">
          <a:blip r:embed="rId4">
            <a:alphaModFix/>
          </a:blip>
          <a:srcRect b="69429" l="36944" r="2271" t="0"/>
          <a:stretch/>
        </p:blipFill>
        <p:spPr>
          <a:xfrm>
            <a:off x="2364351" y="4186669"/>
            <a:ext cx="622140" cy="16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6957" y="4925638"/>
            <a:ext cx="516331" cy="176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25716" y="1682083"/>
            <a:ext cx="26215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4448" y="2469705"/>
            <a:ext cx="337400" cy="32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03103" y="2916070"/>
            <a:ext cx="359695" cy="335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25239" y="3946967"/>
            <a:ext cx="3355173" cy="198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guide (ll)" showMasterSp="0">
  <p:cSld name="User guide (ll)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4"/>
          <p:cNvSpPr txBox="1"/>
          <p:nvPr/>
        </p:nvSpPr>
        <p:spPr>
          <a:xfrm>
            <a:off x="338910" y="539750"/>
            <a:ext cx="11285112" cy="65017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guide (II)– </a:t>
            </a: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before use</a:t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4"/>
          <p:cNvGrpSpPr/>
          <p:nvPr/>
        </p:nvGrpSpPr>
        <p:grpSpPr>
          <a:xfrm>
            <a:off x="2828925" y="3267075"/>
            <a:ext cx="1333500" cy="681456"/>
            <a:chOff x="7080492" y="3874394"/>
            <a:chExt cx="3226862" cy="1820585"/>
          </a:xfrm>
        </p:grpSpPr>
        <p:graphicFrame>
          <p:nvGraphicFramePr>
            <p:cNvPr id="286" name="Google Shape;286;p64"/>
            <p:cNvGraphicFramePr/>
            <p:nvPr/>
          </p:nvGraphicFramePr>
          <p:xfrm>
            <a:off x="7080492" y="3874394"/>
            <a:ext cx="3226862" cy="1570778"/>
          </p:xfrm>
          <a:graphic>
            <a:graphicData uri="http://schemas.openxmlformats.org/presentationml/2006/ole">
              <mc:AlternateContent>
                <mc:Choice Requires="v">
                  <p:oleObj r:id="rId3" imgH="1570778" imgW="3226862" progId="MSGraph.Chart.8" spid="_x0000_s1">
                    <p:embed/>
                  </p:oleObj>
                </mc:Choice>
                <mc:Fallback>
                  <p:oleObj r:id="rId4" imgH="1570778" imgW="3226862" progId="MSGraph.Chart.8">
                    <p:embed/>
                    <p:pic>
                      <p:nvPicPr>
                        <p:cNvPr id="286" name="Google Shape;286;p64"/>
                        <p:cNvPicPr preferRelativeResize="0"/>
                        <p:nvPr/>
                      </p:nvPicPr>
                      <p:blipFill rotWithShape="1">
                        <a:blip r:embed="rId5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7080492" y="3874394"/>
                          <a:ext cx="3226862" cy="1570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" name="Google Shape;287;p64"/>
            <p:cNvSpPr txBox="1"/>
            <p:nvPr/>
          </p:nvSpPr>
          <p:spPr>
            <a:xfrm>
              <a:off x="9388232" y="5438774"/>
              <a:ext cx="666752" cy="24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Budget</a:t>
              </a:r>
              <a:endParaRPr/>
            </a:p>
          </p:txBody>
        </p:sp>
        <p:sp>
          <p:nvSpPr>
            <p:cNvPr id="288" name="Google Shape;288;p64"/>
            <p:cNvSpPr txBox="1"/>
            <p:nvPr/>
          </p:nvSpPr>
          <p:spPr>
            <a:xfrm>
              <a:off x="8401049" y="5438774"/>
              <a:ext cx="666752" cy="24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2019 YTD</a:t>
              </a:r>
              <a:endParaRPr/>
            </a:p>
          </p:txBody>
        </p:sp>
        <p:sp>
          <p:nvSpPr>
            <p:cNvPr id="289" name="Google Shape;289;p64"/>
            <p:cNvSpPr txBox="1"/>
            <p:nvPr/>
          </p:nvSpPr>
          <p:spPr>
            <a:xfrm>
              <a:off x="7348720" y="5448301"/>
              <a:ext cx="666752" cy="246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2018</a:t>
              </a:r>
              <a:endParaRPr/>
            </a:p>
          </p:txBody>
        </p:sp>
      </p:grpSp>
      <p:sp>
        <p:nvSpPr>
          <p:cNvPr id="290" name="Google Shape;290;p64"/>
          <p:cNvSpPr txBox="1"/>
          <p:nvPr/>
        </p:nvSpPr>
        <p:spPr>
          <a:xfrm>
            <a:off x="5031894" y="1465837"/>
            <a:ext cx="2160798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4400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trademarks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refer to the trademark overview on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 Intranet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latest trademark registration status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https://3shapedental.sharepoint.com/Pages/About%20Us/Our%20company/CVI.aspx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Trademark attribution note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complete the trademark attribution note on the final slide by inserting the country the presentation is targeted to.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64"/>
          <p:cNvPicPr preferRelativeResize="0"/>
          <p:nvPr/>
        </p:nvPicPr>
        <p:blipFill rotWithShape="1">
          <a:blip r:embed="rId7">
            <a:alphaModFix/>
          </a:blip>
          <a:srcRect b="0" l="0" r="0" t="28125"/>
          <a:stretch/>
        </p:blipFill>
        <p:spPr>
          <a:xfrm>
            <a:off x="4772025" y="5592763"/>
            <a:ext cx="5506897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4"/>
          <p:cNvSpPr/>
          <p:nvPr/>
        </p:nvSpPr>
        <p:spPr>
          <a:xfrm>
            <a:off x="363961" y="1426072"/>
            <a:ext cx="2160798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 Reporting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3Shape reporting color palette in Think Cell to create reports for Management. 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follow the guidance below: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use the Yellow for displaying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use the Blue for the </a:t>
            </a: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YTD or “current year” numbers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start with the earliest year/month to the left and the latest year/month to the right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Budget is always placed on the right side of the graph</a:t>
            </a:r>
            <a:endParaRPr/>
          </a:p>
          <a:p>
            <a:pPr indent="-1111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1125" lvl="0" marL="1809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64"/>
          <p:cNvPicPr preferRelativeResize="0"/>
          <p:nvPr/>
        </p:nvPicPr>
        <p:blipFill rotWithShape="1">
          <a:blip r:embed="rId8">
            <a:alphaModFix/>
          </a:blip>
          <a:srcRect b="69787" l="45397" r="43192" t="220"/>
          <a:stretch/>
        </p:blipFill>
        <p:spPr>
          <a:xfrm>
            <a:off x="2942312" y="1528006"/>
            <a:ext cx="872759" cy="129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4"/>
          <p:cNvPicPr preferRelativeResize="0"/>
          <p:nvPr/>
        </p:nvPicPr>
        <p:blipFill rotWithShape="1">
          <a:blip r:embed="rId9">
            <a:alphaModFix/>
          </a:blip>
          <a:srcRect b="582" l="0" r="1419" t="1351"/>
          <a:stretch/>
        </p:blipFill>
        <p:spPr>
          <a:xfrm>
            <a:off x="7661852" y="1528006"/>
            <a:ext cx="3437730" cy="3275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A">
  <p:cSld name="1_Content A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" type="body"/>
          </p:nvPr>
        </p:nvSpPr>
        <p:spPr>
          <a:xfrm>
            <a:off x="334963" y="1484312"/>
            <a:ext cx="115220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9" name="Google Shape;49;p36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50" name="Google Shape;50;p36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6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6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6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6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6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6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/>
          <p:nvPr>
            <p:ph type="title"/>
          </p:nvPr>
        </p:nvSpPr>
        <p:spPr>
          <a:xfrm>
            <a:off x="1185863" y="3041166"/>
            <a:ext cx="9820275" cy="890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/>
        </p:nvSpPr>
        <p:spPr>
          <a:xfrm>
            <a:off x="334963" y="6353514"/>
            <a:ext cx="1286448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3shape.com</a:t>
            </a:r>
            <a:endParaRPr/>
          </a:p>
        </p:txBody>
      </p:sp>
      <p:sp>
        <p:nvSpPr>
          <p:cNvPr id="60" name="Google Shape;60;p37"/>
          <p:cNvSpPr txBox="1"/>
          <p:nvPr>
            <p:ph idx="10" type="dt"/>
          </p:nvPr>
        </p:nvSpPr>
        <p:spPr>
          <a:xfrm>
            <a:off x="0" y="6858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3438000" y="6084000"/>
            <a:ext cx="531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 sz="95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">
  <p:cSld name="Agenda A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38"/>
          <p:cNvCxnSpPr/>
          <p:nvPr/>
        </p:nvCxnSpPr>
        <p:spPr>
          <a:xfrm>
            <a:off x="334963" y="1150113"/>
            <a:ext cx="11522073" cy="0"/>
          </a:xfrm>
          <a:prstGeom prst="straightConnector1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38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" name="Google Shape;6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1438" y="6193862"/>
            <a:ext cx="1515599" cy="3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334963" y="1484312"/>
            <a:ext cx="11522073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​"/>
              <a:defRPr sz="2400">
                <a:solidFill>
                  <a:schemeClr val="accent3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6pPr>
            <a:lvl7pPr indent="-584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600"/>
              <a:buChar char="​"/>
              <a:defRPr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arenR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dark Picture">
  <p:cSld name="Breaker dark Picture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334965" y="646113"/>
            <a:ext cx="554005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" name="Google Shape;75;p39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76" name="Google Shape;76;p39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9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9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9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9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9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9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334963" y="6332146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334963" y="1478822"/>
            <a:ext cx="554005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2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  <a:defRPr>
                <a:solidFill>
                  <a:schemeClr val="lt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60"/>
              <a:buChar char="•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​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6pPr>
            <a:lvl7pPr indent="-584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600"/>
              <a:buChar char="​"/>
              <a:defRPr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lphaLcParenR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light Picture">
  <p:cSld name="Breaker light Pictur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40"/>
          <p:cNvSpPr txBox="1"/>
          <p:nvPr>
            <p:ph type="title"/>
          </p:nvPr>
        </p:nvSpPr>
        <p:spPr>
          <a:xfrm>
            <a:off x="334965" y="646113"/>
            <a:ext cx="5540056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334964" y="1484313"/>
            <a:ext cx="5540056" cy="423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2" type="sldNum"/>
          </p:nvPr>
        </p:nvSpPr>
        <p:spPr>
          <a:xfrm>
            <a:off x="334963" y="6332146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sz="95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0" name="Google Shape;90;p40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91" name="Google Shape;91;p40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0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0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0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0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0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0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">
  <p:cSld name="Content A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" type="body"/>
          </p:nvPr>
        </p:nvSpPr>
        <p:spPr>
          <a:xfrm>
            <a:off x="334963" y="1484312"/>
            <a:ext cx="115220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eriod"/>
              <a:defRPr/>
            </a:lvl3pPr>
            <a:lvl4pPr indent="-28956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lphaLcParenR"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0" type="dt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34963" y="1473902"/>
            <a:ext cx="11522075" cy="4540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052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AutoNum type="alphaLcPeriod"/>
              <a:def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956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Arial"/>
              <a:buChar char="•"/>
              <a:defRPr b="0" i="0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​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84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rial"/>
              <a:buChar char="​"/>
              <a:defRPr b="0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AutoNum type="alphaLcParenR"/>
              <a:def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41438" y="6193862"/>
            <a:ext cx="1515600" cy="31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935">
          <p15:clr>
            <a:srgbClr val="F26B43"/>
          </p15:clr>
        </p15:guide>
        <p15:guide id="4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300" name="Google Shape;300;p1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112" y="270760"/>
            <a:ext cx="6364942" cy="5072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834" y="0"/>
            <a:ext cx="38971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"/>
          <p:cNvSpPr txBox="1"/>
          <p:nvPr/>
        </p:nvSpPr>
        <p:spPr>
          <a:xfrm>
            <a:off x="831253" y="5462744"/>
            <a:ext cx="6918662" cy="657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case: </a:t>
            </a:r>
            <a:r>
              <a:rPr b="1" i="0" lang="en-GB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3Shape</a:t>
            </a:r>
            <a:endParaRPr b="0" i="0" sz="5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619" l="0" r="0" t="13204"/>
          <a:stretch/>
        </p:blipFill>
        <p:spPr>
          <a:xfrm>
            <a:off x="334963" y="603580"/>
            <a:ext cx="11521279" cy="46208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88" name="Google Shape;388;p10"/>
          <p:cNvSpPr txBox="1"/>
          <p:nvPr>
            <p:ph idx="1" type="body"/>
          </p:nvPr>
        </p:nvSpPr>
        <p:spPr>
          <a:xfrm>
            <a:off x="334963" y="5435390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The question</a:t>
            </a:r>
            <a:endParaRPr sz="5400"/>
          </a:p>
        </p:txBody>
      </p:sp>
      <p:sp>
        <p:nvSpPr>
          <p:cNvPr id="389" name="Google Shape;389;p10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1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6" name="Google Shape;396;p11"/>
          <p:cNvSpPr txBox="1"/>
          <p:nvPr/>
        </p:nvSpPr>
        <p:spPr>
          <a:xfrm>
            <a:off x="494675" y="1903751"/>
            <a:ext cx="11152682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strategic and responsible initiative must 3Shape implement to successfully </a:t>
            </a:r>
            <a:r>
              <a:rPr b="0" i="0" lang="en-GB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strengthen the relationship with its customers </a:t>
            </a:r>
            <a: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GB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gain better control of the customer experience</a:t>
            </a:r>
            <a: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b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Should 3Shape invest in </a:t>
            </a:r>
            <a:r>
              <a:rPr b="0" i="0" lang="en-GB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First</a:t>
            </a:r>
            <a:r>
              <a:rPr b="0" i="0" lang="en-GB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t billede, der indeholder mand&#10;&#10;Beskrivelse, der er oprettet med høj sikkerhed" id="401" name="Google Shape;4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2"/>
          <p:cNvSpPr txBox="1"/>
          <p:nvPr/>
        </p:nvSpPr>
        <p:spPr>
          <a:xfrm>
            <a:off x="443364" y="1496036"/>
            <a:ext cx="4582662" cy="497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Arial"/>
              <a:buNone/>
            </a:pPr>
            <a:r>
              <a:rPr b="0" i="0" lang="en-GB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Objective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/>
          </a:p>
          <a:p>
            <a:pPr indent="0" lvl="1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3Shape wants to help as many customers as possible with the fewest means needed</a:t>
            </a:r>
            <a:endParaRPr/>
          </a:p>
          <a:p>
            <a:pPr indent="0" lvl="1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000" lvl="0" marL="180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3Shape should do it?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8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Centralize customer support in China, USA and Ukraine</a:t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04" name="Google Shape;404;p12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405" name="Google Shape;405;p12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https://lh5.googleusercontent.com/JujDtor_OS5vUKMDefDQ5haDOYhvn42J16N3vqate41NsAb0RWTdazmU4YiDE3phgeZTtksUgicNrp1UPUsSg_6CPyyCf1WcNrmDNtrYpTQS1s2GyJQXX0wHKCDiMEFonbevkcXPo8A=s0" id="417" name="Google Shape;4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91" y="0"/>
            <a:ext cx="10044086" cy="6773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4"/>
          <p:cNvSpPr txBox="1"/>
          <p:nvPr>
            <p:ph idx="1" type="body"/>
          </p:nvPr>
        </p:nvSpPr>
        <p:spPr>
          <a:xfrm>
            <a:off x="334963" y="5525331"/>
            <a:ext cx="10937640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Alternatives to solve the question</a:t>
            </a:r>
            <a:endParaRPr sz="5400"/>
          </a:p>
        </p:txBody>
      </p:sp>
      <p:sp>
        <p:nvSpPr>
          <p:cNvPr id="423" name="Google Shape;423;p14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4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5" name="Google Shape;425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272" l="0" r="0" t="9272"/>
          <a:stretch/>
        </p:blipFill>
        <p:spPr>
          <a:xfrm>
            <a:off x="334963" y="603580"/>
            <a:ext cx="11521279" cy="46208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31" name="Google Shape;431;p15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432" name="Google Shape;432;p15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15"/>
          <p:cNvSpPr/>
          <p:nvPr/>
        </p:nvSpPr>
        <p:spPr>
          <a:xfrm>
            <a:off x="653685" y="959370"/>
            <a:ext cx="5096654" cy="4111526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Alternative 1</a:t>
            </a:r>
            <a:endParaRPr b="0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3Shape should locate Support Centers in multiple countries in each region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6310859" y="959370"/>
            <a:ext cx="4946754" cy="419808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Alternative 2</a:t>
            </a:r>
            <a:endParaRPr sz="3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3Shape should centralise Support Centers in the regions to only one Support Center per region</a:t>
            </a:r>
            <a:b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1086" l="0" r="0" t="21822"/>
          <a:stretch/>
        </p:blipFill>
        <p:spPr>
          <a:xfrm>
            <a:off x="334963" y="603580"/>
            <a:ext cx="11521279" cy="46208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46" name="Google Shape;446;p16"/>
          <p:cNvSpPr txBox="1"/>
          <p:nvPr>
            <p:ph idx="1" type="body"/>
          </p:nvPr>
        </p:nvSpPr>
        <p:spPr>
          <a:xfrm>
            <a:off x="334963" y="5450380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Alternative 1</a:t>
            </a:r>
            <a:endParaRPr sz="5400"/>
          </a:p>
        </p:txBody>
      </p:sp>
      <p:sp>
        <p:nvSpPr>
          <p:cNvPr id="447" name="Google Shape;447;p16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6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Alternative 1</a:t>
            </a:r>
            <a:endParaRPr/>
          </a:p>
        </p:txBody>
      </p:sp>
      <p:sp>
        <p:nvSpPr>
          <p:cNvPr id="454" name="Google Shape;454;p17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334963" y="1484026"/>
            <a:ext cx="11522075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Decentralising Support Centers to </a:t>
            </a:r>
            <a:r>
              <a:rPr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multiple countries in each region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Support Centers in the 3 regions: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Americas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United States and Colombia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Denmark and Ukraine 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Asia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China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8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463" name="Google Shape;463;p18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18"/>
          <p:cNvSpPr txBox="1"/>
          <p:nvPr/>
        </p:nvSpPr>
        <p:spPr>
          <a:xfrm>
            <a:off x="443139" y="1911330"/>
            <a:ext cx="6857071" cy="275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Alternative 1: </a:t>
            </a:r>
            <a:r>
              <a:rPr b="0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b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More languages </a:t>
            </a: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would automatically be covered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 problems with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time zone-differences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9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9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7" name="Google Shape;477;p19"/>
          <p:cNvPicPr preferRelativeResize="0"/>
          <p:nvPr/>
        </p:nvPicPr>
        <p:blipFill rotWithShape="1">
          <a:blip r:embed="rId3">
            <a:alphaModFix/>
          </a:blip>
          <a:srcRect b="6991" l="22655" r="20647" t="0"/>
          <a:stretch/>
        </p:blipFill>
        <p:spPr>
          <a:xfrm>
            <a:off x="9231980" y="2055593"/>
            <a:ext cx="3509660" cy="4049874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19"/>
          <p:cNvSpPr txBox="1"/>
          <p:nvPr/>
        </p:nvSpPr>
        <p:spPr>
          <a:xfrm>
            <a:off x="561324" y="1120665"/>
            <a:ext cx="8670656" cy="427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Alternative 1: </a:t>
            </a:r>
            <a:r>
              <a:rPr b="0" lang="en-GB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Costs</a:t>
            </a:r>
            <a: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total cost of the 5 Support Centers in the three regions would be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too expensive</a:t>
            </a: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lang="en-GB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United States 	Colombia 	Denmark 	Ukraine 		China</a:t>
            </a:r>
            <a:br>
              <a:rPr b="0" lang="en-GB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750,000 		2,100,000 	2,150,000 	650,000 		2,500,000</a:t>
            </a:r>
            <a:br>
              <a:rPr b="0" lang="en-GB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 Support Centers are also unnecessary</a:t>
            </a: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as fewer centers can also accommodate time zone differences</a:t>
            </a:r>
            <a:endParaRPr b="0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315" name="Google Shape;315;p2"/>
          <p:cNvSpPr txBox="1"/>
          <p:nvPr>
            <p:ph idx="1" type="body"/>
          </p:nvPr>
        </p:nvSpPr>
        <p:spPr>
          <a:xfrm>
            <a:off x="629587" y="1334411"/>
            <a:ext cx="11227451" cy="5373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0000" lvl="0" marL="18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Executive Summary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The current situation in 3Shape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Complication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Question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Business Objective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Alternatives </a:t>
            </a:r>
            <a:endParaRPr/>
          </a:p>
          <a:p>
            <a:pPr indent="-179999" lvl="2" marL="36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2000"/>
              <a:buAutoNum type="alphaLcPeriod"/>
            </a:pPr>
            <a:r>
              <a:rPr lang="en-GB" sz="2000">
                <a:solidFill>
                  <a:srgbClr val="5F5F64"/>
                </a:solidFill>
              </a:rPr>
              <a:t> Alternative 1  </a:t>
            </a:r>
            <a:endParaRPr/>
          </a:p>
          <a:p>
            <a:pPr indent="-179999" lvl="2" marL="36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2000"/>
              <a:buAutoNum type="alphaLcPeriod"/>
            </a:pPr>
            <a:r>
              <a:rPr lang="en-GB" sz="2000">
                <a:solidFill>
                  <a:srgbClr val="5F5F64"/>
                </a:solidFill>
              </a:rPr>
              <a:t> Alternative 2</a:t>
            </a:r>
            <a:endParaRPr/>
          </a:p>
          <a:p>
            <a:pPr indent="-180000" lvl="0" marL="180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5F5F64"/>
              </a:buClr>
              <a:buSzPts val="1920"/>
              <a:buAutoNum type="arabicPeriod"/>
            </a:pPr>
            <a:r>
              <a:rPr lang="en-GB">
                <a:solidFill>
                  <a:srgbClr val="5F5F64"/>
                </a:solidFill>
              </a:rPr>
              <a:t> Answer</a:t>
            </a:r>
            <a:endParaRPr>
              <a:solidFill>
                <a:srgbClr val="5F5F6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0"/>
          <p:cNvSpPr txBox="1"/>
          <p:nvPr>
            <p:ph idx="1" type="body"/>
          </p:nvPr>
        </p:nvSpPr>
        <p:spPr>
          <a:xfrm>
            <a:off x="334963" y="5390419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Alternative 2</a:t>
            </a:r>
            <a:endParaRPr sz="5400"/>
          </a:p>
        </p:txBody>
      </p:sp>
      <p:sp>
        <p:nvSpPr>
          <p:cNvPr id="484" name="Google Shape;484;p20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6" name="Google Shape;486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3757" l="0" r="0" t="13756"/>
          <a:stretch/>
        </p:blipFill>
        <p:spPr>
          <a:xfrm>
            <a:off x="334963" y="603250"/>
            <a:ext cx="11520487" cy="46212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Alternative 2</a:t>
            </a:r>
            <a:endParaRPr/>
          </a:p>
        </p:txBody>
      </p:sp>
      <p:sp>
        <p:nvSpPr>
          <p:cNvPr id="492" name="Google Shape;492;p21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4" name="Google Shape;494;p21"/>
          <p:cNvSpPr txBox="1"/>
          <p:nvPr/>
        </p:nvSpPr>
        <p:spPr>
          <a:xfrm>
            <a:off x="439894" y="1548375"/>
            <a:ext cx="1152207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Centralising Support Centers in the regions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Support Centers in the 3 regions: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America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United States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Ukraine 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Asia</a:t>
            </a: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China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One support center per region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Alternative 2: Positive effects</a:t>
            </a:r>
            <a:endParaRPr/>
          </a:p>
        </p:txBody>
      </p:sp>
      <p:sp>
        <p:nvSpPr>
          <p:cNvPr id="500" name="Google Shape;500;p22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1" name="Google Shape;501;p22"/>
          <p:cNvSpPr txBox="1"/>
          <p:nvPr/>
        </p:nvSpPr>
        <p:spPr>
          <a:xfrm>
            <a:off x="334963" y="1400149"/>
            <a:ext cx="11377353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as a whole is geared toward increased </a:t>
            </a:r>
            <a:r>
              <a:rPr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1st Line Support </a:t>
            </a: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customers</a:t>
            </a:r>
            <a:b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1st Line Support will:</a:t>
            </a:r>
            <a:endParaRPr/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 engagement with end-users</a:t>
            </a:r>
            <a:endParaRPr/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 new revenue stream</a:t>
            </a:r>
            <a:endParaRPr/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Make customer support a source of competitive advantage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Overall, 3Shape will gain </a:t>
            </a:r>
            <a:r>
              <a:rPr lang="en-GB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more control of the customer support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t billede, der indeholder person, indendørs, væg, smilende&#10;&#10;Beskrivelse, der er oprettet med meget høj sikkerhed" id="506" name="Google Shape;5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609" y="2068643"/>
            <a:ext cx="5524390" cy="478935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3"/>
          <p:cNvSpPr txBox="1"/>
          <p:nvPr/>
        </p:nvSpPr>
        <p:spPr>
          <a:xfrm>
            <a:off x="443363" y="524656"/>
            <a:ext cx="7111679" cy="51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lang="en-GB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Different time zones</a:t>
            </a:r>
            <a:br>
              <a:rPr b="0" lang="en-GB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3Shape will be able to help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customers in different time zones with minimal cost for the company</a:t>
            </a:r>
            <a:b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Few differences in time zone can be accommodated by introducing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 shifts at different hours of the day</a:t>
            </a: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extending business hours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09" name="Google Shape;509;p23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510" name="Google Shape;510;p23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22" name="Google Shape;522;p24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523" name="Google Shape;523;p24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https://lh5.googleusercontent.com/nYDE_c81Z8G148itSNQeRVCQWp11uwuBJSBTBd6oZyH67I-ki923gmwpzP_jrG1PiYky1j_mHW69Yvvg83OA5O4wahhW_s5hiGhXpK8qXRD0JWnAmbaFK2BzXtQ0QClCbejj8RegdIU=s0" id="530" name="Google Shape;530;p24"/>
          <p:cNvPicPr preferRelativeResize="0"/>
          <p:nvPr/>
        </p:nvPicPr>
        <p:blipFill rotWithShape="1">
          <a:blip r:embed="rId3">
            <a:alphaModFix/>
          </a:blip>
          <a:srcRect b="0" l="1997" r="1601" t="0"/>
          <a:stretch/>
        </p:blipFill>
        <p:spPr>
          <a:xfrm>
            <a:off x="0" y="-33120"/>
            <a:ext cx="10341437" cy="6802824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4"/>
          <p:cNvSpPr txBox="1"/>
          <p:nvPr/>
        </p:nvSpPr>
        <p:spPr>
          <a:xfrm>
            <a:off x="10148341" y="2578863"/>
            <a:ext cx="2043659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USA (GMT-5):</a:t>
            </a:r>
            <a:b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GMT-3 : GMT-9</a:t>
            </a:r>
            <a:b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Ukraine (GMT+2):</a:t>
            </a:r>
            <a:b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GMT-2 : GMT+4</a:t>
            </a:r>
            <a:b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China (GMT+8):</a:t>
            </a:r>
            <a:b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GMT+5 : GMT+12</a:t>
            </a: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5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Customer licenses in each Support Center</a:t>
            </a:r>
            <a:endParaRPr/>
          </a:p>
        </p:txBody>
      </p:sp>
      <p:sp>
        <p:nvSpPr>
          <p:cNvPr id="537" name="Google Shape;537;p25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8" name="Google Shape;538;p25"/>
          <p:cNvSpPr txBox="1"/>
          <p:nvPr/>
        </p:nvSpPr>
        <p:spPr>
          <a:xfrm>
            <a:off x="334963" y="1618938"/>
            <a:ext cx="1152207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each location, 3Shape can support: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9,141 licenses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Ukraine: 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14,116 licenses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China: 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6,744 licenses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support the number of customer licenses, 3Shape will need to hire: </a:t>
            </a:r>
            <a:b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48 employees in USA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73 employees in Ukraine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36 employees in China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6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45" name="Google Shape;545;p26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546" name="Google Shape;546;p26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6"/>
          <p:cNvSpPr txBox="1"/>
          <p:nvPr/>
        </p:nvSpPr>
        <p:spPr>
          <a:xfrm>
            <a:off x="6334882" y="892878"/>
            <a:ext cx="5595330" cy="495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GB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revenue stream</a:t>
            </a:r>
            <a:endParaRPr/>
          </a:p>
          <a:p>
            <a:pPr indent="0" lvl="0" marL="0" marR="0" rtl="0" algn="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Billing end-users directly for support service creates a possible new revenue stream </a:t>
            </a:r>
            <a:b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growth in revenue</a:t>
            </a:r>
            <a:endParaRPr/>
          </a:p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Total revenue </a:t>
            </a: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Support Center: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USA: 18,282,000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Ukraine: 28,232,000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China: 13,488,000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60,002,000</a:t>
            </a:r>
            <a:endParaRPr/>
          </a:p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9" name="Google Shape;559;p27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560" name="Google Shape;560;p27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7"/>
          <p:cNvSpPr txBox="1"/>
          <p:nvPr/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lang="en-GB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next three years (3 scenarios)</a:t>
            </a:r>
            <a:endParaRPr b="0"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8" name="Google Shape;568;p27"/>
          <p:cNvGraphicFramePr/>
          <p:nvPr/>
        </p:nvGraphicFramePr>
        <p:xfrm>
          <a:off x="1416872" y="1467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{929B1672-C647-4FEF-9C3B-EA25F96250C4}</a:tableStyleId>
              </a:tblPr>
              <a:tblGrid>
                <a:gridCol w="2339575"/>
                <a:gridCol w="2339575"/>
                <a:gridCol w="2339575"/>
                <a:gridCol w="2339575"/>
              </a:tblGrid>
              <a:tr h="10683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10% adoption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50% adoption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100% adoption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Licenses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3,993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100" marB="64100" marR="64100" marL="641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19,966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100" marB="64100" marR="64100" marL="641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39,931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100" marB="64100" marR="64100" marL="64100" anchor="ctr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Employees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Revenue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7,986,000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39,932,000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79,862,000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1,996,626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9,257,084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18,332,657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</a:t>
                      </a:r>
                      <a:endParaRPr sz="2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5,989,374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30,674,916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2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61,529,343</a:t>
                      </a:r>
                      <a:endParaRPr sz="4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6825" marB="106825" marR="106825" marL="106825">
                    <a:lnL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9" name="Google Shape;569;p27"/>
          <p:cNvSpPr/>
          <p:nvPr/>
        </p:nvSpPr>
        <p:spPr>
          <a:xfrm>
            <a:off x="1417638" y="147320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"/>
          <p:cNvSpPr txBox="1"/>
          <p:nvPr>
            <p:ph idx="1" type="body"/>
          </p:nvPr>
        </p:nvSpPr>
        <p:spPr>
          <a:xfrm>
            <a:off x="334963" y="5390419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Risks of alternative 2</a:t>
            </a:r>
            <a:endParaRPr sz="5400"/>
          </a:p>
        </p:txBody>
      </p:sp>
      <p:sp>
        <p:nvSpPr>
          <p:cNvPr id="575" name="Google Shape;575;p28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7" name="Google Shape;577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290" l="0" r="0" t="18290"/>
          <a:stretch/>
        </p:blipFill>
        <p:spPr>
          <a:xfrm>
            <a:off x="334963" y="603250"/>
            <a:ext cx="11520487" cy="46212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Risks of alternative 2</a:t>
            </a:r>
            <a:endParaRPr/>
          </a:p>
        </p:txBody>
      </p:sp>
      <p:sp>
        <p:nvSpPr>
          <p:cNvPr id="583" name="Google Shape;583;p29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4" name="Google Shape;584;p29"/>
          <p:cNvSpPr txBox="1"/>
          <p:nvPr/>
        </p:nvSpPr>
        <p:spPr>
          <a:xfrm>
            <a:off x="454884" y="1836458"/>
            <a:ext cx="10937641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a few risks associated with centralising Support Centers in the three regions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customers might feel underrepresented or overlooked by 3Shape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differences in time zones could lead to unsatisfied customers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"/>
          <p:cNvSpPr txBox="1"/>
          <p:nvPr/>
        </p:nvSpPr>
        <p:spPr>
          <a:xfrm>
            <a:off x="334963" y="4664470"/>
            <a:ext cx="6815345" cy="1847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GB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recommendation for 3Shape 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3" name="Google Shape;323;p3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324" name="Google Shape;324;p3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0" name="Google Shape;5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986" y="1562100"/>
            <a:ext cx="5974556" cy="448091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0"/>
          <p:cNvSpPr txBox="1"/>
          <p:nvPr/>
        </p:nvSpPr>
        <p:spPr>
          <a:xfrm>
            <a:off x="499855" y="1777606"/>
            <a:ext cx="6661974" cy="379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lang="en-GB" sz="4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t/>
            </a:r>
            <a:endParaRPr b="0" sz="4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best alternative is; 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Centralising Support Centers in USA, Ukraine and China</a:t>
            </a:r>
            <a:endParaRPr/>
          </a:p>
          <a:p>
            <a:pPr indent="0" lvl="0" marL="0" marR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b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lang="en-GB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Why alternative 2 is the best solution?</a:t>
            </a:r>
            <a:endParaRPr b="0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 is cost efficient and geared towards the future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1"/>
          <p:cNvSpPr txBox="1"/>
          <p:nvPr>
            <p:ph type="title"/>
          </p:nvPr>
        </p:nvSpPr>
        <p:spPr>
          <a:xfrm>
            <a:off x="1185863" y="3041166"/>
            <a:ext cx="9820275" cy="890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lang="en-GB"/>
              <a:t>Let’s change dentistry </a:t>
            </a:r>
            <a:r>
              <a:rPr lang="en-GB">
                <a:solidFill>
                  <a:schemeClr val="accent1"/>
                </a:solidFill>
              </a:rPr>
              <a:t>together</a:t>
            </a:r>
            <a:endParaRPr/>
          </a:p>
        </p:txBody>
      </p:sp>
      <p:sp>
        <p:nvSpPr>
          <p:cNvPr id="597" name="Google Shape;597;p31"/>
          <p:cNvSpPr txBox="1"/>
          <p:nvPr>
            <p:ph idx="11" type="ftr"/>
          </p:nvPr>
        </p:nvSpPr>
        <p:spPr>
          <a:xfrm>
            <a:off x="3438000" y="6084000"/>
            <a:ext cx="53172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8143C"/>
                </a:solidFill>
              </a:rPr>
              <a:t> </a:t>
            </a:r>
            <a:r>
              <a:rPr lang="en-GB"/>
              <a:t>”The 3Shape name and logo and/or other trademarks mentioned herein are trademarks of 3Shape A/S, registered in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[Insert Country for localization] and other countries. All rights reserved. ”</a:t>
            </a:r>
            <a:endParaRPr/>
          </a:p>
        </p:txBody>
      </p:sp>
      <p:sp>
        <p:nvSpPr>
          <p:cNvPr id="598" name="Google Shape;598;p31"/>
          <p:cNvSpPr txBox="1"/>
          <p:nvPr>
            <p:ph idx="12" type="sldNum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GB" sz="4000"/>
              <a:t>Executive Summary</a:t>
            </a:r>
            <a:endParaRPr sz="4000"/>
          </a:p>
        </p:txBody>
      </p:sp>
      <p:sp>
        <p:nvSpPr>
          <p:cNvPr id="336" name="Google Shape;336;p4"/>
          <p:cNvSpPr txBox="1"/>
          <p:nvPr>
            <p:ph idx="1" type="body"/>
          </p:nvPr>
        </p:nvSpPr>
        <p:spPr>
          <a:xfrm>
            <a:off x="334964" y="1484312"/>
            <a:ext cx="11522074" cy="4840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-GB" sz="2800"/>
              <a:t>Our recommendation</a:t>
            </a:r>
            <a:endParaRPr/>
          </a:p>
          <a:p>
            <a:pPr indent="0" lvl="2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3Shape should invest in Customer First by </a:t>
            </a:r>
            <a:r>
              <a:rPr lang="en-GB" sz="2400">
                <a:solidFill>
                  <a:schemeClr val="accent1"/>
                </a:solidFill>
              </a:rPr>
              <a:t>centralising Customer Support Centers to only three countries, including USA, Ukraine and China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-GB" sz="2800"/>
              <a:t>Benefits of Customer First</a:t>
            </a:r>
            <a:endParaRPr sz="2800"/>
          </a:p>
          <a:p>
            <a:pPr indent="-179999" lvl="3" marL="36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lang="en-GB" sz="2400"/>
              <a:t> Direct interaction with customers</a:t>
            </a:r>
            <a:endParaRPr/>
          </a:p>
          <a:p>
            <a:pPr indent="-179999" lvl="3" marL="36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lang="en-GB" sz="2400"/>
              <a:t> A new revenue stream that bypasses the resellers</a:t>
            </a:r>
            <a:endParaRPr/>
          </a:p>
          <a:p>
            <a:pPr indent="-179999" lvl="3" marL="36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lang="en-GB" sz="2400"/>
              <a:t> Collection of more in-depth post-market surveillance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b="1" lang="en-GB" sz="2800"/>
              <a:t>Benefits of centralising Support Centers in only three countries</a:t>
            </a:r>
            <a:endParaRPr sz="3200"/>
          </a:p>
          <a:p>
            <a:pPr indent="-179999" lvl="3" marL="36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lang="en-GB" sz="2400"/>
              <a:t> Low costs</a:t>
            </a:r>
            <a:endParaRPr/>
          </a:p>
          <a:p>
            <a:pPr indent="-179999" lvl="3" marL="360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AutoNum type="arabicPeriod"/>
            </a:pPr>
            <a:r>
              <a:rPr lang="en-GB" sz="2400"/>
              <a:t> Customer needs are fully satisfied</a:t>
            </a:r>
            <a:endParaRPr/>
          </a:p>
          <a:p>
            <a:pPr indent="-58079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7" name="Google Shape;337;p4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"/>
          <p:cNvSpPr txBox="1"/>
          <p:nvPr>
            <p:ph idx="1" type="body"/>
          </p:nvPr>
        </p:nvSpPr>
        <p:spPr>
          <a:xfrm>
            <a:off x="334963" y="5435389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The current </a:t>
            </a:r>
            <a:r>
              <a:rPr lang="en-GB" sz="5400">
                <a:solidFill>
                  <a:schemeClr val="accent1"/>
                </a:solidFill>
              </a:rPr>
              <a:t>situation</a:t>
            </a:r>
            <a:r>
              <a:rPr lang="en-GB" sz="5400"/>
              <a:t> in 3Shape</a:t>
            </a:r>
            <a:endParaRPr sz="5400"/>
          </a:p>
        </p:txBody>
      </p:sp>
      <p:sp>
        <p:nvSpPr>
          <p:cNvPr id="343" name="Google Shape;343;p5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5" name="Google Shape;345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461" l="0" r="0" t="14462"/>
          <a:stretch/>
        </p:blipFill>
        <p:spPr>
          <a:xfrm>
            <a:off x="334963" y="603250"/>
            <a:ext cx="11520487" cy="462121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1" name="Google Shape;351;p6"/>
          <p:cNvSpPr txBox="1"/>
          <p:nvPr/>
        </p:nvSpPr>
        <p:spPr>
          <a:xfrm>
            <a:off x="334963" y="1332949"/>
            <a:ext cx="1138734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service is handled by </a:t>
            </a: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resellers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Resellers are trained by 3Shape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Resellers keep 25% of license subscriptions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Resellers own the customer data 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 don’t know their end-customers 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every reseller is prioritizing Customer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Centers are </a:t>
            </a: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 centralized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multiple Customer Centers in each region (Americas, Europe and Asia)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 handles the </a:t>
            </a:r>
            <a:r>
              <a:rPr b="0" i="0" lang="en-GB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complicated customer cases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 too complicated for resellers gets redirected to 3Shape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 only have 2nd and 3rd Line Support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"/>
          <p:cNvSpPr txBox="1"/>
          <p:nvPr>
            <p:ph type="title"/>
          </p:nvPr>
        </p:nvSpPr>
        <p:spPr>
          <a:xfrm>
            <a:off x="334963" y="646113"/>
            <a:ext cx="11522075" cy="50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GB"/>
              <a:t>The current customer support model in 3Shape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619" l="0" r="0" t="13204"/>
          <a:stretch/>
        </p:blipFill>
        <p:spPr>
          <a:xfrm>
            <a:off x="334963" y="603580"/>
            <a:ext cx="11521279" cy="462088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58" name="Google Shape;358;p7"/>
          <p:cNvSpPr txBox="1"/>
          <p:nvPr>
            <p:ph idx="1" type="body"/>
          </p:nvPr>
        </p:nvSpPr>
        <p:spPr>
          <a:xfrm>
            <a:off x="334963" y="5510340"/>
            <a:ext cx="8861425" cy="6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20"/>
              <a:buNone/>
            </a:pPr>
            <a:r>
              <a:rPr lang="en-GB" sz="5400"/>
              <a:t>Complications</a:t>
            </a:r>
            <a:endParaRPr sz="5400"/>
          </a:p>
        </p:txBody>
      </p:sp>
      <p:sp>
        <p:nvSpPr>
          <p:cNvPr id="359" name="Google Shape;359;p7"/>
          <p:cNvSpPr txBox="1"/>
          <p:nvPr>
            <p:ph idx="11" type="ftr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7"/>
          <p:cNvSpPr txBox="1"/>
          <p:nvPr>
            <p:ph idx="12" type="sldNum"/>
          </p:nvPr>
        </p:nvSpPr>
        <p:spPr>
          <a:xfrm>
            <a:off x="0" y="7020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t billede, der indeholder person, indendørs, væg, gulv&#10;&#10;Beskrivelse, der er oprettet med meget høj sikkerhed" id="365" name="Google Shape;3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8"/>
          <p:cNvSpPr txBox="1"/>
          <p:nvPr/>
        </p:nvSpPr>
        <p:spPr>
          <a:xfrm>
            <a:off x="330970" y="2267419"/>
            <a:ext cx="4439030" cy="3927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840"/>
              <a:buFont typeface="Arial"/>
              <a:buNone/>
            </a:pPr>
            <a:r>
              <a:rPr b="0" i="0" lang="en-GB" sz="4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3Shape has </a:t>
            </a:r>
            <a:br>
              <a:rPr b="0" i="0" lang="en-GB" sz="4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two main complications</a:t>
            </a:r>
            <a:endParaRPr/>
          </a:p>
          <a:p>
            <a:pPr indent="-58079" lvl="0" marL="180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 txBox="1"/>
          <p:nvPr>
            <p:ph idx="11" type="ftr"/>
          </p:nvPr>
        </p:nvSpPr>
        <p:spPr>
          <a:xfrm>
            <a:off x="1029600" y="6318000"/>
            <a:ext cx="3740400" cy="15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8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69" name="Google Shape;369;p8"/>
          <p:cNvGrpSpPr/>
          <p:nvPr/>
        </p:nvGrpSpPr>
        <p:grpSpPr>
          <a:xfrm>
            <a:off x="10342321" y="6196156"/>
            <a:ext cx="1520084" cy="317270"/>
            <a:chOff x="1750" y="12500"/>
            <a:chExt cx="3008875" cy="3004450"/>
          </a:xfrm>
        </p:grpSpPr>
        <p:sp>
          <p:nvSpPr>
            <p:cNvPr id="370" name="Google Shape;370;p8"/>
            <p:cNvSpPr/>
            <p:nvPr/>
          </p:nvSpPr>
          <p:spPr>
            <a:xfrm>
              <a:off x="388675" y="940675"/>
              <a:ext cx="270350" cy="1576275"/>
            </a:xfrm>
            <a:custGeom>
              <a:rect b="b" l="l" r="r" t="t"/>
              <a:pathLst>
                <a:path extrusionOk="0" h="63051" w="10814">
                  <a:moveTo>
                    <a:pt x="5725" y="0"/>
                  </a:moveTo>
                  <a:cubicBezTo>
                    <a:pt x="2474" y="0"/>
                    <a:pt x="142" y="6102"/>
                    <a:pt x="142" y="17288"/>
                  </a:cubicBezTo>
                  <a:cubicBezTo>
                    <a:pt x="142" y="35932"/>
                    <a:pt x="7704" y="34915"/>
                    <a:pt x="7704" y="45424"/>
                  </a:cubicBezTo>
                  <a:cubicBezTo>
                    <a:pt x="7704" y="49831"/>
                    <a:pt x="6785" y="53898"/>
                    <a:pt x="5018" y="53898"/>
                  </a:cubicBezTo>
                  <a:cubicBezTo>
                    <a:pt x="2898" y="53898"/>
                    <a:pt x="637" y="49153"/>
                    <a:pt x="425" y="49153"/>
                  </a:cubicBezTo>
                  <a:cubicBezTo>
                    <a:pt x="213" y="49153"/>
                    <a:pt x="1" y="49831"/>
                    <a:pt x="1" y="51187"/>
                  </a:cubicBezTo>
                  <a:cubicBezTo>
                    <a:pt x="1" y="54237"/>
                    <a:pt x="283" y="59322"/>
                    <a:pt x="283" y="59322"/>
                  </a:cubicBezTo>
                  <a:cubicBezTo>
                    <a:pt x="283" y="59322"/>
                    <a:pt x="2545" y="63051"/>
                    <a:pt x="4948" y="63051"/>
                  </a:cubicBezTo>
                  <a:cubicBezTo>
                    <a:pt x="7563" y="63051"/>
                    <a:pt x="10813" y="56949"/>
                    <a:pt x="10813" y="44407"/>
                  </a:cubicBezTo>
                  <a:cubicBezTo>
                    <a:pt x="10813" y="24746"/>
                    <a:pt x="3181" y="26780"/>
                    <a:pt x="3181" y="16271"/>
                  </a:cubicBezTo>
                  <a:cubicBezTo>
                    <a:pt x="3181" y="11526"/>
                    <a:pt x="4382" y="9153"/>
                    <a:pt x="5725" y="9153"/>
                  </a:cubicBezTo>
                  <a:cubicBezTo>
                    <a:pt x="7351" y="9153"/>
                    <a:pt x="8835" y="11526"/>
                    <a:pt x="9188" y="11526"/>
                  </a:cubicBezTo>
                  <a:cubicBezTo>
                    <a:pt x="9471" y="11526"/>
                    <a:pt x="9612" y="10509"/>
                    <a:pt x="9612" y="9153"/>
                  </a:cubicBezTo>
                  <a:cubicBezTo>
                    <a:pt x="9612" y="2712"/>
                    <a:pt x="9188" y="0"/>
                    <a:pt x="572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77375" y="304125"/>
              <a:ext cx="323350" cy="2178950"/>
            </a:xfrm>
            <a:custGeom>
              <a:rect b="b" l="l" r="r" t="t"/>
              <a:pathLst>
                <a:path extrusionOk="0" h="87158" w="12934">
                  <a:moveTo>
                    <a:pt x="1894" y="1"/>
                  </a:moveTo>
                  <a:cubicBezTo>
                    <a:pt x="1116" y="1"/>
                    <a:pt x="0" y="397"/>
                    <a:pt x="0" y="3767"/>
                  </a:cubicBezTo>
                  <a:lnTo>
                    <a:pt x="0" y="84445"/>
                  </a:lnTo>
                  <a:cubicBezTo>
                    <a:pt x="0" y="85801"/>
                    <a:pt x="354" y="87157"/>
                    <a:pt x="707" y="87157"/>
                  </a:cubicBezTo>
                  <a:lnTo>
                    <a:pt x="2403" y="87157"/>
                  </a:lnTo>
                  <a:cubicBezTo>
                    <a:pt x="2757" y="87157"/>
                    <a:pt x="3110" y="85801"/>
                    <a:pt x="3110" y="84445"/>
                  </a:cubicBezTo>
                  <a:cubicBezTo>
                    <a:pt x="3110" y="84445"/>
                    <a:pt x="3110" y="84445"/>
                    <a:pt x="3110" y="48513"/>
                  </a:cubicBezTo>
                  <a:cubicBezTo>
                    <a:pt x="3110" y="48513"/>
                    <a:pt x="4947" y="35971"/>
                    <a:pt x="7704" y="35971"/>
                  </a:cubicBezTo>
                  <a:cubicBezTo>
                    <a:pt x="9541" y="35971"/>
                    <a:pt x="9824" y="41055"/>
                    <a:pt x="9824" y="49869"/>
                  </a:cubicBezTo>
                  <a:cubicBezTo>
                    <a:pt x="9824" y="49869"/>
                    <a:pt x="9824" y="49869"/>
                    <a:pt x="9824" y="84445"/>
                  </a:cubicBezTo>
                  <a:cubicBezTo>
                    <a:pt x="9824" y="85801"/>
                    <a:pt x="10177" y="87157"/>
                    <a:pt x="10530" y="87157"/>
                  </a:cubicBezTo>
                  <a:lnTo>
                    <a:pt x="12227" y="87157"/>
                  </a:lnTo>
                  <a:cubicBezTo>
                    <a:pt x="12439" y="87157"/>
                    <a:pt x="12933" y="86140"/>
                    <a:pt x="12933" y="84445"/>
                  </a:cubicBezTo>
                  <a:cubicBezTo>
                    <a:pt x="12933" y="84445"/>
                    <a:pt x="12933" y="84445"/>
                    <a:pt x="12933" y="44106"/>
                  </a:cubicBezTo>
                  <a:cubicBezTo>
                    <a:pt x="12933" y="32581"/>
                    <a:pt x="11025" y="25462"/>
                    <a:pt x="8340" y="25462"/>
                  </a:cubicBezTo>
                  <a:cubicBezTo>
                    <a:pt x="5159" y="25462"/>
                    <a:pt x="3534" y="36988"/>
                    <a:pt x="3181" y="36988"/>
                  </a:cubicBezTo>
                  <a:cubicBezTo>
                    <a:pt x="3110" y="36988"/>
                    <a:pt x="3110" y="36310"/>
                    <a:pt x="3110" y="35971"/>
                  </a:cubicBezTo>
                  <a:cubicBezTo>
                    <a:pt x="3110" y="35971"/>
                    <a:pt x="3110" y="35971"/>
                    <a:pt x="3110" y="2750"/>
                  </a:cubicBezTo>
                  <a:cubicBezTo>
                    <a:pt x="3110" y="1055"/>
                    <a:pt x="2827" y="38"/>
                    <a:pt x="2474" y="38"/>
                  </a:cubicBezTo>
                  <a:cubicBezTo>
                    <a:pt x="2341" y="38"/>
                    <a:pt x="2134" y="1"/>
                    <a:pt x="1894" y="1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219075" y="881350"/>
              <a:ext cx="309200" cy="1635600"/>
            </a:xfrm>
            <a:custGeom>
              <a:rect b="b" l="l" r="r" t="t"/>
              <a:pathLst>
                <a:path extrusionOk="0" h="65424" w="12368">
                  <a:moveTo>
                    <a:pt x="8769" y="31859"/>
                  </a:moveTo>
                  <a:cubicBezTo>
                    <a:pt x="8936" y="31859"/>
                    <a:pt x="9078" y="31865"/>
                    <a:pt x="9188" y="31865"/>
                  </a:cubicBezTo>
                  <a:lnTo>
                    <a:pt x="9400" y="31865"/>
                  </a:lnTo>
                  <a:lnTo>
                    <a:pt x="9400" y="45763"/>
                  </a:lnTo>
                  <a:cubicBezTo>
                    <a:pt x="9400" y="49831"/>
                    <a:pt x="6997" y="54577"/>
                    <a:pt x="5442" y="54577"/>
                  </a:cubicBezTo>
                  <a:cubicBezTo>
                    <a:pt x="4311" y="54577"/>
                    <a:pt x="2827" y="52882"/>
                    <a:pt x="2827" y="44746"/>
                  </a:cubicBezTo>
                  <a:cubicBezTo>
                    <a:pt x="2827" y="32419"/>
                    <a:pt x="7091" y="31859"/>
                    <a:pt x="8769" y="31859"/>
                  </a:cubicBezTo>
                  <a:close/>
                  <a:moveTo>
                    <a:pt x="5866" y="0"/>
                  </a:moveTo>
                  <a:cubicBezTo>
                    <a:pt x="4382" y="0"/>
                    <a:pt x="2756" y="1017"/>
                    <a:pt x="2050" y="2712"/>
                  </a:cubicBezTo>
                  <a:cubicBezTo>
                    <a:pt x="1343" y="4068"/>
                    <a:pt x="1202" y="5424"/>
                    <a:pt x="1202" y="9153"/>
                  </a:cubicBezTo>
                  <a:cubicBezTo>
                    <a:pt x="1202" y="11187"/>
                    <a:pt x="1343" y="14238"/>
                    <a:pt x="1414" y="14238"/>
                  </a:cubicBezTo>
                  <a:cubicBezTo>
                    <a:pt x="1626" y="14238"/>
                    <a:pt x="3534" y="10170"/>
                    <a:pt x="5866" y="10170"/>
                  </a:cubicBezTo>
                  <a:cubicBezTo>
                    <a:pt x="8481" y="10170"/>
                    <a:pt x="9400" y="12543"/>
                    <a:pt x="9400" y="20678"/>
                  </a:cubicBezTo>
                  <a:cubicBezTo>
                    <a:pt x="9400" y="21695"/>
                    <a:pt x="9400" y="22373"/>
                    <a:pt x="9117" y="22373"/>
                  </a:cubicBezTo>
                  <a:cubicBezTo>
                    <a:pt x="3887" y="22373"/>
                    <a:pt x="0" y="28136"/>
                    <a:pt x="0" y="45424"/>
                  </a:cubicBezTo>
                  <a:cubicBezTo>
                    <a:pt x="0" y="58644"/>
                    <a:pt x="2403" y="65424"/>
                    <a:pt x="4594" y="65424"/>
                  </a:cubicBezTo>
                  <a:cubicBezTo>
                    <a:pt x="7421" y="65424"/>
                    <a:pt x="8834" y="57966"/>
                    <a:pt x="9470" y="57966"/>
                  </a:cubicBezTo>
                  <a:cubicBezTo>
                    <a:pt x="9824" y="57966"/>
                    <a:pt x="9612" y="63729"/>
                    <a:pt x="10672" y="63729"/>
                  </a:cubicBezTo>
                  <a:lnTo>
                    <a:pt x="11802" y="63729"/>
                  </a:lnTo>
                  <a:cubicBezTo>
                    <a:pt x="12156" y="63729"/>
                    <a:pt x="12368" y="62034"/>
                    <a:pt x="12368" y="61017"/>
                  </a:cubicBezTo>
                  <a:cubicBezTo>
                    <a:pt x="12368" y="23729"/>
                    <a:pt x="12368" y="23729"/>
                    <a:pt x="12368" y="23729"/>
                  </a:cubicBezTo>
                  <a:cubicBezTo>
                    <a:pt x="12368" y="9153"/>
                    <a:pt x="10954" y="0"/>
                    <a:pt x="5866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671375" y="940675"/>
              <a:ext cx="353375" cy="2076275"/>
            </a:xfrm>
            <a:custGeom>
              <a:rect b="b" l="l" r="r" t="t"/>
              <a:pathLst>
                <a:path extrusionOk="0" h="83051" w="14135">
                  <a:moveTo>
                    <a:pt x="7421" y="10509"/>
                  </a:moveTo>
                  <a:cubicBezTo>
                    <a:pt x="9753" y="10509"/>
                    <a:pt x="10884" y="17627"/>
                    <a:pt x="10884" y="30848"/>
                  </a:cubicBezTo>
                  <a:cubicBezTo>
                    <a:pt x="10884" y="41695"/>
                    <a:pt x="9682" y="53898"/>
                    <a:pt x="6997" y="53898"/>
                  </a:cubicBezTo>
                  <a:cubicBezTo>
                    <a:pt x="5088" y="53898"/>
                    <a:pt x="3110" y="48814"/>
                    <a:pt x="3110" y="43729"/>
                  </a:cubicBezTo>
                  <a:cubicBezTo>
                    <a:pt x="3110" y="20000"/>
                    <a:pt x="3110" y="20000"/>
                    <a:pt x="3110" y="20000"/>
                  </a:cubicBezTo>
                  <a:cubicBezTo>
                    <a:pt x="3110" y="20000"/>
                    <a:pt x="5018" y="10509"/>
                    <a:pt x="7421" y="10509"/>
                  </a:cubicBezTo>
                  <a:close/>
                  <a:moveTo>
                    <a:pt x="8057" y="0"/>
                  </a:moveTo>
                  <a:cubicBezTo>
                    <a:pt x="4806" y="0"/>
                    <a:pt x="3039" y="11187"/>
                    <a:pt x="3039" y="11187"/>
                  </a:cubicBezTo>
                  <a:cubicBezTo>
                    <a:pt x="3039" y="11187"/>
                    <a:pt x="2898" y="8136"/>
                    <a:pt x="2686" y="5424"/>
                  </a:cubicBezTo>
                  <a:cubicBezTo>
                    <a:pt x="2544" y="2373"/>
                    <a:pt x="2332" y="1356"/>
                    <a:pt x="1767" y="1356"/>
                  </a:cubicBezTo>
                  <a:lnTo>
                    <a:pt x="707" y="1356"/>
                  </a:lnTo>
                  <a:cubicBezTo>
                    <a:pt x="565" y="1356"/>
                    <a:pt x="0" y="2034"/>
                    <a:pt x="0" y="4068"/>
                  </a:cubicBezTo>
                  <a:cubicBezTo>
                    <a:pt x="0" y="80339"/>
                    <a:pt x="0" y="80339"/>
                    <a:pt x="0" y="80339"/>
                  </a:cubicBezTo>
                  <a:cubicBezTo>
                    <a:pt x="0" y="82373"/>
                    <a:pt x="283" y="83051"/>
                    <a:pt x="565" y="83051"/>
                  </a:cubicBezTo>
                  <a:lnTo>
                    <a:pt x="2544" y="83051"/>
                  </a:lnTo>
                  <a:cubicBezTo>
                    <a:pt x="2968" y="83051"/>
                    <a:pt x="3110" y="81695"/>
                    <a:pt x="3110" y="80339"/>
                  </a:cubicBezTo>
                  <a:cubicBezTo>
                    <a:pt x="3110" y="55593"/>
                    <a:pt x="3110" y="55593"/>
                    <a:pt x="3110" y="55593"/>
                  </a:cubicBezTo>
                  <a:cubicBezTo>
                    <a:pt x="3110" y="55593"/>
                    <a:pt x="4735" y="63051"/>
                    <a:pt x="7633" y="63051"/>
                  </a:cubicBezTo>
                  <a:cubicBezTo>
                    <a:pt x="11590" y="63051"/>
                    <a:pt x="14134" y="46780"/>
                    <a:pt x="14134" y="29492"/>
                  </a:cubicBezTo>
                  <a:cubicBezTo>
                    <a:pt x="14134" y="11187"/>
                    <a:pt x="11802" y="0"/>
                    <a:pt x="805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120125" y="940675"/>
              <a:ext cx="326875" cy="1576275"/>
            </a:xfrm>
            <a:custGeom>
              <a:rect b="b" l="l" r="r" t="t"/>
              <a:pathLst>
                <a:path extrusionOk="0" h="63051" w="13075">
                  <a:moveTo>
                    <a:pt x="6785" y="9153"/>
                  </a:moveTo>
                  <a:cubicBezTo>
                    <a:pt x="8835" y="9153"/>
                    <a:pt x="9895" y="14576"/>
                    <a:pt x="9895" y="23051"/>
                  </a:cubicBezTo>
                  <a:cubicBezTo>
                    <a:pt x="9895" y="24407"/>
                    <a:pt x="9753" y="24407"/>
                    <a:pt x="9471" y="24407"/>
                  </a:cubicBezTo>
                  <a:lnTo>
                    <a:pt x="3181" y="24407"/>
                  </a:lnTo>
                  <a:cubicBezTo>
                    <a:pt x="3181" y="22712"/>
                    <a:pt x="3322" y="9153"/>
                    <a:pt x="6785" y="9153"/>
                  </a:cubicBezTo>
                  <a:close/>
                  <a:moveTo>
                    <a:pt x="6997" y="0"/>
                  </a:moveTo>
                  <a:cubicBezTo>
                    <a:pt x="3252" y="0"/>
                    <a:pt x="1" y="11526"/>
                    <a:pt x="1" y="31187"/>
                  </a:cubicBezTo>
                  <a:cubicBezTo>
                    <a:pt x="1" y="50509"/>
                    <a:pt x="3605" y="63051"/>
                    <a:pt x="7987" y="63051"/>
                  </a:cubicBezTo>
                  <a:cubicBezTo>
                    <a:pt x="9683" y="63051"/>
                    <a:pt x="12651" y="61356"/>
                    <a:pt x="12792" y="56949"/>
                  </a:cubicBezTo>
                  <a:cubicBezTo>
                    <a:pt x="12863" y="54915"/>
                    <a:pt x="13004" y="49492"/>
                    <a:pt x="13004" y="49492"/>
                  </a:cubicBezTo>
                  <a:lnTo>
                    <a:pt x="13004" y="49492"/>
                  </a:lnTo>
                  <a:cubicBezTo>
                    <a:pt x="13004" y="49492"/>
                    <a:pt x="11096" y="53898"/>
                    <a:pt x="8481" y="53898"/>
                  </a:cubicBezTo>
                  <a:cubicBezTo>
                    <a:pt x="4594" y="53898"/>
                    <a:pt x="3181" y="42712"/>
                    <a:pt x="3181" y="35254"/>
                  </a:cubicBezTo>
                  <a:cubicBezTo>
                    <a:pt x="3181" y="34237"/>
                    <a:pt x="3322" y="33559"/>
                    <a:pt x="3534" y="33559"/>
                  </a:cubicBezTo>
                  <a:lnTo>
                    <a:pt x="12368" y="33559"/>
                  </a:lnTo>
                  <a:cubicBezTo>
                    <a:pt x="12651" y="33559"/>
                    <a:pt x="13075" y="32881"/>
                    <a:pt x="13075" y="29831"/>
                  </a:cubicBezTo>
                  <a:cubicBezTo>
                    <a:pt x="13075" y="12881"/>
                    <a:pt x="11167" y="0"/>
                    <a:pt x="6997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750" y="932200"/>
              <a:ext cx="279175" cy="1584750"/>
            </a:xfrm>
            <a:custGeom>
              <a:rect b="b" l="l" r="r" t="t"/>
              <a:pathLst>
                <a:path extrusionOk="0" h="63390" w="11167">
                  <a:moveTo>
                    <a:pt x="4665" y="0"/>
                  </a:moveTo>
                  <a:cubicBezTo>
                    <a:pt x="2474" y="0"/>
                    <a:pt x="495" y="1695"/>
                    <a:pt x="495" y="4407"/>
                  </a:cubicBezTo>
                  <a:cubicBezTo>
                    <a:pt x="495" y="4746"/>
                    <a:pt x="495" y="7119"/>
                    <a:pt x="425" y="8136"/>
                  </a:cubicBezTo>
                  <a:cubicBezTo>
                    <a:pt x="354" y="11187"/>
                    <a:pt x="283" y="12881"/>
                    <a:pt x="283" y="12881"/>
                  </a:cubicBezTo>
                  <a:cubicBezTo>
                    <a:pt x="283" y="12881"/>
                    <a:pt x="2474" y="9153"/>
                    <a:pt x="4594" y="9153"/>
                  </a:cubicBezTo>
                  <a:cubicBezTo>
                    <a:pt x="6220" y="9153"/>
                    <a:pt x="7775" y="10848"/>
                    <a:pt x="7775" y="15593"/>
                  </a:cubicBezTo>
                  <a:cubicBezTo>
                    <a:pt x="7775" y="22373"/>
                    <a:pt x="6008" y="25085"/>
                    <a:pt x="4100" y="25085"/>
                  </a:cubicBezTo>
                  <a:lnTo>
                    <a:pt x="3252" y="25085"/>
                  </a:lnTo>
                  <a:cubicBezTo>
                    <a:pt x="2828" y="25085"/>
                    <a:pt x="2616" y="26102"/>
                    <a:pt x="2616" y="27797"/>
                  </a:cubicBezTo>
                  <a:cubicBezTo>
                    <a:pt x="2616" y="27797"/>
                    <a:pt x="2616" y="27797"/>
                    <a:pt x="2616" y="30509"/>
                  </a:cubicBezTo>
                  <a:cubicBezTo>
                    <a:pt x="2616" y="32204"/>
                    <a:pt x="2828" y="33559"/>
                    <a:pt x="3252" y="33559"/>
                  </a:cubicBezTo>
                  <a:lnTo>
                    <a:pt x="3605" y="33559"/>
                  </a:lnTo>
                  <a:cubicBezTo>
                    <a:pt x="6502" y="33559"/>
                    <a:pt x="8199" y="36949"/>
                    <a:pt x="8199" y="44746"/>
                  </a:cubicBezTo>
                  <a:cubicBezTo>
                    <a:pt x="8199" y="51865"/>
                    <a:pt x="6573" y="54237"/>
                    <a:pt x="4453" y="54237"/>
                  </a:cubicBezTo>
                  <a:cubicBezTo>
                    <a:pt x="3181" y="54237"/>
                    <a:pt x="707" y="51526"/>
                    <a:pt x="495" y="51526"/>
                  </a:cubicBezTo>
                  <a:cubicBezTo>
                    <a:pt x="213" y="51526"/>
                    <a:pt x="1" y="52543"/>
                    <a:pt x="1" y="53559"/>
                  </a:cubicBezTo>
                  <a:cubicBezTo>
                    <a:pt x="1" y="55593"/>
                    <a:pt x="354" y="61356"/>
                    <a:pt x="354" y="61356"/>
                  </a:cubicBezTo>
                  <a:cubicBezTo>
                    <a:pt x="354" y="61356"/>
                    <a:pt x="2545" y="63390"/>
                    <a:pt x="4594" y="63390"/>
                  </a:cubicBezTo>
                  <a:cubicBezTo>
                    <a:pt x="9047" y="63390"/>
                    <a:pt x="11167" y="55254"/>
                    <a:pt x="11167" y="44746"/>
                  </a:cubicBezTo>
                  <a:cubicBezTo>
                    <a:pt x="11167" y="31187"/>
                    <a:pt x="7068" y="29153"/>
                    <a:pt x="7068" y="29153"/>
                  </a:cubicBezTo>
                  <a:cubicBezTo>
                    <a:pt x="7068" y="29153"/>
                    <a:pt x="10531" y="25763"/>
                    <a:pt x="10531" y="14237"/>
                  </a:cubicBezTo>
                  <a:cubicBezTo>
                    <a:pt x="10531" y="5424"/>
                    <a:pt x="8481" y="0"/>
                    <a:pt x="4665" y="0"/>
                  </a:cubicBezTo>
                  <a:close/>
                </a:path>
              </a:pathLst>
            </a:custGeom>
            <a:solidFill>
              <a:srgbClr val="5F5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568900" y="12500"/>
              <a:ext cx="441725" cy="1809550"/>
            </a:xfrm>
            <a:custGeom>
              <a:rect b="b" l="l" r="r" t="t"/>
              <a:pathLst>
                <a:path extrusionOk="0" h="72382" w="17669">
                  <a:moveTo>
                    <a:pt x="4418" y="13248"/>
                  </a:moveTo>
                  <a:cubicBezTo>
                    <a:pt x="4531" y="13248"/>
                    <a:pt x="4641" y="13398"/>
                    <a:pt x="4735" y="13737"/>
                  </a:cubicBezTo>
                  <a:cubicBezTo>
                    <a:pt x="5301" y="15432"/>
                    <a:pt x="5301" y="20517"/>
                    <a:pt x="4947" y="24246"/>
                  </a:cubicBezTo>
                  <a:cubicBezTo>
                    <a:pt x="4523" y="28314"/>
                    <a:pt x="1696" y="56110"/>
                    <a:pt x="1696" y="56110"/>
                  </a:cubicBezTo>
                  <a:cubicBezTo>
                    <a:pt x="1696" y="56110"/>
                    <a:pt x="2474" y="37466"/>
                    <a:pt x="3180" y="24924"/>
                  </a:cubicBezTo>
                  <a:cubicBezTo>
                    <a:pt x="3463" y="20178"/>
                    <a:pt x="3463" y="17127"/>
                    <a:pt x="3816" y="14754"/>
                  </a:cubicBezTo>
                  <a:cubicBezTo>
                    <a:pt x="3958" y="13850"/>
                    <a:pt x="4193" y="13248"/>
                    <a:pt x="4418" y="13248"/>
                  </a:cubicBezTo>
                  <a:close/>
                  <a:moveTo>
                    <a:pt x="7831" y="25274"/>
                  </a:moveTo>
                  <a:cubicBezTo>
                    <a:pt x="8087" y="25274"/>
                    <a:pt x="8355" y="25685"/>
                    <a:pt x="8622" y="26619"/>
                  </a:cubicBezTo>
                  <a:cubicBezTo>
                    <a:pt x="9399" y="29331"/>
                    <a:pt x="12650" y="39839"/>
                    <a:pt x="12862" y="40517"/>
                  </a:cubicBezTo>
                  <a:cubicBezTo>
                    <a:pt x="13074" y="41534"/>
                    <a:pt x="13216" y="42212"/>
                    <a:pt x="13216" y="42890"/>
                  </a:cubicBezTo>
                  <a:cubicBezTo>
                    <a:pt x="13216" y="43229"/>
                    <a:pt x="13216" y="43568"/>
                    <a:pt x="13145" y="44246"/>
                  </a:cubicBezTo>
                  <a:cubicBezTo>
                    <a:pt x="13004" y="45263"/>
                    <a:pt x="12650" y="45941"/>
                    <a:pt x="12297" y="46619"/>
                  </a:cubicBezTo>
                  <a:cubicBezTo>
                    <a:pt x="12014" y="46958"/>
                    <a:pt x="3675" y="62551"/>
                    <a:pt x="3392" y="63229"/>
                  </a:cubicBezTo>
                  <a:cubicBezTo>
                    <a:pt x="3175" y="63749"/>
                    <a:pt x="2750" y="64469"/>
                    <a:pt x="2468" y="64469"/>
                  </a:cubicBezTo>
                  <a:cubicBezTo>
                    <a:pt x="2383" y="64469"/>
                    <a:pt x="2311" y="64403"/>
                    <a:pt x="2262" y="64246"/>
                  </a:cubicBezTo>
                  <a:cubicBezTo>
                    <a:pt x="1908" y="63229"/>
                    <a:pt x="2120" y="61534"/>
                    <a:pt x="2403" y="59500"/>
                  </a:cubicBezTo>
                  <a:cubicBezTo>
                    <a:pt x="3180" y="53737"/>
                    <a:pt x="6219" y="31703"/>
                    <a:pt x="6573" y="28992"/>
                  </a:cubicBezTo>
                  <a:cubicBezTo>
                    <a:pt x="6897" y="26768"/>
                    <a:pt x="7343" y="25274"/>
                    <a:pt x="7831" y="25274"/>
                  </a:cubicBezTo>
                  <a:close/>
                  <a:moveTo>
                    <a:pt x="3285" y="0"/>
                  </a:moveTo>
                  <a:cubicBezTo>
                    <a:pt x="2960" y="0"/>
                    <a:pt x="2657" y="892"/>
                    <a:pt x="2474" y="2212"/>
                  </a:cubicBezTo>
                  <a:cubicBezTo>
                    <a:pt x="2262" y="3568"/>
                    <a:pt x="2191" y="5602"/>
                    <a:pt x="2191" y="6619"/>
                  </a:cubicBezTo>
                  <a:cubicBezTo>
                    <a:pt x="2120" y="7636"/>
                    <a:pt x="71" y="63907"/>
                    <a:pt x="0" y="67297"/>
                  </a:cubicBezTo>
                  <a:cubicBezTo>
                    <a:pt x="0" y="68992"/>
                    <a:pt x="142" y="70686"/>
                    <a:pt x="424" y="71703"/>
                  </a:cubicBezTo>
                  <a:cubicBezTo>
                    <a:pt x="636" y="72381"/>
                    <a:pt x="919" y="72381"/>
                    <a:pt x="1131" y="72381"/>
                  </a:cubicBezTo>
                  <a:cubicBezTo>
                    <a:pt x="1626" y="72042"/>
                    <a:pt x="15901" y="54076"/>
                    <a:pt x="16749" y="53398"/>
                  </a:cubicBezTo>
                  <a:cubicBezTo>
                    <a:pt x="16961" y="53059"/>
                    <a:pt x="17173" y="52381"/>
                    <a:pt x="17385" y="51364"/>
                  </a:cubicBezTo>
                  <a:cubicBezTo>
                    <a:pt x="17668" y="49331"/>
                    <a:pt x="17527" y="46280"/>
                    <a:pt x="17103" y="44924"/>
                  </a:cubicBezTo>
                  <a:cubicBezTo>
                    <a:pt x="16467" y="42890"/>
                    <a:pt x="4452" y="3229"/>
                    <a:pt x="3816" y="856"/>
                  </a:cubicBezTo>
                  <a:cubicBezTo>
                    <a:pt x="3643" y="261"/>
                    <a:pt x="3460" y="0"/>
                    <a:pt x="3285" y="0"/>
                  </a:cubicBezTo>
                  <a:close/>
                </a:path>
              </a:pathLst>
            </a:custGeom>
            <a:solidFill>
              <a:srgbClr val="C814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"/>
          <p:cNvSpPr txBox="1"/>
          <p:nvPr>
            <p:ph idx="12" type="sldNum"/>
          </p:nvPr>
        </p:nvSpPr>
        <p:spPr>
          <a:xfrm>
            <a:off x="334963" y="6325200"/>
            <a:ext cx="637445" cy="150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334963" y="1334124"/>
            <a:ext cx="11522075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survey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70% of respondents in a customer survey ranks 1st line Customer Support from manufacturer as a key consideration for the buying process</a:t>
            </a:r>
            <a:b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AutoNum type="arabicPeriod"/>
            </a:pPr>
            <a:r>
              <a:rPr b="0" i="0" lang="en-GB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Intraoral scanner market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growth of 9.3% annually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growth of 3Shape has been challenged for some years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TRIOS are losing market share to value brands and better branded alternatives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3Shape needs to keep up to either retain market share or grow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shape PowerPoint template 16:9">
  <a:themeElements>
    <a:clrScheme name="3Shape">
      <a:dk1>
        <a:srgbClr val="5F5F64"/>
      </a:dk1>
      <a:lt1>
        <a:srgbClr val="FFFFFF"/>
      </a:lt1>
      <a:dk2>
        <a:srgbClr val="254061"/>
      </a:dk2>
      <a:lt2>
        <a:srgbClr val="FFA500"/>
      </a:lt2>
      <a:accent1>
        <a:srgbClr val="C8143C"/>
      </a:accent1>
      <a:accent2>
        <a:srgbClr val="5F5F64"/>
      </a:accent2>
      <a:accent3>
        <a:srgbClr val="A5E1E6"/>
      </a:accent3>
      <a:accent4>
        <a:srgbClr val="98999B"/>
      </a:accent4>
      <a:accent5>
        <a:srgbClr val="DCDCD9"/>
      </a:accent5>
      <a:accent6>
        <a:srgbClr val="DE738B"/>
      </a:accent6>
      <a:hlink>
        <a:srgbClr val="B6163E"/>
      </a:hlink>
      <a:folHlink>
        <a:srgbClr val="A5E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3Shape">
      <a:dk1>
        <a:srgbClr val="5F5F64"/>
      </a:dk1>
      <a:lt1>
        <a:srgbClr val="FFFFFF"/>
      </a:lt1>
      <a:dk2>
        <a:srgbClr val="B6163E"/>
      </a:dk2>
      <a:lt2>
        <a:srgbClr val="5F5F64"/>
      </a:lt2>
      <a:accent1>
        <a:srgbClr val="B6163E"/>
      </a:accent1>
      <a:accent2>
        <a:srgbClr val="5F5F64"/>
      </a:accent2>
      <a:accent3>
        <a:srgbClr val="A5E1E6"/>
      </a:accent3>
      <a:accent4>
        <a:srgbClr val="98999B"/>
      </a:accent4>
      <a:accent5>
        <a:srgbClr val="DCDCD9"/>
      </a:accent5>
      <a:accent6>
        <a:srgbClr val="D3738B"/>
      </a:accent6>
      <a:hlink>
        <a:srgbClr val="B6163E"/>
      </a:hlink>
      <a:folHlink>
        <a:srgbClr val="A5E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2019-10-29T16:38:40Z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www.skabelondesign.dk</vt:lpwstr>
  </property>
  <property fmtid="{D5CDD505-2E9C-101B-9397-08002B2CF9AE}" pid="3" name="CustomerId">
    <vt:lpwstr>3shape</vt:lpwstr>
  </property>
  <property fmtid="{D5CDD505-2E9C-101B-9397-08002B2CF9AE}" pid="4" name="TemplateId">
    <vt:lpwstr>637079647206072498</vt:lpwstr>
  </property>
  <property fmtid="{D5CDD505-2E9C-101B-9397-08002B2CF9AE}" pid="5" name="UserProfileId">
    <vt:lpwstr>637563751819860500</vt:lpwstr>
  </property>
</Properties>
</file>