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Pw9SP3f7MbVxto26KIbUhAnh/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76526E-EAE8-4672-9E25-21AF9C2541A5}">
  <a:tblStyle styleId="{8176526E-EAE8-4672-9E25-21AF9C2541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b05d83c18_3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ab05d83c18_3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ab05d83c18_3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fcbc9a5e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afcbc9a5e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afcbc9a5e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b05d83c1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ab05d83c18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ab05d83c18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b05d83c18_3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ab05d83c18_3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ab05d83c18_3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b05d83c18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ab05d83c18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ab05d83c18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b05d83c18_3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ab05d83c18_3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ab05d83c18_3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b05d83c18_3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ab05d83c18_3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ab05d83c18_3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b05d83c18_3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ab05d83c18_3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ab05d83c18_3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b05d83c18_3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ab05d83c18_3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ab05d83c18_3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m com Legenda" showMasterSp="0">
  <p:cSld name="1_Imagem com Legenda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1B95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C61E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3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freepik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987550" y="2322575"/>
            <a:ext cx="106071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b="1" lang="pt-BR" sz="3959"/>
              <a:t>Análise e Comparação dos Principais Algoritmos de Processamento de Imagens para Inspeção Virtual na Indústria</a:t>
            </a:r>
            <a:endParaRPr b="1" sz="3060"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532" y="5032531"/>
            <a:ext cx="121920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Discentes: Marcos Sobral, Guilherme Rocha, Carlo </a:t>
            </a:r>
            <a:r>
              <a:rPr lang="pt-BR"/>
              <a:t>Ernst, Milka Maria</a:t>
            </a:r>
            <a:r>
              <a:rPr lang="pt-BR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Docente:  </a:t>
            </a:r>
            <a:r>
              <a:rPr lang="pt-BR"/>
              <a:t>Ivo Sócrates Moraes de Oliveira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16/12/2022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062" y="413703"/>
            <a:ext cx="5394960" cy="14173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-385850" y="6323049"/>
            <a:ext cx="826200" cy="828000"/>
          </a:xfrm>
          <a:prstGeom prst="ellipse">
            <a:avLst/>
          </a:prstGeom>
          <a:solidFill>
            <a:srgbClr val="C61E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1760929" y="6323044"/>
            <a:ext cx="828000" cy="828000"/>
          </a:xfrm>
          <a:prstGeom prst="roundRect">
            <a:avLst>
              <a:gd fmla="val 16667" name="adj"/>
            </a:avLst>
          </a:prstGeom>
          <a:solidFill>
            <a:srgbClr val="1B9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1761835" y="-353124"/>
            <a:ext cx="826200" cy="828000"/>
          </a:xfrm>
          <a:prstGeom prst="ellipse">
            <a:avLst/>
          </a:prstGeom>
          <a:solidFill>
            <a:srgbClr val="C61E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-386746" y="-353116"/>
            <a:ext cx="828000" cy="828000"/>
          </a:xfrm>
          <a:prstGeom prst="roundRect">
            <a:avLst>
              <a:gd fmla="val 16667" name="adj"/>
            </a:avLst>
          </a:prstGeom>
          <a:solidFill>
            <a:srgbClr val="1B9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b05d83c18_3_134"/>
          <p:cNvSpPr txBox="1"/>
          <p:nvPr>
            <p:ph type="title"/>
          </p:nvPr>
        </p:nvSpPr>
        <p:spPr>
          <a:xfrm>
            <a:off x="0" y="0"/>
            <a:ext cx="12192000" cy="1018800"/>
          </a:xfrm>
          <a:prstGeom prst="rect">
            <a:avLst/>
          </a:prstGeom>
          <a:solidFill>
            <a:srgbClr val="1B9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4000">
                <a:solidFill>
                  <a:schemeClr val="lt1"/>
                </a:solidFill>
              </a:rPr>
              <a:t>Resultados</a:t>
            </a:r>
            <a:endParaRPr b="1" sz="4000">
              <a:solidFill>
                <a:schemeClr val="lt1"/>
              </a:solidFill>
            </a:endParaRPr>
          </a:p>
        </p:txBody>
      </p:sp>
      <p:graphicFrame>
        <p:nvGraphicFramePr>
          <p:cNvPr id="173" name="Google Shape;173;g1ab05d83c18_3_134"/>
          <p:cNvGraphicFramePr/>
          <p:nvPr/>
        </p:nvGraphicFramePr>
        <p:xfrm>
          <a:off x="952475" y="20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{8176526E-EAE8-4672-9E25-21AF9C2541A5}</a:tableStyleId>
              </a:tblPr>
              <a:tblGrid>
                <a:gridCol w="1469575"/>
                <a:gridCol w="1469575"/>
                <a:gridCol w="1469575"/>
                <a:gridCol w="1469575"/>
                <a:gridCol w="1469575"/>
                <a:gridCol w="1469575"/>
                <a:gridCol w="146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Classifer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Sensitivity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Specifcity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Error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Linear </a:t>
                      </a:r>
                      <a:r>
                        <a:rPr lang="pt-BR"/>
                        <a:t>Discriminant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55,61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71</a:t>
                      </a:r>
                      <a:r>
                        <a:rPr lang="pt-BR"/>
                        <a:t>,96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66,72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60</a:t>
                      </a:r>
                      <a:r>
                        <a:rPr lang="pt-BR"/>
                        <a:t>,66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36,26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63,74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Gaussian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22,96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94</a:t>
                      </a:r>
                      <a:r>
                        <a:rPr lang="pt-BR"/>
                        <a:t>,21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80</a:t>
                      </a:r>
                      <a:r>
                        <a:rPr lang="pt-BR"/>
                        <a:t>,03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</a:t>
                      </a:r>
                      <a:r>
                        <a:rPr lang="pt-BR"/>
                        <a:t>,68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41,61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58,39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77,06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68</a:t>
                      </a:r>
                      <a:r>
                        <a:rPr lang="pt-BR"/>
                        <a:t>,14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70,98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73</a:t>
                      </a:r>
                      <a:r>
                        <a:rPr lang="pt-BR"/>
                        <a:t>,89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27,38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72</a:t>
                      </a:r>
                      <a:r>
                        <a:rPr lang="pt-BR"/>
                        <a:t>,62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 Nearest Neighbours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</a:t>
                      </a:r>
                      <a:r>
                        <a:rPr lang="pt-BR"/>
                        <a:t>,20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66</a:t>
                      </a:r>
                      <a:r>
                        <a:rPr lang="pt-BR"/>
                        <a:t>,28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67,79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68</a:t>
                      </a:r>
                      <a:r>
                        <a:rPr lang="pt-BR"/>
                        <a:t>,98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31,75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68,25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Multi-Layered Perceptron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72,58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64</a:t>
                      </a:r>
                      <a:r>
                        <a:rPr lang="pt-BR"/>
                        <a:t>,89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67,64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</a:t>
                      </a:r>
                      <a:r>
                        <a:rPr lang="pt-BR"/>
                        <a:t>,02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31,25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68,75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fcbc9a5ef_0_0"/>
          <p:cNvSpPr txBox="1"/>
          <p:nvPr>
            <p:ph type="title"/>
          </p:nvPr>
        </p:nvSpPr>
        <p:spPr>
          <a:xfrm>
            <a:off x="0" y="0"/>
            <a:ext cx="12192000" cy="1018800"/>
          </a:xfrm>
          <a:prstGeom prst="rect">
            <a:avLst/>
          </a:prstGeom>
          <a:solidFill>
            <a:srgbClr val="1B9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4000">
                <a:solidFill>
                  <a:schemeClr val="lt1"/>
                </a:solidFill>
              </a:rPr>
              <a:t>Resultados</a:t>
            </a:r>
            <a:endParaRPr b="1" sz="4000">
              <a:solidFill>
                <a:schemeClr val="lt1"/>
              </a:solidFill>
            </a:endParaRPr>
          </a:p>
        </p:txBody>
      </p:sp>
      <p:graphicFrame>
        <p:nvGraphicFramePr>
          <p:cNvPr id="180" name="Google Shape;180;g1afcbc9a5ef_0_0"/>
          <p:cNvGraphicFramePr/>
          <p:nvPr/>
        </p:nvGraphicFramePr>
        <p:xfrm>
          <a:off x="952475" y="20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{8176526E-EAE8-4672-9E25-21AF9C2541A5}</a:tableStyleId>
              </a:tblPr>
              <a:tblGrid>
                <a:gridCol w="1469575"/>
                <a:gridCol w="1469575"/>
                <a:gridCol w="1469575"/>
                <a:gridCol w="1469575"/>
                <a:gridCol w="1469575"/>
                <a:gridCol w="1469575"/>
                <a:gridCol w="146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Classifer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Sensitivity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Specifcity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Error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Linear Discriminant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r>
                        <a:rPr lang="pt-BR"/>
                        <a:t>5,65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97</a:t>
                      </a:r>
                      <a:r>
                        <a:rPr lang="pt-BR"/>
                        <a:t>,48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75</a:t>
                      </a:r>
                      <a:r>
                        <a:rPr lang="pt-BR"/>
                        <a:t>,62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25,93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29</a:t>
                      </a:r>
                      <a:r>
                        <a:rPr lang="pt-BR"/>
                        <a:t>,76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</a:t>
                      </a:r>
                      <a:r>
                        <a:rPr lang="pt-BR"/>
                        <a:t>,24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Gaussian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r>
                        <a:rPr lang="pt-BR"/>
                        <a:t>,57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96</a:t>
                      </a:r>
                      <a:r>
                        <a:rPr lang="pt-BR"/>
                        <a:t>,99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73,29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27,04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29</a:t>
                      </a:r>
                      <a:r>
                        <a:rPr lang="pt-BR"/>
                        <a:t>,78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</a:t>
                      </a:r>
                      <a:r>
                        <a:rPr lang="pt-BR"/>
                        <a:t>,22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34</a:t>
                      </a:r>
                      <a:r>
                        <a:rPr lang="pt-BR"/>
                        <a:t>,16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96</a:t>
                      </a:r>
                      <a:r>
                        <a:rPr lang="pt-BR"/>
                        <a:t>,89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84</a:t>
                      </a:r>
                      <a:r>
                        <a:rPr lang="pt-BR"/>
                        <a:t>,57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48</a:t>
                      </a:r>
                      <a:r>
                        <a:rPr lang="pt-BR"/>
                        <a:t>,66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</a:t>
                      </a:r>
                      <a:r>
                        <a:rPr lang="pt-BR"/>
                        <a:t>,99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76,01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 Nearest Neighbours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</a:t>
                      </a:r>
                      <a:r>
                        <a:rPr lang="pt-BR"/>
                        <a:t>,92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85</a:t>
                      </a:r>
                      <a:r>
                        <a:rPr lang="pt-BR"/>
                        <a:t>,88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59</a:t>
                      </a:r>
                      <a:r>
                        <a:rPr lang="pt-BR"/>
                        <a:t>,70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49</a:t>
                      </a:r>
                      <a:r>
                        <a:rPr lang="pt-BR"/>
                        <a:t>,26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</a:t>
                      </a:r>
                      <a:r>
                        <a:rPr lang="pt-BR"/>
                        <a:t>,75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71</a:t>
                      </a:r>
                      <a:r>
                        <a:rPr lang="pt-BR"/>
                        <a:t>,25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Multi-Layered Perceptron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</a:t>
                      </a:r>
                      <a:r>
                        <a:rPr lang="pt-BR"/>
                        <a:t>,45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95</a:t>
                      </a:r>
                      <a:r>
                        <a:rPr lang="pt-BR"/>
                        <a:t>,18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71</a:t>
                      </a:r>
                      <a:r>
                        <a:rPr lang="pt-BR"/>
                        <a:t>,69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36</a:t>
                      </a:r>
                      <a:r>
                        <a:rPr lang="pt-BR"/>
                        <a:t>,46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</a:t>
                      </a:r>
                      <a:r>
                        <a:rPr lang="pt-BR"/>
                        <a:t>,36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71</a:t>
                      </a:r>
                      <a:r>
                        <a:rPr lang="pt-BR"/>
                        <a:t>,64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252000" y="252000"/>
            <a:ext cx="116718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pt-BR" sz="6000">
                <a:solidFill>
                  <a:srgbClr val="1B9546"/>
                </a:solidFill>
              </a:rPr>
              <a:t>Referência</a:t>
            </a:r>
            <a:endParaRPr sz="6000">
              <a:solidFill>
                <a:srgbClr val="1B9546"/>
              </a:solidFill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252000" y="1368000"/>
            <a:ext cx="116718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Blum Adriana(2018), Why image analysis could create a breakthrough in manufacturing automation,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B2BNews Network, [S.I], 4 Ago. 2018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&lt;https://www.b2bnn.com/2018/08/why-image-analysis-could-create-a-breakthrough-in-manufacturing-automation/&gt;.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Acesso em: 14 Out. 2022.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M. Praveen Kumar (2021)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Leather Defect detection and Classification, Kaggle, [S.I], 8 Ago. 2021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&lt;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https://www.kaggle.com/datasets/praveen2084/leather-defect-classification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Acesso em: 14 Out. 2022.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Y. S. Gan1. et al (2020)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Automated leather defect inspection using statistical approach on image intensity, SpringerLink, [S.I], 20 Nov. 2020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&lt;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https://link.springer.com/article/10.1007/s12652-020-02631-6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Acesso em: 14 Out. 2022.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Y. S. Gan1. et al (2021)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etection and localization of defects on natural leather surfaces, SpringerLink, [S.I], 8 Jul. 2021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&lt;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https://link.springer.com/article/10.1007/s12652-021-03396-2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Acesso em: 14 Out. 2022.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Malathy Jawahar (2020). et al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Vision based inspection system for leather surface defect detection using fast convergence particle swarm optimization ensemble classifier approach | SpringerLink, [S.I], 28 Set. 2020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&lt;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https://link.springer.com/article/10.1007/s11042-020-09727-3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Acesso em: 14 Out. 2022.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Chen, Z. et al (2022)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Systematic Review of Machine-Vision-Based Leather Surface Defect Inspection, MDPI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[S.I], 30 Jul. 2022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&lt;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https://www.mdpi.com/2079-9292/11/15/2383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Acesso em: 14 Out. 2022.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Imagens usadas nesta apresentação são provenientes de: </a:t>
            </a:r>
            <a:r>
              <a:rPr lang="pt-BR" sz="1200" u="sng">
                <a:solidFill>
                  <a:srgbClr val="1B9546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477247" y="346503"/>
            <a:ext cx="1152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Sumário 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336000" y="1735975"/>
            <a:ext cx="11520000" cy="4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Introdução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Aquisição de imagens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Tratamento de imagens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Criação do dataset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Classificação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Métricas de desempenho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b05d83c18_2_0"/>
          <p:cNvSpPr txBox="1"/>
          <p:nvPr>
            <p:ph type="title"/>
          </p:nvPr>
        </p:nvSpPr>
        <p:spPr>
          <a:xfrm>
            <a:off x="0" y="0"/>
            <a:ext cx="12192000" cy="1018800"/>
          </a:xfrm>
          <a:prstGeom prst="rect">
            <a:avLst/>
          </a:prstGeom>
          <a:solidFill>
            <a:srgbClr val="1B9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4000">
                <a:solidFill>
                  <a:schemeClr val="lt1"/>
                </a:solidFill>
              </a:rPr>
              <a:t>Introdução</a:t>
            </a:r>
            <a:endParaRPr b="1" sz="4000">
              <a:solidFill>
                <a:schemeClr val="lt1"/>
              </a:solidFill>
            </a:endParaRPr>
          </a:p>
        </p:txBody>
      </p:sp>
      <p:pic>
        <p:nvPicPr>
          <p:cNvPr id="115" name="Google Shape;115;g1ab05d83c18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3425"/>
            <a:ext cx="3955773" cy="21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ab05d83c18_2_0"/>
          <p:cNvSpPr txBox="1"/>
          <p:nvPr>
            <p:ph type="title"/>
          </p:nvPr>
        </p:nvSpPr>
        <p:spPr>
          <a:xfrm>
            <a:off x="426600" y="1790900"/>
            <a:ext cx="56694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3444A"/>
                </a:solidFill>
              </a:rPr>
              <a:t>A importância do Couro na </a:t>
            </a:r>
            <a:r>
              <a:rPr lang="pt-BR" sz="2300">
                <a:solidFill>
                  <a:srgbClr val="33444A"/>
                </a:solidFill>
              </a:rPr>
              <a:t>indústria</a:t>
            </a:r>
            <a:endParaRPr sz="2300">
              <a:solidFill>
                <a:srgbClr val="33444A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300"/>
              <a:buChar char="●"/>
            </a:pPr>
            <a:r>
              <a:rPr lang="pt-BR" sz="2300">
                <a:solidFill>
                  <a:srgbClr val="33444A"/>
                </a:solidFill>
              </a:rPr>
              <a:t>Uso da mão de obra física</a:t>
            </a:r>
            <a:endParaRPr sz="2300">
              <a:solidFill>
                <a:srgbClr val="33444A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300"/>
              <a:buChar char="●"/>
            </a:pPr>
            <a:r>
              <a:rPr lang="pt-BR" sz="2300">
                <a:solidFill>
                  <a:srgbClr val="33444A"/>
                </a:solidFill>
              </a:rPr>
              <a:t>Solução proposta</a:t>
            </a:r>
            <a:endParaRPr sz="2300">
              <a:solidFill>
                <a:srgbClr val="33444A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rgbClr val="3344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b05d83c18_3_26"/>
          <p:cNvSpPr txBox="1"/>
          <p:nvPr>
            <p:ph type="title"/>
          </p:nvPr>
        </p:nvSpPr>
        <p:spPr>
          <a:xfrm>
            <a:off x="292425" y="1150850"/>
            <a:ext cx="11338800" cy="5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O conjunto de dados(dataset) selecionado, Kaggler - Leather Defect Classification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Contém 3600 imagens, sendo divido em 6 pastas: non defective, loose grains, pinhole,</a:t>
            </a:r>
            <a:endParaRPr sz="2400">
              <a:solidFill>
                <a:srgbClr val="33444A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444A"/>
                </a:solidFill>
              </a:rPr>
              <a:t>Growth marks, Grain off, Folding marks) </a:t>
            </a:r>
            <a:endParaRPr sz="2400">
              <a:solidFill>
                <a:srgbClr val="33444A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rgbClr val="3344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ab05d83c18_3_26"/>
          <p:cNvSpPr txBox="1"/>
          <p:nvPr>
            <p:ph type="title"/>
          </p:nvPr>
        </p:nvSpPr>
        <p:spPr>
          <a:xfrm>
            <a:off x="0" y="0"/>
            <a:ext cx="12192000" cy="1018800"/>
          </a:xfrm>
          <a:prstGeom prst="rect">
            <a:avLst/>
          </a:prstGeom>
          <a:solidFill>
            <a:srgbClr val="1B9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4000">
                <a:solidFill>
                  <a:schemeClr val="lt1"/>
                </a:solidFill>
              </a:rPr>
              <a:t>Aquisição de imagens</a:t>
            </a:r>
            <a:endParaRPr b="1" sz="4000">
              <a:solidFill>
                <a:schemeClr val="lt1"/>
              </a:solidFill>
            </a:endParaRPr>
          </a:p>
        </p:txBody>
      </p:sp>
      <p:pic>
        <p:nvPicPr>
          <p:cNvPr id="124" name="Google Shape;124;g1ab05d83c18_3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854" y="3735474"/>
            <a:ext cx="4189123" cy="304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b05d83c18_2_7"/>
          <p:cNvSpPr txBox="1"/>
          <p:nvPr>
            <p:ph type="title"/>
          </p:nvPr>
        </p:nvSpPr>
        <p:spPr>
          <a:xfrm>
            <a:off x="292425" y="1150850"/>
            <a:ext cx="42978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33444A"/>
                </a:solidFill>
              </a:rPr>
              <a:t>Pré - processamento</a:t>
            </a:r>
            <a:endParaRPr b="1" sz="30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Escala de cinza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Filtro Gaussiano 2D</a:t>
            </a:r>
            <a:endParaRPr sz="2400">
              <a:solidFill>
                <a:srgbClr val="33444A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444A"/>
                </a:solidFill>
              </a:rPr>
              <a:t> </a:t>
            </a:r>
            <a:endParaRPr sz="2400">
              <a:solidFill>
                <a:srgbClr val="33444A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rgbClr val="3344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ab05d83c18_2_7"/>
          <p:cNvSpPr txBox="1"/>
          <p:nvPr>
            <p:ph type="title"/>
          </p:nvPr>
        </p:nvSpPr>
        <p:spPr>
          <a:xfrm>
            <a:off x="0" y="0"/>
            <a:ext cx="12192000" cy="1018800"/>
          </a:xfrm>
          <a:prstGeom prst="rect">
            <a:avLst/>
          </a:prstGeom>
          <a:solidFill>
            <a:srgbClr val="1B9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4000">
                <a:solidFill>
                  <a:schemeClr val="lt1"/>
                </a:solidFill>
              </a:rPr>
              <a:t>Tratamento de imagens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132" name="Google Shape;132;g1ab05d83c18_2_7"/>
          <p:cNvSpPr txBox="1"/>
          <p:nvPr>
            <p:ph type="title"/>
          </p:nvPr>
        </p:nvSpPr>
        <p:spPr>
          <a:xfrm>
            <a:off x="292425" y="3804050"/>
            <a:ext cx="51756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33444A"/>
                </a:solidFill>
              </a:rPr>
              <a:t>Segmentação</a:t>
            </a:r>
            <a:endParaRPr b="1" sz="30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Redimensionamento da imagem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Corta da imagem </a:t>
            </a:r>
            <a:endParaRPr sz="2300">
              <a:solidFill>
                <a:srgbClr val="3344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ab05d83c18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575" y="1150838"/>
            <a:ext cx="2077088" cy="1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ab05d83c18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5978" y="1154515"/>
            <a:ext cx="2060861" cy="18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ab05d83c18_2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5153" y="1158212"/>
            <a:ext cx="2052747" cy="18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ab05d83c18_2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7674" y="3642613"/>
            <a:ext cx="3068250" cy="29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b05d83c18_3_83"/>
          <p:cNvSpPr txBox="1"/>
          <p:nvPr>
            <p:ph type="title"/>
          </p:nvPr>
        </p:nvSpPr>
        <p:spPr>
          <a:xfrm>
            <a:off x="292425" y="1150850"/>
            <a:ext cx="116130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33444A"/>
                </a:solidFill>
              </a:rPr>
              <a:t>Cálculo de recursos</a:t>
            </a:r>
            <a:endParaRPr b="1" sz="30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Transformar cada peça em um conjunto de vetores/características  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Média, Variância, Quartil inferior, Quartil superior, </a:t>
            </a:r>
            <a:r>
              <a:rPr lang="pt-BR" sz="2400">
                <a:solidFill>
                  <a:srgbClr val="33444A"/>
                </a:solidFill>
              </a:rPr>
              <a:t>Assimetria e</a:t>
            </a:r>
            <a:r>
              <a:rPr lang="pt-BR" sz="2400">
                <a:solidFill>
                  <a:srgbClr val="33444A"/>
                </a:solidFill>
              </a:rPr>
              <a:t> </a:t>
            </a:r>
            <a:r>
              <a:rPr lang="pt-BR" sz="2400">
                <a:solidFill>
                  <a:srgbClr val="33444A"/>
                </a:solidFill>
              </a:rPr>
              <a:t>Curtose.</a:t>
            </a:r>
            <a:endParaRPr sz="2400">
              <a:solidFill>
                <a:srgbClr val="33444A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444A"/>
                </a:solidFill>
              </a:rPr>
              <a:t> </a:t>
            </a:r>
            <a:endParaRPr sz="2400">
              <a:solidFill>
                <a:srgbClr val="33444A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rgbClr val="3344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ab05d83c18_3_83"/>
          <p:cNvSpPr txBox="1"/>
          <p:nvPr>
            <p:ph type="title"/>
          </p:nvPr>
        </p:nvSpPr>
        <p:spPr>
          <a:xfrm>
            <a:off x="0" y="0"/>
            <a:ext cx="12192000" cy="1018800"/>
          </a:xfrm>
          <a:prstGeom prst="rect">
            <a:avLst/>
          </a:prstGeom>
          <a:solidFill>
            <a:srgbClr val="1B9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4000">
                <a:solidFill>
                  <a:schemeClr val="lt1"/>
                </a:solidFill>
              </a:rPr>
              <a:t>Tratamento de imagens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144" name="Google Shape;144;g1ab05d83c18_3_83"/>
          <p:cNvSpPr txBox="1"/>
          <p:nvPr>
            <p:ph type="title"/>
          </p:nvPr>
        </p:nvSpPr>
        <p:spPr>
          <a:xfrm>
            <a:off x="292425" y="3804050"/>
            <a:ext cx="51756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33444A"/>
                </a:solidFill>
              </a:rPr>
              <a:t>Análise </a:t>
            </a:r>
            <a:r>
              <a:rPr b="1" lang="pt-BR" sz="3000">
                <a:solidFill>
                  <a:srgbClr val="33444A"/>
                </a:solidFill>
              </a:rPr>
              <a:t>de recursos</a:t>
            </a:r>
            <a:r>
              <a:rPr b="1" lang="pt-BR" sz="3000">
                <a:solidFill>
                  <a:srgbClr val="33444A"/>
                </a:solidFill>
              </a:rPr>
              <a:t> </a:t>
            </a:r>
            <a:endParaRPr b="1" sz="30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Teste Kolmogorov-Smirnov(Teste KS)</a:t>
            </a:r>
            <a:endParaRPr sz="2300">
              <a:solidFill>
                <a:srgbClr val="3344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b05d83c18_3_92"/>
          <p:cNvSpPr txBox="1"/>
          <p:nvPr>
            <p:ph type="title"/>
          </p:nvPr>
        </p:nvSpPr>
        <p:spPr>
          <a:xfrm>
            <a:off x="292425" y="1150850"/>
            <a:ext cx="116130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Seleção de imagens boas e ruins 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Teste KS entre as imagens selecionadas</a:t>
            </a:r>
            <a:endParaRPr sz="2400">
              <a:solidFill>
                <a:srgbClr val="33444A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444A"/>
                </a:solidFill>
              </a:rPr>
              <a:t> </a:t>
            </a:r>
            <a:endParaRPr sz="2400">
              <a:solidFill>
                <a:srgbClr val="33444A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rgbClr val="3344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ab05d83c18_3_92"/>
          <p:cNvSpPr txBox="1"/>
          <p:nvPr>
            <p:ph type="title"/>
          </p:nvPr>
        </p:nvSpPr>
        <p:spPr>
          <a:xfrm>
            <a:off x="0" y="0"/>
            <a:ext cx="12192000" cy="1018800"/>
          </a:xfrm>
          <a:prstGeom prst="rect">
            <a:avLst/>
          </a:prstGeom>
          <a:solidFill>
            <a:srgbClr val="1B9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4000">
                <a:solidFill>
                  <a:schemeClr val="lt1"/>
                </a:solidFill>
              </a:rPr>
              <a:t>Criação do dataset</a:t>
            </a:r>
            <a:endParaRPr b="1" sz="4000">
              <a:solidFill>
                <a:schemeClr val="lt1"/>
              </a:solidFill>
            </a:endParaRPr>
          </a:p>
        </p:txBody>
      </p:sp>
      <p:pic>
        <p:nvPicPr>
          <p:cNvPr id="152" name="Google Shape;152;g1ab05d83c18_3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75" y="3804050"/>
            <a:ext cx="10774051" cy="23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b05d83c18_3_101"/>
          <p:cNvSpPr txBox="1"/>
          <p:nvPr>
            <p:ph type="title"/>
          </p:nvPr>
        </p:nvSpPr>
        <p:spPr>
          <a:xfrm>
            <a:off x="292425" y="1150850"/>
            <a:ext cx="116130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444A"/>
                </a:solidFill>
              </a:rPr>
              <a:t> 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Linear </a:t>
            </a:r>
            <a:r>
              <a:rPr lang="pt-BR" sz="2400">
                <a:solidFill>
                  <a:srgbClr val="33444A"/>
                </a:solidFill>
              </a:rPr>
              <a:t>Discriminant analysis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Gaussian Naive Bayes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Decision tree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K Nearest Neighbours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Multi-Layered Perceptron</a:t>
            </a:r>
            <a:endParaRPr sz="2400">
              <a:solidFill>
                <a:srgbClr val="33444A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444A"/>
                </a:solidFill>
              </a:rPr>
              <a:t> </a:t>
            </a:r>
            <a:endParaRPr sz="2400">
              <a:solidFill>
                <a:srgbClr val="33444A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rgbClr val="3344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ab05d83c18_3_101"/>
          <p:cNvSpPr txBox="1"/>
          <p:nvPr>
            <p:ph type="title"/>
          </p:nvPr>
        </p:nvSpPr>
        <p:spPr>
          <a:xfrm>
            <a:off x="0" y="0"/>
            <a:ext cx="12192000" cy="1018800"/>
          </a:xfrm>
          <a:prstGeom prst="rect">
            <a:avLst/>
          </a:prstGeom>
          <a:solidFill>
            <a:srgbClr val="1B9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4000">
                <a:solidFill>
                  <a:schemeClr val="lt1"/>
                </a:solidFill>
              </a:rPr>
              <a:t>Classificação</a:t>
            </a:r>
            <a:endParaRPr b="1"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b05d83c18_3_119"/>
          <p:cNvSpPr txBox="1"/>
          <p:nvPr>
            <p:ph type="title"/>
          </p:nvPr>
        </p:nvSpPr>
        <p:spPr>
          <a:xfrm>
            <a:off x="292425" y="1150850"/>
            <a:ext cx="11613000" cy="5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Sensitivity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Precision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F1-score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Error-rate</a:t>
            </a:r>
            <a:endParaRPr sz="2400">
              <a:solidFill>
                <a:srgbClr val="33444A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444A"/>
              </a:buClr>
              <a:buSzPts val="2400"/>
              <a:buChar char="●"/>
            </a:pPr>
            <a:r>
              <a:rPr lang="pt-BR" sz="2400">
                <a:solidFill>
                  <a:srgbClr val="33444A"/>
                </a:solidFill>
              </a:rPr>
              <a:t>Accuracy</a:t>
            </a:r>
            <a:endParaRPr sz="2400">
              <a:solidFill>
                <a:srgbClr val="33444A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444A"/>
                </a:solidFill>
              </a:rPr>
              <a:t> </a:t>
            </a:r>
            <a:endParaRPr sz="2400">
              <a:solidFill>
                <a:srgbClr val="33444A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rgbClr val="3344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ab05d83c18_3_119"/>
          <p:cNvSpPr txBox="1"/>
          <p:nvPr>
            <p:ph type="title"/>
          </p:nvPr>
        </p:nvSpPr>
        <p:spPr>
          <a:xfrm>
            <a:off x="0" y="0"/>
            <a:ext cx="12192000" cy="1018800"/>
          </a:xfrm>
          <a:prstGeom prst="rect">
            <a:avLst/>
          </a:prstGeom>
          <a:solidFill>
            <a:srgbClr val="1B9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4000">
                <a:solidFill>
                  <a:schemeClr val="lt1"/>
                </a:solidFill>
              </a:rPr>
              <a:t>Métricas de desempenho</a:t>
            </a:r>
            <a:endParaRPr b="1"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