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6" r:id="rId4"/>
    <p:sldId id="26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t.gov.kz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45DA29-FA6C-4B23-9BD7-63B22E57A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733425"/>
            <a:ext cx="10883402" cy="2695575"/>
          </a:xfrm>
        </p:spPr>
        <p:txBody>
          <a:bodyPr>
            <a:normAutofit fontScale="90000"/>
          </a:bodyPr>
          <a:lstStyle/>
          <a:p>
            <a:r>
              <a:rPr lang="ru-RU" dirty="0"/>
              <a:t>Выявление основной тенденции развития в рядах динамики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586E99-6AD0-4225-A70F-A49734F4A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9899" y="3902679"/>
            <a:ext cx="8496301" cy="1488471"/>
          </a:xfrm>
        </p:spPr>
        <p:txBody>
          <a:bodyPr>
            <a:noAutofit/>
          </a:bodyPr>
          <a:lstStyle/>
          <a:p>
            <a:r>
              <a:rPr lang="ru-RU" sz="2800" dirty="0"/>
              <a:t>Выполнила: Бауржан Алтынай. МЭ-141.</a:t>
            </a:r>
          </a:p>
          <a:p>
            <a:r>
              <a:rPr lang="ru-RU" sz="2800" dirty="0"/>
              <a:t>Ссылка на сайт:</a:t>
            </a:r>
            <a:r>
              <a:rPr lang="en-US" sz="2800" dirty="0"/>
              <a:t>  </a:t>
            </a:r>
            <a:r>
              <a:rPr lang="en-US" sz="2800" dirty="0">
                <a:hlinkClick r:id="rId2"/>
              </a:rPr>
              <a:t>www.stat.gov.kz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69679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B35F8-1328-48C0-8867-E837CD5F3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1" y="170699"/>
            <a:ext cx="11449050" cy="786155"/>
          </a:xfrm>
        </p:spPr>
        <p:txBody>
          <a:bodyPr>
            <a:normAutofit fontScale="90000"/>
          </a:bodyPr>
          <a:lstStyle/>
          <a:p>
            <a:r>
              <a:rPr lang="ru-RU" sz="2000" dirty="0"/>
              <a:t>Выравнивание по скользящей средней и прямой динамики числа лиц, зарегистрированных в органах занятости в качестве безработных за 2000-2006 </a:t>
            </a:r>
            <a:r>
              <a:rPr lang="ru-RU" sz="2000" dirty="0" err="1"/>
              <a:t>гг</a:t>
            </a:r>
            <a:r>
              <a:rPr lang="ru-RU" sz="2000" dirty="0"/>
              <a:t>, тыс. человек. 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021A5CE3-A8E9-4305-A1F8-164D6E1D04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733684"/>
              </p:ext>
            </p:extLst>
          </p:nvPr>
        </p:nvGraphicFramePr>
        <p:xfrm>
          <a:off x="685800" y="962025"/>
          <a:ext cx="10887072" cy="580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884">
                  <a:extLst>
                    <a:ext uri="{9D8B030D-6E8A-4147-A177-3AD203B41FA5}">
                      <a16:colId xmlns:a16="http://schemas.microsoft.com/office/drawing/2014/main" val="909333321"/>
                    </a:ext>
                  </a:extLst>
                </a:gridCol>
                <a:gridCol w="1360884">
                  <a:extLst>
                    <a:ext uri="{9D8B030D-6E8A-4147-A177-3AD203B41FA5}">
                      <a16:colId xmlns:a16="http://schemas.microsoft.com/office/drawing/2014/main" val="4148939516"/>
                    </a:ext>
                  </a:extLst>
                </a:gridCol>
                <a:gridCol w="1360884">
                  <a:extLst>
                    <a:ext uri="{9D8B030D-6E8A-4147-A177-3AD203B41FA5}">
                      <a16:colId xmlns:a16="http://schemas.microsoft.com/office/drawing/2014/main" val="3094298991"/>
                    </a:ext>
                  </a:extLst>
                </a:gridCol>
                <a:gridCol w="1360884">
                  <a:extLst>
                    <a:ext uri="{9D8B030D-6E8A-4147-A177-3AD203B41FA5}">
                      <a16:colId xmlns:a16="http://schemas.microsoft.com/office/drawing/2014/main" val="3357714461"/>
                    </a:ext>
                  </a:extLst>
                </a:gridCol>
                <a:gridCol w="1360884">
                  <a:extLst>
                    <a:ext uri="{9D8B030D-6E8A-4147-A177-3AD203B41FA5}">
                      <a16:colId xmlns:a16="http://schemas.microsoft.com/office/drawing/2014/main" val="2481549808"/>
                    </a:ext>
                  </a:extLst>
                </a:gridCol>
                <a:gridCol w="1360884">
                  <a:extLst>
                    <a:ext uri="{9D8B030D-6E8A-4147-A177-3AD203B41FA5}">
                      <a16:colId xmlns:a16="http://schemas.microsoft.com/office/drawing/2014/main" val="2589391613"/>
                    </a:ext>
                  </a:extLst>
                </a:gridCol>
                <a:gridCol w="1360884">
                  <a:extLst>
                    <a:ext uri="{9D8B030D-6E8A-4147-A177-3AD203B41FA5}">
                      <a16:colId xmlns:a16="http://schemas.microsoft.com/office/drawing/2014/main" val="2729885382"/>
                    </a:ext>
                  </a:extLst>
                </a:gridCol>
                <a:gridCol w="1360884">
                  <a:extLst>
                    <a:ext uri="{9D8B030D-6E8A-4147-A177-3AD203B41FA5}">
                      <a16:colId xmlns:a16="http://schemas.microsoft.com/office/drawing/2014/main" val="3886376105"/>
                    </a:ext>
                  </a:extLst>
                </a:gridCol>
              </a:tblGrid>
              <a:tr h="565717">
                <a:tc>
                  <a:txBody>
                    <a:bodyPr/>
                    <a:lstStyle/>
                    <a:p>
                      <a:r>
                        <a:rPr lang="ru-RU" dirty="0"/>
                        <a:t>годы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Число лиц, </a:t>
                      </a:r>
                      <a:r>
                        <a:rPr lang="ru-RU" sz="1100" dirty="0" err="1"/>
                        <a:t>зарегистр</a:t>
                      </a:r>
                      <a:r>
                        <a:rPr lang="ru-RU" sz="1100" dirty="0"/>
                        <a:t>. в орг.  занятости в качестве безработных, тыс. чел. </a:t>
                      </a:r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Укрупнение интервалов по 3 годам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Скользящая средняя по 3 годам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ty 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t2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Yt</a:t>
                      </a:r>
                      <a:r>
                        <a:rPr lang="en-US" dirty="0"/>
                        <a:t> = a0+a1*t</a:t>
                      </a:r>
                      <a:endParaRPr lang="ru-RU" dirty="0"/>
                    </a:p>
                    <a:p>
                      <a:endParaRPr lang="ru-RU" sz="1200" dirty="0"/>
                    </a:p>
                    <a:p>
                      <a:r>
                        <a:rPr lang="en-US" sz="1200" dirty="0"/>
                        <a:t>152.9+(-30.6)*t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22934"/>
                  </a:ext>
                </a:extLst>
              </a:tr>
              <a:tr h="565717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231,4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-694.2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244.7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316180"/>
                  </a:ext>
                </a:extLst>
              </a:tr>
              <a:tr h="565717">
                <a:tc>
                  <a:txBody>
                    <a:bodyPr/>
                    <a:lstStyle/>
                    <a:p>
                      <a:r>
                        <a:rPr lang="en-US" dirty="0"/>
                        <a:t>2001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216,1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641.2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213.73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-432.2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214.1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560743"/>
                  </a:ext>
                </a:extLst>
              </a:tr>
              <a:tr h="565717">
                <a:tc>
                  <a:txBody>
                    <a:bodyPr/>
                    <a:lstStyle/>
                    <a:p>
                      <a:r>
                        <a:rPr lang="en-US" dirty="0"/>
                        <a:t>2002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193,7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184.2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-193.7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183.5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804348"/>
                  </a:ext>
                </a:extLst>
              </a:tr>
              <a:tr h="565717">
                <a:tc>
                  <a:txBody>
                    <a:bodyPr/>
                    <a:lstStyle/>
                    <a:p>
                      <a:r>
                        <a:rPr lang="en-US" dirty="0"/>
                        <a:t>2003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142,8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454.2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151.4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501450"/>
                  </a:ext>
                </a:extLst>
              </a:tr>
              <a:tr h="565717">
                <a:tc>
                  <a:txBody>
                    <a:bodyPr/>
                    <a:lstStyle/>
                    <a:p>
                      <a:r>
                        <a:rPr lang="en-US" dirty="0"/>
                        <a:t>2004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117,7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354.5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118.16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122.3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034275"/>
                  </a:ext>
                </a:extLst>
              </a:tr>
              <a:tr h="565717">
                <a:tc>
                  <a:txBody>
                    <a:bodyPr/>
                    <a:lstStyle/>
                    <a:p>
                      <a:r>
                        <a:rPr lang="en-US" dirty="0"/>
                        <a:t>2005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94,0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286.8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28288"/>
                  </a:ext>
                </a:extLst>
              </a:tr>
              <a:tr h="565717">
                <a:tc>
                  <a:txBody>
                    <a:bodyPr/>
                    <a:lstStyle/>
                    <a:p>
                      <a:r>
                        <a:rPr lang="en-US" dirty="0"/>
                        <a:t>2006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75,1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225.3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269719"/>
                  </a:ext>
                </a:extLst>
              </a:tr>
              <a:tr h="565717">
                <a:tc>
                  <a:txBody>
                    <a:bodyPr/>
                    <a:lstStyle/>
                    <a:p>
                      <a:r>
                        <a:rPr lang="ru-RU" dirty="0"/>
                        <a:t>итого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1070.8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-859.1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863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895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D0EB54-4E22-4486-B374-F6C5442D2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29" y="32994"/>
            <a:ext cx="9603275" cy="576606"/>
          </a:xfrm>
        </p:spPr>
        <p:txBody>
          <a:bodyPr/>
          <a:lstStyle/>
          <a:p>
            <a:r>
              <a:rPr lang="ru-RU" dirty="0"/>
              <a:t>Вычисление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C583D1D-7988-4FB0-9C5D-33FA118247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790" y="723900"/>
                <a:ext cx="11502420" cy="55962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0" i="1" dirty="0">
                    <a:latin typeface="Cambria Math" panose="02040503050406030204" pitchFamily="18" charset="0"/>
                  </a:rPr>
                  <a:t>2001 г: </a:t>
                </a:r>
              </a:p>
              <a:p>
                <a:pPr marL="0" algn="l" rtl="0" eaLnBrk="1" fontAlgn="t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ru-RU" b="0" dirty="0">
                    <a:latin typeface="Cambria Math" panose="02040503050406030204" pitchFamily="18" charset="0"/>
                  </a:rPr>
                  <a:t>1) </a:t>
                </a:r>
                <a:r>
                  <a:rPr lang="ru-RU" i="0" u="none" strike="noStrike" kern="1200" dirty="0">
                    <a:effectLst/>
                    <a:latin typeface="Gill Sans MT" panose="020B0502020104020203" pitchFamily="34" charset="0"/>
                  </a:rPr>
                  <a:t>231,4+216,1+193,7 = 641.2</a:t>
                </a:r>
              </a:p>
              <a:p>
                <a:pPr marL="0" algn="l" rtl="0" eaLnBrk="1" fontAlgn="t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ru-RU" i="0" u="none" strike="noStrike" dirty="0">
                    <a:effectLst/>
                    <a:latin typeface="Arial" panose="020B0604020202020204" pitchFamily="34" charset="0"/>
                  </a:rPr>
                  <a:t>2) 641.2</a:t>
                </a:r>
                <a:r>
                  <a:rPr lang="en-US" i="0" u="none" strike="noStrike" dirty="0">
                    <a:effectLst/>
                    <a:latin typeface="Arial" panose="020B0604020202020204" pitchFamily="34" charset="0"/>
                  </a:rPr>
                  <a:t>/3 = 213/73</a:t>
                </a:r>
              </a:p>
              <a:p>
                <a:pPr marL="0" algn="l" rtl="0" eaLnBrk="1" fontAlgn="t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i="0" u="none" strike="noStrike" dirty="0">
                    <a:effectLst/>
                    <a:latin typeface="Arial" panose="020B0604020202020204" pitchFamily="34" charset="0"/>
                  </a:rPr>
                  <a:t>3) ty = 216,1*(-2) = -432.2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0=</m:t>
                      </m:r>
                      <m:f>
                        <m:f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𝑦𝑡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a0 = 1070.8/7 = 152.9</a:t>
                </a:r>
              </a:p>
              <a:p>
                <a:pPr marL="0" indent="0">
                  <a:buNone/>
                </a:pPr>
                <a:r>
                  <a:rPr lang="en-US" dirty="0"/>
                  <a:t>a1 = -859.1/28 = -30.6</a:t>
                </a:r>
              </a:p>
              <a:p>
                <a:pPr marL="0" indent="0">
                  <a:buNone/>
                </a:pPr>
                <a:r>
                  <a:rPr lang="en-US" dirty="0" err="1"/>
                  <a:t>Yt</a:t>
                </a:r>
                <a:r>
                  <a:rPr lang="en-US" dirty="0"/>
                  <a:t> = a0+a1*t = 152.9+(-30.6)*t</a:t>
                </a:r>
              </a:p>
              <a:p>
                <a:pPr marL="0" indent="0">
                  <a:buNone/>
                </a:pPr>
                <a:r>
                  <a:rPr lang="en-US" dirty="0"/>
                  <a:t>2001</a:t>
                </a:r>
                <a:r>
                  <a:rPr lang="ru-RU" dirty="0"/>
                  <a:t>: 152.9+(-30.6)*(-2)=214.1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C583D1D-7988-4FB0-9C5D-33FA118247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790" y="723900"/>
                <a:ext cx="11502420" cy="5596282"/>
              </a:xfrm>
              <a:blipFill>
                <a:blip r:embed="rId2"/>
                <a:stretch>
                  <a:fillRect l="-583" t="-2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4172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E96271-3714-42A6-A9DF-8EB23CB0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513783-8B22-4FDF-836F-75E0966EC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Уравнение тренда показывает, что число зарегистрированных в органах занятости в качестве безработных снижается на 30.6 тысяч человек ежегодно в среднем.</a:t>
            </a:r>
          </a:p>
        </p:txBody>
      </p:sp>
    </p:spTree>
    <p:extLst>
      <p:ext uri="{BB962C8B-B14F-4D97-AF65-F5344CB8AC3E}">
        <p14:creationId xmlns:p14="http://schemas.microsoft.com/office/powerpoint/2010/main" val="293045308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Галерея</Template>
  <TotalTime>615</TotalTime>
  <Words>254</Words>
  <Application>Microsoft Office PowerPoint</Application>
  <PresentationFormat>Widescreen</PresentationFormat>
  <Paragraphs>83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Cambria Math</vt:lpstr>
      <vt:lpstr>Gill Sans MT</vt:lpstr>
      <vt:lpstr>Галерея</vt:lpstr>
      <vt:lpstr>Выявление основной тенденции развития в рядах динамики</vt:lpstr>
      <vt:lpstr>Выравнивание по скользящей средней и прямой динамики числа лиц, зарегистрированных в органах занятости в качестве безработных за 2000-2006 гг, тыс. человек. </vt:lpstr>
      <vt:lpstr>Вычисление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рядов динамики</dc:title>
  <dc:creator>Бауржан Алтынай Канаткызы</dc:creator>
  <cp:lastModifiedBy>Marcos Dal Maso</cp:lastModifiedBy>
  <cp:revision>6</cp:revision>
  <dcterms:created xsi:type="dcterms:W3CDTF">2022-03-22T10:08:09Z</dcterms:created>
  <dcterms:modified xsi:type="dcterms:W3CDTF">2022-04-06T16:03:31Z</dcterms:modified>
</cp:coreProperties>
</file>