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5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11" autoAdjust="0"/>
  </p:normalViewPr>
  <p:slideViewPr>
    <p:cSldViewPr snapToGrid="0">
      <p:cViewPr>
        <p:scale>
          <a:sx n="78" d="100"/>
          <a:sy n="78" d="100"/>
        </p:scale>
        <p:origin x="-96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20/11/2018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1416" y="2011680"/>
            <a:ext cx="7772400" cy="1244728"/>
          </a:xfrm>
        </p:spPr>
        <p:txBody>
          <a:bodyPr/>
          <a:lstStyle/>
          <a:p>
            <a:r>
              <a:rPr lang="pt-BR" sz="8000" b="1" dirty="0">
                <a:latin typeface="Georgia Ref" pitchFamily="18" charset="0"/>
              </a:rPr>
              <a:t>J</a:t>
            </a:r>
            <a:r>
              <a:rPr lang="pt-BR" sz="6600" b="1" dirty="0">
                <a:solidFill>
                  <a:srgbClr val="D92C3A"/>
                </a:solidFill>
                <a:latin typeface="Georgia Ref" pitchFamily="18" charset="0"/>
              </a:rPr>
              <a:t>U</a:t>
            </a:r>
            <a:r>
              <a:rPr lang="pt-BR" dirty="0">
                <a:solidFill>
                  <a:srgbClr val="D92C3A"/>
                </a:solidFill>
                <a:latin typeface="Georgia Ref" pitchFamily="18" charset="0"/>
              </a:rPr>
              <a:t>nit</a:t>
            </a:r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7992" y="3732276"/>
            <a:ext cx="7772400" cy="866775"/>
          </a:xfrm>
        </p:spPr>
        <p:txBody>
          <a:bodyPr/>
          <a:lstStyle/>
          <a:p>
            <a:r>
              <a:rPr lang="pt-BR" dirty="0">
                <a:solidFill>
                  <a:srgbClr val="D92C3A"/>
                </a:solidFill>
              </a:rPr>
              <a:t>Um Framework Para </a:t>
            </a:r>
            <a:r>
              <a:rPr lang="pt-BR" dirty="0" smtClean="0">
                <a:solidFill>
                  <a:srgbClr val="D92C3A"/>
                </a:solidFill>
              </a:rPr>
              <a:t>Testes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2064" y="4706112"/>
            <a:ext cx="8631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Marcos Barros Ra: 1652826</a:t>
            </a:r>
          </a:p>
          <a:p>
            <a:pPr algn="r"/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Fulano de tal RA: 1111111</a:t>
            </a:r>
          </a:p>
          <a:p>
            <a:pPr algn="r"/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Ciclano de tal RA: 1111111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4963"/>
            <a:ext cx="2548128" cy="20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752" y="1431545"/>
            <a:ext cx="7893558" cy="470407"/>
          </a:xfrm>
        </p:spPr>
        <p:txBody>
          <a:bodyPr>
            <a:normAutofit/>
          </a:bodyPr>
          <a:lstStyle/>
          <a:p>
            <a:pPr algn="ctr"/>
            <a:r>
              <a:rPr lang="pt-PT" sz="1200" dirty="0"/>
              <a:t>FERRAMENTAS FAMOSAS DE TESTE DE UNIDADE DE JAVA</a:t>
            </a:r>
            <a:endParaRPr lang="pt-BR" sz="1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266" y="2023872"/>
            <a:ext cx="7886700" cy="3657600"/>
          </a:xfrm>
        </p:spPr>
        <p:txBody>
          <a:bodyPr numCol="3">
            <a:noAutofit/>
          </a:bodyPr>
          <a:lstStyle/>
          <a:p>
            <a:r>
              <a:rPr lang="pt-BR" sz="1100" dirty="0" smtClean="0"/>
              <a:t>Jmockit </a:t>
            </a:r>
          </a:p>
          <a:p>
            <a:r>
              <a:rPr lang="pt-BR" sz="1100" dirty="0" smtClean="0"/>
              <a:t>Artima SuiteRunner</a:t>
            </a:r>
            <a:endParaRPr lang="pt-BR" sz="1100" dirty="0"/>
          </a:p>
          <a:p>
            <a:r>
              <a:rPr lang="pt-BR" sz="1100" dirty="0" smtClean="0"/>
              <a:t>Cactus</a:t>
            </a:r>
            <a:endParaRPr lang="pt-BR" sz="1100" dirty="0"/>
          </a:p>
          <a:p>
            <a:r>
              <a:rPr lang="pt-BR" sz="1100" dirty="0" smtClean="0"/>
              <a:t>Checkstyle</a:t>
            </a:r>
            <a:endParaRPr lang="pt-BR" sz="1100" dirty="0"/>
          </a:p>
          <a:p>
            <a:r>
              <a:rPr lang="pt-BR" sz="1100" dirty="0" smtClean="0"/>
              <a:t>Cobertura</a:t>
            </a:r>
            <a:endParaRPr lang="pt-BR" sz="1100" dirty="0"/>
          </a:p>
          <a:p>
            <a:r>
              <a:rPr lang="pt-BR" sz="1100" dirty="0"/>
              <a:t>Continuous </a:t>
            </a:r>
            <a:r>
              <a:rPr lang="pt-BR" sz="1100" dirty="0" smtClean="0"/>
              <a:t>Testing</a:t>
            </a:r>
            <a:endParaRPr lang="pt-BR" sz="1100" dirty="0"/>
          </a:p>
          <a:p>
            <a:r>
              <a:rPr lang="pt-BR" sz="1100" dirty="0"/>
              <a:t>Daedalos JUnit </a:t>
            </a:r>
            <a:r>
              <a:rPr lang="pt-BR" sz="1100" dirty="0" smtClean="0"/>
              <a:t>Extensions</a:t>
            </a:r>
            <a:endParaRPr lang="pt-BR" sz="1100" dirty="0"/>
          </a:p>
          <a:p>
            <a:r>
              <a:rPr lang="pt-BR" sz="1100" dirty="0"/>
              <a:t>Dbunit</a:t>
            </a:r>
          </a:p>
          <a:p>
            <a:r>
              <a:rPr lang="pt-BR" sz="1100" dirty="0" smtClean="0"/>
              <a:t>DDSteps</a:t>
            </a:r>
            <a:endParaRPr lang="pt-BR" sz="1100" dirty="0"/>
          </a:p>
          <a:p>
            <a:r>
              <a:rPr lang="pt-BR" sz="1100" dirty="0" smtClean="0"/>
              <a:t>Jete</a:t>
            </a:r>
            <a:endParaRPr lang="pt-BR" sz="1100" dirty="0"/>
          </a:p>
          <a:p>
            <a:r>
              <a:rPr lang="pt-BR" sz="1100" dirty="0" smtClean="0"/>
              <a:t>Jetif</a:t>
            </a:r>
            <a:endParaRPr lang="pt-BR" sz="1100" dirty="0"/>
          </a:p>
          <a:p>
            <a:r>
              <a:rPr lang="pt-BR" sz="1100" dirty="0" smtClean="0"/>
              <a:t>JFCUnit</a:t>
            </a:r>
            <a:endParaRPr lang="pt-BR" sz="1100" dirty="0"/>
          </a:p>
          <a:p>
            <a:r>
              <a:rPr lang="pt-BR" sz="1100" dirty="0" smtClean="0"/>
              <a:t>Jiffie</a:t>
            </a:r>
            <a:endParaRPr lang="pt-BR" sz="1100" dirty="0"/>
          </a:p>
          <a:p>
            <a:r>
              <a:rPr lang="pt-BR" sz="1100" dirty="0" smtClean="0"/>
              <a:t>jMock</a:t>
            </a:r>
            <a:endParaRPr lang="pt-BR" sz="1100" dirty="0"/>
          </a:p>
          <a:p>
            <a:r>
              <a:rPr lang="pt-BR" sz="1100" dirty="0" smtClean="0"/>
              <a:t>JOSIT</a:t>
            </a:r>
            <a:endParaRPr lang="pt-BR" sz="1100" dirty="0"/>
          </a:p>
          <a:p>
            <a:r>
              <a:rPr lang="pt-BR" sz="1100" dirty="0" smtClean="0"/>
              <a:t>JsTester</a:t>
            </a:r>
            <a:endParaRPr lang="pt-BR" sz="1100" dirty="0"/>
          </a:p>
          <a:p>
            <a:r>
              <a:rPr lang="pt-BR" sz="1100" dirty="0" smtClean="0"/>
              <a:t>JSystem</a:t>
            </a:r>
            <a:endParaRPr lang="pt-BR" sz="1100" dirty="0"/>
          </a:p>
          <a:p>
            <a:r>
              <a:rPr lang="pt-BR" sz="1100" dirty="0" smtClean="0"/>
              <a:t>DepUnit</a:t>
            </a:r>
            <a:endParaRPr lang="pt-BR" sz="1100" dirty="0"/>
          </a:p>
          <a:p>
            <a:r>
              <a:rPr lang="pt-BR" sz="1100" dirty="0" smtClean="0"/>
              <a:t>djUnit</a:t>
            </a:r>
            <a:endParaRPr lang="pt-BR" sz="1100" dirty="0"/>
          </a:p>
          <a:p>
            <a:r>
              <a:rPr lang="pt-BR" sz="1100" dirty="0" smtClean="0"/>
              <a:t>Dumbster</a:t>
            </a:r>
            <a:endParaRPr lang="pt-BR" sz="1100" dirty="0"/>
          </a:p>
          <a:p>
            <a:r>
              <a:rPr lang="pt-BR" sz="1100" dirty="0"/>
              <a:t>EasyMock + </a:t>
            </a:r>
            <a:endParaRPr lang="pt-BR" sz="1100" dirty="0" smtClean="0"/>
          </a:p>
          <a:p>
            <a:r>
              <a:rPr lang="pt-BR" sz="1100" dirty="0" smtClean="0"/>
              <a:t>ClassExtension</a:t>
            </a:r>
            <a:endParaRPr lang="pt-BR" sz="1100" dirty="0"/>
          </a:p>
          <a:p>
            <a:r>
              <a:rPr lang="pt-BR" sz="1100" dirty="0" smtClean="0"/>
              <a:t>EclEmma</a:t>
            </a:r>
            <a:endParaRPr lang="pt-BR" sz="1100" dirty="0"/>
          </a:p>
          <a:p>
            <a:r>
              <a:rPr lang="pt-BR" sz="1100" dirty="0" smtClean="0"/>
              <a:t>Ejb3unit</a:t>
            </a:r>
            <a:endParaRPr lang="pt-BR" sz="1100" dirty="0"/>
          </a:p>
          <a:p>
            <a:r>
              <a:rPr lang="pt-BR" sz="1100" dirty="0" smtClean="0"/>
              <a:t>Emma</a:t>
            </a:r>
            <a:endParaRPr lang="pt-BR" sz="1100" dirty="0"/>
          </a:p>
          <a:p>
            <a:r>
              <a:rPr lang="pt-BR" sz="1100" dirty="0" smtClean="0"/>
              <a:t>Feed4JUnit</a:t>
            </a:r>
            <a:endParaRPr lang="pt-BR" sz="1100" dirty="0"/>
          </a:p>
          <a:p>
            <a:r>
              <a:rPr lang="pt-BR" sz="1100" dirty="0" smtClean="0"/>
              <a:t>Fest</a:t>
            </a:r>
            <a:endParaRPr lang="pt-BR" sz="1100" dirty="0"/>
          </a:p>
          <a:p>
            <a:r>
              <a:rPr lang="pt-BR" sz="1100" dirty="0" smtClean="0"/>
              <a:t>Findbugs</a:t>
            </a:r>
            <a:endParaRPr lang="pt-BR" sz="1100" dirty="0"/>
          </a:p>
          <a:p>
            <a:r>
              <a:rPr lang="pt-BR" sz="1100" dirty="0" smtClean="0"/>
              <a:t>Gretel</a:t>
            </a:r>
            <a:endParaRPr lang="pt-BR" sz="1100" dirty="0"/>
          </a:p>
          <a:p>
            <a:r>
              <a:rPr lang="pt-BR" sz="1100" dirty="0" smtClean="0"/>
              <a:t>GroboUtils</a:t>
            </a:r>
            <a:endParaRPr lang="pt-BR" sz="1100" dirty="0"/>
          </a:p>
          <a:p>
            <a:r>
              <a:rPr lang="pt-BR" sz="1100" dirty="0" smtClean="0"/>
              <a:t>Hansel </a:t>
            </a:r>
            <a:r>
              <a:rPr lang="pt-BR" sz="1100" dirty="0"/>
              <a:t>1.0</a:t>
            </a:r>
          </a:p>
          <a:p>
            <a:r>
              <a:rPr lang="pt-BR" sz="1100" dirty="0" smtClean="0"/>
              <a:t>Haste</a:t>
            </a:r>
            <a:endParaRPr lang="pt-BR" sz="1100" dirty="0"/>
          </a:p>
          <a:p>
            <a:r>
              <a:rPr lang="pt-BR" sz="1100" dirty="0" smtClean="0"/>
              <a:t>J2ME </a:t>
            </a:r>
            <a:r>
              <a:rPr lang="pt-BR" sz="1100" dirty="0"/>
              <a:t>Unit </a:t>
            </a:r>
          </a:p>
          <a:p>
            <a:r>
              <a:rPr lang="pt-BR" sz="1100" dirty="0" smtClean="0"/>
              <a:t>Testing </a:t>
            </a:r>
            <a:endParaRPr lang="pt-BR" sz="1100" dirty="0"/>
          </a:p>
          <a:p>
            <a:r>
              <a:rPr lang="pt-BR" sz="1100" dirty="0"/>
              <a:t>Toolkit</a:t>
            </a:r>
          </a:p>
          <a:p>
            <a:r>
              <a:rPr lang="pt-BR" sz="1100" dirty="0" smtClean="0"/>
              <a:t>Jacareto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518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963168"/>
            <a:ext cx="7886700" cy="5213795"/>
          </a:xfrm>
        </p:spPr>
        <p:txBody>
          <a:bodyPr>
            <a:normAutofit/>
          </a:bodyPr>
          <a:lstStyle/>
          <a:p>
            <a:r>
              <a:rPr lang="pt-BR" sz="1600" b="1" dirty="0">
                <a:solidFill>
                  <a:srgbClr val="00B050"/>
                </a:solidFill>
              </a:rPr>
              <a:t> - Seção inicial apresentando o tema</a:t>
            </a:r>
          </a:p>
          <a:p>
            <a:r>
              <a:rPr lang="pt-BR" sz="1600" dirty="0"/>
              <a:t> - Seção apresentando</a:t>
            </a:r>
            <a:r>
              <a:rPr lang="pt-BR" sz="1600" i="1" u="sng" dirty="0"/>
              <a:t> a tecnologia, histórico, empresa/site que mantém o projeto</a:t>
            </a:r>
            <a:endParaRPr lang="pt-BR" sz="1600" dirty="0"/>
          </a:p>
          <a:p>
            <a:r>
              <a:rPr lang="pt-BR" sz="1600" dirty="0"/>
              <a:t> - Seção apresentando o estudo de caso que será desenvolvido</a:t>
            </a:r>
          </a:p>
          <a:p>
            <a:r>
              <a:rPr lang="pt-BR" sz="1600" dirty="0"/>
              <a:t> - Desenvolvimento do </a:t>
            </a:r>
            <a:r>
              <a:rPr lang="pt-BR" sz="1600" u="sng" dirty="0"/>
              <a:t>estudo de caso</a:t>
            </a:r>
            <a:r>
              <a:rPr lang="pt-BR" sz="1600" dirty="0"/>
              <a:t>, passo a passo com explicação dos códigos e configurações</a:t>
            </a:r>
          </a:p>
          <a:p>
            <a:r>
              <a:rPr lang="pt-BR" sz="1600" dirty="0"/>
              <a:t> - Conclusão</a:t>
            </a:r>
          </a:p>
          <a:p>
            <a:r>
              <a:rPr lang="pt-BR" sz="1600" dirty="0"/>
              <a:t> IMPORTANTE ::. A apresentação de cada grupo deverá ser entregue via Moodle até: 28/11/2018</a:t>
            </a:r>
          </a:p>
          <a:p>
            <a:r>
              <a:rPr lang="pt-BR" sz="1600" dirty="0"/>
              <a:t>Cada grupo deverá preparar slides e apresentar o seminário em sala de aula. A pontuação será dividida por:</a:t>
            </a:r>
          </a:p>
          <a:p>
            <a:r>
              <a:rPr lang="pt-BR" sz="1600" dirty="0"/>
              <a:t>1,0: Formatação e dinâmica dos slides;</a:t>
            </a:r>
          </a:p>
          <a:p>
            <a:r>
              <a:rPr lang="pt-BR" sz="1600" dirty="0"/>
              <a:t>1,0: Contextualização do tema;</a:t>
            </a:r>
          </a:p>
          <a:p>
            <a:r>
              <a:rPr lang="pt-BR" sz="1600" dirty="0"/>
              <a:t>2,0: Apresentação, dicção, expressão, uso do tempo;</a:t>
            </a:r>
          </a:p>
          <a:p>
            <a:r>
              <a:rPr lang="pt-BR" sz="1600" dirty="0"/>
              <a:t>2,0: Aplicação do estudo de caso. Profundidade do estudo;</a:t>
            </a:r>
          </a:p>
          <a:p>
            <a:r>
              <a:rPr lang="pt-BR" sz="1600" dirty="0"/>
              <a:t>2,0: Relação da aplicação com a disciplina: Gerência de Configuração;</a:t>
            </a:r>
          </a:p>
          <a:p>
            <a:r>
              <a:rPr lang="pt-BR" sz="1600" dirty="0"/>
              <a:t>2,0: Complexidade da aplicação prática;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54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792" y="1651001"/>
            <a:ext cx="7893558" cy="470407"/>
          </a:xfrm>
        </p:spPr>
        <p:txBody>
          <a:bodyPr>
            <a:normAutofit/>
          </a:bodyPr>
          <a:lstStyle/>
          <a:p>
            <a:pPr algn="ctr"/>
            <a:r>
              <a:rPr lang="pt-PT" sz="2400" dirty="0"/>
              <a:t>O que é o JUnit?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6458" y="2463546"/>
            <a:ext cx="7886700" cy="2096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/>
            </a:r>
            <a:br>
              <a:rPr lang="pt-PT" sz="1600" dirty="0"/>
            </a:br>
            <a:r>
              <a:rPr lang="pt-PT" sz="1600" dirty="0"/>
              <a:t/>
            </a:r>
            <a:br>
              <a:rPr lang="pt-PT" sz="1600" dirty="0"/>
            </a:br>
            <a:r>
              <a:rPr lang="pt-PT" sz="1600" b="1" dirty="0"/>
              <a:t>JUnit é uma estrutura de software livre que foi projetada para escrever e executar testes na linguagem de programação </a:t>
            </a:r>
            <a:r>
              <a:rPr lang="pt-PT" sz="1600" b="1" dirty="0" smtClean="0"/>
              <a:t>Java</a:t>
            </a:r>
          </a:p>
          <a:p>
            <a:pPr marL="0" indent="0">
              <a:buNone/>
            </a:pPr>
            <a:endParaRPr lang="pt-PT" sz="1600" b="1" dirty="0"/>
          </a:p>
          <a:p>
            <a:pPr marL="0" indent="0">
              <a:buNone/>
            </a:pPr>
            <a:r>
              <a:rPr lang="pt-PT" sz="1600" b="1" smtClean="0"/>
              <a:t>f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792" y="1651001"/>
            <a:ext cx="7893558" cy="470407"/>
          </a:xfrm>
        </p:spPr>
        <p:txBody>
          <a:bodyPr>
            <a:normAutofit/>
          </a:bodyPr>
          <a:lstStyle/>
          <a:p>
            <a:pPr algn="ctr"/>
            <a:r>
              <a:rPr lang="pt-PT" sz="2400" dirty="0"/>
              <a:t>O que é o JUnit?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266" y="2414778"/>
            <a:ext cx="7886700" cy="3083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Fazendo o download e instalando o </a:t>
            </a:r>
            <a:r>
              <a:rPr lang="pt-PT" sz="1600" dirty="0" smtClean="0"/>
              <a:t>Junit</a:t>
            </a:r>
          </a:p>
          <a:p>
            <a:pPr marL="0" indent="0">
              <a:buNone/>
            </a:pPr>
            <a:r>
              <a:rPr lang="pt-PT" sz="1600" dirty="0"/>
              <a:t>Escrevendo testes </a:t>
            </a:r>
            <a:r>
              <a:rPr lang="pt-PT" sz="1600" dirty="0" smtClean="0"/>
              <a:t>Junit</a:t>
            </a:r>
          </a:p>
          <a:p>
            <a:pPr marL="0" indent="0">
              <a:buNone/>
            </a:pPr>
            <a:r>
              <a:rPr lang="pt-PT" sz="1600" dirty="0"/>
              <a:t>Criando um conjunto de </a:t>
            </a:r>
            <a:r>
              <a:rPr lang="pt-PT" sz="1600" dirty="0" smtClean="0"/>
              <a:t>teste</a:t>
            </a:r>
          </a:p>
          <a:p>
            <a:pPr marL="0" indent="0">
              <a:buNone/>
            </a:pPr>
            <a:r>
              <a:rPr lang="pt-PT" sz="1600" dirty="0"/>
              <a:t>Saída de um teste </a:t>
            </a:r>
            <a:r>
              <a:rPr lang="pt-PT" sz="1600" dirty="0" smtClean="0"/>
              <a:t>Junits</a:t>
            </a:r>
          </a:p>
          <a:p>
            <a:pPr marL="0" indent="0">
              <a:buNone/>
            </a:pPr>
            <a:r>
              <a:rPr lang="pt-PT" sz="1600" dirty="0"/>
              <a:t>Corredores de teste textuais e </a:t>
            </a:r>
            <a:r>
              <a:rPr lang="pt-PT" sz="1600" dirty="0" smtClean="0"/>
              <a:t>gráficos</a:t>
            </a:r>
          </a:p>
          <a:p>
            <a:pPr marL="0" indent="0">
              <a:buNone/>
            </a:pPr>
            <a:r>
              <a:rPr lang="pt-PT" sz="1600" dirty="0" smtClean="0"/>
              <a:t>Demonstração</a:t>
            </a:r>
          </a:p>
          <a:p>
            <a:pPr marL="0" indent="0">
              <a:buNone/>
            </a:pPr>
            <a:r>
              <a:rPr lang="pt-PT" sz="1600" dirty="0"/>
              <a:t>Conclusões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1915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266" y="186220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JUnit </a:t>
            </a:r>
            <a:r>
              <a:rPr lang="pt-BR" sz="1600" dirty="0"/>
              <a:t>é uma estrutura de teste de </a:t>
            </a:r>
            <a:r>
              <a:rPr lang="pt-BR" sz="1600" dirty="0" smtClean="0"/>
              <a:t>regressão  </a:t>
            </a:r>
            <a:r>
              <a:rPr lang="pt-BR" sz="1600" dirty="0"/>
              <a:t>que os desenvolvedores podem usar </a:t>
            </a:r>
            <a:r>
              <a:rPr lang="pt-BR" sz="1600" dirty="0" smtClean="0"/>
              <a:t>para escrever testes </a:t>
            </a:r>
            <a:r>
              <a:rPr lang="pt-BR" sz="1600" dirty="0"/>
              <a:t>unitários à medida que eles desenvolvem sistemas.</a:t>
            </a:r>
          </a:p>
          <a:p>
            <a:pPr marL="0" indent="0">
              <a:buNone/>
            </a:pPr>
            <a:r>
              <a:rPr lang="pt-BR" sz="1600" dirty="0" smtClean="0"/>
              <a:t>Este quadro cria </a:t>
            </a:r>
            <a:r>
              <a:rPr lang="pt-BR" sz="1600" dirty="0"/>
              <a:t>uma relação entre desenvolvimento </a:t>
            </a:r>
            <a:r>
              <a:rPr lang="pt-BR" sz="1600" dirty="0" smtClean="0"/>
              <a:t>e teste</a:t>
            </a:r>
            <a:endParaRPr lang="pt-BR" sz="1600" dirty="0"/>
          </a:p>
          <a:p>
            <a:pPr marL="0" indent="0">
              <a:buNone/>
            </a:pPr>
            <a:r>
              <a:rPr lang="pt-BR" sz="1600" dirty="0"/>
              <a:t>. Você começa a codificar de acordo com a especificação e precisa </a:t>
            </a:r>
            <a:r>
              <a:rPr lang="pt-BR" sz="1600" dirty="0" smtClean="0"/>
              <a:t>depois que </a:t>
            </a:r>
            <a:r>
              <a:rPr lang="pt-BR" sz="1600" dirty="0"/>
              <a:t>usam os corredores de teste da JUnit para verificar o quanto ela se </a:t>
            </a:r>
            <a:r>
              <a:rPr lang="pt-BR" sz="1600" dirty="0" smtClean="0"/>
              <a:t>desvia do </a:t>
            </a:r>
            <a:r>
              <a:rPr lang="pt-BR" sz="1600" dirty="0"/>
              <a:t>objetivo pretendido.</a:t>
            </a:r>
          </a:p>
          <a:p>
            <a:pPr marL="0" indent="0">
              <a:buNone/>
            </a:pPr>
            <a:r>
              <a:rPr lang="pt-BR" sz="1600" dirty="0" smtClean="0"/>
              <a:t>Isso </a:t>
            </a:r>
            <a:r>
              <a:rPr lang="pt-BR" sz="1600" dirty="0"/>
              <a:t>realmente ajuda a desenvolver conjuntos de testes que podem ser executados a qualquer </a:t>
            </a:r>
            <a:r>
              <a:rPr lang="pt-BR" sz="1600" dirty="0" smtClean="0"/>
              <a:t>momento quando </a:t>
            </a:r>
            <a:r>
              <a:rPr lang="pt-BR" sz="1600" dirty="0"/>
              <a:t>você faz alguma alteração no seu código.</a:t>
            </a:r>
          </a:p>
          <a:p>
            <a:pPr marL="0" indent="0">
              <a:buNone/>
            </a:pPr>
            <a:r>
              <a:rPr lang="pt-BR" sz="1600" dirty="0" smtClean="0"/>
              <a:t>Este </a:t>
            </a:r>
            <a:r>
              <a:rPr lang="pt-BR" sz="1600" dirty="0"/>
              <a:t>processo todo vai fazer você ter certeza de </a:t>
            </a:r>
            <a:r>
              <a:rPr lang="pt-BR" sz="1600" dirty="0" smtClean="0"/>
              <a:t>que  </a:t>
            </a:r>
            <a:r>
              <a:rPr lang="pt-BR" sz="1600" dirty="0"/>
              <a:t>as modificações </a:t>
            </a:r>
            <a:r>
              <a:rPr lang="pt-BR" sz="1600" dirty="0" smtClean="0"/>
              <a:t>no código </a:t>
            </a:r>
            <a:r>
              <a:rPr lang="pt-BR" sz="1600" dirty="0"/>
              <a:t>não vai quebrar o seu sistema sem o seu conhecimento</a:t>
            </a:r>
          </a:p>
        </p:txBody>
      </p:sp>
    </p:spTree>
    <p:extLst>
      <p:ext uri="{BB962C8B-B14F-4D97-AF65-F5344CB8AC3E}">
        <p14:creationId xmlns:p14="http://schemas.microsoft.com/office/powerpoint/2010/main" val="203214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600" dirty="0"/>
              <a:t>Por que usar o JUnit</a:t>
            </a:r>
            <a:r>
              <a:rPr lang="pt-BR" sz="1600" dirty="0" smtClean="0"/>
              <a:t>?</a:t>
            </a:r>
            <a:endParaRPr lang="pt-BR" sz="1600" dirty="0"/>
          </a:p>
          <a:p>
            <a:r>
              <a:rPr lang="pt-BR" sz="1600" dirty="0"/>
              <a:t>JUnit também fornece </a:t>
            </a:r>
            <a:r>
              <a:rPr lang="pt-BR" sz="1600" dirty="0" smtClean="0"/>
              <a:t>um Interface </a:t>
            </a:r>
            <a:r>
              <a:rPr lang="pt-BR" sz="1600" dirty="0"/>
              <a:t>gráfica do usuário </a:t>
            </a:r>
            <a:r>
              <a:rPr lang="pt-BR" sz="1600" dirty="0" smtClean="0"/>
              <a:t>(GUI), </a:t>
            </a:r>
            <a:r>
              <a:rPr lang="pt-BR" sz="1600" dirty="0"/>
              <a:t>o que </a:t>
            </a:r>
            <a:r>
              <a:rPr lang="pt-BR" sz="1600" dirty="0" smtClean="0"/>
              <a:t>torna possível </a:t>
            </a:r>
            <a:r>
              <a:rPr lang="pt-BR" sz="1600" dirty="0"/>
              <a:t>escrever e testar código-fonte rapidamente e </a:t>
            </a:r>
            <a:r>
              <a:rPr lang="pt-BR" sz="1600" dirty="0" smtClean="0"/>
              <a:t>facilmente.</a:t>
            </a:r>
          </a:p>
          <a:p>
            <a:r>
              <a:rPr lang="pt-BR" sz="1600" dirty="0" smtClean="0"/>
              <a:t>Para gravar e executar testes repetitivos.</a:t>
            </a:r>
            <a:endParaRPr lang="pt-BR" sz="1600" dirty="0"/>
          </a:p>
          <a:p>
            <a:r>
              <a:rPr lang="pt-BR" sz="1600" dirty="0"/>
              <a:t>Os programadores normalmente escrevem seu código e, em seguida, escrevem testes para ele.</a:t>
            </a:r>
          </a:p>
          <a:p>
            <a:r>
              <a:rPr lang="pt-BR" sz="1600" dirty="0"/>
              <a:t>Melhor escrever testes ao escrever código.</a:t>
            </a:r>
          </a:p>
          <a:p>
            <a:r>
              <a:rPr lang="pt-BR" sz="1600" dirty="0" smtClean="0"/>
              <a:t>JUnit </a:t>
            </a:r>
            <a:r>
              <a:rPr lang="pt-BR" sz="1600" dirty="0"/>
              <a:t>fornece uma estrutura para manter testes pequenos e simples para </a:t>
            </a:r>
            <a:r>
              <a:rPr lang="pt-BR" sz="1600" dirty="0" smtClean="0"/>
              <a:t> testar áreas </a:t>
            </a:r>
            <a:r>
              <a:rPr lang="pt-BR" sz="1600" dirty="0"/>
              <a:t>específicas de código.</a:t>
            </a:r>
          </a:p>
          <a:p>
            <a:r>
              <a:rPr lang="pt-BR" sz="1600" dirty="0" smtClean="0"/>
              <a:t>JUnit </a:t>
            </a:r>
            <a:r>
              <a:rPr lang="pt-BR" sz="1600" dirty="0"/>
              <a:t>mostra o progresso do teste em uma barra que </a:t>
            </a:r>
            <a:r>
              <a:rPr lang="pt-BR" sz="1600" dirty="0" smtClean="0"/>
              <a:t>é verde  </a:t>
            </a:r>
            <a:r>
              <a:rPr lang="pt-BR" sz="1600" dirty="0"/>
              <a:t>se o teste </a:t>
            </a:r>
            <a:r>
              <a:rPr lang="pt-BR" sz="1600" dirty="0" smtClean="0"/>
              <a:t>vai bem </a:t>
            </a:r>
            <a:r>
              <a:rPr lang="pt-BR" sz="1600" dirty="0"/>
              <a:t>e </a:t>
            </a:r>
            <a:r>
              <a:rPr lang="pt-BR" sz="1600" dirty="0" smtClean="0"/>
              <a:t>vira vermelho  </a:t>
            </a:r>
            <a:r>
              <a:rPr lang="pt-BR" sz="1600" dirty="0"/>
              <a:t>quando um teste falha.</a:t>
            </a:r>
          </a:p>
          <a:p>
            <a:r>
              <a:rPr lang="pt-BR" sz="1600" dirty="0" smtClean="0"/>
              <a:t>Podemos correr testes múltiplos ao </a:t>
            </a:r>
            <a:r>
              <a:rPr lang="pt-BR" sz="1600" dirty="0"/>
              <a:t>mesmo tempo. A simplicidade do </a:t>
            </a:r>
            <a:r>
              <a:rPr lang="pt-BR" sz="1600" dirty="0" smtClean="0"/>
              <a:t>Junit torna </a:t>
            </a:r>
            <a:r>
              <a:rPr lang="pt-BR" sz="1600" dirty="0"/>
              <a:t>possível para o desenvolvedor de software corrigir </a:t>
            </a:r>
            <a:r>
              <a:rPr lang="pt-BR" sz="1600" dirty="0" smtClean="0"/>
              <a:t>erros facilmente como </a:t>
            </a:r>
            <a:r>
              <a:rPr lang="pt-BR" sz="1600" dirty="0"/>
              <a:t>eles são encontrados</a:t>
            </a:r>
          </a:p>
        </p:txBody>
      </p:sp>
    </p:spTree>
    <p:extLst>
      <p:ext uri="{BB962C8B-B14F-4D97-AF65-F5344CB8AC3E}">
        <p14:creationId xmlns:p14="http://schemas.microsoft.com/office/powerpoint/2010/main" val="213735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JUnit executa um conjunto de testes e relatórios de </a:t>
            </a:r>
            <a:r>
              <a:rPr lang="pt-PT" dirty="0" smtClean="0"/>
              <a:t>resultados</a:t>
            </a:r>
          </a:p>
          <a:p>
            <a:r>
              <a:rPr lang="pt-PT" dirty="0"/>
              <a:t>Para cada teste no conjunto de testes</a:t>
            </a:r>
            <a:r>
              <a:rPr lang="pt-PT" dirty="0" smtClean="0"/>
              <a:t>:</a:t>
            </a:r>
          </a:p>
          <a:p>
            <a:pPr lvl="1"/>
            <a:r>
              <a:rPr lang="pt-PT" dirty="0"/>
              <a:t>JUnit calls </a:t>
            </a:r>
            <a:r>
              <a:rPr lang="pt-PT" dirty="0" smtClean="0"/>
              <a:t>setUp ()</a:t>
            </a:r>
          </a:p>
          <a:p>
            <a:pPr lvl="2"/>
            <a:r>
              <a:rPr lang="pt-PT" dirty="0"/>
              <a:t>Este método deve criar quaisquer objetos que você possa precisar para testar</a:t>
            </a:r>
          </a:p>
          <a:p>
            <a:pPr lvl="1"/>
            <a:r>
              <a:rPr lang="pt-PT" dirty="0" smtClean="0"/>
              <a:t>JUnit </a:t>
            </a:r>
            <a:r>
              <a:rPr lang="pt-PT" dirty="0"/>
              <a:t>calls </a:t>
            </a:r>
            <a:r>
              <a:rPr lang="pt-PT" dirty="0" smtClean="0"/>
              <a:t>tearDown()</a:t>
            </a:r>
          </a:p>
          <a:p>
            <a:pPr lvl="2"/>
            <a:r>
              <a:rPr lang="pt-PT" dirty="0"/>
              <a:t>Este método deve remover todos os objetos que você criou</a:t>
            </a:r>
            <a:endParaRPr lang="pt-PT" dirty="0" smtClean="0"/>
          </a:p>
          <a:p>
            <a:pPr lvl="1"/>
            <a:r>
              <a:rPr lang="pt-PT" dirty="0"/>
              <a:t>JUnit calls </a:t>
            </a:r>
            <a:r>
              <a:rPr lang="pt-PT" dirty="0" smtClean="0"/>
              <a:t>one </a:t>
            </a:r>
            <a:r>
              <a:rPr lang="pt-PT" dirty="0"/>
              <a:t>test method</a:t>
            </a:r>
            <a:endParaRPr lang="pt-PT" dirty="0" smtClean="0"/>
          </a:p>
          <a:p>
            <a:pPr lvl="2"/>
            <a:endParaRPr lang="pt-PT" dirty="0"/>
          </a:p>
          <a:p>
            <a:pPr lvl="2"/>
            <a:endParaRPr lang="pt-PT" dirty="0"/>
          </a:p>
          <a:p>
            <a:pPr lvl="2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1258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0714" y="913766"/>
            <a:ext cx="7886700" cy="1325563"/>
          </a:xfrm>
        </p:spPr>
        <p:txBody>
          <a:bodyPr/>
          <a:lstStyle/>
          <a:p>
            <a:r>
              <a:rPr lang="pt-BR" dirty="0"/>
              <a:t>O JUnit ajuda o </a:t>
            </a:r>
            <a:r>
              <a:rPr lang="pt-BR" dirty="0" smtClean="0"/>
              <a:t>programador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600" dirty="0" smtClean="0"/>
          </a:p>
          <a:p>
            <a:r>
              <a:rPr lang="pt-BR" sz="1600" dirty="0" smtClean="0"/>
              <a:t>Definir </a:t>
            </a:r>
            <a:r>
              <a:rPr lang="pt-BR" sz="1600" dirty="0"/>
              <a:t>e </a:t>
            </a:r>
            <a:r>
              <a:rPr lang="pt-BR" sz="1600" dirty="0" smtClean="0"/>
              <a:t>executar </a:t>
            </a:r>
            <a:r>
              <a:rPr lang="pt-BR" sz="1600" dirty="0"/>
              <a:t>testes e suítes de </a:t>
            </a:r>
            <a:r>
              <a:rPr lang="pt-BR" sz="1600" dirty="0" smtClean="0"/>
              <a:t>teste</a:t>
            </a:r>
            <a:endParaRPr lang="pt-BR" sz="1600" dirty="0"/>
          </a:p>
          <a:p>
            <a:r>
              <a:rPr lang="pt-BR" sz="1600" dirty="0"/>
              <a:t>Formalizar requisitos e esclarecer a </a:t>
            </a:r>
            <a:r>
              <a:rPr lang="pt-BR" sz="1600" dirty="0" smtClean="0"/>
              <a:t>arquitetura</a:t>
            </a:r>
            <a:endParaRPr lang="pt-BR" sz="1600" dirty="0"/>
          </a:p>
          <a:p>
            <a:r>
              <a:rPr lang="pt-BR" sz="1600" dirty="0"/>
              <a:t>Escrever e depurar </a:t>
            </a:r>
            <a:r>
              <a:rPr lang="pt-BR" sz="1600" dirty="0" smtClean="0"/>
              <a:t>código </a:t>
            </a:r>
          </a:p>
          <a:p>
            <a:r>
              <a:rPr lang="pt-BR" sz="1600" dirty="0" smtClean="0"/>
              <a:t>Integre </a:t>
            </a:r>
            <a:r>
              <a:rPr lang="pt-BR" sz="1600" dirty="0"/>
              <a:t>código e esteja sempre pronto para liberar uma versão de </a:t>
            </a:r>
            <a:r>
              <a:rPr lang="pt-BR" sz="1600" dirty="0" smtClean="0"/>
              <a:t>trabalho</a:t>
            </a:r>
            <a:endParaRPr lang="pt-BR" sz="1600" dirty="0"/>
          </a:p>
          <a:p>
            <a:r>
              <a:rPr lang="pt-BR" sz="1600" dirty="0"/>
              <a:t>Normalmente, em um teste de unidade, começamos a testar depois de </a:t>
            </a:r>
            <a:r>
              <a:rPr lang="pt-BR" sz="1600" dirty="0" smtClean="0"/>
              <a:t>concluir módulo </a:t>
            </a:r>
            <a:r>
              <a:rPr lang="pt-BR" sz="1600" dirty="0"/>
              <a:t>mas</a:t>
            </a:r>
          </a:p>
          <a:p>
            <a:r>
              <a:rPr lang="pt-BR" sz="1600" dirty="0"/>
              <a:t>O JUnit nos ajuda a codificar e testar ambos durante </a:t>
            </a:r>
            <a:r>
              <a:rPr lang="pt-BR" sz="1600" dirty="0" smtClean="0"/>
              <a:t>o desenvolvimento. </a:t>
            </a:r>
            <a:r>
              <a:rPr lang="pt-BR" sz="1600" dirty="0"/>
              <a:t>Por isso, define mais foco em testar o </a:t>
            </a:r>
            <a:r>
              <a:rPr lang="pt-BR" sz="1600" dirty="0" smtClean="0"/>
              <a:t>fundamental blocos </a:t>
            </a:r>
            <a:r>
              <a:rPr lang="pt-BR" sz="1600" dirty="0"/>
              <a:t>de construção de um sistema, ou seja, um bloco de cada vez, em vez </a:t>
            </a:r>
            <a:r>
              <a:rPr lang="pt-BR" sz="1600" dirty="0" smtClean="0"/>
              <a:t>de teste </a:t>
            </a:r>
            <a:r>
              <a:rPr lang="pt-BR" sz="1600" dirty="0"/>
              <a:t>funcional de nível de módulo</a:t>
            </a:r>
          </a:p>
        </p:txBody>
      </p:sp>
    </p:spTree>
    <p:extLst>
      <p:ext uri="{BB962C8B-B14F-4D97-AF65-F5344CB8AC3E}">
        <p14:creationId xmlns:p14="http://schemas.microsoft.com/office/powerpoint/2010/main" val="30708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Diretrizes para usar o JUnit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7690" y="1862201"/>
            <a:ext cx="7886700" cy="4351338"/>
          </a:xfrm>
        </p:spPr>
        <p:txBody>
          <a:bodyPr>
            <a:noAutofit/>
          </a:bodyPr>
          <a:lstStyle/>
          <a:p>
            <a:r>
              <a:rPr lang="pt-BR" sz="1600" dirty="0" smtClean="0"/>
              <a:t>Certifique-se </a:t>
            </a:r>
            <a:r>
              <a:rPr lang="pt-BR" sz="1600" dirty="0"/>
              <a:t>de testar antes e depois da integração com </a:t>
            </a:r>
            <a:r>
              <a:rPr lang="pt-BR" sz="1600" dirty="0" smtClean="0"/>
              <a:t>outros módulos</a:t>
            </a:r>
            <a:r>
              <a:rPr lang="pt-BR" sz="1600" dirty="0"/>
              <a:t>.</a:t>
            </a:r>
          </a:p>
          <a:p>
            <a:r>
              <a:rPr lang="pt-BR" sz="1600" dirty="0" smtClean="0"/>
              <a:t>Suponha </a:t>
            </a:r>
            <a:r>
              <a:rPr lang="pt-BR" sz="1600" dirty="0"/>
              <a:t>que um recurso NÃO funcione até você provar </a:t>
            </a:r>
            <a:r>
              <a:rPr lang="pt-BR" sz="1600" dirty="0" smtClean="0"/>
              <a:t>que faz</a:t>
            </a:r>
            <a:r>
              <a:rPr lang="pt-BR" sz="1600" dirty="0"/>
              <a:t>, testando tudo o que poderia quebrar.</a:t>
            </a:r>
          </a:p>
          <a:p>
            <a:r>
              <a:rPr lang="pt-BR" sz="1600" dirty="0" smtClean="0"/>
              <a:t>Use </a:t>
            </a:r>
            <a:r>
              <a:rPr lang="pt-BR" sz="1600" dirty="0"/>
              <a:t>nomes de teste informativos.</a:t>
            </a:r>
          </a:p>
          <a:p>
            <a:r>
              <a:rPr lang="pt-BR" sz="1600" dirty="0" smtClean="0"/>
              <a:t>Tente </a:t>
            </a:r>
            <a:r>
              <a:rPr lang="pt-BR" sz="1600" dirty="0"/>
              <a:t>testar apenas uma coisa por método para facilitar a </a:t>
            </a:r>
            <a:r>
              <a:rPr lang="pt-BR" sz="1600" dirty="0" smtClean="0"/>
              <a:t>localização onde </a:t>
            </a:r>
            <a:r>
              <a:rPr lang="pt-BR" sz="1600" dirty="0"/>
              <a:t>ocorreu o erro.</a:t>
            </a:r>
          </a:p>
          <a:p>
            <a:r>
              <a:rPr lang="pt-BR" sz="1600" dirty="0" smtClean="0"/>
              <a:t>Escrever </a:t>
            </a:r>
            <a:r>
              <a:rPr lang="pt-BR" sz="1600" dirty="0"/>
              <a:t>testes imediatamente depois de escrever a função, quando </a:t>
            </a:r>
            <a:r>
              <a:rPr lang="pt-BR" sz="1600" dirty="0" smtClean="0"/>
              <a:t>é fresco </a:t>
            </a:r>
            <a:r>
              <a:rPr lang="pt-BR" sz="1600" dirty="0"/>
              <a:t>em sua mente</a:t>
            </a:r>
          </a:p>
        </p:txBody>
      </p:sp>
    </p:spTree>
    <p:extLst>
      <p:ext uri="{BB962C8B-B14F-4D97-AF65-F5344CB8AC3E}">
        <p14:creationId xmlns:p14="http://schemas.microsoft.com/office/powerpoint/2010/main" val="3890829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578</Words>
  <Application>Microsoft Office PowerPoint</Application>
  <PresentationFormat>Apresentação na tela 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JUnit</vt:lpstr>
      <vt:lpstr>Apresentação do PowerPoint</vt:lpstr>
      <vt:lpstr>O que é o JUnit?</vt:lpstr>
      <vt:lpstr>O que é o JUnit?</vt:lpstr>
      <vt:lpstr>Apresentação do PowerPoint</vt:lpstr>
      <vt:lpstr>Apresentação do PowerPoint</vt:lpstr>
      <vt:lpstr>Apresentação do PowerPoint</vt:lpstr>
      <vt:lpstr>O JUnit ajuda o programador</vt:lpstr>
      <vt:lpstr>Diretrizes para usar o JUnit</vt:lpstr>
      <vt:lpstr>FERRAMENTAS FAMOSAS DE TESTE DE UNIDADE DE JAVA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Usuário do Windows</cp:lastModifiedBy>
  <cp:revision>18</cp:revision>
  <dcterms:created xsi:type="dcterms:W3CDTF">2016-02-05T12:36:21Z</dcterms:created>
  <dcterms:modified xsi:type="dcterms:W3CDTF">2018-11-20T21:57:14Z</dcterms:modified>
</cp:coreProperties>
</file>