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03" r:id="rId4"/>
  </p:sldMasterIdLst>
  <p:notesMasterIdLst>
    <p:notesMasterId r:id="rId114"/>
  </p:notesMasterIdLst>
  <p:handoutMasterIdLst>
    <p:handoutMasterId r:id="rId115"/>
  </p:handoutMasterIdLst>
  <p:sldIdLst>
    <p:sldId id="1231" r:id="rId5"/>
    <p:sldId id="1610" r:id="rId6"/>
    <p:sldId id="1608" r:id="rId7"/>
    <p:sldId id="1611" r:id="rId8"/>
    <p:sldId id="1612" r:id="rId9"/>
    <p:sldId id="1613" r:id="rId10"/>
    <p:sldId id="1614" r:id="rId11"/>
    <p:sldId id="1615" r:id="rId12"/>
    <p:sldId id="1617" r:id="rId13"/>
    <p:sldId id="1618" r:id="rId14"/>
    <p:sldId id="1619" r:id="rId15"/>
    <p:sldId id="1620" r:id="rId16"/>
    <p:sldId id="1428" r:id="rId17"/>
    <p:sldId id="1430" r:id="rId18"/>
    <p:sldId id="1434" r:id="rId19"/>
    <p:sldId id="1435" r:id="rId20"/>
    <p:sldId id="1436" r:id="rId21"/>
    <p:sldId id="1437" r:id="rId22"/>
    <p:sldId id="1440" r:id="rId23"/>
    <p:sldId id="1438" r:id="rId24"/>
    <p:sldId id="1441" r:id="rId25"/>
    <p:sldId id="1442" r:id="rId26"/>
    <p:sldId id="1446" r:id="rId27"/>
    <p:sldId id="1447" r:id="rId28"/>
    <p:sldId id="1449" r:id="rId29"/>
    <p:sldId id="1450" r:id="rId30"/>
    <p:sldId id="1636" r:id="rId31"/>
    <p:sldId id="1454" r:id="rId32"/>
    <p:sldId id="1452" r:id="rId33"/>
    <p:sldId id="1455" r:id="rId34"/>
    <p:sldId id="1456" r:id="rId35"/>
    <p:sldId id="1457" r:id="rId36"/>
    <p:sldId id="1458" r:id="rId37"/>
    <p:sldId id="1460" r:id="rId38"/>
    <p:sldId id="1451" r:id="rId39"/>
    <p:sldId id="1461" r:id="rId40"/>
    <p:sldId id="1462" r:id="rId41"/>
    <p:sldId id="1463" r:id="rId42"/>
    <p:sldId id="1464" r:id="rId43"/>
    <p:sldId id="1621" r:id="rId44"/>
    <p:sldId id="1623" r:id="rId45"/>
    <p:sldId id="1465" r:id="rId46"/>
    <p:sldId id="1466" r:id="rId47"/>
    <p:sldId id="1467" r:id="rId48"/>
    <p:sldId id="1471" r:id="rId49"/>
    <p:sldId id="1472" r:id="rId50"/>
    <p:sldId id="1473" r:id="rId51"/>
    <p:sldId id="1474" r:id="rId52"/>
    <p:sldId id="1475" r:id="rId53"/>
    <p:sldId id="1476" r:id="rId54"/>
    <p:sldId id="1477" r:id="rId55"/>
    <p:sldId id="1480" r:id="rId56"/>
    <p:sldId id="1481" r:id="rId57"/>
    <p:sldId id="1478" r:id="rId58"/>
    <p:sldId id="1483" r:id="rId59"/>
    <p:sldId id="1484" r:id="rId60"/>
    <p:sldId id="1485" r:id="rId61"/>
    <p:sldId id="1487" r:id="rId62"/>
    <p:sldId id="1486" r:id="rId63"/>
    <p:sldId id="1490" r:id="rId64"/>
    <p:sldId id="1493" r:id="rId65"/>
    <p:sldId id="1494" r:id="rId66"/>
    <p:sldId id="1626" r:id="rId67"/>
    <p:sldId id="1495" r:id="rId68"/>
    <p:sldId id="1496" r:id="rId69"/>
    <p:sldId id="1497" r:id="rId70"/>
    <p:sldId id="1499" r:id="rId71"/>
    <p:sldId id="1624" r:id="rId72"/>
    <p:sldId id="1515" r:id="rId73"/>
    <p:sldId id="1516" r:id="rId74"/>
    <p:sldId id="1517" r:id="rId75"/>
    <p:sldId id="1518" r:id="rId76"/>
    <p:sldId id="1519" r:id="rId77"/>
    <p:sldId id="1520" r:id="rId78"/>
    <p:sldId id="1521" r:id="rId79"/>
    <p:sldId id="1522" r:id="rId80"/>
    <p:sldId id="1523" r:id="rId81"/>
    <p:sldId id="1524" r:id="rId82"/>
    <p:sldId id="1525" r:id="rId83"/>
    <p:sldId id="1526" r:id="rId84"/>
    <p:sldId id="1527" r:id="rId85"/>
    <p:sldId id="1528" r:id="rId86"/>
    <p:sldId id="1529" r:id="rId87"/>
    <p:sldId id="1625" r:id="rId88"/>
    <p:sldId id="1507" r:id="rId89"/>
    <p:sldId id="1509" r:id="rId90"/>
    <p:sldId id="1510" r:id="rId91"/>
    <p:sldId id="1511" r:id="rId92"/>
    <p:sldId id="1512" r:id="rId93"/>
    <p:sldId id="1508" r:id="rId94"/>
    <p:sldId id="1514" r:id="rId95"/>
    <p:sldId id="1530" r:id="rId96"/>
    <p:sldId id="1531" r:id="rId97"/>
    <p:sldId id="1532" r:id="rId98"/>
    <p:sldId id="1533" r:id="rId99"/>
    <p:sldId id="1535" r:id="rId100"/>
    <p:sldId id="1627" r:id="rId101"/>
    <p:sldId id="1536" r:id="rId102"/>
    <p:sldId id="1628" r:id="rId103"/>
    <p:sldId id="1629" r:id="rId104"/>
    <p:sldId id="1630" r:id="rId105"/>
    <p:sldId id="1631" r:id="rId106"/>
    <p:sldId id="1632" r:id="rId107"/>
    <p:sldId id="1538" r:id="rId108"/>
    <p:sldId id="1541" r:id="rId109"/>
    <p:sldId id="1605" r:id="rId110"/>
    <p:sldId id="1633" r:id="rId111"/>
    <p:sldId id="1634" r:id="rId112"/>
    <p:sldId id="1635" r:id="rId113"/>
  </p:sldIdLst>
  <p:sldSz cx="12436475" cy="6994525"/>
  <p:notesSz cx="6858000" cy="9144000"/>
  <p:defaultTextStyle>
    <a:defPPr>
      <a:defRPr lang="en-US"/>
    </a:defPPr>
    <a:lvl1pPr marL="0" algn="l" defTabSz="932651" rtl="0" eaLnBrk="1" latinLnBrk="0" hangingPunct="1">
      <a:defRPr sz="1800" kern="1200">
        <a:solidFill>
          <a:schemeClr val="tx1"/>
        </a:solidFill>
        <a:latin typeface="+mn-lt"/>
        <a:ea typeface="+mn-ea"/>
        <a:cs typeface="+mn-cs"/>
      </a:defRPr>
    </a:lvl1pPr>
    <a:lvl2pPr marL="466325" algn="l" defTabSz="932651" rtl="0" eaLnBrk="1" latinLnBrk="0" hangingPunct="1">
      <a:defRPr sz="1800" kern="1200">
        <a:solidFill>
          <a:schemeClr val="tx1"/>
        </a:solidFill>
        <a:latin typeface="+mn-lt"/>
        <a:ea typeface="+mn-ea"/>
        <a:cs typeface="+mn-cs"/>
      </a:defRPr>
    </a:lvl2pPr>
    <a:lvl3pPr marL="932651" algn="l" defTabSz="932651" rtl="0" eaLnBrk="1" latinLnBrk="0" hangingPunct="1">
      <a:defRPr sz="1800" kern="1200">
        <a:solidFill>
          <a:schemeClr val="tx1"/>
        </a:solidFill>
        <a:latin typeface="+mn-lt"/>
        <a:ea typeface="+mn-ea"/>
        <a:cs typeface="+mn-cs"/>
      </a:defRPr>
    </a:lvl3pPr>
    <a:lvl4pPr marL="1398976" algn="l" defTabSz="932651" rtl="0" eaLnBrk="1" latinLnBrk="0" hangingPunct="1">
      <a:defRPr sz="1800" kern="1200">
        <a:solidFill>
          <a:schemeClr val="tx1"/>
        </a:solidFill>
        <a:latin typeface="+mn-lt"/>
        <a:ea typeface="+mn-ea"/>
        <a:cs typeface="+mn-cs"/>
      </a:defRPr>
    </a:lvl4pPr>
    <a:lvl5pPr marL="1865301" algn="l" defTabSz="932651" rtl="0" eaLnBrk="1" latinLnBrk="0" hangingPunct="1">
      <a:defRPr sz="1800" kern="1200">
        <a:solidFill>
          <a:schemeClr val="tx1"/>
        </a:solidFill>
        <a:latin typeface="+mn-lt"/>
        <a:ea typeface="+mn-ea"/>
        <a:cs typeface="+mn-cs"/>
      </a:defRPr>
    </a:lvl5pPr>
    <a:lvl6pPr marL="2331627" algn="l" defTabSz="932651" rtl="0" eaLnBrk="1" latinLnBrk="0" hangingPunct="1">
      <a:defRPr sz="1800" kern="1200">
        <a:solidFill>
          <a:schemeClr val="tx1"/>
        </a:solidFill>
        <a:latin typeface="+mn-lt"/>
        <a:ea typeface="+mn-ea"/>
        <a:cs typeface="+mn-cs"/>
      </a:defRPr>
    </a:lvl6pPr>
    <a:lvl7pPr marL="2797952" algn="l" defTabSz="932651" rtl="0" eaLnBrk="1" latinLnBrk="0" hangingPunct="1">
      <a:defRPr sz="1800" kern="1200">
        <a:solidFill>
          <a:schemeClr val="tx1"/>
        </a:solidFill>
        <a:latin typeface="+mn-lt"/>
        <a:ea typeface="+mn-ea"/>
        <a:cs typeface="+mn-cs"/>
      </a:defRPr>
    </a:lvl7pPr>
    <a:lvl8pPr marL="3264277" algn="l" defTabSz="932651" rtl="0" eaLnBrk="1" latinLnBrk="0" hangingPunct="1">
      <a:defRPr sz="1800" kern="1200">
        <a:solidFill>
          <a:schemeClr val="tx1"/>
        </a:solidFill>
        <a:latin typeface="+mn-lt"/>
        <a:ea typeface="+mn-ea"/>
        <a:cs typeface="+mn-cs"/>
      </a:defRPr>
    </a:lvl8pPr>
    <a:lvl9pPr marL="3730604" algn="l" defTabSz="93265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067">
          <p15:clr>
            <a:srgbClr val="A4A3A4"/>
          </p15:clr>
        </p15:guide>
        <p15:guide id="7" orient="horz" pos="1915">
          <p15:clr>
            <a:srgbClr val="A4A3A4"/>
          </p15:clr>
        </p15:guide>
        <p15:guide id="8" orient="horz" pos="3623">
          <p15:clr>
            <a:srgbClr val="A4A3A4"/>
          </p15:clr>
        </p15:guide>
        <p15:guide id="9" orient="horz" pos="907">
          <p15:clr>
            <a:srgbClr val="A4A3A4"/>
          </p15:clr>
        </p15:guide>
        <p15:guide id="10" orient="horz" pos="1051">
          <p15:clr>
            <a:srgbClr val="A4A3A4"/>
          </p15:clr>
        </p15:guide>
        <p15:guide id="11" pos="173">
          <p15:clr>
            <a:srgbClr val="A4A3A4"/>
          </p15:clr>
        </p15:guide>
        <p15:guide id="12" pos="1325">
          <p15:clr>
            <a:srgbClr val="A4A3A4"/>
          </p15:clr>
        </p15:guide>
        <p15:guide id="13" pos="7661">
          <p15:clr>
            <a:srgbClr val="A4A3A4"/>
          </p15:clr>
        </p15:guide>
        <p15:guide id="14" pos="3053">
          <p15:clr>
            <a:srgbClr val="A4A3A4"/>
          </p15:clr>
        </p15:guide>
        <p15:guide id="15" pos="1901">
          <p15:clr>
            <a:srgbClr val="A4A3A4"/>
          </p15:clr>
        </p15:guide>
        <p15:guide id="16" pos="4301">
          <p15:clr>
            <a:srgbClr val="A4A3A4"/>
          </p15:clr>
        </p15:guide>
        <p15:guide id="17" pos="3917">
          <p15:clr>
            <a:srgbClr val="A4A3A4"/>
          </p15:clr>
        </p15:guide>
        <p15:guide id="18" pos="4205">
          <p15:clr>
            <a:srgbClr val="A4A3A4"/>
          </p15:clr>
        </p15:guide>
        <p15:guide id="19" pos="4799">
          <p15:clr>
            <a:srgbClr val="A4A3A4"/>
          </p15:clr>
        </p15:guide>
        <p15:guide id="20" pos="5357">
          <p15:clr>
            <a:srgbClr val="A4A3A4"/>
          </p15:clr>
        </p15:guide>
        <p15:guide id="21" pos="3629">
          <p15:clr>
            <a:srgbClr val="A4A3A4"/>
          </p15:clr>
        </p15:guide>
        <p15:guide id="22" pos="749">
          <p15:clr>
            <a:srgbClr val="A4A3A4"/>
          </p15:clr>
        </p15:guide>
        <p15:guide id="23" pos="5933">
          <p15:clr>
            <a:srgbClr val="A4A3A4"/>
          </p15:clr>
        </p15:guide>
        <p15:guide id="24" pos="6516">
          <p15:clr>
            <a:srgbClr val="A4A3A4"/>
          </p15:clr>
        </p15:guide>
        <p15:guide id="25" pos="7111">
          <p15:clr>
            <a:srgbClr val="A4A3A4"/>
          </p15:clr>
        </p15:guide>
        <p15:guide id="26" pos="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507B"/>
    <a:srgbClr val="28507B"/>
    <a:srgbClr val="4BB2FF"/>
    <a:srgbClr val="FFFFFF"/>
    <a:srgbClr val="E1F2FF"/>
    <a:srgbClr val="D1EBFF"/>
    <a:srgbClr val="00188F"/>
    <a:srgbClr val="00187A"/>
    <a:srgbClr val="000000"/>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6C921-416C-C14C-F702-5954674F6F45}" v="5" dt="2020-03-10T20:31:14.231"/>
    <p1510:client id="{8AFE637A-2DFC-49CD-8BB8-42334D42E56D}" v="14" dt="2019-07-31T00:45:22.4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7"/>
        <p:guide orient="horz" pos="763"/>
        <p:guide orient="horz" pos="1339"/>
        <p:guide orient="horz" pos="2491"/>
        <p:guide orient="horz" pos="4219"/>
        <p:guide orient="horz" pos="3067"/>
        <p:guide orient="horz" pos="1915"/>
        <p:guide orient="horz" pos="3623"/>
        <p:guide orient="horz" pos="907"/>
        <p:guide orient="horz" pos="1051"/>
        <p:guide pos="173"/>
        <p:guide pos="1325"/>
        <p:guide pos="7661"/>
        <p:guide pos="3053"/>
        <p:guide pos="1901"/>
        <p:guide pos="4301"/>
        <p:guide pos="3917"/>
        <p:guide pos="4205"/>
        <p:guide pos="4799"/>
        <p:guide pos="5357"/>
        <p:guide pos="3629"/>
        <p:guide pos="749"/>
        <p:guide pos="5933"/>
        <p:guide pos="6516"/>
        <p:guide pos="7111"/>
        <p:guide pos="77"/>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presProps" Target="pres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notesMaster" Target="notesMasters/notesMaster1.xml"/><Relationship Id="rId119" Type="http://schemas.openxmlformats.org/officeDocument/2006/relationships/theme" Target="theme/theme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microsoft.com/office/2016/11/relationships/changesInfo" Target="changesInfos/changesInfo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ário Convidado" userId="S::urn:spo:anon#74e11350a6bd60b297cd441c17bf944503b32969b991dfcf54b99d2de18cbcbd::" providerId="AD" clId="Web-{3E86C921-416C-C14C-F702-5954674F6F45}"/>
    <pc:docChg chg="modSld">
      <pc:chgData name="Usuário Convidado" userId="S::urn:spo:anon#74e11350a6bd60b297cd441c17bf944503b32969b991dfcf54b99d2de18cbcbd::" providerId="AD" clId="Web-{3E86C921-416C-C14C-F702-5954674F6F45}" dt="2020-03-10T20:31:14.231" v="4" actId="20577"/>
      <pc:docMkLst>
        <pc:docMk/>
      </pc:docMkLst>
      <pc:sldChg chg="modSp">
        <pc:chgData name="Usuário Convidado" userId="S::urn:spo:anon#74e11350a6bd60b297cd441c17bf944503b32969b991dfcf54b99d2de18cbcbd::" providerId="AD" clId="Web-{3E86C921-416C-C14C-F702-5954674F6F45}" dt="2020-03-10T20:30:49.324" v="2" actId="20577"/>
        <pc:sldMkLst>
          <pc:docMk/>
          <pc:sldMk cId="1608315895" sldId="1437"/>
        </pc:sldMkLst>
        <pc:spChg chg="mod">
          <ac:chgData name="Usuário Convidado" userId="S::urn:spo:anon#74e11350a6bd60b297cd441c17bf944503b32969b991dfcf54b99d2de18cbcbd::" providerId="AD" clId="Web-{3E86C921-416C-C14C-F702-5954674F6F45}" dt="2020-03-10T20:30:49.324" v="2" actId="20577"/>
          <ac:spMkLst>
            <pc:docMk/>
            <pc:sldMk cId="1608315895" sldId="1437"/>
            <ac:spMk id="2" creationId="{2EB93050-59A7-4557-A141-D11AE41889B3}"/>
          </ac:spMkLst>
        </pc:spChg>
      </pc:sldChg>
    </pc:docChg>
  </pc:docChgLst>
  <pc:docChgLst>
    <pc:chgData name="Daniel Geraldeli" userId="6fcd04fce5d766e7" providerId="LiveId" clId="{8AFE637A-2DFC-49CD-8BB8-42334D42E56D}"/>
    <pc:docChg chg="modSld">
      <pc:chgData name="Daniel Geraldeli" userId="6fcd04fce5d766e7" providerId="LiveId" clId="{8AFE637A-2DFC-49CD-8BB8-42334D42E56D}" dt="2019-07-31T23:32:41.639" v="4" actId="6549"/>
      <pc:docMkLst>
        <pc:docMk/>
      </pc:docMkLst>
      <pc:sldChg chg="modSp">
        <pc:chgData name="Daniel Geraldeli" userId="6fcd04fce5d766e7" providerId="LiveId" clId="{8AFE637A-2DFC-49CD-8BB8-42334D42E56D}" dt="2019-07-31T22:47:37.453" v="0" actId="20577"/>
        <pc:sldMkLst>
          <pc:docMk/>
          <pc:sldMk cId="1555573714" sldId="1487"/>
        </pc:sldMkLst>
        <pc:graphicFrameChg chg="modGraphic">
          <ac:chgData name="Daniel Geraldeli" userId="6fcd04fce5d766e7" providerId="LiveId" clId="{8AFE637A-2DFC-49CD-8BB8-42334D42E56D}" dt="2019-07-31T22:47:37.453" v="0" actId="20577"/>
          <ac:graphicFrameMkLst>
            <pc:docMk/>
            <pc:sldMk cId="1555573714" sldId="1487"/>
            <ac:graphicFrameMk id="5" creationId="{00000000-0000-0000-0000-000000000000}"/>
          </ac:graphicFrameMkLst>
        </pc:graphicFrameChg>
      </pc:sldChg>
      <pc:sldChg chg="modSp">
        <pc:chgData name="Daniel Geraldeli" userId="6fcd04fce5d766e7" providerId="LiveId" clId="{8AFE637A-2DFC-49CD-8BB8-42334D42E56D}" dt="2019-07-31T23:25:46.059" v="3" actId="20577"/>
        <pc:sldMkLst>
          <pc:docMk/>
          <pc:sldMk cId="1270164479" sldId="1493"/>
        </pc:sldMkLst>
        <pc:spChg chg="mod">
          <ac:chgData name="Daniel Geraldeli" userId="6fcd04fce5d766e7" providerId="LiveId" clId="{8AFE637A-2DFC-49CD-8BB8-42334D42E56D}" dt="2019-07-31T23:25:46.059" v="3" actId="20577"/>
          <ac:spMkLst>
            <pc:docMk/>
            <pc:sldMk cId="1270164479" sldId="1493"/>
            <ac:spMk id="9" creationId="{00000000-0000-0000-0000-000000000000}"/>
          </ac:spMkLst>
        </pc:spChg>
      </pc:sldChg>
      <pc:sldChg chg="modSp">
        <pc:chgData name="Daniel Geraldeli" userId="6fcd04fce5d766e7" providerId="LiveId" clId="{8AFE637A-2DFC-49CD-8BB8-42334D42E56D}" dt="2019-07-31T23:32:41.639" v="4" actId="6549"/>
        <pc:sldMkLst>
          <pc:docMk/>
          <pc:sldMk cId="606309675" sldId="1497"/>
        </pc:sldMkLst>
        <pc:spChg chg="mod">
          <ac:chgData name="Daniel Geraldeli" userId="6fcd04fce5d766e7" providerId="LiveId" clId="{8AFE637A-2DFC-49CD-8BB8-42334D42E56D}" dt="2019-07-31T23:32:41.639" v="4" actId="6549"/>
          <ac:spMkLst>
            <pc:docMk/>
            <pc:sldMk cId="606309675" sldId="1497"/>
            <ac:spMk id="2" creationId="{2B2EA497-317B-4482-B965-CD1D4B1B4A0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Microsoft Dynamics</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AAD76F-A024-43F7-B9EE-AC63CCFACBE8}" type="datetime1">
              <a:rPr lang="en-US" smtClean="0">
                <a:latin typeface="Segoe UI" pitchFamily="34" charset="0"/>
              </a:rPr>
              <a:t>3/10/2020</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lang="en-US" sz="1100" smtClean="0"/>
            </a:lvl1pPr>
          </a:lstStyle>
          <a:p>
            <a:r>
              <a:rPr lang="en-US"/>
              <a:t>Microsoft Dynamics</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ACE23B3D-C775-4043-A0F5-AB722BD7A3D8}" type="datetime1">
              <a:rPr lang="en-US" smtClean="0"/>
              <a:t>3/10/2020</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627" algn="l" defTabSz="932651" rtl="0" eaLnBrk="1" latinLnBrk="0" hangingPunct="1">
      <a:defRPr sz="1200" kern="1200">
        <a:solidFill>
          <a:schemeClr val="tx1"/>
        </a:solidFill>
        <a:latin typeface="+mn-lt"/>
        <a:ea typeface="+mn-ea"/>
        <a:cs typeface="+mn-cs"/>
      </a:defRPr>
    </a:lvl6pPr>
    <a:lvl7pPr marL="2797952" algn="l" defTabSz="932651" rtl="0" eaLnBrk="1" latinLnBrk="0" hangingPunct="1">
      <a:defRPr sz="1200" kern="1200">
        <a:solidFill>
          <a:schemeClr val="tx1"/>
        </a:solidFill>
        <a:latin typeface="+mn-lt"/>
        <a:ea typeface="+mn-ea"/>
        <a:cs typeface="+mn-cs"/>
      </a:defRPr>
    </a:lvl7pPr>
    <a:lvl8pPr marL="3264277" algn="l" defTabSz="932651" rtl="0" eaLnBrk="1" latinLnBrk="0" hangingPunct="1">
      <a:defRPr sz="1200" kern="1200">
        <a:solidFill>
          <a:schemeClr val="tx1"/>
        </a:solidFill>
        <a:latin typeface="+mn-lt"/>
        <a:ea typeface="+mn-ea"/>
        <a:cs typeface="+mn-cs"/>
      </a:defRPr>
    </a:lvl8pPr>
    <a:lvl9pPr marL="3730604" algn="l" defTabSz="93265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adicionado </a:t>
            </a:r>
            <a:r>
              <a:rPr lang="pt-BR" err="1"/>
              <a:t>webapi</a:t>
            </a:r>
            <a:endParaRPr lang="pt-BR"/>
          </a:p>
          <a:p>
            <a:r>
              <a:rPr lang="en-US"/>
              <a:t>WCF – framework para </a:t>
            </a:r>
            <a:r>
              <a:rPr lang="en-US" err="1"/>
              <a:t>criação</a:t>
            </a:r>
            <a:r>
              <a:rPr lang="en-US"/>
              <a:t> de </a:t>
            </a:r>
            <a:r>
              <a:rPr lang="en-US" err="1"/>
              <a:t>aplicações</a:t>
            </a:r>
            <a:r>
              <a:rPr lang="en-US"/>
              <a:t> </a:t>
            </a:r>
            <a:r>
              <a:rPr lang="en-US" err="1"/>
              <a:t>orientadas</a:t>
            </a:r>
            <a:r>
              <a:rPr lang="en-US" baseline="0"/>
              <a:t> a </a:t>
            </a:r>
            <a:r>
              <a:rPr lang="en-US" baseline="0" err="1"/>
              <a:t>serviços</a:t>
            </a:r>
            <a:endParaRPr lang="en-US" baseline="0"/>
          </a:p>
          <a:p>
            <a:r>
              <a:rPr lang="en-US" baseline="0" err="1"/>
              <a:t>WebApi</a:t>
            </a:r>
            <a:r>
              <a:rPr lang="en-US" baseline="0"/>
              <a:t> – REST , </a:t>
            </a:r>
            <a:r>
              <a:rPr lang="en-US" baseline="0" err="1"/>
              <a:t>facilita</a:t>
            </a:r>
            <a:r>
              <a:rPr lang="en-US" baseline="0"/>
              <a:t> </a:t>
            </a:r>
            <a:r>
              <a:rPr lang="en-US" baseline="0" err="1"/>
              <a:t>desenvolvimento</a:t>
            </a:r>
            <a:r>
              <a:rPr lang="en-US" baseline="0"/>
              <a:t> para </a:t>
            </a:r>
            <a:r>
              <a:rPr lang="en-US" baseline="0" err="1"/>
              <a:t>diversas</a:t>
            </a:r>
            <a:r>
              <a:rPr lang="en-US" baseline="0"/>
              <a:t> </a:t>
            </a:r>
            <a:r>
              <a:rPr lang="en-US" baseline="0" err="1"/>
              <a:t>linguagens</a:t>
            </a:r>
            <a:r>
              <a:rPr lang="en-US" baseline="0"/>
              <a:t> e </a:t>
            </a:r>
            <a:r>
              <a:rPr lang="en-US" baseline="0" err="1"/>
              <a:t>aparelhos</a:t>
            </a:r>
            <a:r>
              <a:rPr lang="en-US" baseline="0"/>
              <a:t>, </a:t>
            </a:r>
            <a:r>
              <a:rPr lang="en-US" baseline="0" err="1"/>
              <a:t>usa</a:t>
            </a:r>
            <a:r>
              <a:rPr lang="en-US" baseline="0"/>
              <a:t> ODATA 4.0, </a:t>
            </a:r>
            <a:r>
              <a:rPr lang="en-US" baseline="0" err="1"/>
              <a:t>paridade</a:t>
            </a:r>
            <a:r>
              <a:rPr lang="en-US" baseline="0"/>
              <a:t> com o organization service(</a:t>
            </a:r>
            <a:r>
              <a:rPr lang="en-US" baseline="0" err="1"/>
              <a:t>porém</a:t>
            </a:r>
            <a:r>
              <a:rPr lang="en-US" baseline="0"/>
              <a:t> tem </a:t>
            </a:r>
            <a:r>
              <a:rPr lang="en-US" baseline="0" err="1"/>
              <a:t>alguns</a:t>
            </a:r>
            <a:r>
              <a:rPr lang="en-US" baseline="0"/>
              <a:t> bugs </a:t>
            </a:r>
            <a:r>
              <a:rPr lang="en-US" baseline="0" err="1"/>
              <a:t>ainda</a:t>
            </a:r>
            <a:r>
              <a:rPr lang="en-US" baseline="0"/>
              <a:t>)</a:t>
            </a:r>
            <a:endParaRPr lang="en-US"/>
          </a:p>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3371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243229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2183758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a:lnSpc>
                <a:spcPct val="100000"/>
              </a:lnSpc>
              <a:spcBef>
                <a:spcPts val="0"/>
              </a:spcBef>
              <a:spcAft>
                <a:spcPts val="0"/>
              </a:spcAft>
              <a:buNone/>
            </a:pPr>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73</a:t>
            </a:fld>
            <a:endParaRPr lang="en-US"/>
          </a:p>
        </p:txBody>
      </p:sp>
    </p:spTree>
    <p:extLst>
      <p:ext uri="{BB962C8B-B14F-4D97-AF65-F5344CB8AC3E}">
        <p14:creationId xmlns:p14="http://schemas.microsoft.com/office/powerpoint/2010/main" val="2539678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Acessar outras </a:t>
            </a:r>
            <a:r>
              <a:rPr lang="pt-BR" err="1"/>
              <a:t>dll’s</a:t>
            </a:r>
            <a:endParaRPr lang="pt-BR"/>
          </a:p>
          <a:p>
            <a:r>
              <a:rPr lang="pt-BR"/>
              <a:t>Acessar um IP diretamente</a:t>
            </a: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74</a:t>
            </a:fld>
            <a:endParaRPr lang="en-US"/>
          </a:p>
        </p:txBody>
      </p:sp>
    </p:spTree>
    <p:extLst>
      <p:ext uri="{BB962C8B-B14F-4D97-AF65-F5344CB8AC3E}">
        <p14:creationId xmlns:p14="http://schemas.microsoft.com/office/powerpoint/2010/main" val="3152722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78</a:t>
            </a:fld>
            <a:endParaRPr lang="en-US"/>
          </a:p>
        </p:txBody>
      </p:sp>
    </p:spTree>
    <p:extLst>
      <p:ext uri="{BB962C8B-B14F-4D97-AF65-F5344CB8AC3E}">
        <p14:creationId xmlns:p14="http://schemas.microsoft.com/office/powerpoint/2010/main" val="3417474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GAC</a:t>
            </a:r>
            <a:r>
              <a:rPr lang="pt-BR" baseline="0"/>
              <a:t> = Global </a:t>
            </a:r>
            <a:r>
              <a:rPr lang="pt-BR" baseline="0" err="1"/>
              <a:t>assembly</a:t>
            </a:r>
            <a:r>
              <a:rPr lang="pt-BR" baseline="0"/>
              <a:t> Cache</a:t>
            </a:r>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79</a:t>
            </a:fld>
            <a:endParaRPr lang="en-US"/>
          </a:p>
        </p:txBody>
      </p:sp>
    </p:spTree>
    <p:extLst>
      <p:ext uri="{BB962C8B-B14F-4D97-AF65-F5344CB8AC3E}">
        <p14:creationId xmlns:p14="http://schemas.microsoft.com/office/powerpoint/2010/main" val="157602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Atualizado gráfico</a:t>
            </a: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96</a:t>
            </a:fld>
            <a:endParaRPr lang="en-US"/>
          </a:p>
        </p:txBody>
      </p:sp>
    </p:spTree>
    <p:extLst>
      <p:ext uri="{BB962C8B-B14F-4D97-AF65-F5344CB8AC3E}">
        <p14:creationId xmlns:p14="http://schemas.microsoft.com/office/powerpoint/2010/main" val="3463709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Atualizado gráfico</a:t>
            </a: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97</a:t>
            </a:fld>
            <a:endParaRPr lang="en-US"/>
          </a:p>
        </p:txBody>
      </p:sp>
    </p:spTree>
    <p:extLst>
      <p:ext uri="{BB962C8B-B14F-4D97-AF65-F5344CB8AC3E}">
        <p14:creationId xmlns:p14="http://schemas.microsoft.com/office/powerpoint/2010/main" val="1193154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Atualizado gráfico</a:t>
            </a: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99</a:t>
            </a:fld>
            <a:endParaRPr lang="en-US"/>
          </a:p>
        </p:txBody>
      </p:sp>
    </p:spTree>
    <p:extLst>
      <p:ext uri="{BB962C8B-B14F-4D97-AF65-F5344CB8AC3E}">
        <p14:creationId xmlns:p14="http://schemas.microsoft.com/office/powerpoint/2010/main" val="1006002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Atualizado gráfico</a:t>
            </a: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100</a:t>
            </a:fld>
            <a:endParaRPr lang="en-US"/>
          </a:p>
        </p:txBody>
      </p:sp>
    </p:spTree>
    <p:extLst>
      <p:ext uri="{BB962C8B-B14F-4D97-AF65-F5344CB8AC3E}">
        <p14:creationId xmlns:p14="http://schemas.microsoft.com/office/powerpoint/2010/main" val="23938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595248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Atualizado gráfico</a:t>
            </a: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101</a:t>
            </a:fld>
            <a:endParaRPr lang="en-US"/>
          </a:p>
        </p:txBody>
      </p:sp>
    </p:spTree>
    <p:extLst>
      <p:ext uri="{BB962C8B-B14F-4D97-AF65-F5344CB8AC3E}">
        <p14:creationId xmlns:p14="http://schemas.microsoft.com/office/powerpoint/2010/main" val="2652921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Atualizado gráfico</a:t>
            </a: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102</a:t>
            </a:fld>
            <a:endParaRPr lang="en-US"/>
          </a:p>
        </p:txBody>
      </p:sp>
    </p:spTree>
    <p:extLst>
      <p:ext uri="{BB962C8B-B14F-4D97-AF65-F5344CB8AC3E}">
        <p14:creationId xmlns:p14="http://schemas.microsoft.com/office/powerpoint/2010/main" val="4023871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Atualizado gráfico</a:t>
            </a: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103</a:t>
            </a:fld>
            <a:endParaRPr lang="en-US"/>
          </a:p>
        </p:txBody>
      </p:sp>
    </p:spTree>
    <p:extLst>
      <p:ext uri="{BB962C8B-B14F-4D97-AF65-F5344CB8AC3E}">
        <p14:creationId xmlns:p14="http://schemas.microsoft.com/office/powerpoint/2010/main" val="186462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75892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err="1"/>
              <a:t>Gerenciadas</a:t>
            </a:r>
            <a:r>
              <a:rPr lang="en-US"/>
              <a:t> = ISV vendors, </a:t>
            </a:r>
            <a:r>
              <a:rPr lang="en-US" err="1"/>
              <a:t>consegue</a:t>
            </a:r>
            <a:r>
              <a:rPr lang="en-US"/>
              <a:t> </a:t>
            </a:r>
            <a:r>
              <a:rPr lang="en-US" err="1"/>
              <a:t>desinstalar,etc</a:t>
            </a:r>
            <a:endParaRPr lang="en-US"/>
          </a:p>
          <a:p>
            <a:r>
              <a:rPr lang="en-US" err="1"/>
              <a:t>Não</a:t>
            </a:r>
            <a:r>
              <a:rPr lang="en-US"/>
              <a:t> </a:t>
            </a:r>
            <a:r>
              <a:rPr lang="en-US" err="1"/>
              <a:t>gerenciadas</a:t>
            </a:r>
            <a:r>
              <a:rPr lang="en-US"/>
              <a:t> = </a:t>
            </a:r>
            <a:r>
              <a:rPr lang="en-US" err="1"/>
              <a:t>sobrescreve</a:t>
            </a:r>
            <a:r>
              <a:rPr lang="en-US"/>
              <a:t> no </a:t>
            </a:r>
            <a:r>
              <a:rPr lang="en-US" err="1"/>
              <a:t>alvo</a:t>
            </a:r>
            <a:endParaRPr lang="en-US"/>
          </a:p>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9240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636141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347472" indent="-347472" algn="l" defTabSz="914400">
              <a:buClr>
                <a:schemeClr val="bg1"/>
              </a:buClr>
              <a:buFont typeface="Arial"/>
              <a:buChar char="•"/>
            </a:pPr>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91219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Adicionado serviço API web</a:t>
            </a: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840784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95387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Cabeçalho 3"/>
          <p:cNvSpPr>
            <a:spLocks noGrp="1"/>
          </p:cNvSpPr>
          <p:nvPr>
            <p:ph type="hdr" sz="quarter" idx="10"/>
          </p:nvPr>
        </p:nvSpPr>
        <p:spPr/>
        <p:txBody>
          <a:bodyPr/>
          <a:lstStyle/>
          <a:p>
            <a:r>
              <a:rPr lang="en-US"/>
              <a:t>Microsoft Dynamics</a:t>
            </a:r>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ACE23B3D-C775-4043-A0F5-AB722BD7A3D8}" type="datetime1">
              <a:rPr lang="en-US" smtClean="0"/>
              <a:t>3/10/2020</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404973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9282" y="2564659"/>
            <a:ext cx="12436475" cy="25646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p>
        </p:txBody>
      </p:sp>
      <p:sp>
        <p:nvSpPr>
          <p:cNvPr id="10" name="TextBox 9"/>
          <p:cNvSpPr txBox="1"/>
          <p:nvPr userDrawn="1"/>
        </p:nvSpPr>
        <p:spPr>
          <a:xfrm>
            <a:off x="725463" y="1530296"/>
            <a:ext cx="10169409" cy="1096903"/>
          </a:xfrm>
          <a:prstGeom prst="rect">
            <a:avLst/>
          </a:prstGeom>
          <a:noFill/>
        </p:spPr>
        <p:txBody>
          <a:bodyPr wrap="square" rtlCol="0">
            <a:spAutoFit/>
          </a:bodyPr>
          <a:lstStyle/>
          <a:p>
            <a:r>
              <a:rPr lang="en-US" sz="6528">
                <a:solidFill>
                  <a:schemeClr val="tx1">
                    <a:lumMod val="65000"/>
                    <a:lumOff val="35000"/>
                  </a:schemeClr>
                </a:solidFill>
                <a:latin typeface="Segoe UI Light" pitchFamily="34" charset="0"/>
                <a:ea typeface="Segoe UI" pitchFamily="34" charset="0"/>
                <a:cs typeface="Segoe UI" pitchFamily="34" charset="0"/>
              </a:rPr>
              <a:t>Microsoft</a:t>
            </a:r>
            <a:r>
              <a:rPr lang="en-US" sz="2448" baseline="100000">
                <a:solidFill>
                  <a:schemeClr val="tx1">
                    <a:lumMod val="65000"/>
                    <a:lumOff val="35000"/>
                  </a:schemeClr>
                </a:solidFill>
                <a:latin typeface="Segoe UI Light" pitchFamily="34" charset="0"/>
                <a:ea typeface="Segoe UI" pitchFamily="34" charset="0"/>
                <a:cs typeface="Segoe UI" pitchFamily="34" charset="0"/>
              </a:rPr>
              <a:t>®</a:t>
            </a:r>
            <a:r>
              <a:rPr lang="en-US" sz="5984">
                <a:solidFill>
                  <a:schemeClr val="tx1">
                    <a:lumMod val="65000"/>
                    <a:lumOff val="35000"/>
                  </a:schemeClr>
                </a:solidFill>
                <a:latin typeface="Segoe UI Light" pitchFamily="34" charset="0"/>
                <a:ea typeface="Segoe UI" pitchFamily="34" charset="0"/>
                <a:cs typeface="Segoe UI" pitchFamily="34" charset="0"/>
              </a:rPr>
              <a:t> </a:t>
            </a:r>
            <a:r>
              <a:rPr lang="en-US" sz="6528">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11" name="Picture 10"/>
          <p:cNvPicPr>
            <a:picLocks noChangeAspect="1"/>
          </p:cNvPicPr>
          <p:nvPr userDrawn="1"/>
        </p:nvPicPr>
        <p:blipFill>
          <a:blip r:embed="rId2" cstate="print">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10143502" y="6431078"/>
            <a:ext cx="1922897" cy="234788"/>
          </a:xfrm>
          <a:prstGeom prst="rect">
            <a:avLst/>
          </a:prstGeom>
        </p:spPr>
      </p:pic>
      <p:sp>
        <p:nvSpPr>
          <p:cNvPr id="15" name="Text Placeholder 14"/>
          <p:cNvSpPr>
            <a:spLocks noGrp="1"/>
          </p:cNvSpPr>
          <p:nvPr>
            <p:ph type="body" sz="quarter" idx="10" hasCustomPrompt="1"/>
          </p:nvPr>
        </p:nvSpPr>
        <p:spPr>
          <a:xfrm>
            <a:off x="4227415" y="2564659"/>
            <a:ext cx="7735290" cy="1398905"/>
          </a:xfrm>
          <a:prstGeom prst="rect">
            <a:avLst/>
          </a:prstGeom>
        </p:spPr>
        <p:txBody>
          <a:bodyPr anchor="ctr"/>
          <a:lstStyle>
            <a:lvl1pPr marL="0" indent="0">
              <a:buNone/>
              <a:defRPr sz="11423" baseline="0">
                <a:solidFill>
                  <a:schemeClr val="bg1"/>
                </a:solidFill>
                <a:latin typeface="Segoe UI Light" pitchFamily="34" charset="0"/>
              </a:defRPr>
            </a:lvl1pPr>
          </a:lstStyle>
          <a:p>
            <a:pPr lvl="0"/>
            <a:r>
              <a:rPr lang="en-US"/>
              <a:t>&lt;Number&gt;</a:t>
            </a:r>
          </a:p>
        </p:txBody>
      </p:sp>
      <p:sp>
        <p:nvSpPr>
          <p:cNvPr id="19" name="Text Placeholder 18"/>
          <p:cNvSpPr>
            <a:spLocks noGrp="1"/>
          </p:cNvSpPr>
          <p:nvPr>
            <p:ph type="body" sz="quarter" idx="11" hasCustomPrompt="1"/>
          </p:nvPr>
        </p:nvSpPr>
        <p:spPr>
          <a:xfrm>
            <a:off x="4227413" y="3963564"/>
            <a:ext cx="7669160" cy="1165754"/>
          </a:xfrm>
          <a:prstGeom prst="rect">
            <a:avLst/>
          </a:prstGeom>
        </p:spPr>
        <p:txBody>
          <a:bodyPr/>
          <a:lstStyle>
            <a:lvl1pPr marL="0" indent="0">
              <a:buNone/>
              <a:defRPr sz="3808" baseline="0">
                <a:solidFill>
                  <a:schemeClr val="bg1"/>
                </a:solidFill>
                <a:latin typeface="Segoe UI" pitchFamily="34" charset="0"/>
                <a:ea typeface="Segoe UI" pitchFamily="34" charset="0"/>
                <a:cs typeface="Segoe UI" pitchFamily="34" charset="0"/>
              </a:defRPr>
            </a:lvl1pPr>
          </a:lstStyle>
          <a:p>
            <a:pPr lvl="0"/>
            <a:r>
              <a:rPr lang="en-US"/>
              <a:t>Course title starts here</a:t>
            </a:r>
          </a:p>
        </p:txBody>
      </p:sp>
      <p:pic>
        <p:nvPicPr>
          <p:cNvPr id="3" name="Picture 2"/>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 y="2564659"/>
            <a:ext cx="4166219" cy="2564659"/>
          </a:xfrm>
          <a:prstGeom prst="rect">
            <a:avLst/>
          </a:prstGeom>
        </p:spPr>
      </p:pic>
    </p:spTree>
    <p:extLst>
      <p:ext uri="{BB962C8B-B14F-4D97-AF65-F5344CB8AC3E}">
        <p14:creationId xmlns:p14="http://schemas.microsoft.com/office/powerpoint/2010/main" val="175755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a:prstGeom prst="rect">
            <a:avLst/>
          </a:prstGeo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02825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74638" y="6697663"/>
            <a:ext cx="5715000" cy="371475"/>
          </a:xfrm>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p>
            <a:fld id="{25B1B22E-D3C8-4129-8E85-2E5037E3E69B}" type="slidenum">
              <a:rPr lang="en-US" smtClean="0"/>
              <a:pPr/>
              <a:t>‹#›</a:t>
            </a:fld>
            <a:endParaRPr lang="en-US"/>
          </a:p>
        </p:txBody>
      </p:sp>
    </p:spTree>
    <p:extLst>
      <p:ext uri="{BB962C8B-B14F-4D97-AF65-F5344CB8AC3E}">
        <p14:creationId xmlns:p14="http://schemas.microsoft.com/office/powerpoint/2010/main" val="8095663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72191" y="2914386"/>
            <a:ext cx="11192828" cy="1165754"/>
          </a:xfrm>
          <a:prstGeom prst="rect">
            <a:avLst/>
          </a:prstGeom>
        </p:spPr>
        <p:txBody>
          <a:bodyPr anchor="ctr"/>
          <a:lstStyle>
            <a:lvl1pPr algn="ctr">
              <a:defRPr sz="4488">
                <a:latin typeface="Segoe UI Light" pitchFamily="34" charset="0"/>
              </a:defRPr>
            </a:lvl1pPr>
          </a:lstStyle>
          <a:p>
            <a:r>
              <a:rPr lang="en-US"/>
              <a:t>Add section title</a:t>
            </a:r>
            <a:endParaRPr lang="en-GB"/>
          </a:p>
        </p:txBody>
      </p:sp>
    </p:spTree>
    <p:extLst>
      <p:ext uri="{BB962C8B-B14F-4D97-AF65-F5344CB8AC3E}">
        <p14:creationId xmlns:p14="http://schemas.microsoft.com/office/powerpoint/2010/main" val="1409889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13" name="Rectangle 12"/>
          <p:cNvSpPr/>
          <p:nvPr userDrawn="1"/>
        </p:nvSpPr>
        <p:spPr>
          <a:xfrm>
            <a:off x="4008437" y="2564659"/>
            <a:ext cx="8447320" cy="30319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prstClr val="white"/>
              </a:solidFill>
            </a:endParaRPr>
          </a:p>
        </p:txBody>
      </p:sp>
      <p:sp>
        <p:nvSpPr>
          <p:cNvPr id="14" name="Text Placeholder 14"/>
          <p:cNvSpPr>
            <a:spLocks noGrp="1"/>
          </p:cNvSpPr>
          <p:nvPr>
            <p:ph type="body" sz="quarter" idx="10" hasCustomPrompt="1"/>
          </p:nvPr>
        </p:nvSpPr>
        <p:spPr>
          <a:xfrm>
            <a:off x="4227418" y="2616470"/>
            <a:ext cx="7735290" cy="1398905"/>
          </a:xfrm>
          <a:prstGeom prst="rect">
            <a:avLst/>
          </a:prstGeom>
        </p:spPr>
        <p:txBody>
          <a:bodyPr anchor="ctr"/>
          <a:lstStyle>
            <a:lvl1pPr marL="0" indent="0">
              <a:buNone/>
              <a:defRPr sz="11423" baseline="0">
                <a:solidFill>
                  <a:schemeClr val="bg1"/>
                </a:solidFill>
                <a:latin typeface="Segoe UI Light" pitchFamily="34" charset="0"/>
              </a:defRPr>
            </a:lvl1pPr>
          </a:lstStyle>
          <a:p>
            <a:pPr lvl="0"/>
            <a:r>
              <a:rPr lang="en-US"/>
              <a:t>&lt;Number&gt;</a:t>
            </a:r>
          </a:p>
        </p:txBody>
      </p:sp>
      <p:sp>
        <p:nvSpPr>
          <p:cNvPr id="16" name="Text Placeholder 18"/>
          <p:cNvSpPr>
            <a:spLocks noGrp="1"/>
          </p:cNvSpPr>
          <p:nvPr>
            <p:ph type="body" sz="quarter" idx="11" hasCustomPrompt="1"/>
          </p:nvPr>
        </p:nvSpPr>
        <p:spPr>
          <a:xfrm>
            <a:off x="4227413" y="4067187"/>
            <a:ext cx="7669160" cy="1502528"/>
          </a:xfrm>
          <a:prstGeom prst="rect">
            <a:avLst/>
          </a:prstGeom>
        </p:spPr>
        <p:txBody>
          <a:bodyPr/>
          <a:lstStyle>
            <a:lvl1pPr marL="0" indent="0">
              <a:buNone/>
              <a:defRPr sz="3808" baseline="0">
                <a:solidFill>
                  <a:schemeClr val="bg1"/>
                </a:solidFill>
                <a:latin typeface="Segoe UI" pitchFamily="34" charset="0"/>
                <a:ea typeface="Segoe UI" pitchFamily="34" charset="0"/>
                <a:cs typeface="Segoe UI" pitchFamily="34" charset="0"/>
              </a:defRPr>
            </a:lvl1pPr>
          </a:lstStyle>
          <a:p>
            <a:pPr lvl="0"/>
            <a:r>
              <a:rPr lang="en-US"/>
              <a:t>Course title starts here</a:t>
            </a:r>
          </a:p>
        </p:txBody>
      </p:sp>
      <p:pic>
        <p:nvPicPr>
          <p:cNvPr id="1026" name="Picture 2" descr="http://www.expressinfo.com/wp-content/uploads/2015/01/CR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87231" y="6002585"/>
            <a:ext cx="3309342" cy="76942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noChangeAspect="1"/>
          </p:cNvPicPr>
          <p:nvPr userDrawn="1"/>
        </p:nvPicPr>
        <p:blipFill rotWithShape="1">
          <a:blip r:embed="rId3">
            <a:extLst>
              <a:ext uri="{28A0092B-C50C-407E-A947-70E740481C1C}">
                <a14:useLocalDpi xmlns:a14="http://schemas.microsoft.com/office/drawing/2010/main" val="0"/>
              </a:ext>
            </a:extLst>
          </a:blip>
          <a:srcRect l="1678" t="10885" r="71473" b="11344"/>
          <a:stretch/>
        </p:blipFill>
        <p:spPr>
          <a:xfrm>
            <a:off x="365125" y="2564658"/>
            <a:ext cx="3200400" cy="3142404"/>
          </a:xfrm>
          <a:prstGeom prst="rect">
            <a:avLst/>
          </a:prstGeom>
        </p:spPr>
      </p:pic>
    </p:spTree>
    <p:extLst>
      <p:ext uri="{BB962C8B-B14F-4D97-AF65-F5344CB8AC3E}">
        <p14:creationId xmlns:p14="http://schemas.microsoft.com/office/powerpoint/2010/main" val="162680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bg>
      <p:bgPr>
        <a:solidFill>
          <a:srgbClr val="28507B"/>
        </a:solidFill>
        <a:effectLst/>
      </p:bgPr>
    </p:bg>
    <p:spTree>
      <p:nvGrpSpPr>
        <p:cNvPr id="1" name=""/>
        <p:cNvGrpSpPr/>
        <p:nvPr/>
      </p:nvGrpSpPr>
      <p:grpSpPr>
        <a:xfrm>
          <a:off x="0" y="0"/>
          <a:ext cx="0" cy="0"/>
          <a:chOff x="0" y="0"/>
          <a:chExt cx="0" cy="0"/>
        </a:xfrm>
      </p:grpSpPr>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034" y="339495"/>
            <a:ext cx="4406490" cy="1203279"/>
          </a:xfrm>
          <a:prstGeom prst="rect">
            <a:avLst/>
          </a:prstGeom>
        </p:spPr>
      </p:pic>
      <p:sp>
        <p:nvSpPr>
          <p:cNvPr id="2" name="Título 1"/>
          <p:cNvSpPr>
            <a:spLocks noGrp="1"/>
          </p:cNvSpPr>
          <p:nvPr>
            <p:ph type="title"/>
          </p:nvPr>
        </p:nvSpPr>
        <p:spPr>
          <a:xfrm>
            <a:off x="621824" y="3040062"/>
            <a:ext cx="11192828" cy="1165754"/>
          </a:xfrm>
        </p:spPr>
        <p:txBody>
          <a:bodyPr/>
          <a:lstStyle/>
          <a:p>
            <a:r>
              <a:rPr lang="pt-BR"/>
              <a:t>Clique para editar o título mestre</a:t>
            </a:r>
          </a:p>
        </p:txBody>
      </p:sp>
    </p:spTree>
    <p:extLst>
      <p:ext uri="{BB962C8B-B14F-4D97-AF65-F5344CB8AC3E}">
        <p14:creationId xmlns:p14="http://schemas.microsoft.com/office/powerpoint/2010/main" val="93612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m 2" descr="logo-FYI_novo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
        <p:nvSpPr>
          <p:cNvPr id="7" name="Título 6"/>
          <p:cNvSpPr>
            <a:spLocks noGrp="1"/>
          </p:cNvSpPr>
          <p:nvPr>
            <p:ph type="title" hasCustomPrompt="1"/>
          </p:nvPr>
        </p:nvSpPr>
        <p:spPr/>
        <p:txBody>
          <a:bodyPr>
            <a:normAutofit/>
          </a:bodyPr>
          <a:lstStyle>
            <a:lvl1pPr algn="l">
              <a:defRPr sz="4000"/>
            </a:lvl1pPr>
          </a:lstStyle>
          <a:p>
            <a:r>
              <a:rPr lang="pt-BR" sz="6000">
                <a:solidFill>
                  <a:srgbClr val="1BA1E2"/>
                </a:solidFill>
              </a:rPr>
              <a:t>Título</a:t>
            </a:r>
          </a:p>
        </p:txBody>
      </p:sp>
      <p:sp>
        <p:nvSpPr>
          <p:cNvPr id="16" name="Espaço Reservado para Conteúdo 15"/>
          <p:cNvSpPr>
            <a:spLocks noGrp="1"/>
          </p:cNvSpPr>
          <p:nvPr>
            <p:ph sz="quarter" idx="10"/>
          </p:nvPr>
        </p:nvSpPr>
        <p:spPr>
          <a:xfrm>
            <a:off x="622300" y="1820863"/>
            <a:ext cx="11191875" cy="3962400"/>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0526708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2pt Two column">
    <p:spTree>
      <p:nvGrpSpPr>
        <p:cNvPr id="1" name=""/>
        <p:cNvGrpSpPr/>
        <p:nvPr/>
      </p:nvGrpSpPr>
      <p:grpSpPr>
        <a:xfrm>
          <a:off x="0" y="0"/>
          <a:ext cx="0" cy="0"/>
          <a:chOff x="0" y="0"/>
          <a:chExt cx="0" cy="0"/>
        </a:xfrm>
      </p:grpSpPr>
      <p:sp>
        <p:nvSpPr>
          <p:cNvPr id="8" name="Rectangle 7"/>
          <p:cNvSpPr/>
          <p:nvPr userDrawn="1"/>
        </p:nvSpPr>
        <p:spPr>
          <a:xfrm>
            <a:off x="0" y="0"/>
            <a:ext cx="12436475" cy="8393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p>
        </p:txBody>
      </p:sp>
      <p:sp>
        <p:nvSpPr>
          <p:cNvPr id="2" name="Title 1"/>
          <p:cNvSpPr>
            <a:spLocks noGrp="1"/>
          </p:cNvSpPr>
          <p:nvPr>
            <p:ph type="title" hasCustomPrompt="1"/>
          </p:nvPr>
        </p:nvSpPr>
        <p:spPr>
          <a:xfrm>
            <a:off x="621824" y="0"/>
            <a:ext cx="11192828" cy="839343"/>
          </a:xfrm>
        </p:spPr>
        <p:txBody>
          <a:bodyPr>
            <a:noAutofit/>
          </a:bodyPr>
          <a:lstStyle>
            <a:lvl1pPr algn="l">
              <a:defRPr sz="4352" baseline="0">
                <a:solidFill>
                  <a:schemeClr val="bg1"/>
                </a:solidFill>
                <a:latin typeface="Segoe UI" pitchFamily="34" charset="0"/>
                <a:ea typeface="Segoe UI" pitchFamily="34" charset="0"/>
                <a:cs typeface="Segoe UI" pitchFamily="34" charset="0"/>
              </a:defRPr>
            </a:lvl1pPr>
          </a:lstStyle>
          <a:p>
            <a:r>
              <a:rPr lang="en-US"/>
              <a:t>32pt Slide Title</a:t>
            </a:r>
          </a:p>
        </p:txBody>
      </p:sp>
      <p:sp>
        <p:nvSpPr>
          <p:cNvPr id="9" name="Column 1 Contents"/>
          <p:cNvSpPr>
            <a:spLocks noGrp="1"/>
          </p:cNvSpPr>
          <p:nvPr>
            <p:ph type="body" sz="quarter" idx="13"/>
          </p:nvPr>
        </p:nvSpPr>
        <p:spPr>
          <a:xfrm>
            <a:off x="342738" y="1762400"/>
            <a:ext cx="5777575" cy="4650778"/>
          </a:xfrm>
          <a:prstGeom prst="rect">
            <a:avLst/>
          </a:prstGeom>
        </p:spPr>
        <p:txBody>
          <a:bodyPr/>
          <a:lstStyle>
            <a:lvl1pPr marL="279051" indent="-279051">
              <a:spcBef>
                <a:spcPts val="0"/>
              </a:spcBef>
              <a:spcAft>
                <a:spcPts val="408"/>
              </a:spcAft>
              <a:buClr>
                <a:srgbClr val="0070C0"/>
              </a:buClr>
              <a:buFont typeface="Arial" pitchFamily="34" charset="0"/>
              <a:buChar char="•"/>
              <a:defRPr sz="2448" b="0">
                <a:latin typeface="Segoe UI" pitchFamily="34" charset="0"/>
                <a:ea typeface="Segoe UI" pitchFamily="34" charset="0"/>
                <a:cs typeface="Segoe UI" pitchFamily="34" charset="0"/>
              </a:defRPr>
            </a:lvl1pPr>
            <a:lvl2pPr marL="854901" indent="-362685">
              <a:buClr>
                <a:srgbClr val="0070C0"/>
              </a:buClr>
              <a:buFont typeface="Arial" pitchFamily="34" charset="0"/>
              <a:buChar char="•"/>
              <a:defRPr sz="2448" b="0">
                <a:latin typeface="Segoe UI" pitchFamily="34" charset="0"/>
                <a:ea typeface="Segoe UI" pitchFamily="34" charset="0"/>
                <a:cs typeface="Segoe UI" pitchFamily="34" charset="0"/>
              </a:defRPr>
            </a:lvl2pPr>
            <a:lvl3pPr marL="1217586" indent="-362685">
              <a:buClr>
                <a:srgbClr val="0070C0"/>
              </a:buClr>
              <a:buFont typeface="Arial" pitchFamily="34" charset="0"/>
              <a:buChar char="•"/>
              <a:defRPr sz="2448" b="0">
                <a:latin typeface="Segoe UI" pitchFamily="34" charset="0"/>
                <a:ea typeface="Segoe UI" pitchFamily="34" charset="0"/>
                <a:cs typeface="Segoe UI" pitchFamily="34" charset="0"/>
              </a:defRPr>
            </a:lvl3pPr>
            <a:lvl4pPr>
              <a:defRPr sz="2448">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endParaRPr lang="en-US"/>
          </a:p>
        </p:txBody>
      </p:sp>
      <p:sp>
        <p:nvSpPr>
          <p:cNvPr id="11" name="Column 2 Contents"/>
          <p:cNvSpPr>
            <a:spLocks noGrp="1"/>
          </p:cNvSpPr>
          <p:nvPr>
            <p:ph type="body" sz="quarter" idx="14"/>
          </p:nvPr>
        </p:nvSpPr>
        <p:spPr>
          <a:xfrm>
            <a:off x="6267200" y="1762400"/>
            <a:ext cx="5777575" cy="4650778"/>
          </a:xfrm>
          <a:prstGeom prst="rect">
            <a:avLst/>
          </a:prstGeom>
        </p:spPr>
        <p:txBody>
          <a:bodyPr/>
          <a:lstStyle>
            <a:lvl1pPr marL="279051" indent="-279051">
              <a:spcBef>
                <a:spcPts val="0"/>
              </a:spcBef>
              <a:spcAft>
                <a:spcPts val="408"/>
              </a:spcAft>
              <a:buClr>
                <a:srgbClr val="0070C0"/>
              </a:buClr>
              <a:buFont typeface="Arial" pitchFamily="34" charset="0"/>
              <a:buChar char="•"/>
              <a:defRPr sz="2448" b="0">
                <a:latin typeface="Segoe UI" pitchFamily="34" charset="0"/>
                <a:ea typeface="Segoe UI" pitchFamily="34" charset="0"/>
                <a:cs typeface="Segoe UI" pitchFamily="34" charset="0"/>
              </a:defRPr>
            </a:lvl1pPr>
            <a:lvl2pPr marL="854901" indent="-362685">
              <a:buClr>
                <a:srgbClr val="0070C0"/>
              </a:buClr>
              <a:buFont typeface="Arial" pitchFamily="34" charset="0"/>
              <a:buChar char="•"/>
              <a:defRPr sz="2448" b="0">
                <a:latin typeface="Segoe UI" pitchFamily="34" charset="0"/>
                <a:ea typeface="Segoe UI" pitchFamily="34" charset="0"/>
                <a:cs typeface="Segoe UI" pitchFamily="34" charset="0"/>
              </a:defRPr>
            </a:lvl2pPr>
            <a:lvl3pPr marL="1217586" indent="-362685">
              <a:buClr>
                <a:srgbClr val="0070C0"/>
              </a:buClr>
              <a:buFont typeface="Arial" pitchFamily="34" charset="0"/>
              <a:buChar char="•"/>
              <a:defRPr sz="2448" b="0">
                <a:latin typeface="Segoe UI" pitchFamily="34" charset="0"/>
                <a:ea typeface="Segoe UI" pitchFamily="34" charset="0"/>
                <a:cs typeface="Segoe UI" pitchFamily="34" charset="0"/>
              </a:defRPr>
            </a:lvl3pPr>
            <a:lvl4pPr>
              <a:defRPr sz="2448">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endParaRPr lang="en-US"/>
          </a:p>
        </p:txBody>
      </p:sp>
      <p:sp>
        <p:nvSpPr>
          <p:cNvPr id="5" name="Column 1 Heading"/>
          <p:cNvSpPr>
            <a:spLocks noGrp="1"/>
          </p:cNvSpPr>
          <p:nvPr>
            <p:ph type="body" sz="quarter" idx="15"/>
          </p:nvPr>
        </p:nvSpPr>
        <p:spPr>
          <a:xfrm>
            <a:off x="621824" y="1077022"/>
            <a:ext cx="5532763" cy="734333"/>
          </a:xfrm>
          <a:prstGeom prst="rect">
            <a:avLst/>
          </a:prstGeom>
        </p:spPr>
        <p:txBody>
          <a:bodyPr/>
          <a:lstStyle>
            <a:lvl1pPr marL="0" indent="0">
              <a:buNone/>
              <a:defRPr sz="3808"/>
            </a:lvl1pPr>
          </a:lstStyle>
          <a:p>
            <a:pPr lvl="0"/>
            <a:r>
              <a:rPr lang="en-US"/>
              <a:t>Click to edit Master text styles</a:t>
            </a:r>
            <a:endParaRPr lang="en-GB"/>
          </a:p>
        </p:txBody>
      </p:sp>
      <p:sp>
        <p:nvSpPr>
          <p:cNvPr id="12" name="Column 2 Heading"/>
          <p:cNvSpPr>
            <a:spLocks noGrp="1"/>
          </p:cNvSpPr>
          <p:nvPr>
            <p:ph type="body" sz="quarter" idx="16"/>
          </p:nvPr>
        </p:nvSpPr>
        <p:spPr>
          <a:xfrm>
            <a:off x="6546286" y="1077022"/>
            <a:ext cx="5777575" cy="734333"/>
          </a:xfrm>
          <a:prstGeom prst="rect">
            <a:avLst/>
          </a:prstGeom>
        </p:spPr>
        <p:txBody>
          <a:bodyPr/>
          <a:lstStyle>
            <a:lvl1pPr marL="0" indent="0">
              <a:buNone/>
              <a:defRPr sz="3808"/>
            </a:lvl1pPr>
          </a:lstStyle>
          <a:p>
            <a:pPr lvl="0"/>
            <a:r>
              <a:rPr lang="en-US"/>
              <a:t>Click to edit Master text styles</a:t>
            </a:r>
            <a:endParaRPr lang="en-GB"/>
          </a:p>
        </p:txBody>
      </p:sp>
    </p:spTree>
    <p:extLst>
      <p:ext uri="{BB962C8B-B14F-4D97-AF65-F5344CB8AC3E}">
        <p14:creationId xmlns:p14="http://schemas.microsoft.com/office/powerpoint/2010/main" val="28674723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ives 32 + 24pt">
    <p:spTree>
      <p:nvGrpSpPr>
        <p:cNvPr id="1" name=""/>
        <p:cNvGrpSpPr/>
        <p:nvPr/>
      </p:nvGrpSpPr>
      <p:grpSpPr>
        <a:xfrm>
          <a:off x="0" y="0"/>
          <a:ext cx="0" cy="0"/>
          <a:chOff x="0" y="0"/>
          <a:chExt cx="0" cy="0"/>
        </a:xfrm>
      </p:grpSpPr>
      <p:sp>
        <p:nvSpPr>
          <p:cNvPr id="8" name="Rectangle 7"/>
          <p:cNvSpPr/>
          <p:nvPr userDrawn="1"/>
        </p:nvSpPr>
        <p:spPr>
          <a:xfrm>
            <a:off x="0" y="0"/>
            <a:ext cx="12436475" cy="8393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p>
        </p:txBody>
      </p:sp>
      <p:sp>
        <p:nvSpPr>
          <p:cNvPr id="2" name="Title 1"/>
          <p:cNvSpPr>
            <a:spLocks noGrp="1"/>
          </p:cNvSpPr>
          <p:nvPr>
            <p:ph type="title" hasCustomPrompt="1"/>
          </p:nvPr>
        </p:nvSpPr>
        <p:spPr>
          <a:xfrm>
            <a:off x="621824" y="0"/>
            <a:ext cx="11192828" cy="839343"/>
          </a:xfrm>
        </p:spPr>
        <p:txBody>
          <a:bodyPr>
            <a:noAutofit/>
          </a:bodyPr>
          <a:lstStyle>
            <a:lvl1pPr algn="l">
              <a:defRPr sz="4352" baseline="0">
                <a:solidFill>
                  <a:schemeClr val="bg1"/>
                </a:solidFill>
                <a:latin typeface="Segoe UI" pitchFamily="34" charset="0"/>
                <a:ea typeface="Segoe UI" pitchFamily="34" charset="0"/>
                <a:cs typeface="Segoe UI" pitchFamily="34" charset="0"/>
              </a:defRPr>
            </a:lvl1pPr>
          </a:lstStyle>
          <a:p>
            <a:r>
              <a:rPr lang="en-US"/>
              <a:t>32pt Slide Title</a:t>
            </a:r>
          </a:p>
        </p:txBody>
      </p:sp>
      <p:sp>
        <p:nvSpPr>
          <p:cNvPr id="9" name="Text Placeholder 4"/>
          <p:cNvSpPr>
            <a:spLocks noGrp="1"/>
          </p:cNvSpPr>
          <p:nvPr>
            <p:ph type="body" sz="quarter" idx="13"/>
          </p:nvPr>
        </p:nvSpPr>
        <p:spPr>
          <a:xfrm>
            <a:off x="621824" y="1088037"/>
            <a:ext cx="11192828" cy="5207035"/>
          </a:xfrm>
          <a:prstGeom prst="rect">
            <a:avLst/>
          </a:prstGeom>
        </p:spPr>
        <p:txBody>
          <a:bodyPr/>
          <a:lstStyle>
            <a:lvl1pPr marL="621746" indent="-621746">
              <a:buClr>
                <a:srgbClr val="0070C0"/>
              </a:buClr>
              <a:buFont typeface="Arial" pitchFamily="34" charset="0"/>
              <a:buChar char="•"/>
              <a:defRPr sz="3264" b="0">
                <a:latin typeface="Segoe UI" pitchFamily="34" charset="0"/>
                <a:ea typeface="Segoe UI" pitchFamily="34" charset="0"/>
                <a:cs typeface="Segoe UI" pitchFamily="34" charset="0"/>
              </a:defRPr>
            </a:lvl1pPr>
            <a:lvl2pPr marL="1088056" indent="-466310">
              <a:buClr>
                <a:srgbClr val="0070C0"/>
              </a:buClr>
              <a:buFont typeface="Arial" pitchFamily="34" charset="0"/>
              <a:buChar char="•"/>
              <a:defRPr sz="3264" b="0">
                <a:latin typeface="Segoe UI" pitchFamily="34" charset="0"/>
                <a:ea typeface="Segoe UI" pitchFamily="34" charset="0"/>
                <a:cs typeface="Segoe UI" pitchFamily="34" charset="0"/>
              </a:defRPr>
            </a:lvl2pPr>
            <a:lvl3pPr marL="1709802" indent="-466310">
              <a:buClr>
                <a:srgbClr val="0070C0"/>
              </a:buClr>
              <a:buFont typeface="Arial" pitchFamily="34" charset="0"/>
              <a:buChar char="•"/>
              <a:defRPr sz="272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endParaRPr lang="en-US"/>
          </a:p>
        </p:txBody>
      </p:sp>
    </p:spTree>
    <p:extLst>
      <p:ext uri="{BB962C8B-B14F-4D97-AF65-F5344CB8AC3E}">
        <p14:creationId xmlns:p14="http://schemas.microsoft.com/office/powerpoint/2010/main" val="364677390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12436475" cy="8393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p>
        </p:txBody>
      </p:sp>
      <p:sp>
        <p:nvSpPr>
          <p:cNvPr id="2" name="Title 1"/>
          <p:cNvSpPr>
            <a:spLocks noGrp="1"/>
          </p:cNvSpPr>
          <p:nvPr>
            <p:ph type="title" hasCustomPrompt="1"/>
          </p:nvPr>
        </p:nvSpPr>
        <p:spPr>
          <a:xfrm>
            <a:off x="621824" y="0"/>
            <a:ext cx="11192828" cy="839343"/>
          </a:xfrm>
        </p:spPr>
        <p:txBody>
          <a:bodyPr>
            <a:noAutofit/>
          </a:bodyPr>
          <a:lstStyle>
            <a:lvl1pPr algn="l">
              <a:defRPr sz="3808" baseline="0">
                <a:solidFill>
                  <a:schemeClr val="bg1"/>
                </a:solidFill>
                <a:latin typeface="Segoe UI" pitchFamily="34" charset="0"/>
                <a:ea typeface="Segoe UI" pitchFamily="34" charset="0"/>
                <a:cs typeface="Segoe UI" pitchFamily="34" charset="0"/>
              </a:defRPr>
            </a:lvl1pPr>
          </a:lstStyle>
          <a:p>
            <a:r>
              <a:rPr lang="en-US"/>
              <a:t>28 </a:t>
            </a:r>
            <a:r>
              <a:rPr lang="en-US" err="1"/>
              <a:t>pt</a:t>
            </a:r>
            <a:r>
              <a:rPr lang="en-US"/>
              <a:t> Slide Title</a:t>
            </a:r>
          </a:p>
        </p:txBody>
      </p:sp>
      <p:sp>
        <p:nvSpPr>
          <p:cNvPr id="9" name="Text Placeholder 4"/>
          <p:cNvSpPr>
            <a:spLocks noGrp="1"/>
          </p:cNvSpPr>
          <p:nvPr>
            <p:ph type="body" sz="quarter" idx="13"/>
          </p:nvPr>
        </p:nvSpPr>
        <p:spPr>
          <a:xfrm>
            <a:off x="621824" y="1088037"/>
            <a:ext cx="11192828" cy="5207035"/>
          </a:xfrm>
          <a:prstGeom prst="rect">
            <a:avLst/>
          </a:prstGeom>
        </p:spPr>
        <p:txBody>
          <a:bodyPr/>
          <a:lstStyle>
            <a:lvl1pPr marL="621746" indent="-621746">
              <a:buClr>
                <a:srgbClr val="0070C0"/>
              </a:buClr>
              <a:buFont typeface="Arial" pitchFamily="34" charset="0"/>
              <a:buChar char="•"/>
              <a:defRPr sz="3808" b="0">
                <a:latin typeface="Segoe UI" pitchFamily="34" charset="0"/>
                <a:ea typeface="Segoe UI" pitchFamily="34" charset="0"/>
                <a:cs typeface="Segoe UI" pitchFamily="34" charset="0"/>
              </a:defRPr>
            </a:lvl1pPr>
            <a:lvl2pPr marL="1088056" indent="-466310">
              <a:buClr>
                <a:srgbClr val="0070C0"/>
              </a:buClr>
              <a:buFont typeface="Arial" pitchFamily="34" charset="0"/>
              <a:buChar char="•"/>
              <a:defRPr sz="3264" b="0">
                <a:latin typeface="Segoe UI" pitchFamily="34" charset="0"/>
                <a:ea typeface="Segoe UI" pitchFamily="34" charset="0"/>
                <a:cs typeface="Segoe UI" pitchFamily="34" charset="0"/>
              </a:defRPr>
            </a:lvl2pPr>
            <a:lvl3pPr marL="1709802" indent="-466310">
              <a:buClr>
                <a:srgbClr val="0070C0"/>
              </a:buClr>
              <a:buFont typeface="Arial" pitchFamily="34" charset="0"/>
              <a:buChar char="•"/>
              <a:defRPr sz="272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endParaRPr lang="en-US"/>
          </a:p>
        </p:txBody>
      </p:sp>
    </p:spTree>
    <p:extLst>
      <p:ext uri="{BB962C8B-B14F-4D97-AF65-F5344CB8AC3E}">
        <p14:creationId xmlns:p14="http://schemas.microsoft.com/office/powerpoint/2010/main" val="262468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12436475" cy="8393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p>
        </p:txBody>
      </p:sp>
      <p:sp>
        <p:nvSpPr>
          <p:cNvPr id="6" name="Title 1"/>
          <p:cNvSpPr>
            <a:spLocks noGrp="1"/>
          </p:cNvSpPr>
          <p:nvPr>
            <p:ph type="title" hasCustomPrompt="1"/>
          </p:nvPr>
        </p:nvSpPr>
        <p:spPr>
          <a:xfrm>
            <a:off x="621824" y="0"/>
            <a:ext cx="11192828" cy="839343"/>
          </a:xfrm>
        </p:spPr>
        <p:txBody>
          <a:bodyPr>
            <a:noAutofit/>
          </a:bodyPr>
          <a:lstStyle>
            <a:lvl1pPr algn="l">
              <a:defRPr sz="4352" baseline="0">
                <a:solidFill>
                  <a:schemeClr val="bg1"/>
                </a:solidFill>
                <a:latin typeface="Segoe UI" pitchFamily="34" charset="0"/>
                <a:ea typeface="Segoe UI" pitchFamily="34" charset="0"/>
                <a:cs typeface="Segoe UI" pitchFamily="34" charset="0"/>
              </a:defRPr>
            </a:lvl1pPr>
          </a:lstStyle>
          <a:p>
            <a:r>
              <a:rPr lang="en-US"/>
              <a:t>32pt Slide Title</a:t>
            </a:r>
          </a:p>
        </p:txBody>
      </p:sp>
    </p:spTree>
    <p:extLst>
      <p:ext uri="{BB962C8B-B14F-4D97-AF65-F5344CB8AC3E}">
        <p14:creationId xmlns:p14="http://schemas.microsoft.com/office/powerpoint/2010/main" val="261002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17" y="-318"/>
            <a:ext cx="12435840" cy="6995160"/>
          </a:xfrm>
          <a:prstGeom prst="rect">
            <a:avLst/>
          </a:prstGeom>
        </p:spPr>
      </p:pic>
      <p:sp>
        <p:nvSpPr>
          <p:cNvPr id="5" name="Rectangle 4"/>
          <p:cNvSpPr/>
          <p:nvPr userDrawn="1"/>
        </p:nvSpPr>
        <p:spPr bwMode="ltGray">
          <a:xfrm>
            <a:off x="274702" y="3954487"/>
            <a:ext cx="2743200" cy="274317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ltGray">
          <a:xfrm>
            <a:off x="3017902" y="3954487"/>
            <a:ext cx="7315200" cy="274317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274702" cy="6995160"/>
          </a:xfrm>
          <a:prstGeom prst="rect">
            <a:avLst/>
          </a:prstGeom>
        </p:spPr>
      </p:pic>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6697626"/>
            <a:ext cx="12435840" cy="297533"/>
          </a:xfrm>
          <a:prstGeom prst="rect">
            <a:avLst/>
          </a:prstGeom>
        </p:spPr>
      </p:pic>
      <p:sp>
        <p:nvSpPr>
          <p:cNvPr id="2" name="Title 1"/>
          <p:cNvSpPr>
            <a:spLocks noGrp="1"/>
          </p:cNvSpPr>
          <p:nvPr>
            <p:ph type="title" hasCustomPrompt="1"/>
          </p:nvPr>
        </p:nvSpPr>
        <p:spPr>
          <a:xfrm>
            <a:off x="274639" y="3961671"/>
            <a:ext cx="10056812" cy="2743200"/>
          </a:xfrm>
          <a:noFill/>
        </p:spPr>
        <p:txBody>
          <a:bodyPr tIns="91440" bIns="91440" anchor="t" anchorCtr="0"/>
          <a:lstStyle>
            <a:lvl1pPr>
              <a:defRPr sz="7200" spc="-100" baseline="0">
                <a:gradFill>
                  <a:gsLst>
                    <a:gs pos="5833">
                      <a:srgbClr val="282828"/>
                    </a:gs>
                    <a:gs pos="18000">
                      <a:srgbClr val="282828"/>
                    </a:gs>
                  </a:gsLst>
                  <a:lin ang="5400000" scaled="0"/>
                </a:gradFill>
              </a:defRPr>
            </a:lvl1pPr>
          </a:lstStyle>
          <a:p>
            <a:r>
              <a:rPr lang="en-US"/>
              <a:t>Video title</a:t>
            </a:r>
          </a:p>
        </p:txBody>
      </p:sp>
    </p:spTree>
    <p:extLst>
      <p:ext uri="{BB962C8B-B14F-4D97-AF65-F5344CB8AC3E}">
        <p14:creationId xmlns:p14="http://schemas.microsoft.com/office/powerpoint/2010/main" val="13500594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path" presetSubtype="0" accel="24000" decel="76000" fill="hold" grpId="1" nodeType="withEffect">
                                  <p:stCondLst>
                                    <p:cond delay="0"/>
                                  </p:stCondLst>
                                  <p:childTnLst>
                                    <p:animMotion origin="layout" path="M -0.24266 0.43146 L -1.71305E-6 -1.64321E-6 " pathEditMode="relative" rAng="0" ptsTypes="AA">
                                      <p:cBhvr>
                                        <p:cTn id="8" dur="750" fill="hold"/>
                                        <p:tgtEl>
                                          <p:spTgt spid="5"/>
                                        </p:tgtEl>
                                        <p:attrNameLst>
                                          <p:attrName>ppt_x</p:attrName>
                                          <p:attrName>ppt_y</p:attrName>
                                        </p:attrNameLst>
                                      </p:cBhvr>
                                      <p:rCtr x="12127" y="-21584"/>
                                    </p:animMotion>
                                  </p:childTnLst>
                                </p:cTn>
                              </p:par>
                              <p:par>
                                <p:cTn id="9" presetID="1"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6" presetClass="emph" presetSubtype="0" accel="100000" autoRev="1" fill="hold" grpId="1" nodeType="withEffect">
                                  <p:stCondLst>
                                    <p:cond delay="500"/>
                                  </p:stCondLst>
                                  <p:childTnLst>
                                    <p:animScale>
                                      <p:cBhvr>
                                        <p:cTn id="12" dur="500" fill="hold"/>
                                        <p:tgtEl>
                                          <p:spTgt spid="7"/>
                                        </p:tgtEl>
                                      </p:cBhvr>
                                      <p:by x="0" y="100000"/>
                                    </p:animScale>
                                  </p:childTnLst>
                                </p:cTn>
                              </p:par>
                              <p:par>
                                <p:cTn id="13" presetID="35" presetClass="path" presetSubtype="0" decel="100000" fill="hold" grpId="2" nodeType="withEffect">
                                  <p:stCondLst>
                                    <p:cond delay="1000"/>
                                  </p:stCondLst>
                                  <p:childTnLst>
                                    <p:animMotion origin="layout" path="M -0.2941 -1.64321E-6 L -2.8287E-6 -1.64321E-6 " pathEditMode="relative" rAng="0" ptsTypes="AA">
                                      <p:cBhvr>
                                        <p:cTn id="14" dur="500" fill="hold"/>
                                        <p:tgtEl>
                                          <p:spTgt spid="7"/>
                                        </p:tgtEl>
                                        <p:attrNameLst>
                                          <p:attrName>ppt_x</p:attrName>
                                          <p:attrName>ppt_y</p:attrName>
                                        </p:attrNameLst>
                                      </p:cBhvr>
                                      <p:rCtr x="14705" y="0"/>
                                    </p:animMotion>
                                  </p:childTnLst>
                                </p:cTn>
                              </p:par>
                              <p:par>
                                <p:cTn id="15" presetID="10" presetClass="entr" presetSubtype="0" fill="hold" grpId="0" nodeType="withEffect">
                                  <p:stCondLst>
                                    <p:cond delay="145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950"/>
                                        <p:tgtEl>
                                          <p:spTgt spid="2"/>
                                        </p:tgtEl>
                                      </p:cBhvr>
                                    </p:animEffect>
                                  </p:childTnLst>
                                </p:cTn>
                              </p:par>
                              <p:par>
                                <p:cTn id="18" presetID="63" presetClass="path" presetSubtype="0" decel="100000" fill="hold" grpId="1" nodeType="withEffect">
                                  <p:stCondLst>
                                    <p:cond delay="1450"/>
                                  </p:stCondLst>
                                  <p:childTnLst>
                                    <p:animMotion origin="layout" path="M -0.01456 3.54063E-6 L 3.3061E-6 3.54063E-6 " pathEditMode="relative" rAng="0" ptsTypes="AA">
                                      <p:cBhvr>
                                        <p:cTn id="19" dur="950" fill="hold"/>
                                        <p:tgtEl>
                                          <p:spTgt spid="2"/>
                                        </p:tgtEl>
                                        <p:attrNameLst>
                                          <p:attrName>ppt_x</p:attrName>
                                          <p:attrName>ppt_y</p:attrName>
                                        </p:attrNameLst>
                                      </p:cBhvr>
                                      <p:rCtr x="728" y="0"/>
                                    </p:animMotion>
                                  </p:childTnLst>
                                </p:cTn>
                              </p:par>
                              <p:par>
                                <p:cTn id="20" presetID="6" presetClass="emph" presetSubtype="0" accel="100000" autoRev="1" fill="hold" grpId="2" nodeType="withEffect">
                                  <p:stCondLst>
                                    <p:cond delay="750"/>
                                  </p:stCondLst>
                                  <p:childTnLst>
                                    <p:animScale>
                                      <p:cBhvr>
                                        <p:cTn id="21" dur="500" fill="hold"/>
                                        <p:tgtEl>
                                          <p:spTgt spid="2"/>
                                        </p:tgtEl>
                                      </p:cBhvr>
                                      <p:by x="92000" y="92000"/>
                                    </p:animScale>
                                  </p:childTnLst>
                                </p:cTn>
                              </p:par>
                              <p:par>
                                <p:cTn id="22" presetID="42" presetClass="path" presetSubtype="0" accel="27273" decel="72727" fill="hold" nodeType="withEffect">
                                  <p:stCondLst>
                                    <p:cond delay="1100"/>
                                  </p:stCondLst>
                                  <p:childTnLst>
                                    <p:animMotion origin="layout" path="M 0 0 L 3.98264E-7 -4.63913E-6 " pathEditMode="relative" rAng="0" ptsTypes="AA">
                                      <p:cBhvr>
                                        <p:cTn id="23" dur="1100" fill="hold"/>
                                        <p:tgtEl>
                                          <p:spTgt spid="3"/>
                                        </p:tgtEl>
                                        <p:attrNameLst>
                                          <p:attrName>ppt_x</p:attrName>
                                          <p:attrName>ppt_y</p:attrName>
                                        </p:attrNameLst>
                                      </p:cBhvr>
                                      <p:rCtr x="728" y="1952"/>
                                    </p:animMotion>
                                  </p:childTnLst>
                                </p:cTn>
                              </p:par>
                              <p:par>
                                <p:cTn id="24" presetID="6" presetClass="emph" presetSubtype="0" accel="27273" decel="72727" fill="hold" nodeType="withEffect">
                                  <p:stCondLst>
                                    <p:cond delay="1100"/>
                                  </p:stCondLst>
                                  <p:childTnLst>
                                    <p:animScale>
                                      <p:cBhvr>
                                        <p:cTn id="25" dur="1100" fill="hold"/>
                                        <p:tgtEl>
                                          <p:spTgt spid="3"/>
                                        </p:tgtEl>
                                      </p:cBhvr>
                                      <p:by x="105000" y="105000"/>
                                    </p:animScale>
                                  </p:childTnLst>
                                </p:cTn>
                              </p:par>
                              <p:par>
                                <p:cTn id="26" presetID="1" presetClass="exit" presetSubtype="0" fill="hold" nodeType="withEffect">
                                  <p:stCondLst>
                                    <p:cond delay="800"/>
                                  </p:stCondLst>
                                  <p:childTnLst>
                                    <p:set>
                                      <p:cBhvr>
                                        <p:cTn id="27" dur="1" fill="hold">
                                          <p:stCondLst>
                                            <p:cond delay="0"/>
                                          </p:stCondLst>
                                        </p:cTn>
                                        <p:tgtEl>
                                          <p:spTgt spid="8"/>
                                        </p:tgtEl>
                                        <p:attrNameLst>
                                          <p:attrName>style.visibility</p:attrName>
                                        </p:attrNameLst>
                                      </p:cBhvr>
                                      <p:to>
                                        <p:strVal val="hidden"/>
                                      </p:to>
                                    </p:set>
                                  </p:childTnLst>
                                </p:cTn>
                              </p:par>
                              <p:par>
                                <p:cTn id="28" presetID="1" presetClass="exit" presetSubtype="0" fill="hold" nodeType="withEffect">
                                  <p:stCondLst>
                                    <p:cond delay="800"/>
                                  </p:stCondLst>
                                  <p:childTnLst>
                                    <p:set>
                                      <p:cBhvr>
                                        <p:cTn id="29"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7" grpId="2" animBg="1"/>
      <p:bldP spid="2" grpId="0"/>
      <p:bldP spid="2" grpId="1"/>
      <p:bldP spid="2" grpId="2"/>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1824" y="280106"/>
            <a:ext cx="11192828" cy="1165754"/>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p:cNvSpPr>
            <a:spLocks noGrp="1"/>
          </p:cNvSpPr>
          <p:nvPr>
            <p:ph type="dt" sz="half" idx="2"/>
          </p:nvPr>
        </p:nvSpPr>
        <p:spPr>
          <a:xfrm>
            <a:off x="621824" y="6482889"/>
            <a:ext cx="2901844" cy="372394"/>
          </a:xfrm>
          <a:prstGeom prst="rect">
            <a:avLst/>
          </a:prstGeom>
        </p:spPr>
        <p:txBody>
          <a:bodyPr vert="horz" lIns="91440" tIns="45720" rIns="91440" bIns="45720" rtlCol="0" anchor="ctr"/>
          <a:lstStyle>
            <a:lvl1pPr algn="l">
              <a:defRPr sz="1632">
                <a:solidFill>
                  <a:schemeClr val="tx1">
                    <a:tint val="75000"/>
                  </a:schemeClr>
                </a:solidFill>
              </a:defRPr>
            </a:lvl1pPr>
          </a:lstStyle>
          <a:p>
            <a:fld id="{FC69B7DB-8367-4EA5-BD31-DC3A1C807884}" type="datetimeFigureOut">
              <a:rPr lang="en-US" smtClean="0"/>
              <a:pPr/>
              <a:t>3/10/2020</a:t>
            </a:fld>
            <a:endParaRPr lang="en-US"/>
          </a:p>
        </p:txBody>
      </p:sp>
      <p:sp>
        <p:nvSpPr>
          <p:cNvPr id="5" name="Footer Placeholder 4"/>
          <p:cNvSpPr>
            <a:spLocks noGrp="1"/>
          </p:cNvSpPr>
          <p:nvPr>
            <p:ph type="ftr" sz="quarter" idx="3"/>
          </p:nvPr>
        </p:nvSpPr>
        <p:spPr>
          <a:xfrm>
            <a:off x="4249129" y="6482889"/>
            <a:ext cx="3938217" cy="372394"/>
          </a:xfrm>
          <a:prstGeom prst="rect">
            <a:avLst/>
          </a:prstGeom>
        </p:spPr>
        <p:txBody>
          <a:bodyPr vert="horz" lIns="91440" tIns="45720" rIns="91440" bIns="45720" rtlCol="0" anchor="ctr"/>
          <a:lstStyle>
            <a:lvl1pPr algn="ctr">
              <a:defRPr sz="163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912807" y="6482889"/>
            <a:ext cx="2901844" cy="372394"/>
          </a:xfrm>
          <a:prstGeom prst="rect">
            <a:avLst/>
          </a:prstGeom>
        </p:spPr>
        <p:txBody>
          <a:bodyPr vert="horz" lIns="91440" tIns="45720" rIns="91440" bIns="45720" rtlCol="0" anchor="ctr"/>
          <a:lstStyle>
            <a:lvl1pPr algn="r">
              <a:defRPr sz="1632">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a:p>
        </p:txBody>
      </p:sp>
    </p:spTree>
    <p:extLst>
      <p:ext uri="{BB962C8B-B14F-4D97-AF65-F5344CB8AC3E}">
        <p14:creationId xmlns:p14="http://schemas.microsoft.com/office/powerpoint/2010/main" val="2616964388"/>
      </p:ext>
    </p:extLst>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 id="2147484315" r:id="rId12"/>
  </p:sldLayoutIdLst>
  <p:txStyles>
    <p:titleStyle>
      <a:lvl1pPr algn="ctr" defTabSz="1243493" rtl="0" eaLnBrk="1" latinLnBrk="0" hangingPunct="1">
        <a:spcBef>
          <a:spcPct val="0"/>
        </a:spcBef>
        <a:buNone/>
        <a:defRPr sz="5984" kern="1200">
          <a:solidFill>
            <a:schemeClr val="tx1"/>
          </a:solidFill>
          <a:latin typeface="+mj-lt"/>
          <a:ea typeface="+mj-ea"/>
          <a:cs typeface="+mj-cs"/>
        </a:defRPr>
      </a:lvl1pPr>
    </p:titleStyle>
    <p:bodyStyle>
      <a:lvl1pPr marL="466310" indent="-466310" algn="l" defTabSz="1243493" rtl="0" eaLnBrk="1" latinLnBrk="0" hangingPunct="1">
        <a:spcBef>
          <a:spcPct val="20000"/>
        </a:spcBef>
        <a:buFont typeface="Arial" pitchFamily="34" charset="0"/>
        <a:buChar char="•"/>
        <a:defRPr sz="4352" kern="1200">
          <a:solidFill>
            <a:schemeClr val="tx1"/>
          </a:solidFill>
          <a:latin typeface="+mn-lt"/>
          <a:ea typeface="+mn-ea"/>
          <a:cs typeface="+mn-cs"/>
        </a:defRPr>
      </a:lvl1pPr>
      <a:lvl2pPr marL="1010338" indent="-388591" algn="l" defTabSz="1243493" rtl="0" eaLnBrk="1" latinLnBrk="0" hangingPunct="1">
        <a:spcBef>
          <a:spcPct val="20000"/>
        </a:spcBef>
        <a:buFont typeface="Arial" pitchFamily="34" charset="0"/>
        <a:buChar char="–"/>
        <a:defRPr sz="3808" kern="1200">
          <a:solidFill>
            <a:schemeClr val="tx1"/>
          </a:solidFill>
          <a:latin typeface="+mn-lt"/>
          <a:ea typeface="+mn-ea"/>
          <a:cs typeface="+mn-cs"/>
        </a:defRPr>
      </a:lvl2pPr>
      <a:lvl3pPr marL="1554366" indent="-310873" algn="l" defTabSz="1243493" rtl="0" eaLnBrk="1" latinLnBrk="0" hangingPunct="1">
        <a:spcBef>
          <a:spcPct val="20000"/>
        </a:spcBef>
        <a:buFont typeface="Arial" pitchFamily="34" charset="0"/>
        <a:buChar char="•"/>
        <a:defRPr sz="3264" kern="1200">
          <a:solidFill>
            <a:schemeClr val="tx1"/>
          </a:solidFill>
          <a:latin typeface="+mn-lt"/>
          <a:ea typeface="+mn-ea"/>
          <a:cs typeface="+mn-cs"/>
        </a:defRPr>
      </a:lvl3pPr>
      <a:lvl4pPr marL="2176112"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4pPr>
      <a:lvl5pPr marL="2797858"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5pPr>
      <a:lvl6pPr marL="3419605"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6pPr>
      <a:lvl7pPr marL="4041351"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3097"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843"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493" rtl="0" eaLnBrk="1" latinLnBrk="0" hangingPunct="1">
        <a:defRPr sz="2448" kern="1200">
          <a:solidFill>
            <a:schemeClr val="tx1"/>
          </a:solidFill>
          <a:latin typeface="+mn-lt"/>
          <a:ea typeface="+mn-ea"/>
          <a:cs typeface="+mn-cs"/>
        </a:defRPr>
      </a:lvl1pPr>
      <a:lvl2pPr marL="621746" algn="l" defTabSz="1243493" rtl="0" eaLnBrk="1" latinLnBrk="0" hangingPunct="1">
        <a:defRPr sz="2448" kern="1200">
          <a:solidFill>
            <a:schemeClr val="tx1"/>
          </a:solidFill>
          <a:latin typeface="+mn-lt"/>
          <a:ea typeface="+mn-ea"/>
          <a:cs typeface="+mn-cs"/>
        </a:defRPr>
      </a:lvl2pPr>
      <a:lvl3pPr marL="1243493" algn="l" defTabSz="1243493" rtl="0" eaLnBrk="1" latinLnBrk="0" hangingPunct="1">
        <a:defRPr sz="2448" kern="1200">
          <a:solidFill>
            <a:schemeClr val="tx1"/>
          </a:solidFill>
          <a:latin typeface="+mn-lt"/>
          <a:ea typeface="+mn-ea"/>
          <a:cs typeface="+mn-cs"/>
        </a:defRPr>
      </a:lvl3pPr>
      <a:lvl4pPr marL="1865239" algn="l" defTabSz="1243493" rtl="0" eaLnBrk="1" latinLnBrk="0" hangingPunct="1">
        <a:defRPr sz="2448" kern="1200">
          <a:solidFill>
            <a:schemeClr val="tx1"/>
          </a:solidFill>
          <a:latin typeface="+mn-lt"/>
          <a:ea typeface="+mn-ea"/>
          <a:cs typeface="+mn-cs"/>
        </a:defRPr>
      </a:lvl4pPr>
      <a:lvl5pPr marL="2486985" algn="l" defTabSz="1243493" rtl="0" eaLnBrk="1" latinLnBrk="0" hangingPunct="1">
        <a:defRPr sz="2448" kern="1200">
          <a:solidFill>
            <a:schemeClr val="tx1"/>
          </a:solidFill>
          <a:latin typeface="+mn-lt"/>
          <a:ea typeface="+mn-ea"/>
          <a:cs typeface="+mn-cs"/>
        </a:defRPr>
      </a:lvl5pPr>
      <a:lvl6pPr marL="3108731" algn="l" defTabSz="1243493" rtl="0" eaLnBrk="1" latinLnBrk="0" hangingPunct="1">
        <a:defRPr sz="2448" kern="1200">
          <a:solidFill>
            <a:schemeClr val="tx1"/>
          </a:solidFill>
          <a:latin typeface="+mn-lt"/>
          <a:ea typeface="+mn-ea"/>
          <a:cs typeface="+mn-cs"/>
        </a:defRPr>
      </a:lvl6pPr>
      <a:lvl7pPr marL="3730478" algn="l" defTabSz="1243493" rtl="0" eaLnBrk="1" latinLnBrk="0" hangingPunct="1">
        <a:defRPr sz="2448" kern="1200">
          <a:solidFill>
            <a:schemeClr val="tx1"/>
          </a:solidFill>
          <a:latin typeface="+mn-lt"/>
          <a:ea typeface="+mn-ea"/>
          <a:cs typeface="+mn-cs"/>
        </a:defRPr>
      </a:lvl7pPr>
      <a:lvl8pPr marL="4352224" algn="l" defTabSz="1243493" rtl="0" eaLnBrk="1" latinLnBrk="0" hangingPunct="1">
        <a:defRPr sz="2448" kern="1200">
          <a:solidFill>
            <a:schemeClr val="tx1"/>
          </a:solidFill>
          <a:latin typeface="+mn-lt"/>
          <a:ea typeface="+mn-ea"/>
          <a:cs typeface="+mn-cs"/>
        </a:defRPr>
      </a:lvl8pPr>
      <a:lvl9pPr marL="4973970" algn="l" defTabSz="1243493" rtl="0" eaLnBrk="1" latinLnBrk="0" hangingPunct="1">
        <a:defRPr sz="24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8" Type="http://schemas.openxmlformats.org/officeDocument/2006/relationships/hyperlink" Target="https://docs.microsoft.com/pt-br/dynamics365/customer-engagement/developer/clientapi/reference/xrm-utility" TargetMode="External"/><Relationship Id="rId3" Type="http://schemas.openxmlformats.org/officeDocument/2006/relationships/image" Target="../media/image45.png"/><Relationship Id="rId7" Type="http://schemas.openxmlformats.org/officeDocument/2006/relationships/hyperlink" Target="https://docs.microsoft.com/pt-br/dynamics365/customer-engagement/developer/clientapi/reference/xrm-pane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docs.microsoft.com/pt-br/dynamics365/customer-engagement/developer/clientapi/reference/xrm-navigation" TargetMode="External"/><Relationship Id="rId11" Type="http://schemas.openxmlformats.org/officeDocument/2006/relationships/hyperlink" Target="https://docs.microsoft.com/pt-br/dynamics365/customer-engagement/developer/clientapi/reference/xrm-webapi/online" TargetMode="External"/><Relationship Id="rId5" Type="http://schemas.openxmlformats.org/officeDocument/2006/relationships/hyperlink" Target="https://docs.microsoft.com/pt-br/dynamics365/customer-engagement/developer/clientapi/reference/xrm-encoding" TargetMode="External"/><Relationship Id="rId10" Type="http://schemas.openxmlformats.org/officeDocument/2006/relationships/hyperlink" Target="https://docs.microsoft.com/pt-br/dynamics365/customer-engagement/developer/clientapi/reference/xrm-webapi/offline" TargetMode="External"/><Relationship Id="rId4" Type="http://schemas.openxmlformats.org/officeDocument/2006/relationships/hyperlink" Target="https://docs.microsoft.com/pt-br/dynamics365/customer-engagement/developer/clientapi/reference/xrm-device" TargetMode="External"/><Relationship Id="rId9" Type="http://schemas.openxmlformats.org/officeDocument/2006/relationships/hyperlink" Target="https://docs.microsoft.com/pt-br/dynamics365/customer-engagement/developer/clientapi/reference/xrm-webapi" TargetMode="External"/></Relationships>
</file>

<file path=ppt/slides/_rels/slide98.xml.rels><?xml version="1.0" encoding="UTF-8" standalone="yes"?>
<Relationships xmlns="http://schemas.openxmlformats.org/package/2006/relationships"><Relationship Id="rId8" Type="http://schemas.openxmlformats.org/officeDocument/2006/relationships/hyperlink" Target="https://docs.microsoft.com/previous-versions/dynamicscrm-2015/developers-guide/gg334511(v=crm.7)#gettimezoneoffsetminutes" TargetMode="External"/><Relationship Id="rId13" Type="http://schemas.openxmlformats.org/officeDocument/2006/relationships/hyperlink" Target="https://docs.microsoft.com/previous-versions/dynamicscrm-2015/developers-guide/gg334511(v=crm.7)#getisautosaveenabled" TargetMode="External"/><Relationship Id="rId18" Type="http://schemas.openxmlformats.org/officeDocument/2006/relationships/hyperlink" Target="https://docs.microsoft.com/previous-versions/dynamicscrm-2015/developers-guide/dn932126(v=crm.7)#getentity" TargetMode="External"/><Relationship Id="rId26" Type="http://schemas.openxmlformats.org/officeDocument/2006/relationships/hyperlink" Target="https://docs.microsoft.com/en-us/dynamics365/customer-engagement/developer/clientapi/reference/xrm-utility/getentitymetadata" TargetMode="External"/><Relationship Id="rId3" Type="http://schemas.openxmlformats.org/officeDocument/2006/relationships/hyperlink" Target="https://docs.microsoft.com/en-us/dynamics365/customer-engagement/developer/clientapi/reference/executioncontext/getformcontext" TargetMode="External"/><Relationship Id="rId21" Type="http://schemas.openxmlformats.org/officeDocument/2006/relationships/hyperlink" Target="https://docs.microsoft.com/previous-versions/dynamicscrm-2015/developers-guide/jj602956(v=crm.7)#alertdialog" TargetMode="External"/><Relationship Id="rId7" Type="http://schemas.openxmlformats.org/officeDocument/2006/relationships/hyperlink" Target="https://docs.microsoft.com/previous-versions/dynamicscrm-2015/developers-guide/gg334511(v=crm.7)#getquerystringparameters" TargetMode="External"/><Relationship Id="rId12" Type="http://schemas.openxmlformats.org/officeDocument/2006/relationships/hyperlink" Target="https://docs.microsoft.com/previous-versions/dynamicscrm-2015/developers-guide/gg334511(v=crm.7)#getuserroles" TargetMode="External"/><Relationship Id="rId17" Type="http://schemas.openxmlformats.org/officeDocument/2006/relationships/hyperlink" Target="https://docs.microsoft.com/previous-versions/dynamicscrm-2015/developers-guide/dn932126(v=crm.7)#getdata" TargetMode="External"/><Relationship Id="rId25" Type="http://schemas.openxmlformats.org/officeDocument/2006/relationships/hyperlink" Target="https://docs.microsoft.com/previous-versions/dynamicscrm-2015/developers-guide/jj602956(v=crm.7)#isactivitytype" TargetMode="External"/><Relationship Id="rId2" Type="http://schemas.openxmlformats.org/officeDocument/2006/relationships/hyperlink" Target="https://docs.microsoft.com/previous-versions/dynamicscrm-2015/developers-guide/gg328474(v=crm.7)" TargetMode="External"/><Relationship Id="rId16" Type="http://schemas.openxmlformats.org/officeDocument/2006/relationships/hyperlink" Target="https://docs.microsoft.com/previous-versions/dynamicscrm-2015/developers-guide/gg334720(v=crm.7)#getdataxml" TargetMode="External"/><Relationship Id="rId20" Type="http://schemas.openxmlformats.org/officeDocument/2006/relationships/hyperlink" Target="https://docs.microsoft.com/previous-versions/dynamicscrm-2015/developers-guide/gg309536(v=crm.7)#reference-other-web-resources-from-an-html-web-resource" TargetMode="External"/><Relationship Id="rId29" Type="http://schemas.openxmlformats.org/officeDocument/2006/relationships/hyperlink" Target="https://docs.microsoft.com/previous-versions/dynamicscrm-2015/developers-guide/jj602956(v=crm.7)#openquickcreate" TargetMode="External"/><Relationship Id="rId1" Type="http://schemas.openxmlformats.org/officeDocument/2006/relationships/slideLayout" Target="../slideLayouts/slideLayout4.xml"/><Relationship Id="rId6" Type="http://schemas.openxmlformats.org/officeDocument/2006/relationships/hyperlink" Target="https://docs.microsoft.com/en-us/dynamics365/customer-engagement/developer/clientapi/reference/xrm-utility/getglobalcontext" TargetMode="External"/><Relationship Id="rId11" Type="http://schemas.openxmlformats.org/officeDocument/2006/relationships/hyperlink" Target="https://docs.microsoft.com/previous-versions/dynamicscrm-2015/developers-guide/gg334511(v=crm.7)#getusername" TargetMode="External"/><Relationship Id="rId24" Type="http://schemas.openxmlformats.org/officeDocument/2006/relationships/hyperlink" Target="https://docs.microsoft.com/en-us/dynamics365/customer-engagement/developer/clientapi/reference/xrm-navigation/openconfirmdialog" TargetMode="External"/><Relationship Id="rId5" Type="http://schemas.openxmlformats.org/officeDocument/2006/relationships/hyperlink" Target="https://docs.microsoft.com/previous-versions/dynamicscrm-2015/developers-guide/gg334511(v=crm.7)" TargetMode="External"/><Relationship Id="rId15" Type="http://schemas.openxmlformats.org/officeDocument/2006/relationships/hyperlink" Target="https://docs.microsoft.com/previous-versions/dynamicscrm-2015/developers-guide/gg334511(v=crm.7)#getorguniquename" TargetMode="External"/><Relationship Id="rId23" Type="http://schemas.openxmlformats.org/officeDocument/2006/relationships/hyperlink" Target="https://docs.microsoft.com/previous-versions/dynamicscrm-2015/developers-guide/jj602956(v=crm.7)#confirmdialog" TargetMode="External"/><Relationship Id="rId28" Type="http://schemas.openxmlformats.org/officeDocument/2006/relationships/hyperlink" Target="https://docs.microsoft.com/en-us/dynamics365/customer-engagement/developer/clientapi/reference/xrm-navigation/openform" TargetMode="External"/><Relationship Id="rId10" Type="http://schemas.openxmlformats.org/officeDocument/2006/relationships/hyperlink" Target="https://docs.microsoft.com/previous-versions/dynamicscrm-2015/developers-guide/gg334511(v=crm.7)#getuserlcid" TargetMode="External"/><Relationship Id="rId19" Type="http://schemas.openxmlformats.org/officeDocument/2006/relationships/hyperlink" Target="https://docs.microsoft.com/en-us/dynamics365/customer-engagement/developer/clientapi/reference/xrm-webapi/offline" TargetMode="External"/><Relationship Id="rId31" Type="http://schemas.openxmlformats.org/officeDocument/2006/relationships/hyperlink" Target="https://docs.microsoft.com/en-us/dynamics365/customer-engagement/developer/clientapi/reference/xrm-navigation/openwebresource" TargetMode="External"/><Relationship Id="rId4" Type="http://schemas.openxmlformats.org/officeDocument/2006/relationships/hyperlink" Target="https://docs.microsoft.com/en-us/dynamics365/customer-engagement/developer/customize-dev/pass-dynamics-365-data-page-parameter-ribbon-actions#form-and-grid-context-in-ribbon-actions" TargetMode="External"/><Relationship Id="rId9" Type="http://schemas.openxmlformats.org/officeDocument/2006/relationships/hyperlink" Target="https://docs.microsoft.com/previous-versions/dynamicscrm-2015/developers-guide/gg334511(v=crm.7)#getuserid" TargetMode="External"/><Relationship Id="rId14" Type="http://schemas.openxmlformats.org/officeDocument/2006/relationships/hyperlink" Target="https://docs.microsoft.com/previous-versions/dynamicscrm-2015/developers-guide/gg334511(v=crm.7)#getorglcid" TargetMode="External"/><Relationship Id="rId22" Type="http://schemas.openxmlformats.org/officeDocument/2006/relationships/hyperlink" Target="https://docs.microsoft.com/en-us/dynamics365/customer-engagement/developer/clientapi/reference/xrm-navigation/openalertdialog" TargetMode="External"/><Relationship Id="rId27" Type="http://schemas.openxmlformats.org/officeDocument/2006/relationships/hyperlink" Target="https://docs.microsoft.com/previous-versions/dynamicscrm-2015/developers-guide/jj602956(v=crm.7)#openentityform" TargetMode="External"/><Relationship Id="rId30" Type="http://schemas.openxmlformats.org/officeDocument/2006/relationships/hyperlink" Target="https://docs.microsoft.com/previous-versions/dynamicscrm-2015/developers-guide/jj602956(v=crm.7)#openwebresource" TargetMode="Externa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507B"/>
        </a:solidFill>
        <a:effectLst/>
      </p:bgPr>
    </p:bg>
    <p:spTree>
      <p:nvGrpSpPr>
        <p:cNvPr id="1" name=""/>
        <p:cNvGrpSpPr/>
        <p:nvPr/>
      </p:nvGrpSpPr>
      <p:grpSpPr>
        <a:xfrm>
          <a:off x="0" y="0"/>
          <a:ext cx="0" cy="0"/>
          <a:chOff x="0" y="0"/>
          <a:chExt cx="0" cy="0"/>
        </a:xfrm>
      </p:grpSpPr>
      <p:sp>
        <p:nvSpPr>
          <p:cNvPr id="3" name="Espaço Reservado para Texto 2"/>
          <p:cNvSpPr>
            <a:spLocks noGrp="1"/>
          </p:cNvSpPr>
          <p:nvPr>
            <p:ph type="body" sz="quarter" idx="11"/>
          </p:nvPr>
        </p:nvSpPr>
        <p:spPr>
          <a:xfrm>
            <a:off x="4008436" y="4015376"/>
            <a:ext cx="8428037" cy="1691686"/>
          </a:xfrm>
          <a:solidFill>
            <a:srgbClr val="28507B"/>
          </a:solidFill>
        </p:spPr>
        <p:txBody>
          <a:bodyPr/>
          <a:lstStyle/>
          <a:p>
            <a:r>
              <a:rPr lang="pt-BR"/>
              <a:t>Microsoft Dynamics CRM</a:t>
            </a:r>
          </a:p>
        </p:txBody>
      </p:sp>
      <p:sp>
        <p:nvSpPr>
          <p:cNvPr id="2" name="Espaço Reservado para Texto 1"/>
          <p:cNvSpPr>
            <a:spLocks noGrp="1"/>
          </p:cNvSpPr>
          <p:nvPr>
            <p:ph type="body" sz="quarter" idx="10"/>
          </p:nvPr>
        </p:nvSpPr>
        <p:spPr>
          <a:xfrm>
            <a:off x="4008437" y="2512848"/>
            <a:ext cx="8428037" cy="1502528"/>
          </a:xfrm>
          <a:solidFill>
            <a:srgbClr val="2D507B"/>
          </a:solidFill>
        </p:spPr>
        <p:txBody>
          <a:bodyPr/>
          <a:lstStyle/>
          <a:p>
            <a:r>
              <a:rPr lang="pt-BR" err="1">
                <a:latin typeface="+mj-lt"/>
              </a:rPr>
              <a:t>Extending</a:t>
            </a:r>
            <a:endParaRPr lang="pt-BR">
              <a:latin typeface="+mj-lt"/>
            </a:endParaRPr>
          </a:p>
        </p:txBody>
      </p:sp>
    </p:spTree>
    <p:extLst>
      <p:ext uri="{BB962C8B-B14F-4D97-AF65-F5344CB8AC3E}">
        <p14:creationId xmlns:p14="http://schemas.microsoft.com/office/powerpoint/2010/main" val="386745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4294967295"/>
          </p:nvPr>
        </p:nvSpPr>
        <p:spPr>
          <a:xfrm>
            <a:off x="9534525" y="6483350"/>
            <a:ext cx="2901950" cy="371475"/>
          </a:xfrm>
        </p:spPr>
        <p:txBody>
          <a:bodyPr/>
          <a:lstStyle/>
          <a:p>
            <a:fld id="{25B1B22E-D3C8-4129-8E85-2E5037E3E69B}" type="slidenum">
              <a:rPr lang="en-US" smtClean="0"/>
              <a:pPr/>
              <a:t>10</a:t>
            </a:fld>
            <a:endParaRPr lang="en-US"/>
          </a:p>
        </p:txBody>
      </p:sp>
      <p:pic>
        <p:nvPicPr>
          <p:cNvPr id="5" name="Imagem 2" descr="logo-FYI_novo1"/>
          <p:cNvPicPr>
            <a:picLocks noChangeAspect="1" noChangeArrowheads="1"/>
          </p:cNvPicPr>
          <p:nvPr/>
        </p:nvPicPr>
        <p:blipFill>
          <a:blip r:embed="rId3"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
        <p:nvSpPr>
          <p:cNvPr id="8" name="Title 1"/>
          <p:cNvSpPr txBox="1">
            <a:spLocks/>
          </p:cNvSpPr>
          <p:nvPr/>
        </p:nvSpPr>
        <p:spPr>
          <a:xfrm>
            <a:off x="446478" y="265836"/>
            <a:ext cx="11368173"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080">
                <a:solidFill>
                  <a:srgbClr val="1BA1E2"/>
                </a:solidFill>
              </a:rPr>
              <a:t>WCF – Windows Communication Foundation</a:t>
            </a:r>
          </a:p>
        </p:txBody>
      </p:sp>
      <p:sp>
        <p:nvSpPr>
          <p:cNvPr id="7" name="CaixaDeTexto 6"/>
          <p:cNvSpPr txBox="1"/>
          <p:nvPr/>
        </p:nvSpPr>
        <p:spPr>
          <a:xfrm>
            <a:off x="446478" y="1755830"/>
            <a:ext cx="11524857" cy="3693319"/>
          </a:xfrm>
          <a:prstGeom prst="rect">
            <a:avLst/>
          </a:prstGeom>
        </p:spPr>
        <p:txBody>
          <a:bodyPr wrap="square">
            <a:spAutoFit/>
          </a:bodyPr>
          <a:lstStyle>
            <a:defPPr>
              <a:defRPr lang="en-US"/>
            </a:defPPr>
            <a:lvl1pPr marL="342900" lvl="0" indent="-342900" algn="just">
              <a:spcAft>
                <a:spcPts val="0"/>
              </a:spcAft>
              <a:buFont typeface="Symbol" panose="05050102010706020507" pitchFamily="18" charset="2"/>
              <a:buChar char=""/>
              <a:defRPr>
                <a:latin typeface="Segoe UI" panose="020B0502040204020203" pitchFamily="34" charset="0"/>
                <a:ea typeface="Century Gothic" panose="020B0502020202020204" pitchFamily="34" charset="0"/>
                <a:cs typeface="Segoe UI" panose="020B0502040204020203" pitchFamily="34" charset="0"/>
              </a:defRPr>
            </a:lvl1pPr>
            <a:lvl2pPr marL="742950" lvl="1" indent="-285750" algn="just">
              <a:spcAft>
                <a:spcPts val="0"/>
              </a:spcAft>
              <a:buFont typeface="Courier New" panose="02070309020205020404" pitchFamily="49" charset="0"/>
              <a:buChar char="o"/>
              <a:defRPr b="1">
                <a:latin typeface="Segoe UI" panose="020B0502040204020203" pitchFamily="34" charset="0"/>
                <a:ea typeface="Century Gothic" panose="020B0502020202020204" pitchFamily="34" charset="0"/>
                <a:cs typeface="Segoe UI" panose="020B0502040204020203" pitchFamily="34" charset="0"/>
              </a:defRPr>
            </a:lvl2pPr>
          </a:lstStyle>
          <a:p>
            <a:r>
              <a:rPr lang="pt-BR">
                <a:latin typeface="+mj-lt"/>
                <a:cs typeface="Segoe UI Light" panose="020B0502040204020203" pitchFamily="34" charset="0"/>
              </a:rPr>
              <a:t>Ponto de extremidade WCF</a:t>
            </a:r>
          </a:p>
          <a:p>
            <a:pPr lvl="1"/>
            <a:r>
              <a:rPr lang="pt-BR" b="0">
                <a:latin typeface="+mj-lt"/>
                <a:cs typeface="Segoe UI Light" panose="020B0502040204020203" pitchFamily="34" charset="0"/>
              </a:rPr>
              <a:t>API simplificada com um conjunto de métodos focado </a:t>
            </a:r>
          </a:p>
          <a:p>
            <a:pPr lvl="1"/>
            <a:r>
              <a:rPr lang="pt-BR" b="0">
                <a:latin typeface="+mj-lt"/>
                <a:cs typeface="Segoe UI Light" panose="020B0502040204020203" pitchFamily="34" charset="0"/>
              </a:rPr>
              <a:t>Uso de tipos .NET padrão na maioria dos casos </a:t>
            </a:r>
          </a:p>
          <a:p>
            <a:pPr lvl="1"/>
            <a:r>
              <a:rPr lang="pt-BR" b="0">
                <a:latin typeface="+mj-lt"/>
                <a:cs typeface="Segoe UI Light" panose="020B0502040204020203" pitchFamily="34" charset="0"/>
              </a:rPr>
              <a:t>Desempenho aprimorado</a:t>
            </a:r>
          </a:p>
          <a:p>
            <a:endParaRPr lang="pt-BR">
              <a:latin typeface="+mj-lt"/>
              <a:cs typeface="Segoe UI Light" panose="020B0502040204020203" pitchFamily="34" charset="0"/>
            </a:endParaRPr>
          </a:p>
          <a:p>
            <a:r>
              <a:rPr lang="pt-BR">
                <a:latin typeface="+mj-lt"/>
                <a:cs typeface="Segoe UI Light" panose="020B0502040204020203" pitchFamily="34" charset="0"/>
              </a:rPr>
              <a:t>Uso do WSDL</a:t>
            </a:r>
          </a:p>
          <a:p>
            <a:endParaRPr lang="pt-BR">
              <a:latin typeface="+mj-lt"/>
              <a:cs typeface="Segoe UI Light" panose="020B0502040204020203" pitchFamily="34" charset="0"/>
            </a:endParaRPr>
          </a:p>
          <a:p>
            <a:r>
              <a:rPr lang="pt-BR">
                <a:latin typeface="+mj-lt"/>
                <a:cs typeface="Segoe UI Light" panose="020B0502040204020203" pitchFamily="34" charset="0"/>
              </a:rPr>
              <a:t>Serviço Web</a:t>
            </a:r>
          </a:p>
          <a:p>
            <a:pPr lvl="1"/>
            <a:r>
              <a:rPr lang="pt-BR" b="0">
                <a:latin typeface="+mj-lt"/>
                <a:cs typeface="Segoe UI Light" panose="020B0502040204020203" pitchFamily="34" charset="0"/>
              </a:rPr>
              <a:t>Descoberta</a:t>
            </a:r>
          </a:p>
          <a:p>
            <a:pPr lvl="1"/>
            <a:r>
              <a:rPr lang="pt-BR" b="0">
                <a:latin typeface="+mj-lt"/>
                <a:cs typeface="Segoe UI Light" panose="020B0502040204020203" pitchFamily="34" charset="0"/>
              </a:rPr>
              <a:t>Organização</a:t>
            </a:r>
          </a:p>
          <a:p>
            <a:pPr lvl="1"/>
            <a:r>
              <a:rPr lang="pt-BR" b="0">
                <a:latin typeface="+mj-lt"/>
                <a:cs typeface="Segoe UI Light" panose="020B0502040204020203" pitchFamily="34" charset="0"/>
              </a:rPr>
              <a:t>Web API</a:t>
            </a:r>
          </a:p>
          <a:p>
            <a:endParaRPr lang="pt-BR">
              <a:latin typeface="+mj-lt"/>
              <a:cs typeface="Segoe UI Light" panose="020B0502040204020203" pitchFamily="34" charset="0"/>
            </a:endParaRPr>
          </a:p>
          <a:p>
            <a:endParaRPr lang="pt-BR">
              <a:latin typeface="+mj-lt"/>
              <a:cs typeface="Segoe UI Light" panose="020B0502040204020203" pitchFamily="34" charset="0"/>
            </a:endParaRPr>
          </a:p>
        </p:txBody>
      </p:sp>
      <p:grpSp>
        <p:nvGrpSpPr>
          <p:cNvPr id="9" name="Grupo 3"/>
          <p:cNvGrpSpPr/>
          <p:nvPr/>
        </p:nvGrpSpPr>
        <p:grpSpPr>
          <a:xfrm>
            <a:off x="873970" y="5783262"/>
            <a:ext cx="10983067" cy="1130964"/>
            <a:chOff x="939696" y="5627206"/>
            <a:chExt cx="10983067" cy="1130964"/>
          </a:xfrm>
        </p:grpSpPr>
        <p:sp>
          <p:nvSpPr>
            <p:cNvPr id="10" name="Retângulo de cantos arredondados 11"/>
            <p:cNvSpPr/>
            <p:nvPr/>
          </p:nvSpPr>
          <p:spPr bwMode="auto">
            <a:xfrm>
              <a:off x="939696" y="5627206"/>
              <a:ext cx="10983067" cy="1130964"/>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0000" tIns="146304" rIns="900000" bIns="146304" numCol="1" spcCol="0" rtlCol="0" fromWordArt="0" anchor="ctr" anchorCtr="0" forceAA="0" compatLnSpc="1">
              <a:prstTxWarp prst="textNoShape">
                <a:avLst/>
              </a:prstTxWarp>
              <a:noAutofit/>
            </a:bodyPr>
            <a:lstStyle/>
            <a:p>
              <a:pPr marL="536575" defTabSz="849313" fontAlgn="base">
                <a:lnSpc>
                  <a:spcPct val="90000"/>
                </a:lnSpc>
                <a:spcBef>
                  <a:spcPct val="0"/>
                </a:spcBef>
                <a:spcAft>
                  <a:spcPct val="0"/>
                </a:spcAft>
              </a:pPr>
              <a:r>
                <a:rPr lang="pt-BR" b="1">
                  <a:solidFill>
                    <a:schemeClr val="tx1"/>
                  </a:solidFill>
                  <a:ea typeface="Segoe UI" pitchFamily="34" charset="0"/>
                  <a:cs typeface="Segoe UI" pitchFamily="34" charset="0"/>
                </a:rPr>
                <a:t>Definição: </a:t>
              </a:r>
              <a:r>
                <a:rPr lang="pt-BR">
                  <a:solidFill>
                    <a:schemeClr val="tx1"/>
                  </a:solidFill>
                  <a:ea typeface="Segoe UI" pitchFamily="34" charset="0"/>
                  <a:cs typeface="Segoe UI" pitchFamily="34" charset="0"/>
                </a:rPr>
                <a:t>WSDL – Web Services </a:t>
              </a:r>
              <a:r>
                <a:rPr lang="pt-BR" err="1">
                  <a:solidFill>
                    <a:schemeClr val="tx1"/>
                  </a:solidFill>
                  <a:ea typeface="Segoe UI" pitchFamily="34" charset="0"/>
                  <a:cs typeface="Segoe UI" pitchFamily="34" charset="0"/>
                </a:rPr>
                <a:t>Description</a:t>
              </a:r>
              <a:r>
                <a:rPr lang="pt-BR">
                  <a:solidFill>
                    <a:schemeClr val="tx1"/>
                  </a:solidFill>
                  <a:ea typeface="Segoe UI" pitchFamily="34" charset="0"/>
                  <a:cs typeface="Segoe UI" pitchFamily="34" charset="0"/>
                </a:rPr>
                <a:t> </a:t>
              </a:r>
              <a:r>
                <a:rPr lang="pt-BR" err="1">
                  <a:solidFill>
                    <a:schemeClr val="tx1"/>
                  </a:solidFill>
                  <a:ea typeface="Segoe UI" pitchFamily="34" charset="0"/>
                  <a:cs typeface="Segoe UI" pitchFamily="34" charset="0"/>
                </a:rPr>
                <a:t>Language</a:t>
              </a:r>
              <a:r>
                <a:rPr lang="pt-BR">
                  <a:solidFill>
                    <a:schemeClr val="tx1"/>
                  </a:solidFill>
                  <a:ea typeface="Segoe UI" pitchFamily="34" charset="0"/>
                  <a:cs typeface="Segoe UI" pitchFamily="34" charset="0"/>
                </a:rPr>
                <a:t> – Linguagem em </a:t>
              </a:r>
              <a:r>
                <a:rPr lang="pt-BR" err="1">
                  <a:solidFill>
                    <a:schemeClr val="tx1"/>
                  </a:solidFill>
                  <a:ea typeface="Segoe UI" pitchFamily="34" charset="0"/>
                  <a:cs typeface="Segoe UI" pitchFamily="34" charset="0"/>
                </a:rPr>
                <a:t>xml</a:t>
              </a:r>
              <a:r>
                <a:rPr lang="pt-BR">
                  <a:solidFill>
                    <a:schemeClr val="tx1"/>
                  </a:solidFill>
                  <a:ea typeface="Segoe UI" pitchFamily="34" charset="0"/>
                  <a:cs typeface="Segoe UI" pitchFamily="34" charset="0"/>
                </a:rPr>
                <a:t> utilizada para descrever Web Services</a:t>
              </a:r>
              <a:endParaRPr lang="pt-BR" b="1">
                <a:solidFill>
                  <a:schemeClr val="tx1"/>
                </a:solidFill>
                <a:ea typeface="Segoe UI" pitchFamily="34" charset="0"/>
                <a:cs typeface="Segoe UI" pitchFamily="34" charset="0"/>
              </a:endParaRPr>
            </a:p>
          </p:txBody>
        </p:sp>
        <p:pic>
          <p:nvPicPr>
            <p:cNvPr id="11" name="Imagem 10"/>
            <p:cNvPicPr>
              <a:picLocks noChangeAspect="1"/>
            </p:cNvPicPr>
            <p:nvPr/>
          </p:nvPicPr>
          <p:blipFill rotWithShape="1">
            <a:blip r:embed="rId4" cstate="print">
              <a:extLst>
                <a:ext uri="{28A0092B-C50C-407E-A947-70E740481C1C}">
                  <a14:useLocalDpi xmlns:a14="http://schemas.microsoft.com/office/drawing/2010/main" val="0"/>
                </a:ext>
              </a:extLst>
            </a:blip>
            <a:srcRect l="2368" t="1579" r="51049" b="3677"/>
            <a:stretch/>
          </p:blipFill>
          <p:spPr>
            <a:xfrm>
              <a:off x="1011006" y="5791839"/>
              <a:ext cx="792088" cy="805513"/>
            </a:xfrm>
            <a:prstGeom prst="rect">
              <a:avLst/>
            </a:prstGeom>
          </p:spPr>
        </p:pic>
      </p:grpSp>
    </p:spTree>
    <p:extLst>
      <p:ext uri="{BB962C8B-B14F-4D97-AF65-F5344CB8AC3E}">
        <p14:creationId xmlns:p14="http://schemas.microsoft.com/office/powerpoint/2010/main" val="19558734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WebApi</a:t>
            </a:r>
            <a:r>
              <a:rPr lang="pt-BR">
                <a:solidFill>
                  <a:srgbClr val="00B0F0"/>
                </a:solidFill>
              </a:rPr>
              <a:t> </a:t>
            </a:r>
            <a:r>
              <a:rPr lang="pt-BR" err="1">
                <a:solidFill>
                  <a:srgbClr val="00B0F0"/>
                </a:solidFill>
              </a:rPr>
              <a:t>RetrieveRecord</a:t>
            </a:r>
            <a:endParaRPr lang="pt-BR">
              <a:solidFill>
                <a:srgbClr val="00B0F0"/>
              </a:solidFill>
            </a:endParaRPr>
          </a:p>
        </p:txBody>
      </p:sp>
      <p:sp>
        <p:nvSpPr>
          <p:cNvPr id="2" name="Retângulo 1">
            <a:extLst>
              <a:ext uri="{FF2B5EF4-FFF2-40B4-BE49-F238E27FC236}">
                <a16:creationId xmlns:a16="http://schemas.microsoft.com/office/drawing/2014/main" id="{5294FAAD-2E5A-4FE2-B14D-4BE35E12DAA3}"/>
              </a:ext>
            </a:extLst>
          </p:cNvPr>
          <p:cNvSpPr/>
          <p:nvPr/>
        </p:nvSpPr>
        <p:spPr>
          <a:xfrm>
            <a:off x="274637" y="1211262"/>
            <a:ext cx="12268200" cy="2215991"/>
          </a:xfrm>
          <a:prstGeom prst="rect">
            <a:avLst/>
          </a:prstGeom>
        </p:spPr>
        <p:txBody>
          <a:bodyPr wrap="square">
            <a:spAutoFit/>
          </a:bodyPr>
          <a:lstStyle/>
          <a:p>
            <a:pPr marL="171450" indent="-171450">
              <a:buFont typeface="Arial" panose="020B0604020202020204" pitchFamily="34" charset="0"/>
              <a:buChar char="•"/>
            </a:pPr>
            <a:r>
              <a:rPr lang="pt-BR">
                <a:gradFill>
                  <a:gsLst>
                    <a:gs pos="1250">
                      <a:schemeClr val="tx1"/>
                    </a:gs>
                    <a:gs pos="100000">
                      <a:schemeClr val="tx1"/>
                    </a:gs>
                  </a:gsLst>
                  <a:lin ang="5400000" scaled="0"/>
                </a:gradFill>
                <a:latin typeface="Segoe UI "/>
                <a:cs typeface="Segoe UI Light" panose="020B0502040204020203" pitchFamily="34" charset="0"/>
              </a:rPr>
              <a:t>Exemplo de Registro pelo ID</a:t>
            </a:r>
          </a:p>
          <a:p>
            <a:endParaRPr lang="pt-BR" sz="1200">
              <a:solidFill>
                <a:srgbClr val="000000"/>
              </a:solidFill>
              <a:latin typeface="Consolas" panose="020B0609020204030204" pitchFamily="49" charset="0"/>
            </a:endParaRPr>
          </a:p>
          <a:p>
            <a:endParaRPr lang="pt-BR" sz="1200">
              <a:solidFill>
                <a:srgbClr val="000000"/>
              </a:solidFill>
              <a:latin typeface="Consolas" panose="020B0609020204030204" pitchFamily="49" charset="0"/>
            </a:endParaRPr>
          </a:p>
          <a:p>
            <a:r>
              <a:rPr lang="pt-BR" sz="1200" err="1">
                <a:solidFill>
                  <a:srgbClr val="000000"/>
                </a:solidFill>
                <a:latin typeface="Consolas" panose="020B0609020204030204" pitchFamily="49" charset="0"/>
              </a:rPr>
              <a:t>Xrm.WebApi.retrieveRecord</a:t>
            </a:r>
            <a:r>
              <a:rPr lang="pt-BR" sz="1200">
                <a:solidFill>
                  <a:srgbClr val="000000"/>
                </a:solidFill>
                <a:latin typeface="Consolas" panose="020B0609020204030204" pitchFamily="49" charset="0"/>
              </a:rPr>
              <a:t>(</a:t>
            </a:r>
            <a:r>
              <a:rPr lang="pt-BR" sz="1200">
                <a:solidFill>
                  <a:srgbClr val="A31515"/>
                </a:solidFill>
                <a:latin typeface="Consolas" panose="020B0609020204030204" pitchFamily="49" charset="0"/>
              </a:rPr>
              <a:t>“contact"</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contactId</a:t>
            </a:r>
            <a:r>
              <a:rPr lang="pt-BR" sz="1200">
                <a:solidFill>
                  <a:srgbClr val="000000"/>
                </a:solidFill>
                <a:latin typeface="Consolas" panose="020B0609020204030204" pitchFamily="49" charset="0"/>
              </a:rPr>
              <a:t>, </a:t>
            </a:r>
            <a:r>
              <a:rPr lang="pt-BR" sz="1200">
                <a:solidFill>
                  <a:srgbClr val="A31515"/>
                </a:solidFill>
                <a:latin typeface="Consolas" panose="020B0609020204030204" pitchFamily="49" charset="0"/>
              </a:rPr>
              <a:t>"?$</a:t>
            </a:r>
            <a:r>
              <a:rPr lang="pt-BR" sz="1200" err="1">
                <a:solidFill>
                  <a:srgbClr val="A31515"/>
                </a:solidFill>
                <a:latin typeface="Consolas" panose="020B0609020204030204" pitchFamily="49" charset="0"/>
              </a:rPr>
              <a:t>select</a:t>
            </a:r>
            <a:r>
              <a:rPr lang="pt-BR" sz="1200">
                <a:solidFill>
                  <a:srgbClr val="A31515"/>
                </a:solidFill>
                <a:latin typeface="Consolas" panose="020B0609020204030204" pitchFamily="49" charset="0"/>
              </a:rPr>
              <a:t>=name"</a:t>
            </a:r>
            <a:r>
              <a:rPr lang="pt-BR" sz="1200">
                <a:solidFill>
                  <a:srgbClr val="000000"/>
                </a:solidFill>
                <a:latin typeface="Consolas" panose="020B0609020204030204" pitchFamily="49" charset="0"/>
              </a:rPr>
              <a:t>).</a:t>
            </a:r>
            <a:r>
              <a:rPr lang="pt-BR" sz="1200" err="1">
                <a:solidFill>
                  <a:srgbClr val="000000"/>
                </a:solidFill>
                <a:latin typeface="Consolas" panose="020B0609020204030204" pitchFamily="49" charset="0"/>
              </a:rPr>
              <a:t>then</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err="1">
                <a:solidFill>
                  <a:srgbClr val="0000FF"/>
                </a:solidFill>
                <a:latin typeface="Consolas" panose="020B0609020204030204" pitchFamily="49" charset="0"/>
              </a:rPr>
              <a:t>function</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success</a:t>
            </a:r>
            <a:r>
              <a:rPr lang="pt-BR" sz="1200">
                <a:solidFill>
                  <a:srgbClr val="000000"/>
                </a:solidFill>
                <a:latin typeface="Consolas" panose="020B0609020204030204" pitchFamily="49" charset="0"/>
              </a:rPr>
              <a:t>(</a:t>
            </a:r>
            <a:r>
              <a:rPr lang="pt-BR" sz="1200" err="1">
                <a:solidFill>
                  <a:srgbClr val="000000"/>
                </a:solidFill>
                <a:latin typeface="Consolas" panose="020B0609020204030204" pitchFamily="49" charset="0"/>
              </a:rPr>
              <a:t>resulContato</a:t>
            </a:r>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r>
              <a:rPr lang="pt-BR" sz="1200">
                <a:solidFill>
                  <a:srgbClr val="0000FF"/>
                </a:solidFill>
                <a:latin typeface="Consolas" panose="020B0609020204030204" pitchFamily="49" charset="0"/>
              </a:rPr>
              <a:t>var</a:t>
            </a:r>
            <a:r>
              <a:rPr lang="pt-BR" sz="1200">
                <a:solidFill>
                  <a:srgbClr val="000000"/>
                </a:solidFill>
                <a:latin typeface="Consolas" panose="020B0609020204030204" pitchFamily="49" charset="0"/>
              </a:rPr>
              <a:t> nome = resulContato.name;</a:t>
            </a:r>
          </a:p>
          <a:p>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r>
              <a:rPr lang="pt-BR" sz="1200" err="1">
                <a:solidFill>
                  <a:srgbClr val="0000FF"/>
                </a:solidFill>
                <a:latin typeface="Consolas" panose="020B0609020204030204" pitchFamily="49" charset="0"/>
              </a:rPr>
              <a:t>function</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error</a:t>
            </a:r>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console.log(</a:t>
            </a:r>
            <a:r>
              <a:rPr lang="pt-BR" sz="1200" err="1">
                <a:solidFill>
                  <a:srgbClr val="000000"/>
                </a:solidFill>
                <a:latin typeface="Consolas" panose="020B0609020204030204" pitchFamily="49" charset="0"/>
              </a:rPr>
              <a:t>error.message</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p>
        </p:txBody>
      </p:sp>
    </p:spTree>
    <p:extLst>
      <p:ext uri="{BB962C8B-B14F-4D97-AF65-F5344CB8AC3E}">
        <p14:creationId xmlns:p14="http://schemas.microsoft.com/office/powerpoint/2010/main" val="4571168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WebApi</a:t>
            </a:r>
            <a:r>
              <a:rPr lang="pt-BR">
                <a:solidFill>
                  <a:srgbClr val="00B0F0"/>
                </a:solidFill>
              </a:rPr>
              <a:t> </a:t>
            </a:r>
            <a:r>
              <a:rPr lang="pt-BR" err="1">
                <a:solidFill>
                  <a:srgbClr val="00B0F0"/>
                </a:solidFill>
              </a:rPr>
              <a:t>CreateRecord</a:t>
            </a:r>
            <a:endParaRPr lang="pt-BR">
              <a:solidFill>
                <a:srgbClr val="00B0F0"/>
              </a:solidFill>
            </a:endParaRPr>
          </a:p>
        </p:txBody>
      </p:sp>
      <p:sp>
        <p:nvSpPr>
          <p:cNvPr id="2" name="Retângulo 1">
            <a:extLst>
              <a:ext uri="{FF2B5EF4-FFF2-40B4-BE49-F238E27FC236}">
                <a16:creationId xmlns:a16="http://schemas.microsoft.com/office/drawing/2014/main" id="{5294FAAD-2E5A-4FE2-B14D-4BE35E12DAA3}"/>
              </a:ext>
            </a:extLst>
          </p:cNvPr>
          <p:cNvSpPr/>
          <p:nvPr/>
        </p:nvSpPr>
        <p:spPr>
          <a:xfrm>
            <a:off x="274637" y="1211262"/>
            <a:ext cx="12268200" cy="923330"/>
          </a:xfrm>
          <a:prstGeom prst="rect">
            <a:avLst/>
          </a:prstGeom>
        </p:spPr>
        <p:txBody>
          <a:bodyPr wrap="square">
            <a:spAutoFit/>
          </a:bodyPr>
          <a:lstStyle/>
          <a:p>
            <a:pPr marL="171450" indent="-171450">
              <a:buFont typeface="Arial" panose="020B0604020202020204" pitchFamily="34" charset="0"/>
              <a:buChar char="•"/>
            </a:pPr>
            <a:r>
              <a:rPr lang="pt-BR">
                <a:gradFill>
                  <a:gsLst>
                    <a:gs pos="1250">
                      <a:schemeClr val="tx1"/>
                    </a:gs>
                    <a:gs pos="100000">
                      <a:schemeClr val="tx1"/>
                    </a:gs>
                  </a:gsLst>
                  <a:lin ang="5400000" scaled="0"/>
                </a:gradFill>
                <a:latin typeface="Segoe UI "/>
                <a:cs typeface="Segoe UI Light" panose="020B0502040204020203" pitchFamily="34" charset="0"/>
              </a:rPr>
              <a:t>Exemplo de como criar um registro</a:t>
            </a:r>
          </a:p>
          <a:p>
            <a:endParaRPr lang="pt-BR" sz="1200">
              <a:solidFill>
                <a:srgbClr val="000000"/>
              </a:solidFill>
              <a:latin typeface="Consolas" panose="020B0609020204030204" pitchFamily="49" charset="0"/>
            </a:endParaRPr>
          </a:p>
          <a:p>
            <a:endParaRPr lang="pt-BR" sz="1200">
              <a:solidFill>
                <a:srgbClr val="000000"/>
              </a:solidFill>
              <a:latin typeface="Consolas" panose="020B0609020204030204" pitchFamily="49" charset="0"/>
            </a:endParaRPr>
          </a:p>
          <a:p>
            <a:r>
              <a:rPr lang="pt-BR" sz="1200">
                <a:solidFill>
                  <a:srgbClr val="000000"/>
                </a:solidFill>
                <a:latin typeface="Consolas" panose="020B0609020204030204" pitchFamily="49" charset="0"/>
              </a:rPr>
              <a:t> </a:t>
            </a:r>
          </a:p>
        </p:txBody>
      </p:sp>
      <p:sp>
        <p:nvSpPr>
          <p:cNvPr id="5" name="Retângulo 4">
            <a:extLst>
              <a:ext uri="{FF2B5EF4-FFF2-40B4-BE49-F238E27FC236}">
                <a16:creationId xmlns:a16="http://schemas.microsoft.com/office/drawing/2014/main" id="{261E773E-BD42-4994-A58B-5D16FC23C89D}"/>
              </a:ext>
            </a:extLst>
          </p:cNvPr>
          <p:cNvSpPr/>
          <p:nvPr/>
        </p:nvSpPr>
        <p:spPr>
          <a:xfrm>
            <a:off x="427037" y="1859112"/>
            <a:ext cx="11125200" cy="3970318"/>
          </a:xfrm>
          <a:prstGeom prst="rect">
            <a:avLst/>
          </a:prstGeom>
        </p:spPr>
        <p:txBody>
          <a:bodyPr wrap="square">
            <a:spAutoFit/>
          </a:bodyPr>
          <a:lstStyle/>
          <a:p>
            <a:r>
              <a:rPr lang="pt-BR" sz="1400">
                <a:solidFill>
                  <a:srgbClr val="0000FF"/>
                </a:solidFill>
                <a:latin typeface="Consolas" panose="020B0609020204030204" pitchFamily="49" charset="0"/>
              </a:rPr>
              <a:t>var</a:t>
            </a:r>
            <a:r>
              <a:rPr lang="pt-BR" sz="1400">
                <a:solidFill>
                  <a:srgbClr val="000000"/>
                </a:solidFill>
                <a:latin typeface="Consolas" panose="020B0609020204030204" pitchFamily="49" charset="0"/>
              </a:rPr>
              <a:t> data =</a:t>
            </a: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"name"</a:t>
            </a:r>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"Sample </a:t>
            </a:r>
            <a:r>
              <a:rPr lang="pt-BR" sz="1400" err="1">
                <a:solidFill>
                  <a:srgbClr val="A31515"/>
                </a:solidFill>
                <a:latin typeface="Consolas" panose="020B0609020204030204" pitchFamily="49" charset="0"/>
              </a:rPr>
              <a:t>Account</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creditonhold</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 </a:t>
            </a:r>
            <a:r>
              <a:rPr lang="pt-BR" sz="1400">
                <a:solidFill>
                  <a:srgbClr val="0000FF"/>
                </a:solidFill>
                <a:latin typeface="Consolas" panose="020B0609020204030204" pitchFamily="49" charset="0"/>
              </a:rPr>
              <a:t>false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"address1_latitude"</a:t>
            </a:r>
            <a:r>
              <a:rPr lang="pt-BR" sz="1400">
                <a:solidFill>
                  <a:srgbClr val="000000"/>
                </a:solidFill>
                <a:latin typeface="Consolas" panose="020B0609020204030204" pitchFamily="49" charset="0"/>
              </a:rPr>
              <a:t>: 47.639583,</a:t>
            </a:r>
          </a:p>
          <a:p>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"description"</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"This is the description of the sample account"</a:t>
            </a:r>
            <a:r>
              <a:rPr lang="en-US"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revenue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 5000000,</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accountcategorycode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 1</a:t>
            </a:r>
          </a:p>
          <a:p>
            <a:r>
              <a:rPr lang="pt-BR" sz="1400">
                <a:solidFill>
                  <a:srgbClr val="000000"/>
                </a:solidFill>
                <a:latin typeface="Consolas" panose="020B0609020204030204" pitchFamily="49" charset="0"/>
              </a:rPr>
              <a:t>            }</a:t>
            </a:r>
          </a:p>
          <a:p>
            <a:endParaRPr lang="pt-BR"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Xrm.WebApi.createRecord</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"account"</a:t>
            </a:r>
            <a:r>
              <a:rPr lang="en-US" sz="1400">
                <a:solidFill>
                  <a:srgbClr val="000000"/>
                </a:solidFill>
                <a:latin typeface="Consolas" panose="020B0609020204030204" pitchFamily="49" charset="0"/>
              </a:rPr>
              <a:t>, data).then(</a:t>
            </a:r>
          </a:p>
          <a:p>
            <a:r>
              <a:rPr lang="pt-BR" sz="1400">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function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success</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result</a:t>
            </a:r>
            <a:r>
              <a:rPr lang="pt-BR"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console.log(</a:t>
            </a:r>
            <a:r>
              <a:rPr lang="en-US" sz="1400">
                <a:solidFill>
                  <a:srgbClr val="A31515"/>
                </a:solidFill>
                <a:latin typeface="Consolas" panose="020B0609020204030204" pitchFamily="49" charset="0"/>
              </a:rPr>
              <a:t>"Account created with ID: "</a:t>
            </a:r>
            <a:r>
              <a:rPr lang="en-US" sz="1400">
                <a:solidFill>
                  <a:srgbClr val="000000"/>
                </a:solidFill>
                <a:latin typeface="Consolas" panose="020B0609020204030204" pitchFamily="49" charset="0"/>
              </a:rPr>
              <a:t> + result.id);</a:t>
            </a: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function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error</a:t>
            </a:r>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console.log(</a:t>
            </a:r>
            <a:r>
              <a:rPr lang="pt-BR" sz="1400" err="1">
                <a:solidFill>
                  <a:srgbClr val="000000"/>
                </a:solidFill>
                <a:latin typeface="Consolas" panose="020B0609020204030204" pitchFamily="49" charset="0"/>
              </a:rPr>
              <a:t>error.message</a:t>
            </a:r>
            <a:r>
              <a:rPr lang="pt-BR" sz="1400">
                <a:solidFill>
                  <a:srgbClr val="000000"/>
                </a:solidFill>
                <a:latin typeface="Consolas" panose="020B0609020204030204" pitchFamily="49" charset="0"/>
              </a:rPr>
              <a:t>);</a:t>
            </a:r>
            <a:endParaRPr lang="pt-BR" sz="1400">
              <a:solidFill>
                <a:srgbClr val="008000"/>
              </a:solidFill>
              <a:latin typeface="Consolas" panose="020B0609020204030204" pitchFamily="49" charset="0"/>
            </a:endParaRP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endParaRPr lang="pt-BR" sz="3600"/>
          </a:p>
        </p:txBody>
      </p:sp>
    </p:spTree>
    <p:extLst>
      <p:ext uri="{BB962C8B-B14F-4D97-AF65-F5344CB8AC3E}">
        <p14:creationId xmlns:p14="http://schemas.microsoft.com/office/powerpoint/2010/main" val="2339776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WebApi</a:t>
            </a:r>
            <a:r>
              <a:rPr lang="pt-BR">
                <a:solidFill>
                  <a:srgbClr val="00B0F0"/>
                </a:solidFill>
              </a:rPr>
              <a:t> </a:t>
            </a:r>
            <a:r>
              <a:rPr lang="pt-BR" err="1">
                <a:solidFill>
                  <a:srgbClr val="00B0F0"/>
                </a:solidFill>
              </a:rPr>
              <a:t>UpdateRecord</a:t>
            </a:r>
            <a:endParaRPr lang="pt-BR">
              <a:solidFill>
                <a:srgbClr val="00B0F0"/>
              </a:solidFill>
            </a:endParaRPr>
          </a:p>
        </p:txBody>
      </p:sp>
      <p:sp>
        <p:nvSpPr>
          <p:cNvPr id="2" name="Retângulo 1">
            <a:extLst>
              <a:ext uri="{FF2B5EF4-FFF2-40B4-BE49-F238E27FC236}">
                <a16:creationId xmlns:a16="http://schemas.microsoft.com/office/drawing/2014/main" id="{5294FAAD-2E5A-4FE2-B14D-4BE35E12DAA3}"/>
              </a:ext>
            </a:extLst>
          </p:cNvPr>
          <p:cNvSpPr/>
          <p:nvPr/>
        </p:nvSpPr>
        <p:spPr>
          <a:xfrm>
            <a:off x="274637" y="1211262"/>
            <a:ext cx="12268200" cy="923330"/>
          </a:xfrm>
          <a:prstGeom prst="rect">
            <a:avLst/>
          </a:prstGeom>
        </p:spPr>
        <p:txBody>
          <a:bodyPr wrap="square">
            <a:spAutoFit/>
          </a:bodyPr>
          <a:lstStyle/>
          <a:p>
            <a:pPr marL="171450" indent="-171450">
              <a:buFont typeface="Arial" panose="020B0604020202020204" pitchFamily="34" charset="0"/>
              <a:buChar char="•"/>
            </a:pPr>
            <a:r>
              <a:rPr lang="pt-BR">
                <a:gradFill>
                  <a:gsLst>
                    <a:gs pos="1250">
                      <a:schemeClr val="tx1"/>
                    </a:gs>
                    <a:gs pos="100000">
                      <a:schemeClr val="tx1"/>
                    </a:gs>
                  </a:gsLst>
                  <a:lin ang="5400000" scaled="0"/>
                </a:gradFill>
                <a:latin typeface="Segoe UI "/>
                <a:cs typeface="Segoe UI Light" panose="020B0502040204020203" pitchFamily="34" charset="0"/>
              </a:rPr>
              <a:t>Exemplo de como atualizar um registro</a:t>
            </a:r>
          </a:p>
          <a:p>
            <a:endParaRPr lang="pt-BR" sz="1200">
              <a:solidFill>
                <a:srgbClr val="000000"/>
              </a:solidFill>
              <a:latin typeface="Consolas" panose="020B0609020204030204" pitchFamily="49" charset="0"/>
            </a:endParaRPr>
          </a:p>
          <a:p>
            <a:endParaRPr lang="pt-BR" sz="1200">
              <a:solidFill>
                <a:srgbClr val="000000"/>
              </a:solidFill>
              <a:latin typeface="Consolas" panose="020B0609020204030204" pitchFamily="49" charset="0"/>
            </a:endParaRPr>
          </a:p>
          <a:p>
            <a:r>
              <a:rPr lang="pt-BR" sz="1200">
                <a:solidFill>
                  <a:srgbClr val="000000"/>
                </a:solidFill>
                <a:latin typeface="Consolas" panose="020B0609020204030204" pitchFamily="49" charset="0"/>
              </a:rPr>
              <a:t> </a:t>
            </a:r>
          </a:p>
        </p:txBody>
      </p:sp>
      <p:sp>
        <p:nvSpPr>
          <p:cNvPr id="6" name="Retângulo 5">
            <a:extLst>
              <a:ext uri="{FF2B5EF4-FFF2-40B4-BE49-F238E27FC236}">
                <a16:creationId xmlns:a16="http://schemas.microsoft.com/office/drawing/2014/main" id="{141A46A4-4292-490F-A98C-20AE194C7F02}"/>
              </a:ext>
            </a:extLst>
          </p:cNvPr>
          <p:cNvSpPr/>
          <p:nvPr/>
        </p:nvSpPr>
        <p:spPr>
          <a:xfrm>
            <a:off x="427037" y="1820862"/>
            <a:ext cx="11887200" cy="3970318"/>
          </a:xfrm>
          <a:prstGeom prst="rect">
            <a:avLst/>
          </a:prstGeom>
        </p:spPr>
        <p:txBody>
          <a:bodyPr wrap="square">
            <a:spAutoFit/>
          </a:bodyPr>
          <a:lstStyle/>
          <a:p>
            <a:r>
              <a:rPr lang="pt-BR" sz="1400">
                <a:solidFill>
                  <a:srgbClr val="000000"/>
                </a:solidFill>
                <a:latin typeface="Consolas" panose="020B0609020204030204" pitchFamily="49" charset="0"/>
              </a:rPr>
              <a:t> </a:t>
            </a:r>
            <a:r>
              <a:rPr lang="pt-BR" sz="1400">
                <a:solidFill>
                  <a:srgbClr val="0000FF"/>
                </a:solidFill>
                <a:latin typeface="Consolas" panose="020B0609020204030204" pitchFamily="49" charset="0"/>
              </a:rPr>
              <a:t>var</a:t>
            </a:r>
            <a:r>
              <a:rPr lang="pt-BR" sz="1400">
                <a:solidFill>
                  <a:srgbClr val="000000"/>
                </a:solidFill>
                <a:latin typeface="Consolas" panose="020B0609020204030204" pitchFamily="49" charset="0"/>
              </a:rPr>
              <a:t> data =</a:t>
            </a: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"name"</a:t>
            </a:r>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Updated</a:t>
            </a:r>
            <a:r>
              <a:rPr lang="pt-BR" sz="1400">
                <a:solidFill>
                  <a:srgbClr val="A31515"/>
                </a:solidFill>
                <a:latin typeface="Consolas" panose="020B0609020204030204" pitchFamily="49" charset="0"/>
              </a:rPr>
              <a:t> Sample </a:t>
            </a:r>
            <a:r>
              <a:rPr lang="pt-BR" sz="1400" err="1">
                <a:solidFill>
                  <a:srgbClr val="A31515"/>
                </a:solidFill>
                <a:latin typeface="Consolas" panose="020B0609020204030204" pitchFamily="49" charset="0"/>
              </a:rPr>
              <a:t>Account</a:t>
            </a:r>
            <a:r>
              <a:rPr lang="pt-BR" sz="1400">
                <a:solidFill>
                  <a:srgbClr val="A31515"/>
                </a:solidFill>
                <a:latin typeface="Consolas" panose="020B0609020204030204" pitchFamily="49" charset="0"/>
              </a:rPr>
              <a:t> "</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creditonhold</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true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"address1_latitude"</a:t>
            </a:r>
            <a:r>
              <a:rPr lang="pt-BR" sz="1400">
                <a:solidFill>
                  <a:srgbClr val="000000"/>
                </a:solidFill>
                <a:latin typeface="Consolas" panose="020B0609020204030204" pitchFamily="49" charset="0"/>
              </a:rPr>
              <a:t>: 47.639583,</a:t>
            </a:r>
          </a:p>
          <a:p>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"description"</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"This is the updated description of the sample account"</a:t>
            </a:r>
            <a:r>
              <a:rPr lang="en-US"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revenue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 6000000,</a:t>
            </a:r>
          </a:p>
          <a:p>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accountcategorycode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 2</a:t>
            </a:r>
          </a:p>
          <a:p>
            <a:r>
              <a:rPr lang="pt-BR" sz="1400">
                <a:solidFill>
                  <a:srgbClr val="000000"/>
                </a:solidFill>
                <a:latin typeface="Consolas" panose="020B0609020204030204" pitchFamily="49" charset="0"/>
              </a:rPr>
              <a:t>            }</a:t>
            </a:r>
          </a:p>
          <a:p>
            <a:endParaRPr lang="pt-BR" sz="1400">
              <a:solidFill>
                <a:srgbClr val="008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Xrm.WebApi.updateRecord</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account</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"5531d753-95af-e711-a94e-000d3a11e605"</a:t>
            </a:r>
            <a:r>
              <a:rPr lang="pt-BR" sz="1400">
                <a:solidFill>
                  <a:srgbClr val="000000"/>
                </a:solidFill>
                <a:latin typeface="Consolas" panose="020B0609020204030204" pitchFamily="49" charset="0"/>
              </a:rPr>
              <a:t>, data).</a:t>
            </a:r>
            <a:r>
              <a:rPr lang="pt-BR" sz="1400" err="1">
                <a:solidFill>
                  <a:srgbClr val="000000"/>
                </a:solidFill>
                <a:latin typeface="Consolas" panose="020B0609020204030204" pitchFamily="49" charset="0"/>
              </a:rPr>
              <a:t>then</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function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success</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result</a:t>
            </a:r>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console.log(</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Account</a:t>
            </a:r>
            <a:r>
              <a:rPr lang="pt-BR" sz="1400">
                <a:solidFill>
                  <a:srgbClr val="A31515"/>
                </a:solidFill>
                <a:latin typeface="Consolas" panose="020B0609020204030204" pitchFamily="49" charset="0"/>
              </a:rPr>
              <a:t> </a:t>
            </a:r>
            <a:r>
              <a:rPr lang="pt-BR" sz="1400" err="1">
                <a:solidFill>
                  <a:srgbClr val="A31515"/>
                </a:solidFill>
                <a:latin typeface="Consolas" panose="020B0609020204030204" pitchFamily="49" charset="0"/>
              </a:rPr>
              <a:t>updated</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endParaRPr lang="en-US" sz="1400">
              <a:solidFill>
                <a:srgbClr val="008000"/>
              </a:solidFill>
              <a:latin typeface="Consolas" panose="020B0609020204030204" pitchFamily="49" charset="0"/>
            </a:endParaRP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function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error</a:t>
            </a:r>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console.log(</a:t>
            </a:r>
            <a:r>
              <a:rPr lang="pt-BR" sz="1400" err="1">
                <a:solidFill>
                  <a:srgbClr val="000000"/>
                </a:solidFill>
                <a:latin typeface="Consolas" panose="020B0609020204030204" pitchFamily="49" charset="0"/>
              </a:rPr>
              <a:t>error.message</a:t>
            </a:r>
            <a:r>
              <a:rPr lang="pt-BR" sz="1400">
                <a:solidFill>
                  <a:srgbClr val="000000"/>
                </a:solidFill>
                <a:latin typeface="Consolas" panose="020B0609020204030204" pitchFamily="49" charset="0"/>
              </a:rPr>
              <a:t>);</a:t>
            </a:r>
            <a:endParaRPr lang="pt-BR" sz="1400">
              <a:solidFill>
                <a:srgbClr val="008000"/>
              </a:solidFill>
              <a:latin typeface="Consolas" panose="020B0609020204030204" pitchFamily="49" charset="0"/>
            </a:endParaRP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endParaRPr lang="pt-BR" sz="1400"/>
          </a:p>
        </p:txBody>
      </p:sp>
    </p:spTree>
    <p:extLst>
      <p:ext uri="{BB962C8B-B14F-4D97-AF65-F5344CB8AC3E}">
        <p14:creationId xmlns:p14="http://schemas.microsoft.com/office/powerpoint/2010/main" val="41668545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WebApi</a:t>
            </a:r>
            <a:r>
              <a:rPr lang="pt-BR">
                <a:solidFill>
                  <a:srgbClr val="00B0F0"/>
                </a:solidFill>
              </a:rPr>
              <a:t> </a:t>
            </a:r>
            <a:r>
              <a:rPr lang="pt-BR" err="1">
                <a:solidFill>
                  <a:srgbClr val="00B0F0"/>
                </a:solidFill>
              </a:rPr>
              <a:t>DeleteRecord</a:t>
            </a:r>
            <a:endParaRPr lang="pt-BR">
              <a:solidFill>
                <a:srgbClr val="00B0F0"/>
              </a:solidFill>
            </a:endParaRPr>
          </a:p>
        </p:txBody>
      </p:sp>
      <p:sp>
        <p:nvSpPr>
          <p:cNvPr id="2" name="Retângulo 1">
            <a:extLst>
              <a:ext uri="{FF2B5EF4-FFF2-40B4-BE49-F238E27FC236}">
                <a16:creationId xmlns:a16="http://schemas.microsoft.com/office/drawing/2014/main" id="{5294FAAD-2E5A-4FE2-B14D-4BE35E12DAA3}"/>
              </a:ext>
            </a:extLst>
          </p:cNvPr>
          <p:cNvSpPr/>
          <p:nvPr/>
        </p:nvSpPr>
        <p:spPr>
          <a:xfrm>
            <a:off x="274637" y="1211262"/>
            <a:ext cx="12268200" cy="923330"/>
          </a:xfrm>
          <a:prstGeom prst="rect">
            <a:avLst/>
          </a:prstGeom>
        </p:spPr>
        <p:txBody>
          <a:bodyPr wrap="square">
            <a:spAutoFit/>
          </a:bodyPr>
          <a:lstStyle/>
          <a:p>
            <a:pPr marL="171450" indent="-171450">
              <a:buFont typeface="Arial" panose="020B0604020202020204" pitchFamily="34" charset="0"/>
              <a:buChar char="•"/>
            </a:pPr>
            <a:r>
              <a:rPr lang="pt-BR">
                <a:gradFill>
                  <a:gsLst>
                    <a:gs pos="1250">
                      <a:schemeClr val="tx1"/>
                    </a:gs>
                    <a:gs pos="100000">
                      <a:schemeClr val="tx1"/>
                    </a:gs>
                  </a:gsLst>
                  <a:lin ang="5400000" scaled="0"/>
                </a:gradFill>
                <a:latin typeface="Segoe UI "/>
                <a:cs typeface="Segoe UI Light" panose="020B0502040204020203" pitchFamily="34" charset="0"/>
              </a:rPr>
              <a:t>Exemplo de como excluir um registro</a:t>
            </a:r>
          </a:p>
          <a:p>
            <a:endParaRPr lang="pt-BR" sz="1200">
              <a:solidFill>
                <a:srgbClr val="000000"/>
              </a:solidFill>
              <a:latin typeface="Consolas" panose="020B0609020204030204" pitchFamily="49" charset="0"/>
            </a:endParaRPr>
          </a:p>
          <a:p>
            <a:endParaRPr lang="pt-BR" sz="1200">
              <a:solidFill>
                <a:srgbClr val="000000"/>
              </a:solidFill>
              <a:latin typeface="Consolas" panose="020B0609020204030204" pitchFamily="49" charset="0"/>
            </a:endParaRPr>
          </a:p>
          <a:p>
            <a:r>
              <a:rPr lang="pt-BR" sz="1200">
                <a:solidFill>
                  <a:srgbClr val="000000"/>
                </a:solidFill>
                <a:latin typeface="Consolas" panose="020B0609020204030204" pitchFamily="49" charset="0"/>
              </a:rPr>
              <a:t> </a:t>
            </a:r>
          </a:p>
        </p:txBody>
      </p:sp>
      <p:sp>
        <p:nvSpPr>
          <p:cNvPr id="5" name="Retângulo 4">
            <a:extLst>
              <a:ext uri="{FF2B5EF4-FFF2-40B4-BE49-F238E27FC236}">
                <a16:creationId xmlns:a16="http://schemas.microsoft.com/office/drawing/2014/main" id="{EC802486-54A1-4574-A27E-E87A23BA98F5}"/>
              </a:ext>
            </a:extLst>
          </p:cNvPr>
          <p:cNvSpPr/>
          <p:nvPr/>
        </p:nvSpPr>
        <p:spPr>
          <a:xfrm>
            <a:off x="427036" y="1897062"/>
            <a:ext cx="11734801" cy="1815882"/>
          </a:xfrm>
          <a:prstGeom prst="rect">
            <a:avLst/>
          </a:prstGeom>
        </p:spPr>
        <p:txBody>
          <a:bodyPr wrap="square">
            <a:spAutoFit/>
          </a:bodyPr>
          <a:lstStyle/>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Xrm.WebApi.deleteRecord</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account</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 </a:t>
            </a:r>
            <a:r>
              <a:rPr lang="pt-BR" sz="1400">
                <a:solidFill>
                  <a:srgbClr val="A31515"/>
                </a:solidFill>
                <a:latin typeface="Consolas" panose="020B0609020204030204" pitchFamily="49" charset="0"/>
              </a:rPr>
              <a:t>"5531d753-95af-e711-a94e-000d3a11e605"</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then</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function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success</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result</a:t>
            </a:r>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console.log(</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Account</a:t>
            </a:r>
            <a:r>
              <a:rPr lang="pt-BR" sz="1400">
                <a:solidFill>
                  <a:srgbClr val="A31515"/>
                </a:solidFill>
                <a:latin typeface="Consolas" panose="020B0609020204030204" pitchFamily="49" charset="0"/>
              </a:rPr>
              <a:t> </a:t>
            </a:r>
            <a:r>
              <a:rPr lang="pt-BR" sz="1400" err="1">
                <a:solidFill>
                  <a:srgbClr val="A31515"/>
                </a:solidFill>
                <a:latin typeface="Consolas" panose="020B0609020204030204" pitchFamily="49" charset="0"/>
              </a:rPr>
              <a:t>deleted</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endParaRPr lang="en-US" sz="1400">
              <a:solidFill>
                <a:srgbClr val="008000"/>
              </a:solidFill>
              <a:latin typeface="Consolas" panose="020B0609020204030204" pitchFamily="49" charset="0"/>
            </a:endParaRP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function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error</a:t>
            </a:r>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console.log(</a:t>
            </a:r>
            <a:r>
              <a:rPr lang="pt-BR" sz="1400" err="1">
                <a:solidFill>
                  <a:srgbClr val="000000"/>
                </a:solidFill>
                <a:latin typeface="Consolas" panose="020B0609020204030204" pitchFamily="49" charset="0"/>
              </a:rPr>
              <a:t>error.message</a:t>
            </a:r>
            <a:r>
              <a:rPr lang="pt-BR" sz="1400">
                <a:solidFill>
                  <a:srgbClr val="000000"/>
                </a:solidFill>
                <a:latin typeface="Consolas" panose="020B0609020204030204" pitchFamily="49" charset="0"/>
              </a:rPr>
              <a:t>);</a:t>
            </a:r>
            <a:endParaRPr lang="pt-BR" sz="1400">
              <a:solidFill>
                <a:srgbClr val="008000"/>
              </a:solidFill>
              <a:latin typeface="Consolas" panose="020B0609020204030204" pitchFamily="49" charset="0"/>
            </a:endParaRP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endParaRPr lang="pt-BR" sz="1400"/>
          </a:p>
        </p:txBody>
      </p:sp>
    </p:spTree>
    <p:extLst>
      <p:ext uri="{BB962C8B-B14F-4D97-AF65-F5344CB8AC3E}">
        <p14:creationId xmlns:p14="http://schemas.microsoft.com/office/powerpoint/2010/main" val="12838017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JScript</a:t>
            </a: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Este laboratório demonstra a criação, publicação e manuseio de uma biblioteca JScript</a:t>
            </a:r>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9747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Contexto de Execução para Eventos</a:t>
            </a:r>
          </a:p>
        </p:txBody>
      </p:sp>
      <p:sp>
        <p:nvSpPr>
          <p:cNvPr id="5" name="Retângulo 4">
            <a:extLst>
              <a:ext uri="{FF2B5EF4-FFF2-40B4-BE49-F238E27FC236}">
                <a16:creationId xmlns:a16="http://schemas.microsoft.com/office/drawing/2014/main" id="{BB9E874D-2030-491C-AC61-C05A282A1077}"/>
              </a:ext>
            </a:extLst>
          </p:cNvPr>
          <p:cNvSpPr/>
          <p:nvPr/>
        </p:nvSpPr>
        <p:spPr>
          <a:xfrm>
            <a:off x="350837" y="1388992"/>
            <a:ext cx="12085638" cy="4462760"/>
          </a:xfrm>
          <a:prstGeom prst="rect">
            <a:avLst/>
          </a:prstGeom>
        </p:spPr>
        <p:txBody>
          <a:bodyPr wrap="square">
            <a:spAutoFit/>
          </a:bodyPr>
          <a:lstStyle/>
          <a:p>
            <a:r>
              <a:rPr lang="pt-BR" err="1">
                <a:solidFill>
                  <a:srgbClr val="0101FD"/>
                </a:solidFill>
                <a:latin typeface="Consolas" panose="020B0609020204030204" pitchFamily="49" charset="0"/>
              </a:rPr>
              <a:t>function</a:t>
            </a:r>
            <a:r>
              <a:rPr lang="pt-BR">
                <a:solidFill>
                  <a:srgbClr val="000000"/>
                </a:solidFill>
                <a:latin typeface="Consolas" panose="020B0609020204030204" pitchFamily="49" charset="0"/>
              </a:rPr>
              <a:t> </a:t>
            </a:r>
            <a:r>
              <a:rPr lang="pt-BR" err="1">
                <a:solidFill>
                  <a:srgbClr val="007D9A"/>
                </a:solidFill>
                <a:latin typeface="Consolas" panose="020B0609020204030204" pitchFamily="49" charset="0"/>
              </a:rPr>
              <a:t>commonEventHandler</a:t>
            </a:r>
            <a:r>
              <a:rPr lang="pt-BR">
                <a:solidFill>
                  <a:srgbClr val="000000"/>
                </a:solidFill>
                <a:latin typeface="Consolas" panose="020B0609020204030204" pitchFamily="49" charset="0"/>
              </a:rPr>
              <a:t>(</a:t>
            </a:r>
            <a:r>
              <a:rPr lang="pt-BR" err="1">
                <a:solidFill>
                  <a:srgbClr val="000000"/>
                </a:solidFill>
                <a:latin typeface="Consolas" panose="020B0609020204030204" pitchFamily="49" charset="0"/>
              </a:rPr>
              <a:t>executionContext</a:t>
            </a:r>
            <a:r>
              <a:rPr lang="pt-BR">
                <a:solidFill>
                  <a:srgbClr val="000000"/>
                </a:solidFill>
                <a:latin typeface="Consolas" panose="020B0609020204030204" pitchFamily="49" charset="0"/>
              </a:rPr>
              <a:t>) { </a:t>
            </a:r>
          </a:p>
          <a:p>
            <a:r>
              <a:rPr lang="pt-BR">
                <a:solidFill>
                  <a:srgbClr val="000000"/>
                </a:solidFill>
                <a:latin typeface="Consolas" panose="020B0609020204030204" pitchFamily="49" charset="0"/>
              </a:rPr>
              <a:t>   </a:t>
            </a:r>
            <a:r>
              <a:rPr lang="pt-BR">
                <a:solidFill>
                  <a:srgbClr val="0101FD"/>
                </a:solidFill>
                <a:latin typeface="Consolas" panose="020B0609020204030204" pitchFamily="49" charset="0"/>
              </a:rPr>
              <a:t>var</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formContext</a:t>
            </a:r>
            <a:r>
              <a:rPr lang="pt-BR">
                <a:solidFill>
                  <a:srgbClr val="000000"/>
                </a:solidFill>
                <a:latin typeface="Consolas" panose="020B0609020204030204" pitchFamily="49" charset="0"/>
              </a:rPr>
              <a:t> = </a:t>
            </a:r>
            <a:r>
              <a:rPr lang="pt-BR" err="1">
                <a:solidFill>
                  <a:srgbClr val="000000"/>
                </a:solidFill>
                <a:latin typeface="Consolas" panose="020B0609020204030204" pitchFamily="49" charset="0"/>
              </a:rPr>
              <a:t>executionContext.getFormContext</a:t>
            </a:r>
            <a:r>
              <a:rPr lang="pt-BR">
                <a:solidFill>
                  <a:srgbClr val="000000"/>
                </a:solidFill>
                <a:latin typeface="Consolas" panose="020B0609020204030204" pitchFamily="49" charset="0"/>
              </a:rPr>
              <a:t>(); </a:t>
            </a:r>
          </a:p>
          <a:p>
            <a:r>
              <a:rPr lang="pt-BR">
                <a:solidFill>
                  <a:srgbClr val="000000"/>
                </a:solidFill>
                <a:latin typeface="Consolas" panose="020B0609020204030204" pitchFamily="49" charset="0"/>
              </a:rPr>
              <a:t>   </a:t>
            </a:r>
            <a:r>
              <a:rPr lang="pt-BR">
                <a:solidFill>
                  <a:srgbClr val="0101FD"/>
                </a:solidFill>
                <a:latin typeface="Consolas" panose="020B0609020204030204" pitchFamily="49" charset="0"/>
              </a:rPr>
              <a:t>var</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telephoneAttr</a:t>
            </a:r>
            <a:r>
              <a:rPr lang="pt-BR">
                <a:solidFill>
                  <a:srgbClr val="000000"/>
                </a:solidFill>
                <a:latin typeface="Consolas" panose="020B0609020204030204" pitchFamily="49" charset="0"/>
              </a:rPr>
              <a:t> = </a:t>
            </a:r>
            <a:r>
              <a:rPr lang="pt-BR" err="1">
                <a:solidFill>
                  <a:srgbClr val="000000"/>
                </a:solidFill>
                <a:latin typeface="Consolas" panose="020B0609020204030204" pitchFamily="49" charset="0"/>
              </a:rPr>
              <a:t>formContext.data.entity.attributes.getByName</a:t>
            </a:r>
            <a:r>
              <a:rPr lang="pt-BR">
                <a:solidFill>
                  <a:srgbClr val="000000"/>
                </a:solidFill>
                <a:latin typeface="Consolas" panose="020B0609020204030204" pitchFamily="49" charset="0"/>
              </a:rPr>
              <a:t>(</a:t>
            </a:r>
            <a:r>
              <a:rPr lang="pt-BR">
                <a:solidFill>
                  <a:srgbClr val="A31515"/>
                </a:solidFill>
                <a:latin typeface="Consolas" panose="020B0609020204030204" pitchFamily="49" charset="0"/>
              </a:rPr>
              <a:t>'telephone1’</a:t>
            </a:r>
            <a:r>
              <a:rPr lang="pt-BR">
                <a:solidFill>
                  <a:srgbClr val="000000"/>
                </a:solidFill>
                <a:latin typeface="Consolas" panose="020B0609020204030204" pitchFamily="49" charset="0"/>
              </a:rPr>
              <a:t>); </a:t>
            </a:r>
          </a:p>
          <a:p>
            <a:r>
              <a:rPr lang="pt-BR">
                <a:solidFill>
                  <a:srgbClr val="000000"/>
                </a:solidFill>
                <a:latin typeface="Consolas" panose="020B0609020204030204" pitchFamily="49" charset="0"/>
              </a:rPr>
              <a:t>   </a:t>
            </a:r>
            <a:r>
              <a:rPr lang="pt-BR">
                <a:solidFill>
                  <a:srgbClr val="0101FD"/>
                </a:solidFill>
                <a:latin typeface="Consolas" panose="020B0609020204030204" pitchFamily="49" charset="0"/>
              </a:rPr>
              <a:t>var</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isNumberWithCountryCode</a:t>
            </a:r>
            <a:r>
              <a:rPr lang="pt-BR">
                <a:solidFill>
                  <a:srgbClr val="000000"/>
                </a:solidFill>
                <a:latin typeface="Consolas" panose="020B0609020204030204" pitchFamily="49" charset="0"/>
              </a:rPr>
              <a:t> = </a:t>
            </a:r>
            <a:r>
              <a:rPr lang="pt-BR" err="1">
                <a:solidFill>
                  <a:srgbClr val="000000"/>
                </a:solidFill>
                <a:latin typeface="Consolas" panose="020B0609020204030204" pitchFamily="49" charset="0"/>
              </a:rPr>
              <a:t>telephoneAttr.getValue</a:t>
            </a:r>
            <a:r>
              <a:rPr lang="pt-BR">
                <a:solidFill>
                  <a:srgbClr val="000000"/>
                </a:solidFill>
                <a:latin typeface="Consolas" panose="020B0609020204030204" pitchFamily="49" charset="0"/>
              </a:rPr>
              <a:t>().</a:t>
            </a:r>
            <a:r>
              <a:rPr lang="pt-BR" err="1">
                <a:solidFill>
                  <a:srgbClr val="000000"/>
                </a:solidFill>
                <a:latin typeface="Consolas" panose="020B0609020204030204" pitchFamily="49" charset="0"/>
              </a:rPr>
              <a:t>substring</a:t>
            </a:r>
            <a:r>
              <a:rPr lang="pt-BR">
                <a:solidFill>
                  <a:srgbClr val="000000"/>
                </a:solidFill>
                <a:latin typeface="Consolas" panose="020B0609020204030204" pitchFamily="49" charset="0"/>
              </a:rPr>
              <a:t>(0,1) === </a:t>
            </a:r>
            <a:r>
              <a:rPr lang="pt-BR">
                <a:solidFill>
                  <a:srgbClr val="A31515"/>
                </a:solidFill>
                <a:latin typeface="Consolas" panose="020B0609020204030204" pitchFamily="49" charset="0"/>
              </a:rPr>
              <a:t>'+’</a:t>
            </a:r>
            <a:r>
              <a:rPr lang="pt-BR">
                <a:solidFill>
                  <a:srgbClr val="000000"/>
                </a:solidFill>
                <a:latin typeface="Consolas" panose="020B0609020204030204" pitchFamily="49" charset="0"/>
              </a:rPr>
              <a:t>; </a:t>
            </a:r>
          </a:p>
          <a:p>
            <a:r>
              <a:rPr lang="pt-BR">
                <a:solidFill>
                  <a:srgbClr val="000000"/>
                </a:solidFill>
                <a:latin typeface="Consolas" panose="020B0609020204030204" pitchFamily="49" charset="0"/>
              </a:rPr>
              <a:t>   </a:t>
            </a:r>
            <a:r>
              <a:rPr lang="pt-BR" sz="1600">
                <a:solidFill>
                  <a:srgbClr val="008000"/>
                </a:solidFill>
                <a:latin typeface="Consolas" panose="020B0609020204030204" pitchFamily="49" charset="0"/>
              </a:rPr>
              <a:t>// </a:t>
            </a:r>
            <a:r>
              <a:rPr lang="pt-BR" sz="1600" err="1">
                <a:solidFill>
                  <a:srgbClr val="008000"/>
                </a:solidFill>
                <a:latin typeface="Consolas" panose="020B0609020204030204" pitchFamily="49" charset="0"/>
              </a:rPr>
              <a:t>telephoneField</a:t>
            </a:r>
            <a:r>
              <a:rPr lang="pt-BR" sz="1600">
                <a:solidFill>
                  <a:srgbClr val="008000"/>
                </a:solidFill>
                <a:latin typeface="Consolas" panose="020B0609020204030204" pitchFamily="49" charset="0"/>
              </a:rPr>
              <a:t> será um controle de formulário se invocado de um evento </a:t>
            </a:r>
            <a:r>
              <a:rPr lang="pt-BR" sz="1600" err="1">
                <a:solidFill>
                  <a:srgbClr val="008000"/>
                </a:solidFill>
                <a:latin typeface="Consolas" panose="020B0609020204030204" pitchFamily="49" charset="0"/>
              </a:rPr>
              <a:t>OnChange</a:t>
            </a:r>
            <a:r>
              <a:rPr lang="pt-BR" sz="1600">
                <a:solidFill>
                  <a:srgbClr val="008000"/>
                </a:solidFill>
                <a:latin typeface="Consolas" panose="020B0609020204030204" pitchFamily="49" charset="0"/>
              </a:rPr>
              <a:t>;</a:t>
            </a:r>
            <a:r>
              <a:rPr lang="pt-BR" sz="1600">
                <a:solidFill>
                  <a:srgbClr val="000000"/>
                </a:solidFill>
                <a:latin typeface="Consolas" panose="020B0609020204030204" pitchFamily="49" charset="0"/>
              </a:rPr>
              <a:t> </a:t>
            </a:r>
          </a:p>
          <a:p>
            <a:r>
              <a:rPr lang="pt-BR" sz="1600">
                <a:solidFill>
                  <a:srgbClr val="000000"/>
                </a:solidFill>
                <a:latin typeface="Consolas" panose="020B0609020204030204" pitchFamily="49" charset="0"/>
              </a:rPr>
              <a:t>   </a:t>
            </a:r>
            <a:r>
              <a:rPr lang="pt-BR" sz="1600">
                <a:solidFill>
                  <a:srgbClr val="008000"/>
                </a:solidFill>
                <a:latin typeface="Consolas" panose="020B0609020204030204" pitchFamily="49" charset="0"/>
              </a:rPr>
              <a:t>// </a:t>
            </a:r>
            <a:r>
              <a:rPr lang="pt-BR" sz="1600" err="1">
                <a:solidFill>
                  <a:srgbClr val="008000"/>
                </a:solidFill>
                <a:latin typeface="Consolas" panose="020B0609020204030204" pitchFamily="49" charset="0"/>
              </a:rPr>
              <a:t>telephoneField</a:t>
            </a:r>
            <a:r>
              <a:rPr lang="pt-BR" sz="1600">
                <a:solidFill>
                  <a:srgbClr val="008000"/>
                </a:solidFill>
                <a:latin typeface="Consolas" panose="020B0609020204030204" pitchFamily="49" charset="0"/>
              </a:rPr>
              <a:t> será um objeto </a:t>
            </a:r>
            <a:r>
              <a:rPr lang="pt-BR" sz="1600" err="1">
                <a:solidFill>
                  <a:srgbClr val="008000"/>
                </a:solidFill>
                <a:latin typeface="Consolas" panose="020B0609020204030204" pitchFamily="49" charset="0"/>
              </a:rPr>
              <a:t>GridCell</a:t>
            </a:r>
            <a:r>
              <a:rPr lang="pt-BR" sz="1600">
                <a:solidFill>
                  <a:srgbClr val="008000"/>
                </a:solidFill>
                <a:latin typeface="Consolas" panose="020B0609020204030204" pitchFamily="49" charset="0"/>
              </a:rPr>
              <a:t> de grade editável se chamado do evento </a:t>
            </a:r>
            <a:r>
              <a:rPr lang="pt-BR" sz="1600" err="1">
                <a:solidFill>
                  <a:srgbClr val="008000"/>
                </a:solidFill>
                <a:latin typeface="Consolas" panose="020B0609020204030204" pitchFamily="49" charset="0"/>
              </a:rPr>
              <a:t>OnChange</a:t>
            </a:r>
            <a:r>
              <a:rPr lang="pt-BR" sz="1600">
                <a:solidFill>
                  <a:srgbClr val="008000"/>
                </a:solidFill>
                <a:latin typeface="Consolas" panose="020B0609020204030204" pitchFamily="49" charset="0"/>
              </a:rPr>
              <a:t> de grade editável.</a:t>
            </a:r>
            <a:endParaRPr lang="pt-BR" sz="1600">
              <a:solidFill>
                <a:srgbClr val="000000"/>
              </a:solidFill>
              <a:latin typeface="Consolas" panose="020B0609020204030204" pitchFamily="49" charset="0"/>
            </a:endParaRPr>
          </a:p>
          <a:p>
            <a:endParaRPr lang="pt-BR">
              <a:solidFill>
                <a:srgbClr val="000000"/>
              </a:solidFill>
              <a:latin typeface="Consolas" panose="020B0609020204030204" pitchFamily="49" charset="0"/>
            </a:endParaRPr>
          </a:p>
          <a:p>
            <a:r>
              <a:rPr lang="pt-BR">
                <a:solidFill>
                  <a:srgbClr val="0101FD"/>
                </a:solidFill>
                <a:latin typeface="Consolas" panose="020B0609020204030204" pitchFamily="49" charset="0"/>
              </a:rPr>
              <a:t>  var</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telephoneField</a:t>
            </a:r>
            <a:r>
              <a:rPr lang="pt-BR">
                <a:solidFill>
                  <a:srgbClr val="000000"/>
                </a:solidFill>
                <a:latin typeface="Consolas" panose="020B0609020204030204" pitchFamily="49" charset="0"/>
              </a:rPr>
              <a:t> = </a:t>
            </a:r>
            <a:r>
              <a:rPr lang="pt-BR" err="1">
                <a:solidFill>
                  <a:srgbClr val="000000"/>
                </a:solidFill>
                <a:latin typeface="Consolas" panose="020B0609020204030204" pitchFamily="49" charset="0"/>
              </a:rPr>
              <a:t>telephoneAttr.controls.getByIndex</a:t>
            </a:r>
            <a:r>
              <a:rPr lang="pt-BR">
                <a:solidFill>
                  <a:srgbClr val="000000"/>
                </a:solidFill>
                <a:latin typeface="Consolas" panose="020B0609020204030204" pitchFamily="49" charset="0"/>
              </a:rPr>
              <a:t>(0);   </a:t>
            </a:r>
          </a:p>
          <a:p>
            <a:r>
              <a:rPr lang="pt-BR">
                <a:solidFill>
                  <a:srgbClr val="0101FD"/>
                </a:solidFill>
                <a:latin typeface="Consolas" panose="020B0609020204030204" pitchFamily="49" charset="0"/>
              </a:rPr>
              <a:t>   </a:t>
            </a:r>
            <a:r>
              <a:rPr lang="pt-BR" err="1">
                <a:solidFill>
                  <a:srgbClr val="0101FD"/>
                </a:solidFill>
                <a:latin typeface="Consolas" panose="020B0609020204030204" pitchFamily="49" charset="0"/>
              </a:rPr>
              <a:t>if</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isNumberWithCountryCode</a:t>
            </a:r>
            <a:r>
              <a:rPr lang="pt-BR">
                <a:solidFill>
                  <a:srgbClr val="000000"/>
                </a:solidFill>
                <a:latin typeface="Consolas" panose="020B0609020204030204" pitchFamily="49" charset="0"/>
              </a:rPr>
              <a:t>) { </a:t>
            </a: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telephoneField.setNotification</a:t>
            </a:r>
            <a:r>
              <a:rPr lang="pt-BR">
                <a:solidFill>
                  <a:srgbClr val="000000"/>
                </a:solidFill>
                <a:latin typeface="Consolas" panose="020B0609020204030204" pitchFamily="49" charset="0"/>
              </a:rPr>
              <a:t>(</a:t>
            </a:r>
            <a:r>
              <a:rPr lang="pt-BR">
                <a:solidFill>
                  <a:srgbClr val="A31515"/>
                </a:solidFill>
                <a:latin typeface="Consolas" panose="020B0609020204030204" pitchFamily="49" charset="0"/>
              </a:rPr>
              <a:t>'</a:t>
            </a:r>
            <a:r>
              <a:rPr lang="pt-BR" err="1">
                <a:solidFill>
                  <a:srgbClr val="A31515"/>
                </a:solidFill>
                <a:latin typeface="Consolas" panose="020B0609020204030204" pitchFamily="49" charset="0"/>
              </a:rPr>
              <a:t>Please'countryCodeNotification</a:t>
            </a:r>
            <a:r>
              <a:rPr lang="pt-BR">
                <a:solidFill>
                  <a:srgbClr val="A31515"/>
                </a:solidFill>
                <a:latin typeface="Consolas" panose="020B0609020204030204" pitchFamily="49" charset="0"/>
              </a:rPr>
              <a:t>’</a:t>
            </a:r>
            <a:r>
              <a:rPr lang="pt-BR">
                <a:solidFill>
                  <a:srgbClr val="000000"/>
                </a:solidFill>
                <a:latin typeface="Consolas" panose="020B0609020204030204" pitchFamily="49" charset="0"/>
              </a:rPr>
              <a:t>); </a:t>
            </a:r>
          </a:p>
          <a:p>
            <a:r>
              <a:rPr lang="pt-BR">
                <a:solidFill>
                  <a:srgbClr val="000000"/>
                </a:solidFill>
                <a:latin typeface="Consolas" panose="020B0609020204030204" pitchFamily="49" charset="0"/>
              </a:rPr>
              <a:t>   } </a:t>
            </a:r>
          </a:p>
          <a:p>
            <a:r>
              <a:rPr lang="pt-BR">
                <a:solidFill>
                  <a:srgbClr val="0101FD"/>
                </a:solidFill>
                <a:latin typeface="Consolas" panose="020B0609020204030204" pitchFamily="49" charset="0"/>
              </a:rPr>
              <a:t>   </a:t>
            </a:r>
            <a:r>
              <a:rPr lang="pt-BR" err="1">
                <a:solidFill>
                  <a:srgbClr val="0101FD"/>
                </a:solidFill>
                <a:latin typeface="Consolas" panose="020B0609020204030204" pitchFamily="49" charset="0"/>
              </a:rPr>
              <a:t>else</a:t>
            </a:r>
            <a:r>
              <a:rPr lang="pt-BR">
                <a:solidFill>
                  <a:srgbClr val="000000"/>
                </a:solidFill>
                <a:latin typeface="Consolas" panose="020B0609020204030204" pitchFamily="49" charset="0"/>
              </a:rPr>
              <a:t> { </a:t>
            </a: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telephoneField.clearNotification</a:t>
            </a:r>
            <a:r>
              <a:rPr lang="pt-BR">
                <a:solidFill>
                  <a:srgbClr val="000000"/>
                </a:solidFill>
                <a:latin typeface="Consolas" panose="020B0609020204030204" pitchFamily="49" charset="0"/>
              </a:rPr>
              <a:t>(</a:t>
            </a:r>
            <a:r>
              <a:rPr lang="pt-BR">
                <a:solidFill>
                  <a:srgbClr val="A31515"/>
                </a:solidFill>
                <a:latin typeface="Consolas" panose="020B0609020204030204" pitchFamily="49" charset="0"/>
              </a:rPr>
              <a:t>'</a:t>
            </a:r>
            <a:r>
              <a:rPr lang="pt-BR" err="1">
                <a:solidFill>
                  <a:srgbClr val="A31515"/>
                </a:solidFill>
                <a:latin typeface="Consolas" panose="020B0609020204030204" pitchFamily="49" charset="0"/>
              </a:rPr>
              <a:t>countryCodeNotification</a:t>
            </a:r>
            <a:r>
              <a:rPr lang="pt-BR">
                <a:solidFill>
                  <a:srgbClr val="A31515"/>
                </a:solidFill>
                <a:latin typeface="Consolas" panose="020B0609020204030204" pitchFamily="49" charset="0"/>
              </a:rPr>
              <a:t>’</a:t>
            </a:r>
            <a:r>
              <a:rPr lang="pt-BR">
                <a:solidFill>
                  <a:srgbClr val="000000"/>
                </a:solidFill>
                <a:latin typeface="Consolas" panose="020B0609020204030204" pitchFamily="49" charset="0"/>
              </a:rPr>
              <a:t>); </a:t>
            </a:r>
          </a:p>
          <a:p>
            <a:r>
              <a:rPr lang="pt-BR">
                <a:solidFill>
                  <a:srgbClr val="000000"/>
                </a:solidFill>
                <a:latin typeface="Consolas" panose="020B0609020204030204" pitchFamily="49" charset="0"/>
              </a:rPr>
              <a:t>   } </a:t>
            </a:r>
          </a:p>
          <a:p>
            <a:r>
              <a:rPr lang="pt-BR">
                <a:solidFill>
                  <a:srgbClr val="000000"/>
                </a:solidFill>
                <a:latin typeface="Consolas" panose="020B0609020204030204" pitchFamily="49" charset="0"/>
              </a:rPr>
              <a:t>}</a:t>
            </a:r>
            <a:endParaRPr lang="pt-BR"/>
          </a:p>
        </p:txBody>
      </p:sp>
    </p:spTree>
    <p:extLst>
      <p:ext uri="{BB962C8B-B14F-4D97-AF65-F5344CB8AC3E}">
        <p14:creationId xmlns:p14="http://schemas.microsoft.com/office/powerpoint/2010/main" val="17254252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a:t>
            </a: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Este laboratório demonstra a utilização do objeto </a:t>
            </a:r>
            <a:r>
              <a:rPr lang="pt-BR" sz="1800" err="1"/>
              <a:t>Xrm</a:t>
            </a:r>
            <a:endParaRPr lang="pt-BR" sz="1800"/>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9483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err="1">
                <a:solidFill>
                  <a:srgbClr val="00B0F0"/>
                </a:solidFill>
              </a:rPr>
              <a:t>Action</a:t>
            </a:r>
            <a:r>
              <a:rPr lang="pt-BR">
                <a:solidFill>
                  <a:srgbClr val="00B0F0"/>
                </a:solidFill>
              </a:rPr>
              <a:t> </a:t>
            </a:r>
            <a:r>
              <a:rPr lang="pt-BR" err="1">
                <a:solidFill>
                  <a:srgbClr val="00B0F0"/>
                </a:solidFill>
              </a:rPr>
              <a:t>Calls</a:t>
            </a:r>
            <a:endParaRPr lang="pt-BR">
              <a:solidFill>
                <a:srgbClr val="00B0F0"/>
              </a:solidFill>
            </a:endParaRP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2000"/>
              <a:t>As ações abrem uma variedade de possibilidades para a composição de lógica de negócios.</a:t>
            </a:r>
          </a:p>
          <a:p>
            <a:endParaRPr lang="pt-BR" sz="2000"/>
          </a:p>
          <a:p>
            <a:r>
              <a:rPr lang="pt-BR" sz="2000"/>
              <a:t> Antes das Ações, a principal forma de implementar processos empresariais foi limitada aos plug-ins ou a atividades de fluxos de trabalho personalizadas. </a:t>
            </a:r>
          </a:p>
          <a:p>
            <a:endParaRPr lang="pt-BR" sz="2000"/>
          </a:p>
          <a:p>
            <a:r>
              <a:rPr lang="pt-BR" sz="2000"/>
              <a:t>Agora é possível executar operações como Criar, Atualizar, Excluir, Atribuir ou Executar Ação. Internamente, uma ação cria uma mensagem personalizada. </a:t>
            </a:r>
          </a:p>
          <a:p>
            <a:endParaRPr lang="pt-BR" sz="2000"/>
          </a:p>
          <a:p>
            <a:r>
              <a:rPr lang="pt-BR" sz="2000"/>
              <a:t>Os desenvolvedores referem-se a estas ações como "mensagens“. Cada uma dessas mensagens é baseada nas ações tomadas em um registro da entidade.</a:t>
            </a:r>
          </a:p>
          <a:p>
            <a:endParaRPr lang="pt-BR" sz="2000"/>
          </a:p>
        </p:txBody>
      </p:sp>
    </p:spTree>
    <p:extLst>
      <p:ext uri="{BB962C8B-B14F-4D97-AF65-F5344CB8AC3E}">
        <p14:creationId xmlns:p14="http://schemas.microsoft.com/office/powerpoint/2010/main" val="6237380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err="1">
                <a:solidFill>
                  <a:srgbClr val="00B0F0"/>
                </a:solidFill>
              </a:rPr>
              <a:t>Action</a:t>
            </a:r>
            <a:r>
              <a:rPr lang="pt-BR">
                <a:solidFill>
                  <a:srgbClr val="00B0F0"/>
                </a:solidFill>
              </a:rPr>
              <a:t> </a:t>
            </a:r>
            <a:r>
              <a:rPr lang="pt-BR" err="1">
                <a:solidFill>
                  <a:srgbClr val="00B0F0"/>
                </a:solidFill>
              </a:rPr>
              <a:t>Calls</a:t>
            </a:r>
            <a:endParaRPr lang="pt-BR">
              <a:solidFill>
                <a:srgbClr val="00B0F0"/>
              </a:solidFill>
            </a:endParaRP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2000"/>
              <a:t>Aplica-se aos aplicativos do </a:t>
            </a:r>
            <a:r>
              <a:rPr lang="pt-BR" sz="2000" err="1"/>
              <a:t>PowerApps</a:t>
            </a:r>
            <a:r>
              <a:rPr lang="pt-BR" sz="2000"/>
              <a:t> e do Dynamics 365 for Customer </a:t>
            </a:r>
            <a:r>
              <a:rPr lang="pt-BR" sz="2000" err="1"/>
              <a:t>Engagement</a:t>
            </a:r>
            <a:r>
              <a:rPr lang="pt-BR" sz="2000"/>
              <a:t>, versão 9.x</a:t>
            </a:r>
          </a:p>
          <a:p>
            <a:endParaRPr lang="pt-BR" sz="2000"/>
          </a:p>
          <a:p>
            <a:r>
              <a:rPr lang="pt-BR" sz="2000"/>
              <a:t>Aplica-se aos aplicativos do Dynamics 365 for Customer </a:t>
            </a:r>
            <a:r>
              <a:rPr lang="pt-BR" sz="2000" err="1"/>
              <a:t>Engagement</a:t>
            </a:r>
            <a:r>
              <a:rPr lang="pt-BR" sz="2000"/>
              <a:t>, versão 9.x (</a:t>
            </a:r>
            <a:r>
              <a:rPr lang="pt-BR" sz="2000" err="1"/>
              <a:t>on-premises</a:t>
            </a:r>
            <a:r>
              <a:rPr lang="pt-BR" sz="2000"/>
              <a:t>)</a:t>
            </a:r>
          </a:p>
          <a:p>
            <a:endParaRPr lang="pt-BR" sz="2000"/>
          </a:p>
          <a:p>
            <a:r>
              <a:rPr lang="pt-BR" sz="2000"/>
              <a:t>Ações são um tipo de processo. Você pode ativar ações, incluindo ações personalizadas, diretamente de um fluxo de trabalho ou diálogo sem programação.</a:t>
            </a:r>
            <a:endParaRPr lang="pt-BR" sz="2000" u="sng"/>
          </a:p>
          <a:p>
            <a:endParaRPr lang="pt-BR" sz="2000"/>
          </a:p>
          <a:p>
            <a:r>
              <a:rPr lang="pt-BR" sz="2000"/>
              <a:t>As ações também podem ser invocadas por meio da execução de código personalizado que usa os serviços Web do Dynamics 365 for Customer </a:t>
            </a:r>
            <a:r>
              <a:rPr lang="pt-BR" sz="2000" err="1"/>
              <a:t>Engagement</a:t>
            </a:r>
            <a:r>
              <a:rPr lang="pt-BR" sz="2000"/>
              <a:t>.</a:t>
            </a:r>
          </a:p>
          <a:p>
            <a:endParaRPr lang="pt-BR" sz="2000"/>
          </a:p>
          <a:p>
            <a:endParaRPr lang="pt-BR" sz="2000"/>
          </a:p>
        </p:txBody>
      </p:sp>
    </p:spTree>
    <p:extLst>
      <p:ext uri="{BB962C8B-B14F-4D97-AF65-F5344CB8AC3E}">
        <p14:creationId xmlns:p14="http://schemas.microsoft.com/office/powerpoint/2010/main" val="28823549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Action Calls</a:t>
            </a:r>
          </a:p>
        </p:txBody>
      </p:sp>
      <p:sp>
        <p:nvSpPr>
          <p:cNvPr id="5" name="Retângulo 4">
            <a:extLst>
              <a:ext uri="{FF2B5EF4-FFF2-40B4-BE49-F238E27FC236}">
                <a16:creationId xmlns:a16="http://schemas.microsoft.com/office/drawing/2014/main" id="{3E20994A-E1A7-47F5-8CA7-2AEB917D40C8}"/>
              </a:ext>
            </a:extLst>
          </p:cNvPr>
          <p:cNvSpPr/>
          <p:nvPr/>
        </p:nvSpPr>
        <p:spPr>
          <a:xfrm>
            <a:off x="503237" y="754062"/>
            <a:ext cx="12115800" cy="6047809"/>
          </a:xfrm>
          <a:prstGeom prst="rect">
            <a:avLst/>
          </a:prstGeom>
        </p:spPr>
        <p:txBody>
          <a:bodyPr wrap="square">
            <a:spAutoFit/>
          </a:bodyPr>
          <a:lstStyle/>
          <a:p>
            <a:pPr marL="285750" indent="-285750">
              <a:buFont typeface="Arial" panose="020B0604020202020204" pitchFamily="34" charset="0"/>
              <a:buChar char="•"/>
            </a:pPr>
            <a:r>
              <a:rPr lang="pt-BR">
                <a:solidFill>
                  <a:prstClr val="black"/>
                </a:solidFill>
              </a:rPr>
              <a:t>Exemplo de como invocar uma </a:t>
            </a:r>
            <a:r>
              <a:rPr lang="pt-BR" err="1">
                <a:solidFill>
                  <a:prstClr val="black"/>
                </a:solidFill>
              </a:rPr>
              <a:t>Action</a:t>
            </a:r>
            <a:r>
              <a:rPr lang="pt-BR">
                <a:solidFill>
                  <a:prstClr val="black"/>
                </a:solidFill>
              </a:rPr>
              <a:t> </a:t>
            </a:r>
            <a:r>
              <a:rPr lang="pt-BR" err="1">
                <a:solidFill>
                  <a:prstClr val="black"/>
                </a:solidFill>
              </a:rPr>
              <a:t>Call</a:t>
            </a:r>
            <a:endParaRPr lang="pt-BR" sz="900">
              <a:solidFill>
                <a:srgbClr val="000000"/>
              </a:solidFill>
              <a:latin typeface="Consolas" panose="020B0609020204030204" pitchFamily="49" charset="0"/>
            </a:endParaRPr>
          </a:p>
          <a:p>
            <a:endParaRPr lang="pt-BR" sz="900">
              <a:solidFill>
                <a:srgbClr val="000000"/>
              </a:solidFill>
              <a:latin typeface="Consolas" panose="020B0609020204030204" pitchFamily="49" charset="0"/>
            </a:endParaRPr>
          </a:p>
          <a:p>
            <a:r>
              <a:rPr lang="pt-BR" sz="900">
                <a:solidFill>
                  <a:srgbClr val="000000"/>
                </a:solidFill>
                <a:latin typeface="Consolas" panose="020B0609020204030204" pitchFamily="49" charset="0"/>
              </a:rPr>
              <a:t>        </a:t>
            </a:r>
            <a:r>
              <a:rPr lang="pt-BR" sz="900">
                <a:solidFill>
                  <a:srgbClr val="0000FF"/>
                </a:solidFill>
                <a:latin typeface="Consolas" panose="020B0609020204030204" pitchFamily="49" charset="0"/>
              </a:rPr>
              <a:t>var</a:t>
            </a:r>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serverUrl</a:t>
            </a:r>
            <a:r>
              <a:rPr lang="pt-BR" sz="900">
                <a:solidFill>
                  <a:srgbClr val="000000"/>
                </a:solidFill>
                <a:latin typeface="Consolas" panose="020B0609020204030204" pitchFamily="49" charset="0"/>
              </a:rPr>
              <a:t> = </a:t>
            </a:r>
            <a:r>
              <a:rPr lang="pt-BR" sz="900" err="1">
                <a:solidFill>
                  <a:srgbClr val="000000"/>
                </a:solidFill>
                <a:latin typeface="Consolas" panose="020B0609020204030204" pitchFamily="49" charset="0"/>
              </a:rPr>
              <a:t>Fleury.CRM.Contato.GetClientUrl</a:t>
            </a:r>
            <a:r>
              <a:rPr lang="pt-BR"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var</a:t>
            </a:r>
            <a:r>
              <a:rPr lang="en-US" sz="900">
                <a:solidFill>
                  <a:srgbClr val="000000"/>
                </a:solidFill>
                <a:latin typeface="Consolas" panose="020B0609020204030204" pitchFamily="49" charset="0"/>
              </a:rPr>
              <a:t> </a:t>
            </a:r>
            <a:r>
              <a:rPr lang="en-US" sz="900" err="1">
                <a:solidFill>
                  <a:srgbClr val="000000"/>
                </a:solidFill>
                <a:latin typeface="Consolas" panose="020B0609020204030204" pitchFamily="49" charset="0"/>
              </a:rPr>
              <a:t>ServicePath</a:t>
            </a:r>
            <a:r>
              <a:rPr lang="en-US" sz="900">
                <a:solidFill>
                  <a:srgbClr val="000000"/>
                </a:solidFill>
                <a:latin typeface="Consolas" panose="020B0609020204030204" pitchFamily="49" charset="0"/>
              </a:rPr>
              <a:t> = </a:t>
            </a:r>
            <a:r>
              <a:rPr lang="en-US" sz="900">
                <a:solidFill>
                  <a:srgbClr val="A31515"/>
                </a:solidFill>
                <a:latin typeface="Consolas" panose="020B0609020204030204" pitchFamily="49" charset="0"/>
              </a:rPr>
              <a:t>"/</a:t>
            </a:r>
            <a:r>
              <a:rPr lang="en-US" sz="900" err="1">
                <a:solidFill>
                  <a:srgbClr val="A31515"/>
                </a:solidFill>
                <a:latin typeface="Consolas" panose="020B0609020204030204" pitchFamily="49" charset="0"/>
              </a:rPr>
              <a:t>XRMServices</a:t>
            </a:r>
            <a:r>
              <a:rPr lang="en-US" sz="900">
                <a:solidFill>
                  <a:srgbClr val="A31515"/>
                </a:solidFill>
                <a:latin typeface="Consolas" panose="020B0609020204030204" pitchFamily="49" charset="0"/>
              </a:rPr>
              <a:t>/2011/</a:t>
            </a:r>
            <a:r>
              <a:rPr lang="en-US" sz="900" err="1">
                <a:solidFill>
                  <a:srgbClr val="A31515"/>
                </a:solidFill>
                <a:latin typeface="Consolas" panose="020B0609020204030204" pitchFamily="49" charset="0"/>
              </a:rPr>
              <a:t>Organization.svc</a:t>
            </a:r>
            <a:r>
              <a:rPr lang="en-US" sz="900">
                <a:solidFill>
                  <a:srgbClr val="A31515"/>
                </a:solidFill>
                <a:latin typeface="Consolas" panose="020B0609020204030204" pitchFamily="49" charset="0"/>
              </a:rPr>
              <a:t>/web"</a:t>
            </a:r>
            <a:r>
              <a:rPr lang="en-US" sz="900">
                <a:solidFill>
                  <a:srgbClr val="000000"/>
                </a:solidFill>
                <a:latin typeface="Consolas" panose="020B0609020204030204" pitchFamily="49" charset="0"/>
              </a:rPr>
              <a:t>;</a:t>
            </a:r>
            <a:endParaRPr lang="pt-BR" sz="900">
              <a:solidFill>
                <a:srgbClr val="000000"/>
              </a:solidFill>
              <a:latin typeface="Consolas" panose="020B0609020204030204" pitchFamily="49" charset="0"/>
            </a:endParaRPr>
          </a:p>
          <a:p>
            <a:r>
              <a:rPr lang="pt-BR" sz="900">
                <a:solidFill>
                  <a:srgbClr val="000000"/>
                </a:solidFill>
                <a:latin typeface="Consolas" panose="020B0609020204030204" pitchFamily="49" charset="0"/>
              </a:rPr>
              <a:t>        </a:t>
            </a:r>
            <a:r>
              <a:rPr lang="pt-BR" sz="900">
                <a:solidFill>
                  <a:srgbClr val="0000FF"/>
                </a:solidFill>
                <a:latin typeface="Consolas" panose="020B0609020204030204" pitchFamily="49" charset="0"/>
              </a:rPr>
              <a:t>var</a:t>
            </a:r>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"&lt;</a:t>
            </a:r>
            <a:r>
              <a:rPr lang="pt-BR" sz="900" err="1">
                <a:solidFill>
                  <a:srgbClr val="A31515"/>
                </a:solidFill>
                <a:latin typeface="Consolas" panose="020B0609020204030204" pitchFamily="49" charset="0"/>
              </a:rPr>
              <a:t>s:Envelope</a:t>
            </a:r>
            <a:r>
              <a:rPr lang="pt-BR" sz="900">
                <a:solidFill>
                  <a:srgbClr val="A31515"/>
                </a:solidFill>
                <a:latin typeface="Consolas" panose="020B0609020204030204" pitchFamily="49" charset="0"/>
              </a:rPr>
              <a:t> </a:t>
            </a:r>
            <a:r>
              <a:rPr lang="pt-BR" sz="900" err="1">
                <a:solidFill>
                  <a:srgbClr val="A31515"/>
                </a:solidFill>
                <a:latin typeface="Consolas" panose="020B0609020204030204" pitchFamily="49" charset="0"/>
              </a:rPr>
              <a:t>xmlns:s</a:t>
            </a:r>
            <a:r>
              <a:rPr lang="pt-BR" sz="900">
                <a:solidFill>
                  <a:srgbClr val="A31515"/>
                </a:solidFill>
                <a:latin typeface="Consolas" panose="020B0609020204030204" pitchFamily="49" charset="0"/>
              </a:rPr>
              <a:t>='http://schemas.xmlsoap.org/</a:t>
            </a:r>
            <a:r>
              <a:rPr lang="pt-BR" sz="900" err="1">
                <a:solidFill>
                  <a:srgbClr val="A31515"/>
                </a:solidFill>
                <a:latin typeface="Consolas" panose="020B0609020204030204" pitchFamily="49" charset="0"/>
              </a:rPr>
              <a:t>soap</a:t>
            </a:r>
            <a:r>
              <a:rPr lang="pt-BR" sz="900">
                <a:solidFill>
                  <a:srgbClr val="A31515"/>
                </a:solidFill>
                <a:latin typeface="Consolas" panose="020B0609020204030204" pitchFamily="49" charset="0"/>
              </a:rPr>
              <a:t>/envelope/'&gt;"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s:Body</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&lt;Execute </a:t>
            </a:r>
            <a:r>
              <a:rPr lang="pt-BR" sz="900" err="1">
                <a:solidFill>
                  <a:srgbClr val="A31515"/>
                </a:solidFill>
                <a:latin typeface="Consolas" panose="020B0609020204030204" pitchFamily="49" charset="0"/>
              </a:rPr>
              <a:t>xmlns</a:t>
            </a:r>
            <a:r>
              <a:rPr lang="pt-BR" sz="900">
                <a:solidFill>
                  <a:srgbClr val="A31515"/>
                </a:solidFill>
                <a:latin typeface="Consolas" panose="020B0609020204030204" pitchFamily="49" charset="0"/>
              </a:rPr>
              <a:t>='http://schemas.microsoft.com/</a:t>
            </a:r>
            <a:r>
              <a:rPr lang="pt-BR" sz="900" err="1">
                <a:solidFill>
                  <a:srgbClr val="A31515"/>
                </a:solidFill>
                <a:latin typeface="Consolas" panose="020B0609020204030204" pitchFamily="49" charset="0"/>
              </a:rPr>
              <a:t>xrm</a:t>
            </a:r>
            <a:r>
              <a:rPr lang="pt-BR" sz="900">
                <a:solidFill>
                  <a:srgbClr val="A31515"/>
                </a:solidFill>
                <a:latin typeface="Consolas" panose="020B0609020204030204" pitchFamily="49" charset="0"/>
              </a:rPr>
              <a:t>/2011/</a:t>
            </a:r>
            <a:r>
              <a:rPr lang="pt-BR" sz="900" err="1">
                <a:solidFill>
                  <a:srgbClr val="A31515"/>
                </a:solidFill>
                <a:latin typeface="Consolas" panose="020B0609020204030204" pitchFamily="49" charset="0"/>
              </a:rPr>
              <a:t>Contracts</a:t>
            </a:r>
            <a:r>
              <a:rPr lang="pt-BR" sz="900">
                <a:solidFill>
                  <a:srgbClr val="A31515"/>
                </a:solidFill>
                <a:latin typeface="Consolas" panose="020B0609020204030204" pitchFamily="49" charset="0"/>
              </a:rPr>
              <a:t>/Services' </a:t>
            </a:r>
            <a:r>
              <a:rPr lang="pt-BR" sz="900" err="1">
                <a:solidFill>
                  <a:srgbClr val="A31515"/>
                </a:solidFill>
                <a:latin typeface="Consolas" panose="020B0609020204030204" pitchFamily="49" charset="0"/>
              </a:rPr>
              <a:t>xmlns:i</a:t>
            </a:r>
            <a:r>
              <a:rPr lang="pt-BR" sz="900">
                <a:solidFill>
                  <a:srgbClr val="A31515"/>
                </a:solidFill>
                <a:latin typeface="Consolas" panose="020B0609020204030204" pitchFamily="49" charset="0"/>
              </a:rPr>
              <a:t>='http://www.w3.org/2001/</a:t>
            </a:r>
            <a:r>
              <a:rPr lang="pt-BR" sz="900" err="1">
                <a:solidFill>
                  <a:srgbClr val="A31515"/>
                </a:solidFill>
                <a:latin typeface="Consolas" panose="020B0609020204030204" pitchFamily="49" charset="0"/>
              </a:rPr>
              <a:t>XMLSchema-instance</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request</a:t>
            </a:r>
            <a:r>
              <a:rPr lang="pt-BR" sz="900">
                <a:solidFill>
                  <a:srgbClr val="A31515"/>
                </a:solidFill>
                <a:latin typeface="Consolas" panose="020B0609020204030204" pitchFamily="49" charset="0"/>
              </a:rPr>
              <a:t> </a:t>
            </a:r>
            <a:r>
              <a:rPr lang="pt-BR" sz="900" err="1">
                <a:solidFill>
                  <a:srgbClr val="A31515"/>
                </a:solidFill>
                <a:latin typeface="Consolas" panose="020B0609020204030204" pitchFamily="49" charset="0"/>
              </a:rPr>
              <a:t>xmlns:a</a:t>
            </a:r>
            <a:r>
              <a:rPr lang="pt-BR" sz="900">
                <a:solidFill>
                  <a:srgbClr val="A31515"/>
                </a:solidFill>
                <a:latin typeface="Consolas" panose="020B0609020204030204" pitchFamily="49" charset="0"/>
              </a:rPr>
              <a:t>='http://schemas.microsoft.com/</a:t>
            </a:r>
            <a:r>
              <a:rPr lang="pt-BR" sz="900" err="1">
                <a:solidFill>
                  <a:srgbClr val="A31515"/>
                </a:solidFill>
                <a:latin typeface="Consolas" panose="020B0609020204030204" pitchFamily="49" charset="0"/>
              </a:rPr>
              <a:t>xrm</a:t>
            </a:r>
            <a:r>
              <a:rPr lang="pt-BR" sz="900">
                <a:solidFill>
                  <a:srgbClr val="A31515"/>
                </a:solidFill>
                <a:latin typeface="Consolas" panose="020B0609020204030204" pitchFamily="49" charset="0"/>
              </a:rPr>
              <a:t>/2011/</a:t>
            </a:r>
            <a:r>
              <a:rPr lang="pt-BR" sz="900" err="1">
                <a:solidFill>
                  <a:srgbClr val="A31515"/>
                </a:solidFill>
                <a:latin typeface="Consolas" panose="020B0609020204030204" pitchFamily="49" charset="0"/>
              </a:rPr>
              <a:t>Contracts</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a:Parameters</a:t>
            </a:r>
            <a:r>
              <a:rPr lang="pt-BR" sz="900">
                <a:solidFill>
                  <a:srgbClr val="A31515"/>
                </a:solidFill>
                <a:latin typeface="Consolas" panose="020B0609020204030204" pitchFamily="49" charset="0"/>
              </a:rPr>
              <a:t> </a:t>
            </a:r>
            <a:r>
              <a:rPr lang="pt-BR" sz="900" err="1">
                <a:solidFill>
                  <a:srgbClr val="A31515"/>
                </a:solidFill>
                <a:latin typeface="Consolas" panose="020B0609020204030204" pitchFamily="49" charset="0"/>
              </a:rPr>
              <a:t>xmlns:b</a:t>
            </a:r>
            <a:r>
              <a:rPr lang="pt-BR" sz="900">
                <a:solidFill>
                  <a:srgbClr val="A31515"/>
                </a:solidFill>
                <a:latin typeface="Consolas" panose="020B0609020204030204" pitchFamily="49" charset="0"/>
              </a:rPr>
              <a:t>='http://schemas.datacontract.org/2004/07/</a:t>
            </a:r>
            <a:r>
              <a:rPr lang="pt-BR" sz="900" err="1">
                <a:solidFill>
                  <a:srgbClr val="A31515"/>
                </a:solidFill>
                <a:latin typeface="Consolas" panose="020B0609020204030204" pitchFamily="49" charset="0"/>
              </a:rPr>
              <a:t>System.Collections.Generic</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endParaRPr lang="pt-BR" sz="900">
              <a:solidFill>
                <a:srgbClr val="000000"/>
              </a:solidFill>
              <a:latin typeface="Consolas" panose="020B0609020204030204" pitchFamily="49" charset="0"/>
            </a:endParaRPr>
          </a:p>
          <a:p>
            <a:endParaRPr lang="pt-BR" sz="900">
              <a:solidFill>
                <a:srgbClr val="000000"/>
              </a:solidFill>
              <a:latin typeface="Consolas" panose="020B0609020204030204" pitchFamily="49" charset="0"/>
            </a:endParaRP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a:KeyValuePairOfstringanyType</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err="1">
                <a:solidFill>
                  <a:srgbClr val="000000"/>
                </a:solidFill>
                <a:latin typeface="Consolas" panose="020B0609020204030204" pitchFamily="49" charset="0"/>
              </a:rPr>
              <a:t>requestXML</a:t>
            </a:r>
            <a:r>
              <a:rPr lang="en-US" sz="900">
                <a:solidFill>
                  <a:srgbClr val="000000"/>
                </a:solidFill>
                <a:latin typeface="Consolas" panose="020B0609020204030204" pitchFamily="49" charset="0"/>
              </a:rPr>
              <a:t> += </a:t>
            </a:r>
            <a:r>
              <a:rPr lang="en-US" sz="900">
                <a:solidFill>
                  <a:srgbClr val="A31515"/>
                </a:solidFill>
                <a:latin typeface="Consolas" panose="020B0609020204030204" pitchFamily="49" charset="0"/>
              </a:rPr>
              <a:t>"            &lt;</a:t>
            </a:r>
            <a:r>
              <a:rPr lang="en-US" sz="900" err="1">
                <a:solidFill>
                  <a:srgbClr val="A31515"/>
                </a:solidFill>
                <a:latin typeface="Consolas" panose="020B0609020204030204" pitchFamily="49" charset="0"/>
              </a:rPr>
              <a:t>b:key</a:t>
            </a:r>
            <a:r>
              <a:rPr lang="en-US" sz="900">
                <a:solidFill>
                  <a:srgbClr val="A31515"/>
                </a:solidFill>
                <a:latin typeface="Consolas" panose="020B0609020204030204" pitchFamily="49" charset="0"/>
              </a:rPr>
              <a:t>&gt;CPF&lt;/</a:t>
            </a:r>
            <a:r>
              <a:rPr lang="en-US" sz="900" err="1">
                <a:solidFill>
                  <a:srgbClr val="A31515"/>
                </a:solidFill>
                <a:latin typeface="Consolas" panose="020B0609020204030204" pitchFamily="49" charset="0"/>
              </a:rPr>
              <a:t>b:key</a:t>
            </a:r>
            <a:r>
              <a:rPr lang="en-US" sz="900">
                <a:solidFill>
                  <a:srgbClr val="A31515"/>
                </a:solidFill>
                <a:latin typeface="Consolas" panose="020B0609020204030204" pitchFamily="49" charset="0"/>
              </a:rPr>
              <a:t>&gt;"</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err="1">
                <a:solidFill>
                  <a:srgbClr val="000000"/>
                </a:solidFill>
                <a:latin typeface="Consolas" panose="020B0609020204030204" pitchFamily="49" charset="0"/>
              </a:rPr>
              <a:t>requestXML</a:t>
            </a:r>
            <a:r>
              <a:rPr lang="en-US" sz="900">
                <a:solidFill>
                  <a:srgbClr val="000000"/>
                </a:solidFill>
                <a:latin typeface="Consolas" panose="020B0609020204030204" pitchFamily="49" charset="0"/>
              </a:rPr>
              <a:t> += </a:t>
            </a:r>
            <a:r>
              <a:rPr lang="en-US" sz="900">
                <a:solidFill>
                  <a:srgbClr val="A31515"/>
                </a:solidFill>
                <a:latin typeface="Consolas" panose="020B0609020204030204" pitchFamily="49" charset="0"/>
              </a:rPr>
              <a:t>"            &lt;</a:t>
            </a:r>
            <a:r>
              <a:rPr lang="en-US" sz="900" err="1">
                <a:solidFill>
                  <a:srgbClr val="A31515"/>
                </a:solidFill>
                <a:latin typeface="Consolas" panose="020B0609020204030204" pitchFamily="49" charset="0"/>
              </a:rPr>
              <a:t>b:value</a:t>
            </a:r>
            <a:r>
              <a:rPr lang="en-US" sz="900">
                <a:solidFill>
                  <a:srgbClr val="A31515"/>
                </a:solidFill>
                <a:latin typeface="Consolas" panose="020B0609020204030204" pitchFamily="49" charset="0"/>
              </a:rPr>
              <a:t> i:type='c:string' </a:t>
            </a:r>
            <a:r>
              <a:rPr lang="en-US" sz="900" err="1">
                <a:solidFill>
                  <a:srgbClr val="A31515"/>
                </a:solidFill>
                <a:latin typeface="Consolas" panose="020B0609020204030204" pitchFamily="49" charset="0"/>
              </a:rPr>
              <a:t>xmlns:c</a:t>
            </a:r>
            <a:r>
              <a:rPr lang="en-US" sz="900">
                <a:solidFill>
                  <a:srgbClr val="A31515"/>
                </a:solidFill>
                <a:latin typeface="Consolas" panose="020B0609020204030204" pitchFamily="49" charset="0"/>
              </a:rPr>
              <a:t>='http://www.w3.org/2001/XMLSchema'&gt;"</a:t>
            </a:r>
            <a:r>
              <a:rPr lang="en-US"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a:t>
            </a:r>
            <a:r>
              <a:rPr lang="pt-BR" sz="900">
                <a:solidFill>
                  <a:srgbClr val="000000"/>
                </a:solidFill>
                <a:latin typeface="Consolas" panose="020B0609020204030204" pitchFamily="49" charset="0"/>
              </a:rPr>
              <a:t> + </a:t>
            </a:r>
            <a:r>
              <a:rPr lang="pt-BR" sz="900" b="1" err="1">
                <a:solidFill>
                  <a:srgbClr val="000000"/>
                </a:solidFill>
                <a:highlight>
                  <a:srgbClr val="FFFF00"/>
                </a:highlight>
                <a:latin typeface="Consolas" panose="020B0609020204030204" pitchFamily="49" charset="0"/>
              </a:rPr>
              <a:t>parameterValue</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b:value</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a:KeyValuePairOfstringanyType</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endParaRPr lang="pt-BR" sz="900">
              <a:solidFill>
                <a:srgbClr val="000000"/>
              </a:solidFill>
              <a:latin typeface="Consolas" panose="020B0609020204030204" pitchFamily="49" charset="0"/>
            </a:endParaRP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a:Parameters</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a:RequestId</a:t>
            </a:r>
            <a:r>
              <a:rPr lang="pt-BR" sz="900">
                <a:solidFill>
                  <a:srgbClr val="A31515"/>
                </a:solidFill>
                <a:latin typeface="Consolas" panose="020B0609020204030204" pitchFamily="49" charset="0"/>
              </a:rPr>
              <a:t> i:nil='true'&gt;&lt;/a:RequestId&gt;"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a:RequestName</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 + </a:t>
            </a:r>
            <a:r>
              <a:rPr lang="pt-BR" sz="900" b="1" err="1">
                <a:solidFill>
                  <a:srgbClr val="000000"/>
                </a:solidFill>
                <a:highlight>
                  <a:srgbClr val="FFFF00"/>
                </a:highlight>
                <a:latin typeface="Consolas" panose="020B0609020204030204" pitchFamily="49" charset="0"/>
              </a:rPr>
              <a:t>actionName</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"&lt;/</a:t>
            </a:r>
            <a:r>
              <a:rPr lang="pt-BR" sz="900" err="1">
                <a:solidFill>
                  <a:srgbClr val="A31515"/>
                </a:solidFill>
                <a:latin typeface="Consolas" panose="020B0609020204030204" pitchFamily="49" charset="0"/>
              </a:rPr>
              <a:t>a:RequestName</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request</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&lt;/Execute&gt;"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  &lt;/</a:t>
            </a:r>
            <a:r>
              <a:rPr lang="pt-BR" sz="900" err="1">
                <a:solidFill>
                  <a:srgbClr val="A31515"/>
                </a:solidFill>
                <a:latin typeface="Consolas" panose="020B0609020204030204" pitchFamily="49" charset="0"/>
              </a:rPr>
              <a:t>s:Body</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 += </a:t>
            </a:r>
            <a:r>
              <a:rPr lang="pt-BR" sz="900">
                <a:solidFill>
                  <a:srgbClr val="A31515"/>
                </a:solidFill>
                <a:latin typeface="Consolas" panose="020B0609020204030204" pitchFamily="49" charset="0"/>
              </a:rPr>
              <a:t>"&lt;/</a:t>
            </a:r>
            <a:r>
              <a:rPr lang="pt-BR" sz="900" err="1">
                <a:solidFill>
                  <a:srgbClr val="A31515"/>
                </a:solidFill>
                <a:latin typeface="Consolas" panose="020B0609020204030204" pitchFamily="49" charset="0"/>
              </a:rPr>
              <a:t>s:Envelope</a:t>
            </a:r>
            <a:r>
              <a:rPr lang="pt-BR" sz="900">
                <a:solidFill>
                  <a:srgbClr val="A31515"/>
                </a:solidFill>
                <a:latin typeface="Consolas" panose="020B0609020204030204" pitchFamily="49" charset="0"/>
              </a:rPr>
              <a:t>&gt;"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a:solidFill>
                  <a:srgbClr val="0000FF"/>
                </a:solidFill>
                <a:latin typeface="Consolas" panose="020B0609020204030204" pitchFamily="49" charset="0"/>
              </a:rPr>
              <a:t>var</a:t>
            </a:r>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a:t>
            </a:r>
            <a:r>
              <a:rPr lang="pt-BR" sz="900">
                <a:solidFill>
                  <a:srgbClr val="000000"/>
                </a:solidFill>
                <a:latin typeface="Consolas" panose="020B0609020204030204" pitchFamily="49" charset="0"/>
              </a:rPr>
              <a:t> = </a:t>
            </a:r>
            <a:r>
              <a:rPr lang="pt-BR" sz="900">
                <a:solidFill>
                  <a:srgbClr val="0000FF"/>
                </a:solidFill>
                <a:latin typeface="Consolas" panose="020B0609020204030204" pitchFamily="49" charset="0"/>
              </a:rPr>
              <a:t>new</a:t>
            </a:r>
            <a:r>
              <a:rPr lang="pt-BR" sz="900">
                <a:solidFill>
                  <a:srgbClr val="000000"/>
                </a:solidFill>
                <a:latin typeface="Consolas" panose="020B0609020204030204" pitchFamily="49" charset="0"/>
              </a:rPr>
              <a:t> </a:t>
            </a:r>
            <a:r>
              <a:rPr lang="pt-BR" sz="900" err="1">
                <a:solidFill>
                  <a:srgbClr val="0000FF"/>
                </a:solidFill>
                <a:latin typeface="Consolas" panose="020B0609020204030204" pitchFamily="49" charset="0"/>
              </a:rPr>
              <a:t>XMLHttpRequest</a:t>
            </a:r>
            <a:r>
              <a:rPr lang="pt-BR"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err="1">
                <a:solidFill>
                  <a:srgbClr val="000000"/>
                </a:solidFill>
                <a:latin typeface="Consolas" panose="020B0609020204030204" pitchFamily="49" charset="0"/>
              </a:rPr>
              <a:t>req.open</a:t>
            </a:r>
            <a:r>
              <a:rPr lang="en-US" sz="900">
                <a:solidFill>
                  <a:srgbClr val="000000"/>
                </a:solidFill>
                <a:latin typeface="Consolas" panose="020B0609020204030204" pitchFamily="49" charset="0"/>
              </a:rPr>
              <a:t>(</a:t>
            </a:r>
            <a:r>
              <a:rPr lang="en-US" sz="900">
                <a:solidFill>
                  <a:srgbClr val="A31515"/>
                </a:solidFill>
                <a:latin typeface="Consolas" panose="020B0609020204030204" pitchFamily="49" charset="0"/>
              </a:rPr>
              <a:t>"POST"</a:t>
            </a:r>
            <a:r>
              <a:rPr lang="en-US" sz="900">
                <a:solidFill>
                  <a:srgbClr val="000000"/>
                </a:solidFill>
                <a:latin typeface="Consolas" panose="020B0609020204030204" pitchFamily="49" charset="0"/>
              </a:rPr>
              <a:t>, </a:t>
            </a:r>
            <a:r>
              <a:rPr lang="en-US" sz="900" b="1" err="1">
                <a:solidFill>
                  <a:srgbClr val="000000"/>
                </a:solidFill>
                <a:highlight>
                  <a:srgbClr val="FFFF00"/>
                </a:highlight>
                <a:latin typeface="Consolas" panose="020B0609020204030204" pitchFamily="49" charset="0"/>
              </a:rPr>
              <a:t>serverUrl</a:t>
            </a:r>
            <a:r>
              <a:rPr lang="en-US" sz="900">
                <a:solidFill>
                  <a:srgbClr val="000000"/>
                </a:solidFill>
                <a:latin typeface="Consolas" panose="020B0609020204030204" pitchFamily="49" charset="0"/>
              </a:rPr>
              <a:t> + </a:t>
            </a:r>
            <a:r>
              <a:rPr lang="en-US" sz="900" b="1" err="1">
                <a:solidFill>
                  <a:srgbClr val="000000"/>
                </a:solidFill>
                <a:highlight>
                  <a:srgbClr val="FFFF00"/>
                </a:highlight>
                <a:latin typeface="Consolas" panose="020B0609020204030204" pitchFamily="49" charset="0"/>
              </a:rPr>
              <a:t>ServicePath</a:t>
            </a:r>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false</a:t>
            </a:r>
            <a:r>
              <a:rPr lang="en-US"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req.setRequestHeader</a:t>
            </a:r>
            <a:r>
              <a:rPr lang="pt-BR" sz="900">
                <a:solidFill>
                  <a:srgbClr val="000000"/>
                </a:solidFill>
                <a:latin typeface="Consolas" panose="020B0609020204030204" pitchFamily="49" charset="0"/>
              </a:rPr>
              <a:t>(</a:t>
            </a:r>
            <a:r>
              <a:rPr lang="pt-BR" sz="900">
                <a:solidFill>
                  <a:srgbClr val="A31515"/>
                </a:solidFill>
                <a:latin typeface="Consolas" panose="020B0609020204030204" pitchFamily="49" charset="0"/>
              </a:rPr>
              <a:t>"</a:t>
            </a:r>
            <a:r>
              <a:rPr lang="pt-BR" sz="900" err="1">
                <a:solidFill>
                  <a:srgbClr val="A31515"/>
                </a:solidFill>
                <a:latin typeface="Consolas" panose="020B0609020204030204" pitchFamily="49" charset="0"/>
              </a:rPr>
              <a:t>Accept</a:t>
            </a:r>
            <a:r>
              <a:rPr lang="pt-BR" sz="900">
                <a:solidFill>
                  <a:srgbClr val="A31515"/>
                </a:solidFill>
                <a:latin typeface="Consolas" panose="020B0609020204030204" pitchFamily="49" charset="0"/>
              </a:rPr>
              <a:t>"</a:t>
            </a:r>
            <a:r>
              <a:rPr lang="pt-BR" sz="900">
                <a:solidFill>
                  <a:srgbClr val="000000"/>
                </a:solidFill>
                <a:latin typeface="Consolas" panose="020B0609020204030204" pitchFamily="49" charset="0"/>
              </a:rPr>
              <a:t>, </a:t>
            </a:r>
            <a:r>
              <a:rPr lang="pt-BR" sz="900">
                <a:solidFill>
                  <a:srgbClr val="A31515"/>
                </a:solidFill>
                <a:latin typeface="Consolas" panose="020B0609020204030204" pitchFamily="49" charset="0"/>
              </a:rPr>
              <a:t>"</a:t>
            </a:r>
            <a:r>
              <a:rPr lang="pt-BR" sz="900" err="1">
                <a:solidFill>
                  <a:srgbClr val="A31515"/>
                </a:solidFill>
                <a:latin typeface="Consolas" panose="020B0609020204030204" pitchFamily="49" charset="0"/>
              </a:rPr>
              <a:t>application</a:t>
            </a:r>
            <a:r>
              <a:rPr lang="pt-BR" sz="900">
                <a:solidFill>
                  <a:srgbClr val="A31515"/>
                </a:solidFill>
                <a:latin typeface="Consolas" panose="020B0609020204030204" pitchFamily="49" charset="0"/>
              </a:rPr>
              <a:t>/</a:t>
            </a:r>
            <a:r>
              <a:rPr lang="pt-BR" sz="900" err="1">
                <a:solidFill>
                  <a:srgbClr val="A31515"/>
                </a:solidFill>
                <a:latin typeface="Consolas" panose="020B0609020204030204" pitchFamily="49" charset="0"/>
              </a:rPr>
              <a:t>xml</a:t>
            </a:r>
            <a:r>
              <a:rPr lang="pt-BR" sz="900">
                <a:solidFill>
                  <a:srgbClr val="A31515"/>
                </a:solidFill>
                <a:latin typeface="Consolas" panose="020B0609020204030204" pitchFamily="49" charset="0"/>
              </a:rPr>
              <a:t>, </a:t>
            </a:r>
            <a:r>
              <a:rPr lang="pt-BR" sz="900" err="1">
                <a:solidFill>
                  <a:srgbClr val="A31515"/>
                </a:solidFill>
                <a:latin typeface="Consolas" panose="020B0609020204030204" pitchFamily="49" charset="0"/>
              </a:rPr>
              <a:t>text</a:t>
            </a:r>
            <a:r>
              <a:rPr lang="pt-BR" sz="900">
                <a:solidFill>
                  <a:srgbClr val="A31515"/>
                </a:solidFill>
                <a:latin typeface="Consolas" panose="020B0609020204030204" pitchFamily="49" charset="0"/>
              </a:rPr>
              <a:t>/</a:t>
            </a:r>
            <a:r>
              <a:rPr lang="pt-BR" sz="900" err="1">
                <a:solidFill>
                  <a:srgbClr val="A31515"/>
                </a:solidFill>
                <a:latin typeface="Consolas" panose="020B0609020204030204" pitchFamily="49" charset="0"/>
              </a:rPr>
              <a:t>xml</a:t>
            </a:r>
            <a:r>
              <a:rPr lang="pt-BR" sz="900">
                <a:solidFill>
                  <a:srgbClr val="A31515"/>
                </a:solidFill>
                <a:latin typeface="Consolas" panose="020B0609020204030204" pitchFamily="49" charset="0"/>
              </a:rPr>
              <a:t>, */*"</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req.setRequestHeader</a:t>
            </a:r>
            <a:r>
              <a:rPr lang="pt-BR" sz="900">
                <a:solidFill>
                  <a:srgbClr val="000000"/>
                </a:solidFill>
                <a:latin typeface="Consolas" panose="020B0609020204030204" pitchFamily="49" charset="0"/>
              </a:rPr>
              <a:t>(</a:t>
            </a:r>
            <a:r>
              <a:rPr lang="pt-BR" sz="900">
                <a:solidFill>
                  <a:srgbClr val="A31515"/>
                </a:solidFill>
                <a:latin typeface="Consolas" panose="020B0609020204030204" pitchFamily="49" charset="0"/>
              </a:rPr>
              <a:t>"</a:t>
            </a:r>
            <a:r>
              <a:rPr lang="pt-BR" sz="900" err="1">
                <a:solidFill>
                  <a:srgbClr val="A31515"/>
                </a:solidFill>
                <a:latin typeface="Consolas" panose="020B0609020204030204" pitchFamily="49" charset="0"/>
              </a:rPr>
              <a:t>Content-Type</a:t>
            </a:r>
            <a:r>
              <a:rPr lang="pt-BR" sz="900">
                <a:solidFill>
                  <a:srgbClr val="A31515"/>
                </a:solidFill>
                <a:latin typeface="Consolas" panose="020B0609020204030204" pitchFamily="49" charset="0"/>
              </a:rPr>
              <a:t>"</a:t>
            </a:r>
            <a:r>
              <a:rPr lang="pt-BR" sz="900">
                <a:solidFill>
                  <a:srgbClr val="000000"/>
                </a:solidFill>
                <a:latin typeface="Consolas" panose="020B0609020204030204" pitchFamily="49" charset="0"/>
              </a:rPr>
              <a:t>, </a:t>
            </a:r>
            <a:r>
              <a:rPr lang="pt-BR" sz="900">
                <a:solidFill>
                  <a:srgbClr val="A31515"/>
                </a:solidFill>
                <a:latin typeface="Consolas" panose="020B0609020204030204" pitchFamily="49" charset="0"/>
              </a:rPr>
              <a:t>"</a:t>
            </a:r>
            <a:r>
              <a:rPr lang="pt-BR" sz="900" err="1">
                <a:solidFill>
                  <a:srgbClr val="A31515"/>
                </a:solidFill>
                <a:latin typeface="Consolas" panose="020B0609020204030204" pitchFamily="49" charset="0"/>
              </a:rPr>
              <a:t>text</a:t>
            </a:r>
            <a:r>
              <a:rPr lang="pt-BR" sz="900">
                <a:solidFill>
                  <a:srgbClr val="A31515"/>
                </a:solidFill>
                <a:latin typeface="Consolas" panose="020B0609020204030204" pitchFamily="49" charset="0"/>
              </a:rPr>
              <a:t>/</a:t>
            </a:r>
            <a:r>
              <a:rPr lang="pt-BR" sz="900" err="1">
                <a:solidFill>
                  <a:srgbClr val="A31515"/>
                </a:solidFill>
                <a:latin typeface="Consolas" panose="020B0609020204030204" pitchFamily="49" charset="0"/>
              </a:rPr>
              <a:t>xml</a:t>
            </a:r>
            <a:r>
              <a:rPr lang="pt-BR" sz="900">
                <a:solidFill>
                  <a:srgbClr val="A31515"/>
                </a:solidFill>
                <a:latin typeface="Consolas" panose="020B0609020204030204" pitchFamily="49" charset="0"/>
              </a:rPr>
              <a:t>; </a:t>
            </a:r>
            <a:r>
              <a:rPr lang="pt-BR" sz="900" err="1">
                <a:solidFill>
                  <a:srgbClr val="A31515"/>
                </a:solidFill>
                <a:latin typeface="Consolas" panose="020B0609020204030204" pitchFamily="49" charset="0"/>
              </a:rPr>
              <a:t>charset</a:t>
            </a:r>
            <a:r>
              <a:rPr lang="pt-BR" sz="900">
                <a:solidFill>
                  <a:srgbClr val="A31515"/>
                </a:solidFill>
                <a:latin typeface="Consolas" panose="020B0609020204030204" pitchFamily="49" charset="0"/>
              </a:rPr>
              <a:t>=utf-8"</a:t>
            </a:r>
            <a:r>
              <a:rPr lang="pt-BR"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err="1">
                <a:solidFill>
                  <a:srgbClr val="000000"/>
                </a:solidFill>
                <a:latin typeface="Consolas" panose="020B0609020204030204" pitchFamily="49" charset="0"/>
              </a:rPr>
              <a:t>req.setRequestHeader</a:t>
            </a:r>
            <a:r>
              <a:rPr lang="en-US" sz="900">
                <a:solidFill>
                  <a:srgbClr val="000000"/>
                </a:solidFill>
                <a:latin typeface="Consolas" panose="020B0609020204030204" pitchFamily="49" charset="0"/>
              </a:rPr>
              <a:t>(</a:t>
            </a:r>
            <a:r>
              <a:rPr lang="en-US" sz="900">
                <a:solidFill>
                  <a:srgbClr val="A31515"/>
                </a:solidFill>
                <a:latin typeface="Consolas" panose="020B0609020204030204" pitchFamily="49" charset="0"/>
              </a:rPr>
              <a:t>"</a:t>
            </a:r>
            <a:r>
              <a:rPr lang="en-US" sz="900" err="1">
                <a:solidFill>
                  <a:srgbClr val="A31515"/>
                </a:solidFill>
                <a:latin typeface="Consolas" panose="020B0609020204030204" pitchFamily="49" charset="0"/>
              </a:rPr>
              <a:t>SOAPAction</a:t>
            </a:r>
            <a:r>
              <a:rPr lang="en-US" sz="900">
                <a:solidFill>
                  <a:srgbClr val="A31515"/>
                </a:solidFill>
                <a:latin typeface="Consolas" panose="020B0609020204030204" pitchFamily="49" charset="0"/>
              </a:rPr>
              <a:t>"</a:t>
            </a:r>
            <a:r>
              <a:rPr lang="en-US" sz="900">
                <a:solidFill>
                  <a:srgbClr val="000000"/>
                </a:solidFill>
                <a:latin typeface="Consolas" panose="020B0609020204030204" pitchFamily="49" charset="0"/>
              </a:rPr>
              <a:t>, </a:t>
            </a:r>
            <a:r>
              <a:rPr lang="en-US" sz="900">
                <a:solidFill>
                  <a:srgbClr val="A31515"/>
                </a:solidFill>
                <a:latin typeface="Consolas" panose="020B0609020204030204" pitchFamily="49" charset="0"/>
              </a:rPr>
              <a:t>"http://schemas.microsoft.com/</a:t>
            </a:r>
            <a:r>
              <a:rPr lang="en-US" sz="900" err="1">
                <a:solidFill>
                  <a:srgbClr val="A31515"/>
                </a:solidFill>
                <a:latin typeface="Consolas" panose="020B0609020204030204" pitchFamily="49" charset="0"/>
              </a:rPr>
              <a:t>xrm</a:t>
            </a:r>
            <a:r>
              <a:rPr lang="en-US" sz="900">
                <a:solidFill>
                  <a:srgbClr val="A31515"/>
                </a:solidFill>
                <a:latin typeface="Consolas" panose="020B0609020204030204" pitchFamily="49" charset="0"/>
              </a:rPr>
              <a:t>/2011/Contracts/Services/</a:t>
            </a:r>
            <a:r>
              <a:rPr lang="en-US" sz="900" err="1">
                <a:solidFill>
                  <a:srgbClr val="A31515"/>
                </a:solidFill>
                <a:latin typeface="Consolas" panose="020B0609020204030204" pitchFamily="49" charset="0"/>
              </a:rPr>
              <a:t>IOrganizationService</a:t>
            </a:r>
            <a:r>
              <a:rPr lang="en-US" sz="900">
                <a:solidFill>
                  <a:srgbClr val="A31515"/>
                </a:solidFill>
                <a:latin typeface="Consolas" panose="020B0609020204030204" pitchFamily="49" charset="0"/>
              </a:rPr>
              <a:t>/Execute"</a:t>
            </a:r>
            <a:r>
              <a:rPr lang="en-US"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req.onreadystatechange</a:t>
            </a:r>
            <a:r>
              <a:rPr lang="pt-BR" sz="900">
                <a:solidFill>
                  <a:srgbClr val="000000"/>
                </a:solidFill>
                <a:latin typeface="Consolas" panose="020B0609020204030204" pitchFamily="49" charset="0"/>
              </a:rPr>
              <a:t> = </a:t>
            </a:r>
            <a:r>
              <a:rPr lang="pt-BR" sz="900" err="1">
                <a:solidFill>
                  <a:srgbClr val="0000FF"/>
                </a:solidFill>
                <a:latin typeface="Consolas" panose="020B0609020204030204" pitchFamily="49" charset="0"/>
              </a:rPr>
              <a:t>function</a:t>
            </a:r>
            <a:r>
              <a:rPr lang="pt-BR" sz="900">
                <a:solidFill>
                  <a:srgbClr val="000000"/>
                </a:solidFill>
                <a:latin typeface="Consolas" panose="020B0609020204030204" pitchFamily="49" charset="0"/>
              </a:rPr>
              <a:t> () {</a:t>
            </a:r>
          </a:p>
          <a:p>
            <a:r>
              <a:rPr lang="pt-BR" sz="900">
                <a:solidFill>
                  <a:srgbClr val="000000"/>
                </a:solidFill>
                <a:latin typeface="Consolas" panose="020B0609020204030204" pitchFamily="49" charset="0"/>
              </a:rPr>
              <a:t>            </a:t>
            </a:r>
            <a:r>
              <a:rPr lang="pt-BR" sz="900" err="1">
                <a:solidFill>
                  <a:srgbClr val="0000FF"/>
                </a:solidFill>
                <a:latin typeface="Consolas" panose="020B0609020204030204" pitchFamily="49" charset="0"/>
              </a:rPr>
              <a:t>if</a:t>
            </a:r>
            <a:r>
              <a:rPr lang="pt-BR" sz="900">
                <a:solidFill>
                  <a:srgbClr val="000000"/>
                </a:solidFill>
                <a:latin typeface="Consolas" panose="020B0609020204030204" pitchFamily="49" charset="0"/>
              </a:rPr>
              <a:t> (</a:t>
            </a:r>
            <a:r>
              <a:rPr lang="pt-BR" sz="900" err="1">
                <a:solidFill>
                  <a:srgbClr val="0000FF"/>
                </a:solidFill>
                <a:latin typeface="Consolas" panose="020B0609020204030204" pitchFamily="49" charset="0"/>
              </a:rPr>
              <a:t>this</a:t>
            </a:r>
            <a:r>
              <a:rPr lang="pt-BR" sz="900" err="1">
                <a:solidFill>
                  <a:srgbClr val="000000"/>
                </a:solidFill>
                <a:latin typeface="Consolas" panose="020B0609020204030204" pitchFamily="49" charset="0"/>
              </a:rPr>
              <a:t>.readyState</a:t>
            </a:r>
            <a:r>
              <a:rPr lang="pt-BR" sz="900">
                <a:solidFill>
                  <a:srgbClr val="000000"/>
                </a:solidFill>
                <a:latin typeface="Consolas" panose="020B0609020204030204" pitchFamily="49" charset="0"/>
              </a:rPr>
              <a:t> === 4) {</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req.onreadystatechange</a:t>
            </a:r>
            <a:r>
              <a:rPr lang="pt-BR" sz="900">
                <a:solidFill>
                  <a:srgbClr val="000000"/>
                </a:solidFill>
                <a:latin typeface="Consolas" panose="020B0609020204030204" pitchFamily="49" charset="0"/>
              </a:rPr>
              <a:t> = </a:t>
            </a:r>
            <a:r>
              <a:rPr lang="pt-BR" sz="900" err="1">
                <a:solidFill>
                  <a:srgbClr val="0000FF"/>
                </a:solidFill>
                <a:latin typeface="Consolas" panose="020B0609020204030204" pitchFamily="49" charset="0"/>
              </a:rPr>
              <a:t>null</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r>
              <a:rPr lang="pt-BR" sz="900" err="1">
                <a:solidFill>
                  <a:srgbClr val="0000FF"/>
                </a:solidFill>
                <a:latin typeface="Consolas" panose="020B0609020204030204" pitchFamily="49" charset="0"/>
              </a:rPr>
              <a:t>if</a:t>
            </a:r>
            <a:r>
              <a:rPr lang="pt-BR" sz="900">
                <a:solidFill>
                  <a:srgbClr val="000000"/>
                </a:solidFill>
                <a:latin typeface="Consolas" panose="020B0609020204030204" pitchFamily="49" charset="0"/>
              </a:rPr>
              <a:t> (</a:t>
            </a:r>
            <a:r>
              <a:rPr lang="pt-BR" sz="900" err="1">
                <a:solidFill>
                  <a:srgbClr val="0000FF"/>
                </a:solidFill>
                <a:latin typeface="Consolas" panose="020B0609020204030204" pitchFamily="49" charset="0"/>
              </a:rPr>
              <a:t>this</a:t>
            </a:r>
            <a:r>
              <a:rPr lang="pt-BR" sz="900" err="1">
                <a:solidFill>
                  <a:srgbClr val="000000"/>
                </a:solidFill>
                <a:latin typeface="Consolas" panose="020B0609020204030204" pitchFamily="49" charset="0"/>
              </a:rPr>
              <a:t>.status</a:t>
            </a:r>
            <a:r>
              <a:rPr lang="pt-BR" sz="900">
                <a:solidFill>
                  <a:srgbClr val="000000"/>
                </a:solidFill>
                <a:latin typeface="Consolas" panose="020B0609020204030204" pitchFamily="49" charset="0"/>
              </a:rPr>
              <a:t> === 200) {</a:t>
            </a:r>
          </a:p>
          <a:p>
            <a:r>
              <a:rPr lang="pt-BR" sz="900">
                <a:solidFill>
                  <a:srgbClr val="000000"/>
                </a:solidFill>
                <a:latin typeface="Consolas" panose="020B0609020204030204" pitchFamily="49" charset="0"/>
              </a:rPr>
              <a:t>                    </a:t>
            </a:r>
            <a:r>
              <a:rPr lang="pt-BR" sz="900">
                <a:solidFill>
                  <a:srgbClr val="0000FF"/>
                </a:solidFill>
                <a:latin typeface="Consolas" panose="020B0609020204030204" pitchFamily="49" charset="0"/>
              </a:rPr>
              <a:t>var</a:t>
            </a:r>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results</a:t>
            </a:r>
            <a:r>
              <a:rPr lang="pt-BR" sz="900">
                <a:solidFill>
                  <a:srgbClr val="000000"/>
                </a:solidFill>
                <a:latin typeface="Consolas" panose="020B0609020204030204" pitchFamily="49" charset="0"/>
              </a:rPr>
              <a:t> = </a:t>
            </a:r>
            <a:r>
              <a:rPr lang="pt-BR" sz="900" err="1">
                <a:solidFill>
                  <a:srgbClr val="000000"/>
                </a:solidFill>
                <a:latin typeface="Consolas" panose="020B0609020204030204" pitchFamily="49" charset="0"/>
              </a:rPr>
              <a:t>JSON.parse</a:t>
            </a:r>
            <a:r>
              <a:rPr lang="pt-BR" sz="900">
                <a:solidFill>
                  <a:srgbClr val="000000"/>
                </a:solidFill>
                <a:latin typeface="Consolas" panose="020B0609020204030204" pitchFamily="49" charset="0"/>
              </a:rPr>
              <a:t>(</a:t>
            </a:r>
            <a:r>
              <a:rPr lang="pt-BR" sz="900" err="1">
                <a:solidFill>
                  <a:srgbClr val="0000FF"/>
                </a:solidFill>
                <a:latin typeface="Consolas" panose="020B0609020204030204" pitchFamily="49" charset="0"/>
              </a:rPr>
              <a:t>this</a:t>
            </a:r>
            <a:r>
              <a:rPr lang="pt-BR" sz="900" err="1">
                <a:solidFill>
                  <a:srgbClr val="000000"/>
                </a:solidFill>
                <a:latin typeface="Consolas" panose="020B0609020204030204" pitchFamily="49" charset="0"/>
              </a:rPr>
              <a:t>.response</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 </a:t>
            </a:r>
            <a:r>
              <a:rPr lang="pt-BR" sz="900" err="1">
                <a:solidFill>
                  <a:srgbClr val="0000FF"/>
                </a:solidFill>
                <a:latin typeface="Consolas" panose="020B0609020204030204" pitchFamily="49" charset="0"/>
              </a:rPr>
              <a:t>else</a:t>
            </a:r>
            <a:r>
              <a:rPr lang="pt-BR" sz="900">
                <a:solidFill>
                  <a:srgbClr val="000000"/>
                </a:solidFill>
                <a:latin typeface="Consolas" panose="020B0609020204030204" pitchFamily="49" charset="0"/>
              </a:rPr>
              <a:t> {</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Xrm.Utility.alertDialog</a:t>
            </a:r>
            <a:r>
              <a:rPr lang="pt-BR" sz="900">
                <a:solidFill>
                  <a:srgbClr val="000000"/>
                </a:solidFill>
                <a:latin typeface="Consolas" panose="020B0609020204030204" pitchFamily="49" charset="0"/>
              </a:rPr>
              <a:t>(</a:t>
            </a:r>
            <a:r>
              <a:rPr lang="pt-BR" sz="900" err="1">
                <a:solidFill>
                  <a:srgbClr val="0000FF"/>
                </a:solidFill>
                <a:latin typeface="Consolas" panose="020B0609020204030204" pitchFamily="49" charset="0"/>
              </a:rPr>
              <a:t>this</a:t>
            </a:r>
            <a:r>
              <a:rPr lang="pt-BR" sz="900" err="1">
                <a:solidFill>
                  <a:srgbClr val="000000"/>
                </a:solidFill>
                <a:latin typeface="Consolas" panose="020B0609020204030204" pitchFamily="49" charset="0"/>
              </a:rPr>
              <a:t>.statusText</a:t>
            </a:r>
            <a:r>
              <a:rPr lang="pt-BR" sz="900">
                <a:solidFill>
                  <a:srgbClr val="000000"/>
                </a:solidFill>
                <a:latin typeface="Consolas" panose="020B0609020204030204" pitchFamily="49" charset="0"/>
              </a:rPr>
              <a:t>);</a:t>
            </a:r>
          </a:p>
          <a:p>
            <a:r>
              <a:rPr lang="pt-BR" sz="900">
                <a:solidFill>
                  <a:srgbClr val="000000"/>
                </a:solidFill>
                <a:latin typeface="Consolas" panose="020B0609020204030204" pitchFamily="49" charset="0"/>
              </a:rPr>
              <a:t>                }</a:t>
            </a:r>
          </a:p>
          <a:p>
            <a:r>
              <a:rPr lang="pt-BR" sz="900">
                <a:solidFill>
                  <a:srgbClr val="000000"/>
                </a:solidFill>
                <a:latin typeface="Consolas" panose="020B0609020204030204" pitchFamily="49" charset="0"/>
              </a:rPr>
              <a:t>            }</a:t>
            </a:r>
          </a:p>
          <a:p>
            <a:r>
              <a:rPr lang="pt-BR" sz="900">
                <a:solidFill>
                  <a:srgbClr val="000000"/>
                </a:solidFill>
                <a:latin typeface="Consolas" panose="020B0609020204030204" pitchFamily="49" charset="0"/>
              </a:rPr>
              <a:t>        };</a:t>
            </a:r>
          </a:p>
          <a:p>
            <a:r>
              <a:rPr lang="pt-BR" sz="900">
                <a:solidFill>
                  <a:srgbClr val="000000"/>
                </a:solidFill>
                <a:latin typeface="Consolas" panose="020B0609020204030204" pitchFamily="49" charset="0"/>
              </a:rPr>
              <a:t>        </a:t>
            </a:r>
            <a:r>
              <a:rPr lang="pt-BR" sz="900" err="1">
                <a:solidFill>
                  <a:srgbClr val="000000"/>
                </a:solidFill>
                <a:latin typeface="Consolas" panose="020B0609020204030204" pitchFamily="49" charset="0"/>
              </a:rPr>
              <a:t>req.send</a:t>
            </a:r>
            <a:r>
              <a:rPr lang="pt-BR" sz="900">
                <a:solidFill>
                  <a:srgbClr val="000000"/>
                </a:solidFill>
                <a:latin typeface="Consolas" panose="020B0609020204030204" pitchFamily="49" charset="0"/>
              </a:rPr>
              <a:t>(</a:t>
            </a:r>
            <a:r>
              <a:rPr lang="pt-BR" sz="900" err="1">
                <a:solidFill>
                  <a:srgbClr val="000000"/>
                </a:solidFill>
                <a:latin typeface="Consolas" panose="020B0609020204030204" pitchFamily="49" charset="0"/>
              </a:rPr>
              <a:t>requestXML</a:t>
            </a:r>
            <a:r>
              <a:rPr lang="pt-BR" sz="900">
                <a:solidFill>
                  <a:srgbClr val="000000"/>
                </a:solidFill>
                <a:latin typeface="Consolas" panose="020B0609020204030204" pitchFamily="49" charset="0"/>
              </a:rPr>
              <a:t>);</a:t>
            </a:r>
            <a:endParaRPr lang="pt-BR"/>
          </a:p>
        </p:txBody>
      </p:sp>
    </p:spTree>
    <p:extLst>
      <p:ext uri="{BB962C8B-B14F-4D97-AF65-F5344CB8AC3E}">
        <p14:creationId xmlns:p14="http://schemas.microsoft.com/office/powerpoint/2010/main" val="251765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4294967295"/>
          </p:nvPr>
        </p:nvSpPr>
        <p:spPr>
          <a:xfrm>
            <a:off x="9534525" y="6483350"/>
            <a:ext cx="2901950" cy="371475"/>
          </a:xfrm>
        </p:spPr>
        <p:txBody>
          <a:bodyPr/>
          <a:lstStyle/>
          <a:p>
            <a:fld id="{25B1B22E-D3C8-4129-8E85-2E5037E3E69B}" type="slidenum">
              <a:rPr lang="en-US" smtClean="0"/>
              <a:pPr/>
              <a:t>11</a:t>
            </a:fld>
            <a:endParaRPr lang="en-US"/>
          </a:p>
        </p:txBody>
      </p:sp>
      <p:pic>
        <p:nvPicPr>
          <p:cNvPr id="5" name="Imagem 2" descr="logo-FYI_novo1"/>
          <p:cNvPicPr>
            <a:picLocks noChangeAspect="1" noChangeArrowheads="1"/>
          </p:cNvPicPr>
          <p:nvPr/>
        </p:nvPicPr>
        <p:blipFill>
          <a:blip r:embed="rId3"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
        <p:nvSpPr>
          <p:cNvPr id="8" name="Title 1"/>
          <p:cNvSpPr txBox="1">
            <a:spLocks/>
          </p:cNvSpPr>
          <p:nvPr/>
        </p:nvSpPr>
        <p:spPr>
          <a:xfrm>
            <a:off x="446478" y="265836"/>
            <a:ext cx="11368173"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080">
                <a:solidFill>
                  <a:srgbClr val="1BA1E2"/>
                </a:solidFill>
              </a:rPr>
              <a:t>Recursos Web</a:t>
            </a:r>
          </a:p>
        </p:txBody>
      </p:sp>
      <p:sp>
        <p:nvSpPr>
          <p:cNvPr id="7" name="CaixaDeTexto 6"/>
          <p:cNvSpPr txBox="1"/>
          <p:nvPr/>
        </p:nvSpPr>
        <p:spPr>
          <a:xfrm>
            <a:off x="446478" y="1755830"/>
            <a:ext cx="11524857" cy="2585323"/>
          </a:xfrm>
          <a:prstGeom prst="rect">
            <a:avLst/>
          </a:prstGeom>
        </p:spPr>
        <p:txBody>
          <a:bodyPr wrap="square">
            <a:spAutoFit/>
          </a:bodyPr>
          <a:lstStyle>
            <a:defPPr>
              <a:defRPr lang="en-US"/>
            </a:defPPr>
            <a:lvl1pPr marL="342900" lvl="0" indent="-342900" algn="just">
              <a:spcAft>
                <a:spcPts val="0"/>
              </a:spcAft>
              <a:buFont typeface="Symbol" panose="05050102010706020507" pitchFamily="18" charset="2"/>
              <a:buChar char=""/>
              <a:defRPr>
                <a:latin typeface="Segoe UI" panose="020B0502040204020203" pitchFamily="34" charset="0"/>
                <a:ea typeface="Century Gothic" panose="020B0502020202020204" pitchFamily="34" charset="0"/>
                <a:cs typeface="Segoe UI" panose="020B0502040204020203" pitchFamily="34" charset="0"/>
              </a:defRPr>
            </a:lvl1pPr>
            <a:lvl2pPr marL="742950" lvl="1" indent="-285750" algn="just">
              <a:spcAft>
                <a:spcPts val="0"/>
              </a:spcAft>
              <a:buFont typeface="Courier New" panose="02070309020205020404" pitchFamily="49" charset="0"/>
              <a:buChar char="o"/>
              <a:defRPr b="1">
                <a:latin typeface="Segoe UI" panose="020B0502040204020203" pitchFamily="34" charset="0"/>
                <a:ea typeface="Century Gothic" panose="020B0502020202020204" pitchFamily="34" charset="0"/>
                <a:cs typeface="Segoe UI" panose="020B0502040204020203" pitchFamily="34" charset="0"/>
              </a:defRPr>
            </a:lvl2pPr>
          </a:lstStyle>
          <a:p>
            <a:r>
              <a:rPr lang="pt-BR">
                <a:latin typeface="+mj-lt"/>
                <a:cs typeface="Segoe UI Light" panose="020B0502040204020203" pitchFamily="34" charset="0"/>
              </a:rPr>
              <a:t>Benefícios</a:t>
            </a:r>
          </a:p>
          <a:p>
            <a:endParaRPr lang="pt-BR">
              <a:latin typeface="+mj-lt"/>
              <a:cs typeface="Segoe UI Light" panose="020B0502040204020203" pitchFamily="34" charset="0"/>
            </a:endParaRPr>
          </a:p>
          <a:p>
            <a:r>
              <a:rPr lang="pt-BR">
                <a:latin typeface="+mj-lt"/>
                <a:cs typeface="Segoe UI Light" panose="020B0502040204020203" pitchFamily="34" charset="0"/>
              </a:rPr>
              <a:t>Tipos</a:t>
            </a:r>
          </a:p>
          <a:p>
            <a:pPr lvl="1"/>
            <a:r>
              <a:rPr lang="pt-BR" b="0">
                <a:latin typeface="+mj-lt"/>
                <a:cs typeface="Segoe UI Light" panose="020B0502040204020203" pitchFamily="34" charset="0"/>
              </a:rPr>
              <a:t>JScript</a:t>
            </a:r>
          </a:p>
          <a:p>
            <a:pPr lvl="1"/>
            <a:r>
              <a:rPr lang="pt-BR" b="0">
                <a:latin typeface="+mj-lt"/>
                <a:cs typeface="Segoe UI Light" panose="020B0502040204020203" pitchFamily="34" charset="0"/>
              </a:rPr>
              <a:t>Página da Web HTML</a:t>
            </a:r>
          </a:p>
          <a:p>
            <a:pPr lvl="1"/>
            <a:r>
              <a:rPr lang="pt-BR" b="0">
                <a:latin typeface="+mj-lt"/>
                <a:cs typeface="Segoe UI Light" panose="020B0502040204020203" pitchFamily="34" charset="0"/>
              </a:rPr>
              <a:t>Folhas de Estilo</a:t>
            </a:r>
          </a:p>
          <a:p>
            <a:endParaRPr lang="pt-BR">
              <a:latin typeface="+mj-lt"/>
              <a:cs typeface="Segoe UI Light" panose="020B0502040204020203" pitchFamily="34" charset="0"/>
            </a:endParaRPr>
          </a:p>
          <a:p>
            <a:r>
              <a:rPr lang="pt-BR">
                <a:latin typeface="+mj-lt"/>
                <a:cs typeface="Segoe UI Light" panose="020B0502040204020203" pitchFamily="34" charset="0"/>
              </a:rPr>
              <a:t>Desenvolvimento</a:t>
            </a:r>
          </a:p>
          <a:p>
            <a:endParaRPr lang="pt-BR">
              <a:latin typeface="+mj-lt"/>
              <a:cs typeface="Segoe UI Light" panose="020B0502040204020203" pitchFamily="34" charset="0"/>
            </a:endParaRPr>
          </a:p>
        </p:txBody>
      </p:sp>
      <p:pic>
        <p:nvPicPr>
          <p:cNvPr id="6" name="Picture 4" descr="http://www.blogtimberland.com.br/wp-content/uploads/2013/10/earthkeepers_macho_ferramenta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5913" y="1238053"/>
            <a:ext cx="6558738" cy="4451197"/>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9" name="Retângulo de cantos arredondados 29"/>
          <p:cNvSpPr/>
          <p:nvPr/>
        </p:nvSpPr>
        <p:spPr bwMode="auto">
          <a:xfrm>
            <a:off x="926623" y="5935662"/>
            <a:ext cx="10930414" cy="1022421"/>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Notas: </a:t>
            </a:r>
            <a:r>
              <a:rPr lang="pt-BR" sz="1836">
                <a:solidFill>
                  <a:srgbClr val="292929"/>
                </a:solidFill>
                <a:ea typeface="Segoe UI" pitchFamily="34" charset="0"/>
                <a:cs typeface="Segoe UI" pitchFamily="34" charset="0"/>
              </a:rPr>
              <a:t>ASP.NET não pode ser usado como um Recurso Web</a:t>
            </a:r>
            <a:endParaRPr lang="pt-BR" sz="1836" b="1">
              <a:solidFill>
                <a:srgbClr val="292929"/>
              </a:solidFill>
              <a:ea typeface="Segoe UI" pitchFamily="34" charset="0"/>
              <a:cs typeface="Segoe UI" pitchFamily="34" charset="0"/>
            </a:endParaRPr>
          </a:p>
        </p:txBody>
      </p:sp>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036637" y="6157842"/>
            <a:ext cx="696983" cy="696983"/>
          </a:xfrm>
          <a:prstGeom prst="rect">
            <a:avLst/>
          </a:prstGeom>
        </p:spPr>
      </p:pic>
    </p:spTree>
    <p:extLst>
      <p:ext uri="{BB962C8B-B14F-4D97-AF65-F5344CB8AC3E}">
        <p14:creationId xmlns:p14="http://schemas.microsoft.com/office/powerpoint/2010/main" val="162495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4294967295"/>
          </p:nvPr>
        </p:nvSpPr>
        <p:spPr>
          <a:xfrm>
            <a:off x="9534525" y="6483350"/>
            <a:ext cx="2901950" cy="371475"/>
          </a:xfrm>
        </p:spPr>
        <p:txBody>
          <a:bodyPr/>
          <a:lstStyle/>
          <a:p>
            <a:fld id="{25B1B22E-D3C8-4129-8E85-2E5037E3E69B}" type="slidenum">
              <a:rPr lang="en-US" smtClean="0"/>
              <a:pPr/>
              <a:t>12</a:t>
            </a:fld>
            <a:endParaRPr lang="en-US"/>
          </a:p>
        </p:txBody>
      </p:sp>
      <p:pic>
        <p:nvPicPr>
          <p:cNvPr id="5" name="Imagem 2" descr="logo-FYI_novo1"/>
          <p:cNvPicPr>
            <a:picLocks noChangeAspect="1" noChangeArrowheads="1"/>
          </p:cNvPicPr>
          <p:nvPr/>
        </p:nvPicPr>
        <p:blipFill>
          <a:blip r:embed="rId3"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
        <p:nvSpPr>
          <p:cNvPr id="8" name="Title 1"/>
          <p:cNvSpPr txBox="1">
            <a:spLocks/>
          </p:cNvSpPr>
          <p:nvPr/>
        </p:nvSpPr>
        <p:spPr>
          <a:xfrm>
            <a:off x="446478" y="265836"/>
            <a:ext cx="11368173"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080">
                <a:solidFill>
                  <a:srgbClr val="1BA1E2"/>
                </a:solidFill>
              </a:rPr>
              <a:t>Recursos de Relatórios</a:t>
            </a:r>
          </a:p>
        </p:txBody>
      </p:sp>
      <p:sp>
        <p:nvSpPr>
          <p:cNvPr id="7" name="CaixaDeTexto 6"/>
          <p:cNvSpPr txBox="1"/>
          <p:nvPr/>
        </p:nvSpPr>
        <p:spPr>
          <a:xfrm>
            <a:off x="446478" y="1755830"/>
            <a:ext cx="11524857" cy="3693319"/>
          </a:xfrm>
          <a:prstGeom prst="rect">
            <a:avLst/>
          </a:prstGeom>
        </p:spPr>
        <p:txBody>
          <a:bodyPr wrap="square">
            <a:spAutoFit/>
          </a:bodyPr>
          <a:lstStyle>
            <a:defPPr>
              <a:defRPr lang="en-US"/>
            </a:defPPr>
            <a:lvl1pPr marL="342900" lvl="0" indent="-342900" algn="just">
              <a:spcAft>
                <a:spcPts val="0"/>
              </a:spcAft>
              <a:buFont typeface="Symbol" panose="05050102010706020507" pitchFamily="18" charset="2"/>
              <a:buChar char=""/>
              <a:defRPr>
                <a:latin typeface="Segoe UI" panose="020B0502040204020203" pitchFamily="34" charset="0"/>
                <a:ea typeface="Century Gothic" panose="020B0502020202020204" pitchFamily="34" charset="0"/>
                <a:cs typeface="Segoe UI" panose="020B0502040204020203" pitchFamily="34" charset="0"/>
              </a:defRPr>
            </a:lvl1pPr>
            <a:lvl2pPr marL="742950" lvl="1" indent="-285750" algn="just">
              <a:spcAft>
                <a:spcPts val="0"/>
              </a:spcAft>
              <a:buFont typeface="Courier New" panose="02070309020205020404" pitchFamily="49" charset="0"/>
              <a:buChar char="o"/>
              <a:defRPr b="1">
                <a:latin typeface="Segoe UI" panose="020B0502040204020203" pitchFamily="34" charset="0"/>
                <a:ea typeface="Century Gothic" panose="020B0502020202020204" pitchFamily="34" charset="0"/>
                <a:cs typeface="Segoe UI" panose="020B0502040204020203" pitchFamily="34" charset="0"/>
              </a:defRPr>
            </a:lvl2pPr>
          </a:lstStyle>
          <a:p>
            <a:r>
              <a:rPr lang="pt-BR">
                <a:latin typeface="+mj-lt"/>
                <a:cs typeface="Segoe UI Light" panose="020B0502040204020203" pitchFamily="34" charset="0"/>
              </a:rPr>
              <a:t>Visualizações</a:t>
            </a:r>
          </a:p>
          <a:p>
            <a:endParaRPr lang="pt-BR">
              <a:latin typeface="+mj-lt"/>
              <a:cs typeface="Segoe UI Light" panose="020B0502040204020203" pitchFamily="34" charset="0"/>
            </a:endParaRPr>
          </a:p>
          <a:p>
            <a:r>
              <a:rPr lang="pt-BR">
                <a:latin typeface="+mj-lt"/>
                <a:cs typeface="Segoe UI Light" panose="020B0502040204020203" pitchFamily="34" charset="0"/>
              </a:rPr>
              <a:t>Microsoft Office Excel</a:t>
            </a:r>
          </a:p>
          <a:p>
            <a:endParaRPr lang="pt-BR">
              <a:latin typeface="+mj-lt"/>
              <a:cs typeface="Segoe UI Light" panose="020B0502040204020203" pitchFamily="34" charset="0"/>
            </a:endParaRPr>
          </a:p>
          <a:p>
            <a:r>
              <a:rPr lang="pt-BR">
                <a:latin typeface="+mj-lt"/>
                <a:cs typeface="Segoe UI Light" panose="020B0502040204020203" pitchFamily="34" charset="0"/>
              </a:rPr>
              <a:t>Recursos da Web</a:t>
            </a:r>
          </a:p>
          <a:p>
            <a:pPr lvl="1"/>
            <a:r>
              <a:rPr lang="pt-BR" b="0">
                <a:latin typeface="+mj-lt"/>
                <a:cs typeface="Segoe UI Light" panose="020B0502040204020203" pitchFamily="34" charset="0"/>
              </a:rPr>
              <a:t>HTML da Página da Web</a:t>
            </a:r>
          </a:p>
          <a:p>
            <a:pPr lvl="1"/>
            <a:r>
              <a:rPr lang="pt-BR" b="0">
                <a:latin typeface="+mj-lt"/>
                <a:cs typeface="Segoe UI Light" panose="020B0502040204020203" pitchFamily="34" charset="0"/>
              </a:rPr>
              <a:t>Dados (XML)</a:t>
            </a:r>
          </a:p>
          <a:p>
            <a:endParaRPr lang="pt-BR">
              <a:latin typeface="+mj-lt"/>
              <a:cs typeface="Segoe UI Light" panose="020B0502040204020203" pitchFamily="34" charset="0"/>
            </a:endParaRPr>
          </a:p>
          <a:p>
            <a:r>
              <a:rPr lang="pt-BR">
                <a:latin typeface="+mj-lt"/>
                <a:cs typeface="Segoe UI Light" panose="020B0502040204020203" pitchFamily="34" charset="0"/>
              </a:rPr>
              <a:t>SQL </a:t>
            </a:r>
            <a:r>
              <a:rPr lang="pt-BR" err="1">
                <a:latin typeface="+mj-lt"/>
                <a:cs typeface="Segoe UI Light" panose="020B0502040204020203" pitchFamily="34" charset="0"/>
              </a:rPr>
              <a:t>Reporting</a:t>
            </a:r>
            <a:r>
              <a:rPr lang="pt-BR">
                <a:latin typeface="+mj-lt"/>
                <a:cs typeface="Segoe UI Light" panose="020B0502040204020203" pitchFamily="34" charset="0"/>
              </a:rPr>
              <a:t> Services</a:t>
            </a:r>
          </a:p>
          <a:p>
            <a:endParaRPr lang="pt-BR">
              <a:latin typeface="+mj-lt"/>
              <a:cs typeface="Segoe UI Light" panose="020B0502040204020203" pitchFamily="34" charset="0"/>
            </a:endParaRPr>
          </a:p>
          <a:p>
            <a:r>
              <a:rPr lang="pt-BR" err="1">
                <a:latin typeface="+mj-lt"/>
                <a:cs typeface="Segoe UI Light" panose="020B0502040204020203" pitchFamily="34" charset="0"/>
              </a:rPr>
              <a:t>PowerBI</a:t>
            </a:r>
            <a:endParaRPr lang="pt-BR">
              <a:latin typeface="+mj-lt"/>
              <a:cs typeface="Segoe UI Light" panose="020B0502040204020203" pitchFamily="34" charset="0"/>
            </a:endParaRPr>
          </a:p>
          <a:p>
            <a:endParaRPr lang="pt-BR">
              <a:latin typeface="+mj-lt"/>
              <a:cs typeface="Segoe UI Light" panose="020B0502040204020203" pitchFamily="34" charset="0"/>
            </a:endParaRPr>
          </a:p>
          <a:p>
            <a:endParaRPr lang="pt-BR">
              <a:latin typeface="+mj-lt"/>
              <a:cs typeface="Segoe UI Light" panose="020B0502040204020203" pitchFamily="34" charset="0"/>
            </a:endParaRPr>
          </a:p>
        </p:txBody>
      </p:sp>
      <p:pic>
        <p:nvPicPr>
          <p:cNvPr id="9" name="Picture 2" descr="http://www.altfi.com/images/upload/featuredimages/article890featuredimage-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0284" y="1897062"/>
            <a:ext cx="5360064" cy="402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6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503237" y="4179644"/>
            <a:ext cx="11192828" cy="16527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cs typeface="Segoe UI Light" panose="020B0502040204020203" pitchFamily="34" charset="0"/>
              </a:rPr>
              <a:t>Definição</a:t>
            </a:r>
          </a:p>
          <a:p>
            <a:pPr algn="just"/>
            <a:r>
              <a:rPr lang="pt-BR" sz="1800">
                <a:cs typeface="Segoe UI Light" panose="020B0502040204020203" pitchFamily="34" charset="0"/>
              </a:rPr>
              <a:t>Benefícios</a:t>
            </a:r>
          </a:p>
          <a:p>
            <a:pPr algn="just"/>
            <a:r>
              <a:rPr lang="pt-BR" sz="1800">
                <a:cs typeface="Segoe UI Light" panose="020B0502040204020203" pitchFamily="34" charset="0"/>
              </a:rPr>
              <a:t>Componentes</a:t>
            </a:r>
          </a:p>
          <a:p>
            <a:pPr algn="just"/>
            <a:r>
              <a:rPr lang="pt-BR" sz="1800">
                <a:cs typeface="Segoe UI Light" panose="020B0502040204020203" pitchFamily="34" charset="0"/>
              </a:rPr>
              <a:t>Gerenciadas</a:t>
            </a:r>
          </a:p>
          <a:p>
            <a:pPr algn="just"/>
            <a:r>
              <a:rPr lang="pt-BR" sz="1800">
                <a:cs typeface="Segoe UI Light" panose="020B0502040204020203" pitchFamily="34" charset="0"/>
              </a:rPr>
              <a:t>Não gerenciadas</a:t>
            </a: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Soluções</a:t>
            </a:r>
          </a:p>
        </p:txBody>
      </p:sp>
      <p:sp>
        <p:nvSpPr>
          <p:cNvPr id="7" name="Retângulo de cantos arredondados 29"/>
          <p:cNvSpPr/>
          <p:nvPr/>
        </p:nvSpPr>
        <p:spPr bwMode="auto">
          <a:xfrm>
            <a:off x="926623" y="5935662"/>
            <a:ext cx="10930414" cy="1022421"/>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Notas:</a:t>
            </a:r>
            <a:r>
              <a:rPr lang="pt-BR"/>
              <a:t> Uma solução gerenciada é uma solução completa destinada a ser distribuída e instalada. Uma solução não gerenciada é aquela que ainda está em desenvolvimento ou que não é destinada a ser distribuída. </a:t>
            </a:r>
            <a:endParaRPr lang="pt-BR" sz="1836" b="1">
              <a:solidFill>
                <a:srgbClr val="292929"/>
              </a:solidFill>
              <a:ea typeface="Segoe UI" pitchFamily="34" charset="0"/>
              <a:cs typeface="Segoe UI" pitchFamily="34" charset="0"/>
            </a:endParaRPr>
          </a:p>
        </p:txBody>
      </p:sp>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6637" y="6157842"/>
            <a:ext cx="696983" cy="696983"/>
          </a:xfrm>
          <a:prstGeom prst="rect">
            <a:avLst/>
          </a:prstGeom>
        </p:spPr>
      </p:pic>
      <p:pic>
        <p:nvPicPr>
          <p:cNvPr id="1028" name="Picture 4" descr="https://i-msdn.sec.s-msft.com/dynimg/IC856137.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24" y="1061523"/>
            <a:ext cx="10632854" cy="249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3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427037" y="1321722"/>
            <a:ext cx="11192828" cy="31762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cs typeface="Segoe UI Light" panose="020B0502040204020203" pitchFamily="34" charset="0"/>
              </a:rPr>
              <a:t>Componentes da entidade de negócios</a:t>
            </a:r>
          </a:p>
          <a:p>
            <a:pPr lvl="1" algn="just"/>
            <a:r>
              <a:rPr lang="pt-BR" sz="1800" err="1">
                <a:latin typeface="+mj-lt"/>
                <a:cs typeface="Segoe UI Light" panose="020B0502040204020203" pitchFamily="34" charset="0"/>
              </a:rPr>
              <a:t>Metadados</a:t>
            </a:r>
            <a:r>
              <a:rPr lang="pt-BR" sz="1800">
                <a:latin typeface="+mj-lt"/>
                <a:cs typeface="Segoe UI Light" panose="020B0502040204020203" pitchFamily="34" charset="0"/>
              </a:rPr>
              <a:t> da entidade</a:t>
            </a:r>
          </a:p>
          <a:p>
            <a:pPr lvl="1" algn="just"/>
            <a:r>
              <a:rPr lang="pt-BR" sz="1800">
                <a:latin typeface="+mj-lt"/>
                <a:cs typeface="Segoe UI Light" panose="020B0502040204020203" pitchFamily="34" charset="0"/>
              </a:rPr>
              <a:t>Esquema dinâmico</a:t>
            </a:r>
          </a:p>
          <a:p>
            <a:pPr algn="just"/>
            <a:endParaRPr lang="pt-BR" sz="1800">
              <a:cs typeface="Segoe UI Light" panose="020B0502040204020203" pitchFamily="34" charset="0"/>
            </a:endParaRPr>
          </a:p>
          <a:p>
            <a:pPr algn="just"/>
            <a:r>
              <a:rPr lang="pt-BR" sz="1800">
                <a:cs typeface="Segoe UI Light" panose="020B0502040204020203" pitchFamily="34" charset="0"/>
              </a:rPr>
              <a:t>Componentes de acesso aos dados</a:t>
            </a:r>
          </a:p>
          <a:p>
            <a:pPr lvl="1" algn="just"/>
            <a:r>
              <a:rPr lang="pt-BR" sz="1800" err="1">
                <a:latin typeface="+mj-lt"/>
                <a:cs typeface="Segoe UI Light" panose="020B0502040204020203" pitchFamily="34" charset="0"/>
              </a:rPr>
              <a:t>QueryExpression</a:t>
            </a:r>
            <a:endParaRPr lang="pt-BR" sz="1800">
              <a:latin typeface="+mj-lt"/>
              <a:cs typeface="Segoe UI Light" panose="020B0502040204020203" pitchFamily="34" charset="0"/>
            </a:endParaRPr>
          </a:p>
          <a:p>
            <a:pPr lvl="1" algn="just"/>
            <a:r>
              <a:rPr lang="pt-BR" sz="1800" err="1">
                <a:latin typeface="+mj-lt"/>
                <a:cs typeface="Segoe UI Light" panose="020B0502040204020203" pitchFamily="34" charset="0"/>
              </a:rPr>
              <a:t>QueryByAttribute</a:t>
            </a:r>
            <a:endParaRPr lang="pt-BR" sz="1800">
              <a:latin typeface="+mj-lt"/>
              <a:cs typeface="Segoe UI Light" panose="020B0502040204020203" pitchFamily="34" charset="0"/>
            </a:endParaRPr>
          </a:p>
          <a:p>
            <a:pPr lvl="1" algn="just"/>
            <a:r>
              <a:rPr lang="pt-BR" sz="1800">
                <a:latin typeface="+mj-lt"/>
                <a:cs typeface="Segoe UI Light" panose="020B0502040204020203" pitchFamily="34" charset="0"/>
              </a:rPr>
              <a:t>LINQ</a:t>
            </a:r>
          </a:p>
          <a:p>
            <a:pPr lvl="1" algn="just"/>
            <a:r>
              <a:rPr lang="pt-BR" sz="1800" err="1">
                <a:latin typeface="+mj-lt"/>
                <a:cs typeface="Segoe UI Light" panose="020B0502040204020203" pitchFamily="34" charset="0"/>
              </a:rPr>
              <a:t>Odata</a:t>
            </a:r>
            <a:endParaRPr lang="pt-BR" sz="1800">
              <a:latin typeface="+mj-lt"/>
              <a:cs typeface="Segoe UI Light" panose="020B0502040204020203" pitchFamily="34" charset="0"/>
            </a:endParaRPr>
          </a:p>
          <a:p>
            <a:pPr lvl="1" algn="just"/>
            <a:r>
              <a:rPr lang="pt-BR" sz="1800" err="1">
                <a:latin typeface="+mj-lt"/>
                <a:cs typeface="Segoe UI Light" panose="020B0502040204020203" pitchFamily="34" charset="0"/>
              </a:rPr>
              <a:t>FetchXML</a:t>
            </a:r>
            <a:endParaRPr lang="pt-BR" sz="1800">
              <a:latin typeface="+mj-lt"/>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Esquema e Acesso a Dados</a:t>
            </a:r>
          </a:p>
        </p:txBody>
      </p:sp>
      <p:pic>
        <p:nvPicPr>
          <p:cNvPr id="11266" name="Picture 2" descr="http://www.apaxsoftware.com/wp-content/uploads/2012/03/datab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837" y="2464733"/>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4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4294967295"/>
          </p:nvPr>
        </p:nvSpPr>
        <p:spPr>
          <a:xfrm>
            <a:off x="1798637" y="3116262"/>
            <a:ext cx="8714368" cy="608083"/>
          </a:xfrm>
          <a:prstGeom prst="rect">
            <a:avLst/>
          </a:prstGeom>
        </p:spPr>
        <p:txBody>
          <a:bodyPr/>
          <a:lstStyle/>
          <a:p>
            <a:pPr marL="0" indent="0" algn="ctr">
              <a:buNone/>
            </a:pPr>
            <a:r>
              <a:rPr lang="pt-BR">
                <a:solidFill>
                  <a:schemeClr val="bg1"/>
                </a:solidFill>
                <a:latin typeface="Segoe UI Light" panose="020B0502040204020203" pitchFamily="34" charset="0"/>
                <a:cs typeface="Segoe UI Light" panose="020B0502040204020203" pitchFamily="34" charset="0"/>
              </a:rPr>
              <a:t>Operações Comuns na Plataforma</a:t>
            </a:r>
          </a:p>
        </p:txBody>
      </p:sp>
    </p:spTree>
    <p:extLst>
      <p:ext uri="{BB962C8B-B14F-4D97-AF65-F5344CB8AC3E}">
        <p14:creationId xmlns:p14="http://schemas.microsoft.com/office/powerpoint/2010/main" val="322939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37856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Compreender o uso e os benefícios de:</a:t>
            </a:r>
          </a:p>
          <a:p>
            <a:pPr lvl="1" algn="just"/>
            <a:r>
              <a:rPr lang="pt-BR" sz="1800">
                <a:latin typeface="Segoe UI "/>
                <a:cs typeface="Segoe UI Light" panose="020B0502040204020203" pitchFamily="34" charset="0"/>
              </a:rPr>
              <a:t>Windows Communication Foundation</a:t>
            </a:r>
          </a:p>
          <a:p>
            <a:pPr lvl="1" algn="just"/>
            <a:r>
              <a:rPr lang="pt-BR" sz="1800">
                <a:latin typeface="Segoe UI "/>
                <a:cs typeface="Segoe UI Light" panose="020B0502040204020203" pitchFamily="34" charset="0"/>
              </a:rPr>
              <a:t>Serviço de Descoberta</a:t>
            </a:r>
          </a:p>
          <a:p>
            <a:pPr lvl="1" algn="just"/>
            <a:r>
              <a:rPr lang="pt-BR" sz="1800">
                <a:latin typeface="Segoe UI "/>
                <a:cs typeface="Segoe UI Light" panose="020B0502040204020203" pitchFamily="34" charset="0"/>
              </a:rPr>
              <a:t>Classes com associação inicial e tardia</a:t>
            </a:r>
          </a:p>
          <a:p>
            <a:pPr lvl="1" algn="just"/>
            <a:r>
              <a:rPr lang="pt-BR" sz="1800">
                <a:latin typeface="Segoe UI "/>
                <a:cs typeface="Segoe UI Light" panose="020B0502040204020203" pitchFamily="34" charset="0"/>
              </a:rPr>
              <a:t>Código com associação inicial</a:t>
            </a:r>
          </a:p>
          <a:p>
            <a:pPr lvl="1" algn="just"/>
            <a:r>
              <a:rPr lang="pt-BR" sz="1800">
                <a:latin typeface="Segoe UI "/>
                <a:cs typeface="Segoe UI Light" panose="020B0502040204020203" pitchFamily="34" charset="0"/>
              </a:rPr>
              <a:t>Código personalizado com classes com associação tardia</a:t>
            </a:r>
          </a:p>
          <a:p>
            <a:pPr lvl="1" algn="just"/>
            <a:r>
              <a:rPr lang="pt-BR" sz="1800">
                <a:latin typeface="Segoe UI "/>
                <a:cs typeface="Segoe UI Light" panose="020B0502040204020203" pitchFamily="34" charset="0"/>
              </a:rPr>
              <a:t>Serviço da Organização</a:t>
            </a:r>
          </a:p>
          <a:p>
            <a:pPr lvl="1" algn="just"/>
            <a:r>
              <a:rPr lang="pt-BR" sz="1800">
                <a:latin typeface="Segoe UI "/>
                <a:cs typeface="Segoe UI Light" panose="020B0502040204020203" pitchFamily="34" charset="0"/>
              </a:rPr>
              <a:t>Dependências de segurança</a:t>
            </a:r>
          </a:p>
          <a:p>
            <a:pPr lvl="1" algn="just"/>
            <a:r>
              <a:rPr lang="pt-BR" sz="1800">
                <a:latin typeface="Segoe UI "/>
                <a:cs typeface="Segoe UI Light" panose="020B0502040204020203" pitchFamily="34" charset="0"/>
              </a:rPr>
              <a:t>Informações de entidade e o Serviço Web de Organização</a:t>
            </a:r>
          </a:p>
          <a:p>
            <a:pPr lvl="1" algn="just"/>
            <a:r>
              <a:rPr lang="pt-BR" sz="1800">
                <a:latin typeface="Segoe UI "/>
                <a:cs typeface="Segoe UI Light" panose="020B0502040204020203" pitchFamily="34" charset="0"/>
              </a:rPr>
              <a:t>Tipos de dados do CRM</a:t>
            </a:r>
          </a:p>
          <a:p>
            <a:pPr lvl="1" algn="just"/>
            <a:r>
              <a:rPr lang="pt-BR" sz="1800">
                <a:latin typeface="Segoe UI "/>
                <a:cs typeface="Segoe UI Light" panose="020B0502040204020203" pitchFamily="34" charset="0"/>
              </a:rPr>
              <a:t>Serviço da Organização</a:t>
            </a:r>
          </a:p>
          <a:p>
            <a:pPr lvl="1" algn="just"/>
            <a:r>
              <a:rPr lang="pt-BR" sz="1800">
                <a:latin typeface="Segoe UI "/>
                <a:cs typeface="Segoe UI Light" panose="020B0502040204020203" pitchFamily="34" charset="0"/>
              </a:rPr>
              <a:t>Gerenciando exceções</a:t>
            </a:r>
            <a:endParaRPr lang="en-US"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Objetivos</a:t>
            </a:r>
          </a:p>
        </p:txBody>
      </p:sp>
    </p:spTree>
    <p:extLst>
      <p:ext uri="{BB962C8B-B14F-4D97-AF65-F5344CB8AC3E}">
        <p14:creationId xmlns:p14="http://schemas.microsoft.com/office/powerpoint/2010/main" val="4910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427036" y="1321722"/>
            <a:ext cx="11387615" cy="36194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cs typeface="Segoe UI Light" panose="020B0502040204020203" pitchFamily="34" charset="0"/>
              </a:rPr>
              <a:t>Serviço de Descoberta</a:t>
            </a:r>
          </a:p>
          <a:p>
            <a:pPr lvl="1" algn="just"/>
            <a:r>
              <a:rPr lang="pt-BR" sz="1800">
                <a:latin typeface="+mj-lt"/>
                <a:cs typeface="Segoe UI Light" panose="020B0502040204020203" pitchFamily="34" charset="0"/>
              </a:rPr>
              <a:t>O serviço Web do </a:t>
            </a:r>
            <a:r>
              <a:rPr lang="pt-BR" sz="1800" err="1">
                <a:latin typeface="+mj-lt"/>
                <a:cs typeface="Segoe UI Light" panose="020B0502040204020203" pitchFamily="34" charset="0"/>
              </a:rPr>
              <a:t>IDiscoveryService</a:t>
            </a:r>
            <a:r>
              <a:rPr lang="pt-BR" sz="1800">
                <a:latin typeface="+mj-lt"/>
                <a:cs typeface="Segoe UI Light" panose="020B0502040204020203" pitchFamily="34" charset="0"/>
              </a:rPr>
              <a:t> é utilizado para determinar as organizações das quais um usuário é membro e a URL do endereço do ponto de extremidade para acessar o serviço Web do </a:t>
            </a:r>
            <a:r>
              <a:rPr lang="pt-BR" sz="1800" err="1">
                <a:latin typeface="+mj-lt"/>
                <a:cs typeface="Segoe UI Light" panose="020B0502040204020203" pitchFamily="34" charset="0"/>
              </a:rPr>
              <a:t>IOrganizationService</a:t>
            </a:r>
            <a:r>
              <a:rPr lang="pt-BR" sz="1800">
                <a:latin typeface="+mj-lt"/>
                <a:cs typeface="Segoe UI Light" panose="020B0502040204020203" pitchFamily="34" charset="0"/>
              </a:rPr>
              <a:t> para cada uma dessas organizações.</a:t>
            </a:r>
          </a:p>
          <a:p>
            <a:pPr algn="just"/>
            <a:endParaRPr lang="pt-BR" sz="1800">
              <a:cs typeface="Segoe UI Light" panose="020B0502040204020203" pitchFamily="34" charset="0"/>
            </a:endParaRPr>
          </a:p>
          <a:p>
            <a:pPr algn="just"/>
            <a:r>
              <a:rPr lang="pt-BR" sz="1800">
                <a:cs typeface="Segoe UI Light" panose="020B0502040204020203" pitchFamily="34" charset="0"/>
              </a:rPr>
              <a:t>Serviço da Organização</a:t>
            </a:r>
          </a:p>
          <a:p>
            <a:pPr lvl="1" algn="just"/>
            <a:r>
              <a:rPr lang="pt-BR" sz="1800">
                <a:latin typeface="+mj-lt"/>
                <a:cs typeface="Segoe UI Light" panose="020B0502040204020203" pitchFamily="34" charset="0"/>
              </a:rPr>
              <a:t>Provê um conjunto de métodos para realizar operações no sistema, entidades customizadas, e metadados de uma organização</a:t>
            </a:r>
          </a:p>
          <a:p>
            <a:pPr marL="342900" lvl="1" indent="0" algn="just">
              <a:buNone/>
            </a:pPr>
            <a:endParaRPr lang="pt-BR" sz="1800">
              <a:latin typeface="+mj-lt"/>
              <a:cs typeface="Segoe UI Light" panose="020B0502040204020203" pitchFamily="34" charset="0"/>
            </a:endParaRPr>
          </a:p>
          <a:p>
            <a:pPr algn="just"/>
            <a:r>
              <a:rPr lang="pt-BR" sz="1800">
                <a:cs typeface="Segoe UI Light" panose="020B0502040204020203" pitchFamily="34" charset="0"/>
              </a:rPr>
              <a:t>Serviço API Web</a:t>
            </a:r>
          </a:p>
          <a:p>
            <a:pPr lvl="1" algn="just"/>
            <a:r>
              <a:rPr lang="pt-BR" sz="1800">
                <a:latin typeface="+mj-lt"/>
                <a:cs typeface="Segoe UI Light" panose="020B0502040204020203" pitchFamily="34" charset="0"/>
              </a:rPr>
              <a:t>Uma versão melhorada do serviço da organização, compatível com diferentes linguagens e plataformas</a:t>
            </a:r>
          </a:p>
          <a:p>
            <a:pPr marL="342900" lvl="1" indent="0" algn="just">
              <a:buNone/>
            </a:pPr>
            <a:endParaRPr lang="pt-BR" sz="1800">
              <a:latin typeface="+mj-lt"/>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Serviços Web</a:t>
            </a:r>
          </a:p>
        </p:txBody>
      </p:sp>
    </p:spTree>
    <p:extLst>
      <p:ext uri="{BB962C8B-B14F-4D97-AF65-F5344CB8AC3E}">
        <p14:creationId xmlns:p14="http://schemas.microsoft.com/office/powerpoint/2010/main" val="3259163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Serviço de Descoberta</a:t>
            </a:r>
          </a:p>
        </p:txBody>
      </p:sp>
      <p:sp>
        <p:nvSpPr>
          <p:cNvPr id="2" name="Retângulo 1">
            <a:extLst>
              <a:ext uri="{FF2B5EF4-FFF2-40B4-BE49-F238E27FC236}">
                <a16:creationId xmlns:a16="http://schemas.microsoft.com/office/drawing/2014/main" id="{2EB93050-59A7-4557-A141-D11AE41889B3}"/>
              </a:ext>
            </a:extLst>
          </p:cNvPr>
          <p:cNvSpPr/>
          <p:nvPr/>
        </p:nvSpPr>
        <p:spPr>
          <a:xfrm>
            <a:off x="503237" y="982662"/>
            <a:ext cx="12039600" cy="5478423"/>
          </a:xfrm>
          <a:prstGeom prst="rect">
            <a:avLst/>
          </a:prstGeom>
        </p:spPr>
        <p:txBody>
          <a:bodyPr wrap="square" anchor="t">
            <a:spAutoFit/>
          </a:bodyPr>
          <a:lstStyle/>
          <a:p>
            <a:r>
              <a:rPr lang="en-US" sz="1400">
                <a:solidFill>
                  <a:srgbClr val="000000"/>
                </a:solidFill>
                <a:latin typeface="Consolas" panose="020B0609020204030204" pitchFamily="49" charset="0"/>
              </a:rPr>
              <a:t>            Uri local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Uri(</a:t>
            </a:r>
            <a:r>
              <a:rPr lang="en-US" sz="1400">
                <a:solidFill>
                  <a:srgbClr val="A31515"/>
                </a:solidFill>
                <a:latin typeface="Consolas" panose="020B0609020204030204" pitchFamily="49" charset="0"/>
              </a:rPr>
              <a:t>"https://disco.crm2.dynamics.com/</a:t>
            </a:r>
            <a:r>
              <a:rPr lang="en-US" sz="1400" err="1">
                <a:solidFill>
                  <a:srgbClr val="A31515"/>
                </a:solidFill>
                <a:latin typeface="Consolas" panose="020B0609020204030204" pitchFamily="49" charset="0"/>
              </a:rPr>
              <a:t>XRMServices</a:t>
            </a:r>
            <a:r>
              <a:rPr lang="en-US" sz="1400">
                <a:solidFill>
                  <a:srgbClr val="A31515"/>
                </a:solidFill>
                <a:latin typeface="Consolas" panose="020B0609020204030204" pitchFamily="49" charset="0"/>
              </a:rPr>
              <a:t>/2011/</a:t>
            </a:r>
            <a:r>
              <a:rPr lang="en-US" sz="1400" err="1">
                <a:solidFill>
                  <a:srgbClr val="A31515"/>
                </a:solidFill>
                <a:latin typeface="Consolas" panose="020B0609020204030204" pitchFamily="49" charset="0"/>
              </a:rPr>
              <a:t>Discovery.svc</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ClientCredentials</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clientcred</a:t>
            </a:r>
            <a:r>
              <a:rPr lang="pt-BR" sz="1400">
                <a:solidFill>
                  <a:srgbClr val="000000"/>
                </a:solidFill>
                <a:latin typeface="Consolas" panose="020B0609020204030204" pitchFamily="49" charset="0"/>
              </a:rPr>
              <a:t> = </a:t>
            </a:r>
            <a:r>
              <a:rPr lang="pt-BR" sz="1400">
                <a:solidFill>
                  <a:srgbClr val="0000FF"/>
                </a:solidFill>
                <a:latin typeface="Consolas" panose="020B0609020204030204" pitchFamily="49" charset="0"/>
              </a:rPr>
              <a:t>new</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ClientCredentials</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clientcred.UserName.UserName</a:t>
            </a:r>
            <a:r>
              <a:rPr lang="pt-BR" sz="1400">
                <a:solidFill>
                  <a:srgbClr val="000000"/>
                </a:solidFill>
                <a:latin typeface="Consolas" panose="020B0609020204030204" pitchFamily="49" charset="0"/>
              </a:rPr>
              <a:t> = </a:t>
            </a:r>
            <a:r>
              <a:rPr lang="pt-BR" sz="1400">
                <a:solidFill>
                  <a:srgbClr val="A31515"/>
                </a:solidFill>
                <a:latin typeface="Consolas" panose="020B0609020204030204" pitchFamily="49" charset="0"/>
              </a:rPr>
              <a:t>"dgeraldeli@minhaempresa.onmicrosoft.com"</a:t>
            </a:r>
            <a:r>
              <a:rPr lang="pt-BR" sz="1400">
                <a:solidFill>
                  <a:srgbClr val="000000"/>
                </a:solidFill>
                <a:latin typeface="Consolas" panose="020B0609020204030204" pitchFamily="49" charset="0"/>
              </a:rPr>
              <a:t>;</a:t>
            </a:r>
          </a:p>
          <a:p>
            <a:r>
              <a:rPr lang="pt-BR" sz="1400">
                <a:solidFill>
                  <a:srgbClr val="000000"/>
                </a:solidFill>
                <a:latin typeface="Consolas"/>
              </a:rPr>
              <a:t>            </a:t>
            </a:r>
            <a:r>
              <a:rPr lang="pt-BR" sz="1400" err="1">
                <a:solidFill>
                  <a:srgbClr val="000000"/>
                </a:solidFill>
                <a:latin typeface="Consolas"/>
              </a:rPr>
              <a:t>clientcred.UserName.Password</a:t>
            </a:r>
            <a:r>
              <a:rPr lang="pt-BR" sz="1400">
                <a:solidFill>
                  <a:srgbClr val="000000"/>
                </a:solidFill>
                <a:latin typeface="Consolas"/>
              </a:rPr>
              <a:t> = </a:t>
            </a:r>
            <a:r>
              <a:rPr lang="pt-BR" sz="1400">
                <a:solidFill>
                  <a:srgbClr val="A31515"/>
                </a:solidFill>
                <a:latin typeface="Consolas"/>
              </a:rPr>
              <a:t>"Abcd@1234"</a:t>
            </a:r>
            <a:r>
              <a:rPr lang="pt-BR" sz="1400">
                <a:solidFill>
                  <a:srgbClr val="000000"/>
                </a:solidFill>
                <a:latin typeface="Consolas"/>
              </a:rPr>
              <a:t>;</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ServicePointManager.SecurityProtocol</a:t>
            </a:r>
            <a:r>
              <a:rPr lang="pt-BR" sz="1400">
                <a:solidFill>
                  <a:srgbClr val="000000"/>
                </a:solidFill>
                <a:latin typeface="Consolas" panose="020B0609020204030204" pitchFamily="49" charset="0"/>
              </a:rPr>
              <a:t> = SecurityProtocolType.Tls12;</a:t>
            </a:r>
          </a:p>
          <a:p>
            <a:endParaRPr lang="pt-BR"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DiscoveryServiceProxy</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dsp</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DiscoveryServiceProxy</a:t>
            </a:r>
            <a:r>
              <a:rPr lang="en-US" sz="1400">
                <a:solidFill>
                  <a:srgbClr val="000000"/>
                </a:solidFill>
                <a:latin typeface="Consolas" panose="020B0609020204030204" pitchFamily="49" charset="0"/>
              </a:rPr>
              <a:t>(local, </a:t>
            </a:r>
            <a:r>
              <a:rPr lang="en-US" sz="1400">
                <a:solidFill>
                  <a:srgbClr val="0000FF"/>
                </a:solidFill>
                <a:latin typeface="Consolas" panose="020B0609020204030204" pitchFamily="49" charset="0"/>
              </a:rPr>
              <a:t>null</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clientcred</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null</a:t>
            </a:r>
            <a:r>
              <a:rPr lang="en-US"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dsp.Authenticate</a:t>
            </a:r>
            <a:r>
              <a:rPr lang="pt-BR" sz="1400">
                <a:solidFill>
                  <a:srgbClr val="000000"/>
                </a:solidFill>
                <a:latin typeface="Consolas" panose="020B0609020204030204" pitchFamily="49" charset="0"/>
              </a:rPr>
              <a:t>();            </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RetrieveOrganizationsRequest</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rosreq</a:t>
            </a:r>
            <a:r>
              <a:rPr lang="pt-BR" sz="1400">
                <a:solidFill>
                  <a:srgbClr val="000000"/>
                </a:solidFill>
                <a:latin typeface="Consolas" panose="020B0609020204030204" pitchFamily="49" charset="0"/>
              </a:rPr>
              <a:t> = </a:t>
            </a:r>
            <a:r>
              <a:rPr lang="pt-BR" sz="1400">
                <a:solidFill>
                  <a:srgbClr val="0000FF"/>
                </a:solidFill>
                <a:latin typeface="Consolas" panose="020B0609020204030204" pitchFamily="49" charset="0"/>
              </a:rPr>
              <a:t>new</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RetrieveOrganizationsRequest</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rosreq.AccessType</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EndpointAccessType.Default</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rosreq.Release</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OrganizationRelease.Current</a:t>
            </a:r>
            <a:r>
              <a:rPr lang="pt-BR" sz="1400">
                <a:solidFill>
                  <a:srgbClr val="000000"/>
                </a:solidFill>
                <a:latin typeface="Consolas" panose="020B0609020204030204" pitchFamily="49" charset="0"/>
              </a:rPr>
              <a:t>;</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RetrieveOrganizationsResponse</a:t>
            </a:r>
            <a:r>
              <a:rPr lang="pt-BR" sz="1400">
                <a:solidFill>
                  <a:srgbClr val="000000"/>
                </a:solidFill>
                <a:latin typeface="Consolas" panose="020B0609020204030204" pitchFamily="49" charset="0"/>
              </a:rPr>
              <a:t> r = (</a:t>
            </a:r>
            <a:r>
              <a:rPr lang="pt-BR" sz="1400" err="1">
                <a:solidFill>
                  <a:srgbClr val="000000"/>
                </a:solidFill>
                <a:latin typeface="Consolas" panose="020B0609020204030204" pitchFamily="49" charset="0"/>
              </a:rPr>
              <a:t>RetrieveOrganizationsResponse</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dsp.Execute</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rosreq</a:t>
            </a:r>
            <a:r>
              <a:rPr lang="pt-BR" sz="1400">
                <a:solidFill>
                  <a:srgbClr val="000000"/>
                </a:solidFill>
                <a:latin typeface="Consolas" panose="020B0609020204030204" pitchFamily="49" charset="0"/>
              </a:rPr>
              <a:t>);</a:t>
            </a:r>
          </a:p>
          <a:p>
            <a:endParaRPr lang="pt-BR"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item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r.Details</a:t>
            </a:r>
            <a:r>
              <a:rPr lang="en-US"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"Nome "</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item.UniqueName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"Nome Exibição "</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item.FriendlyName</a:t>
            </a:r>
            <a:r>
              <a:rPr lang="pt-BR"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endpoint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item.Endpoints</a:t>
            </a:r>
            <a:r>
              <a:rPr lang="en-US"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endpoint.Key</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endpoint.Value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endParaRPr lang="pt-BR" sz="1400"/>
          </a:p>
        </p:txBody>
      </p:sp>
    </p:spTree>
    <p:extLst>
      <p:ext uri="{BB962C8B-B14F-4D97-AF65-F5344CB8AC3E}">
        <p14:creationId xmlns:p14="http://schemas.microsoft.com/office/powerpoint/2010/main" val="160831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427036" y="1321722"/>
            <a:ext cx="11387615" cy="392107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cs typeface="Segoe UI Light" panose="020B0502040204020203" pitchFamily="34" charset="0"/>
              </a:rPr>
              <a:t>Definição de Associação Inicial</a:t>
            </a:r>
          </a:p>
          <a:p>
            <a:pPr lvl="1" algn="just"/>
            <a:r>
              <a:rPr lang="pt-BR" sz="1800">
                <a:latin typeface="+mj-lt"/>
                <a:cs typeface="Segoe UI Light" panose="020B0502040204020203" pitchFamily="34" charset="0"/>
              </a:rPr>
              <a:t>Vantagens</a:t>
            </a:r>
          </a:p>
          <a:p>
            <a:pPr lvl="2" algn="just"/>
            <a:r>
              <a:rPr lang="pt-BR" sz="1400">
                <a:latin typeface="+mj-lt"/>
                <a:cs typeface="Segoe UI Light" panose="020B0502040204020203" pitchFamily="34" charset="0"/>
              </a:rPr>
              <a:t>Agilidade no desenvolvimento </a:t>
            </a:r>
          </a:p>
          <a:p>
            <a:pPr lvl="1" algn="just"/>
            <a:r>
              <a:rPr lang="pt-BR" sz="1800">
                <a:latin typeface="+mj-lt"/>
                <a:cs typeface="Segoe UI Light" panose="020B0502040204020203" pitchFamily="34" charset="0"/>
              </a:rPr>
              <a:t>Desvantagens</a:t>
            </a:r>
          </a:p>
          <a:p>
            <a:pPr lvl="2" algn="just"/>
            <a:r>
              <a:rPr lang="pt-BR" sz="1400">
                <a:latin typeface="+mj-lt"/>
                <a:cs typeface="Segoe UI Light" panose="020B0502040204020203" pitchFamily="34" charset="0"/>
              </a:rPr>
              <a:t>Pequena perda de performance </a:t>
            </a:r>
          </a:p>
          <a:p>
            <a:pPr lvl="2" algn="just"/>
            <a:r>
              <a:rPr lang="pt-BR" sz="1400">
                <a:latin typeface="+mj-lt"/>
                <a:cs typeface="Segoe UI Light" panose="020B0502040204020203" pitchFamily="34" charset="0"/>
              </a:rPr>
              <a:t>Necessidade de modelar as classes(pode ser contornado pelo CrmSvcUtil.exe)</a:t>
            </a:r>
          </a:p>
          <a:p>
            <a:pPr lvl="2" algn="just"/>
            <a:r>
              <a:rPr lang="pt-BR" sz="1400">
                <a:latin typeface="+mj-lt"/>
                <a:cs typeface="Segoe UI Light" panose="020B0502040204020203" pitchFamily="34" charset="0"/>
              </a:rPr>
              <a:t>Aumento do tamanho do arquivo de </a:t>
            </a:r>
            <a:r>
              <a:rPr lang="pt-BR" sz="1400" err="1">
                <a:latin typeface="+mj-lt"/>
                <a:cs typeface="Segoe UI Light" panose="020B0502040204020203" pitchFamily="34" charset="0"/>
              </a:rPr>
              <a:t>plugin</a:t>
            </a:r>
            <a:endParaRPr lang="pt-BR" sz="1400">
              <a:latin typeface="+mj-lt"/>
              <a:cs typeface="Segoe UI Light" panose="020B0502040204020203" pitchFamily="34" charset="0"/>
            </a:endParaRPr>
          </a:p>
          <a:p>
            <a:pPr algn="just"/>
            <a:endParaRPr lang="pt-BR" sz="1800">
              <a:cs typeface="Segoe UI Light" panose="020B0502040204020203" pitchFamily="34" charset="0"/>
            </a:endParaRPr>
          </a:p>
          <a:p>
            <a:pPr algn="just"/>
            <a:r>
              <a:rPr lang="pt-BR" sz="1800">
                <a:cs typeface="Segoe UI Light" panose="020B0502040204020203" pitchFamily="34" charset="0"/>
              </a:rPr>
              <a:t>Definição de Associação Tardia</a:t>
            </a:r>
          </a:p>
          <a:p>
            <a:pPr lvl="1" algn="just"/>
            <a:r>
              <a:rPr lang="pt-BR" sz="1800">
                <a:latin typeface="+mj-lt"/>
                <a:cs typeface="Segoe UI Light" panose="020B0502040204020203" pitchFamily="34" charset="0"/>
              </a:rPr>
              <a:t>Vantagens</a:t>
            </a:r>
          </a:p>
          <a:p>
            <a:pPr lvl="2" algn="just"/>
            <a:r>
              <a:rPr lang="pt-BR" sz="1400">
                <a:latin typeface="+mj-lt"/>
                <a:cs typeface="Segoe UI Light" panose="020B0502040204020203" pitchFamily="34" charset="0"/>
              </a:rPr>
              <a:t>Pequena vantagem performática</a:t>
            </a:r>
          </a:p>
          <a:p>
            <a:pPr lvl="1" algn="just"/>
            <a:r>
              <a:rPr lang="pt-BR" sz="1800">
                <a:latin typeface="+mj-lt"/>
                <a:cs typeface="Segoe UI Light" panose="020B0502040204020203" pitchFamily="34" charset="0"/>
              </a:rPr>
              <a:t>Desvantagens</a:t>
            </a:r>
          </a:p>
          <a:p>
            <a:pPr lvl="2" algn="just"/>
            <a:r>
              <a:rPr lang="pt-BR" sz="1400">
                <a:latin typeface="+mj-lt"/>
                <a:cs typeface="Segoe UI Light" panose="020B0502040204020203" pitchFamily="34" charset="0"/>
              </a:rPr>
              <a:t>Erros de digitação só aparecerão em tempo de execução</a:t>
            </a:r>
          </a:p>
          <a:p>
            <a:pPr lvl="2" algn="just"/>
            <a:endParaRPr lang="pt-BR" sz="1400">
              <a:latin typeface="+mj-lt"/>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Associação Inicial versus Tardia</a:t>
            </a:r>
          </a:p>
        </p:txBody>
      </p:sp>
    </p:spTree>
    <p:extLst>
      <p:ext uri="{BB962C8B-B14F-4D97-AF65-F5344CB8AC3E}">
        <p14:creationId xmlns:p14="http://schemas.microsoft.com/office/powerpoint/2010/main" val="73503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m 2" descr="logo-FYI_novo1"/>
          <p:cNvPicPr>
            <a:picLocks noChangeAspect="1" noChangeArrowheads="1"/>
          </p:cNvPicPr>
          <p:nvPr/>
        </p:nvPicPr>
        <p:blipFill>
          <a:blip r:embed="rId3" cstate="print">
            <a:extLst>
              <a:ext uri="{28A0092B-C50C-407E-A947-70E740481C1C}">
                <a14:useLocalDpi xmlns:a14="http://schemas.microsoft.com/office/drawing/2010/main" val="0"/>
              </a:ext>
            </a:extLst>
          </a:blip>
          <a:srcRect l="1772" t="10458" r="71638" b="11084"/>
          <a:stretch>
            <a:fillRect/>
          </a:stretch>
        </p:blipFill>
        <p:spPr bwMode="auto">
          <a:xfrm>
            <a:off x="-2883" y="6295976"/>
            <a:ext cx="786450" cy="706486"/>
          </a:xfrm>
          <a:prstGeom prst="rect">
            <a:avLst/>
          </a:prstGeom>
          <a:solidFill>
            <a:srgbClr val="0072BC"/>
          </a:solidFill>
        </p:spPr>
      </p:pic>
      <p:sp>
        <p:nvSpPr>
          <p:cNvPr id="9" name="Title 1"/>
          <p:cNvSpPr txBox="1">
            <a:spLocks/>
          </p:cNvSpPr>
          <p:nvPr/>
        </p:nvSpPr>
        <p:spPr>
          <a:xfrm>
            <a:off x="238212" y="118953"/>
            <a:ext cx="10472015"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080">
                <a:solidFill>
                  <a:srgbClr val="1BA1E2"/>
                </a:solidFill>
                <a:ea typeface="Segoe UI" pitchFamily="34" charset="0"/>
              </a:rPr>
              <a:t>Apresentações</a:t>
            </a:r>
          </a:p>
          <a:p>
            <a:endParaRPr lang="pt-BR" sz="4080">
              <a:solidFill>
                <a:srgbClr val="1BA1E2"/>
              </a:solidFill>
              <a:ea typeface="Segoe UI" pitchFamily="34" charset="0"/>
            </a:endParaRPr>
          </a:p>
        </p:txBody>
      </p:sp>
      <p:pic>
        <p:nvPicPr>
          <p:cNvPr id="22" name="Imagem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67" y="5429467"/>
            <a:ext cx="2397975" cy="1573604"/>
          </a:xfrm>
          <a:prstGeom prst="rect">
            <a:avLst/>
          </a:prstGeom>
          <a:solidFill>
            <a:srgbClr val="0070C0"/>
          </a:solidFill>
        </p:spPr>
      </p:pic>
      <p:pic>
        <p:nvPicPr>
          <p:cNvPr id="3" name="Imagem 2">
            <a:extLst>
              <a:ext uri="{FF2B5EF4-FFF2-40B4-BE49-F238E27FC236}">
                <a16:creationId xmlns:a16="http://schemas.microsoft.com/office/drawing/2014/main" id="{6A8DA82D-7A1D-48F5-963E-107E9A139498}"/>
              </a:ext>
            </a:extLst>
          </p:cNvPr>
          <p:cNvPicPr>
            <a:picLocks noChangeAspect="1"/>
          </p:cNvPicPr>
          <p:nvPr/>
        </p:nvPicPr>
        <p:blipFill>
          <a:blip r:embed="rId5"/>
          <a:stretch>
            <a:fillRect/>
          </a:stretch>
        </p:blipFill>
        <p:spPr>
          <a:xfrm>
            <a:off x="7437437" y="3079717"/>
            <a:ext cx="4914900" cy="3829050"/>
          </a:xfrm>
          <a:prstGeom prst="rect">
            <a:avLst/>
          </a:prstGeom>
        </p:spPr>
      </p:pic>
      <p:sp>
        <p:nvSpPr>
          <p:cNvPr id="10" name="CaixaDeTexto 9"/>
          <p:cNvSpPr txBox="1"/>
          <p:nvPr/>
        </p:nvSpPr>
        <p:spPr>
          <a:xfrm>
            <a:off x="495258" y="1018608"/>
            <a:ext cx="7627979" cy="3539430"/>
          </a:xfrm>
          <a:prstGeom prst="rect">
            <a:avLst/>
          </a:prstGeom>
        </p:spPr>
        <p:txBody>
          <a:bodyPr wrap="square">
            <a:spAutoFit/>
          </a:bodyPr>
          <a:lstStyle>
            <a:defPPr>
              <a:defRPr lang="en-US"/>
            </a:defPPr>
            <a:lvl1pPr marL="342900" lvl="0" indent="-342900" algn="just">
              <a:spcAft>
                <a:spcPts val="0"/>
              </a:spcAft>
              <a:buFont typeface="Symbol" panose="05050102010706020507" pitchFamily="18" charset="2"/>
              <a:buChar char=""/>
              <a:defRPr>
                <a:latin typeface="Segoe UI" panose="020B0502040204020203" pitchFamily="34" charset="0"/>
                <a:ea typeface="Century Gothic" panose="020B0502020202020204" pitchFamily="34" charset="0"/>
                <a:cs typeface="Segoe UI" panose="020B0502040204020203" pitchFamily="34" charset="0"/>
              </a:defRPr>
            </a:lvl1pPr>
            <a:lvl2pPr marL="742950" lvl="1" indent="-285750" algn="just">
              <a:spcAft>
                <a:spcPts val="0"/>
              </a:spcAft>
              <a:buFont typeface="Courier New" panose="02070309020205020404" pitchFamily="49" charset="0"/>
              <a:buChar char="o"/>
              <a:defRPr b="1">
                <a:latin typeface="Segoe UI" panose="020B0502040204020203" pitchFamily="34" charset="0"/>
                <a:ea typeface="Century Gothic" panose="020B0502020202020204" pitchFamily="34" charset="0"/>
                <a:cs typeface="Segoe UI" panose="020B0502040204020203" pitchFamily="34" charset="0"/>
              </a:defRPr>
            </a:lvl2pPr>
          </a:lstStyle>
          <a:p>
            <a:r>
              <a:rPr lang="pt-BR" sz="4400" b="1">
                <a:solidFill>
                  <a:srgbClr val="292929"/>
                </a:solidFill>
              </a:rPr>
              <a:t>Daniel Geraldeli</a:t>
            </a:r>
          </a:p>
          <a:p>
            <a:endParaRPr lang="pt-BR">
              <a:solidFill>
                <a:srgbClr val="292929"/>
              </a:solidFill>
            </a:endParaRPr>
          </a:p>
          <a:p>
            <a:endParaRPr lang="pt-BR">
              <a:solidFill>
                <a:srgbClr val="292929"/>
              </a:solidFill>
            </a:endParaRPr>
          </a:p>
          <a:p>
            <a:r>
              <a:rPr lang="pt-BR">
                <a:solidFill>
                  <a:srgbClr val="292929"/>
                </a:solidFill>
              </a:rPr>
              <a:t>14 anos  de experiência na área de TI</a:t>
            </a:r>
          </a:p>
          <a:p>
            <a:endParaRPr lang="pt-BR">
              <a:solidFill>
                <a:srgbClr val="292929"/>
              </a:solidFill>
            </a:endParaRPr>
          </a:p>
          <a:p>
            <a:endParaRPr lang="pt-BR">
              <a:solidFill>
                <a:srgbClr val="292929"/>
              </a:solidFill>
            </a:endParaRPr>
          </a:p>
          <a:p>
            <a:r>
              <a:rPr lang="pt-BR">
                <a:solidFill>
                  <a:srgbClr val="292929"/>
                </a:solidFill>
              </a:rPr>
              <a:t>12 anos experiência CRM(4,2011,2013,2015,2016, 365)</a:t>
            </a:r>
          </a:p>
          <a:p>
            <a:endParaRPr lang="pt-BR">
              <a:solidFill>
                <a:srgbClr val="292929"/>
              </a:solidFill>
            </a:endParaRPr>
          </a:p>
          <a:p>
            <a:endParaRPr lang="pt-BR">
              <a:solidFill>
                <a:srgbClr val="292929"/>
              </a:solidFill>
            </a:endParaRPr>
          </a:p>
          <a:p>
            <a:r>
              <a:rPr lang="pt-BR">
                <a:solidFill>
                  <a:srgbClr val="292929"/>
                </a:solidFill>
              </a:rPr>
              <a:t>Atitudes não permitidas em Sala de Aula!</a:t>
            </a:r>
          </a:p>
          <a:p>
            <a:pPr lvl="1"/>
            <a:r>
              <a:rPr lang="pt-BR">
                <a:solidFill>
                  <a:srgbClr val="292929"/>
                </a:solidFill>
              </a:rPr>
              <a:t>SAIR COM DÚVIDAS!</a:t>
            </a:r>
          </a:p>
        </p:txBody>
      </p:sp>
    </p:spTree>
    <p:extLst>
      <p:ext uri="{BB962C8B-B14F-4D97-AF65-F5344CB8AC3E}">
        <p14:creationId xmlns:p14="http://schemas.microsoft.com/office/powerpoint/2010/main" val="30511545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xEl>
                                              <p:pRg st="9" end="9"/>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Associação Inicial - Exemplo</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5701" y="2306542"/>
            <a:ext cx="7126183" cy="189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1637" y="4183062"/>
            <a:ext cx="7214313" cy="144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784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Associação Tardia - Exemplo</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837" y="2125662"/>
            <a:ext cx="7933608"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613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Serviço da Organização</a:t>
            </a:r>
          </a:p>
        </p:txBody>
      </p:sp>
      <p:sp>
        <p:nvSpPr>
          <p:cNvPr id="8" name="Text Placeholder 2"/>
          <p:cNvSpPr txBox="1">
            <a:spLocks/>
          </p:cNvSpPr>
          <p:nvPr/>
        </p:nvSpPr>
        <p:spPr>
          <a:xfrm>
            <a:off x="621824" y="4335462"/>
            <a:ext cx="62484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pt-BR" sz="1800">
                <a:latin typeface="Segoe UI "/>
                <a:cs typeface="Segoe UI Light" panose="020B0502040204020203" pitchFamily="34" charset="0"/>
              </a:rPr>
              <a:t>Se estiver usando classes com associação tardia, você deverá incluir a linha de código a seguir</a:t>
            </a:r>
          </a:p>
        </p:txBody>
      </p:sp>
      <p:sp>
        <p:nvSpPr>
          <p:cNvPr id="2" name="Retângulo 1">
            <a:extLst>
              <a:ext uri="{FF2B5EF4-FFF2-40B4-BE49-F238E27FC236}">
                <a16:creationId xmlns:a16="http://schemas.microsoft.com/office/drawing/2014/main" id="{471310E9-AD26-421F-8D28-62683A23011C}"/>
              </a:ext>
            </a:extLst>
          </p:cNvPr>
          <p:cNvSpPr/>
          <p:nvPr/>
        </p:nvSpPr>
        <p:spPr>
          <a:xfrm>
            <a:off x="198437" y="1096606"/>
            <a:ext cx="12192000" cy="2277547"/>
          </a:xfrm>
          <a:prstGeom prst="rect">
            <a:avLst/>
          </a:prstGeom>
        </p:spPr>
        <p:txBody>
          <a:bodyPr wrap="square">
            <a:spAutoFit/>
          </a:bodyPr>
          <a:lstStyle/>
          <a:p>
            <a:r>
              <a:rPr lang="it-IT" sz="1600">
                <a:solidFill>
                  <a:srgbClr val="000000"/>
                </a:solidFill>
                <a:latin typeface="Consolas" panose="020B0609020204030204" pitchFamily="49" charset="0"/>
              </a:rPr>
              <a:t>     Uri uri = </a:t>
            </a:r>
            <a:r>
              <a:rPr lang="it-IT" sz="1600">
                <a:solidFill>
                  <a:srgbClr val="0000FF"/>
                </a:solidFill>
                <a:latin typeface="Consolas" panose="020B0609020204030204" pitchFamily="49" charset="0"/>
              </a:rPr>
              <a:t>new</a:t>
            </a:r>
            <a:r>
              <a:rPr lang="it-IT" sz="1600">
                <a:solidFill>
                  <a:srgbClr val="000000"/>
                </a:solidFill>
                <a:latin typeface="Consolas" panose="020B0609020204030204" pitchFamily="49" charset="0"/>
              </a:rPr>
              <a:t> Uri(</a:t>
            </a:r>
            <a:r>
              <a:rPr lang="it-IT" sz="1600">
                <a:solidFill>
                  <a:srgbClr val="A31515"/>
                </a:solidFill>
                <a:latin typeface="Consolas" panose="020B0609020204030204" pitchFamily="49" charset="0"/>
              </a:rPr>
              <a:t>"https://grupofleurydev.api.crm2.dynamics.com/XRMServices/2011/Organization.svc"</a:t>
            </a:r>
            <a:r>
              <a:rPr lang="it-IT" sz="1600">
                <a:solidFill>
                  <a:srgbClr val="000000"/>
                </a:solidFill>
                <a:latin typeface="Consolas" panose="020B0609020204030204" pitchFamily="49" charset="0"/>
              </a:rPr>
              <a:t>);</a:t>
            </a: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ClientCredentials</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clientCredentials</a:t>
            </a:r>
            <a:r>
              <a:rPr lang="pt-BR" sz="1600">
                <a:solidFill>
                  <a:srgbClr val="000000"/>
                </a:solidFill>
                <a:latin typeface="Consolas" panose="020B0609020204030204" pitchFamily="49" charset="0"/>
              </a:rPr>
              <a:t> = </a:t>
            </a:r>
            <a:r>
              <a:rPr lang="pt-BR" sz="1600">
                <a:solidFill>
                  <a:srgbClr val="0000FF"/>
                </a:solidFill>
                <a:latin typeface="Consolas" panose="020B0609020204030204" pitchFamily="49" charset="0"/>
              </a:rPr>
              <a:t>new</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ClientCredentials</a:t>
            </a:r>
            <a:r>
              <a:rPr lang="pt-BR" sz="1600">
                <a:solidFill>
                  <a:srgbClr val="000000"/>
                </a:solidFill>
                <a:latin typeface="Consolas" panose="020B0609020204030204" pitchFamily="49" charset="0"/>
              </a:rPr>
              <a:t>();</a:t>
            </a: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clientCredentials.UserName.UserName</a:t>
            </a:r>
            <a:r>
              <a:rPr lang="pt-BR" sz="1600">
                <a:solidFill>
                  <a:srgbClr val="000000"/>
                </a:solidFill>
                <a:latin typeface="Consolas" panose="020B0609020204030204" pitchFamily="49" charset="0"/>
              </a:rPr>
              <a:t> = </a:t>
            </a:r>
            <a:r>
              <a:rPr lang="pt-BR" sz="1600">
                <a:solidFill>
                  <a:srgbClr val="A31515"/>
                </a:solidFill>
                <a:latin typeface="Consolas" panose="020B0609020204030204" pitchFamily="49" charset="0"/>
              </a:rPr>
              <a:t>"silvana@minhaempresa.com.br"</a:t>
            </a:r>
            <a:r>
              <a:rPr lang="pt-BR" sz="1600">
                <a:solidFill>
                  <a:srgbClr val="000000"/>
                </a:solidFill>
                <a:latin typeface="Consolas" panose="020B0609020204030204" pitchFamily="49" charset="0"/>
              </a:rPr>
              <a:t>;</a:t>
            </a: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clientCredentials.UserName.Password</a:t>
            </a:r>
            <a:r>
              <a:rPr lang="pt-BR" sz="1600">
                <a:solidFill>
                  <a:srgbClr val="000000"/>
                </a:solidFill>
                <a:latin typeface="Consolas" panose="020B0609020204030204" pitchFamily="49" charset="0"/>
              </a:rPr>
              <a:t> = </a:t>
            </a:r>
            <a:r>
              <a:rPr lang="pt-BR" sz="1600">
                <a:solidFill>
                  <a:srgbClr val="A31515"/>
                </a:solidFill>
                <a:latin typeface="Consolas" panose="020B0609020204030204" pitchFamily="49" charset="0"/>
              </a:rPr>
              <a:t>“MinhaEmpresa@18"</a:t>
            </a:r>
            <a:r>
              <a:rPr lang="pt-BR" sz="1600">
                <a:solidFill>
                  <a:srgbClr val="000000"/>
                </a:solidFill>
                <a:latin typeface="Consolas" panose="020B0609020204030204" pitchFamily="49" charset="0"/>
              </a:rPr>
              <a:t>;</a:t>
            </a:r>
          </a:p>
          <a:p>
            <a:endParaRPr lang="pt-BR" sz="1600">
              <a:solidFill>
                <a:srgbClr val="000000"/>
              </a:solidFill>
              <a:latin typeface="Consolas" panose="020B0609020204030204" pitchFamily="49" charset="0"/>
            </a:endParaRPr>
          </a:p>
          <a:p>
            <a:r>
              <a:rPr lang="pt-BR" sz="1600">
                <a:solidFill>
                  <a:srgbClr val="000000"/>
                </a:solidFill>
                <a:highlight>
                  <a:srgbClr val="FFFF00"/>
                </a:highlight>
                <a:latin typeface="Consolas" panose="020B0609020204030204" pitchFamily="49" charset="0"/>
              </a:rPr>
              <a:t>     </a:t>
            </a:r>
            <a:r>
              <a:rPr lang="pt-BR" sz="1600" b="1" err="1">
                <a:solidFill>
                  <a:srgbClr val="000000"/>
                </a:solidFill>
                <a:highlight>
                  <a:srgbClr val="FFFF00"/>
                </a:highlight>
                <a:latin typeface="Consolas" panose="020B0609020204030204" pitchFamily="49" charset="0"/>
              </a:rPr>
              <a:t>ServicePointManager.SecurityProtocol</a:t>
            </a:r>
            <a:r>
              <a:rPr lang="pt-BR" sz="1600" b="1">
                <a:solidFill>
                  <a:srgbClr val="000000"/>
                </a:solidFill>
                <a:highlight>
                  <a:srgbClr val="FFFF00"/>
                </a:highlight>
                <a:latin typeface="Consolas" panose="020B0609020204030204" pitchFamily="49" charset="0"/>
              </a:rPr>
              <a:t> = SecurityProtocolType.Tls12;</a:t>
            </a:r>
          </a:p>
          <a:p>
            <a:r>
              <a:rPr lang="pt-BR" sz="1600">
                <a:solidFill>
                  <a:srgbClr val="000000"/>
                </a:solidFill>
                <a:latin typeface="Consolas" panose="020B0609020204030204" pitchFamily="49" charset="0"/>
              </a:rPr>
              <a:t>           </a:t>
            </a:r>
          </a:p>
          <a:p>
            <a:endParaRPr lang="pt-BR" sz="16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OrganizationServiceProxy</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serviceProxy</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OrganizationServiceProxy</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uri</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null</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clientCredentials</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null</a:t>
            </a:r>
            <a:r>
              <a:rPr lang="en-US" sz="1400">
                <a:solidFill>
                  <a:srgbClr val="000000"/>
                </a:solidFill>
                <a:latin typeface="Consolas" panose="020B0609020204030204" pitchFamily="49" charset="0"/>
              </a:rPr>
              <a:t>);</a:t>
            </a:r>
            <a:endParaRPr lang="pt-BR" sz="1400"/>
          </a:p>
        </p:txBody>
      </p:sp>
      <p:sp>
        <p:nvSpPr>
          <p:cNvPr id="5" name="Retângulo 4">
            <a:extLst>
              <a:ext uri="{FF2B5EF4-FFF2-40B4-BE49-F238E27FC236}">
                <a16:creationId xmlns:a16="http://schemas.microsoft.com/office/drawing/2014/main" id="{7C48E9CF-9AE8-4955-B6DA-433AE3811456}"/>
              </a:ext>
            </a:extLst>
          </p:cNvPr>
          <p:cNvSpPr/>
          <p:nvPr/>
        </p:nvSpPr>
        <p:spPr>
          <a:xfrm>
            <a:off x="960437" y="5326062"/>
            <a:ext cx="4237057" cy="369332"/>
          </a:xfrm>
          <a:prstGeom prst="rect">
            <a:avLst/>
          </a:prstGeom>
        </p:spPr>
        <p:txBody>
          <a:bodyPr wrap="none">
            <a:spAutoFit/>
          </a:bodyPr>
          <a:lstStyle/>
          <a:p>
            <a:r>
              <a:rPr lang="pt-BR" b="1" err="1">
                <a:solidFill>
                  <a:srgbClr val="000000"/>
                </a:solidFill>
                <a:highlight>
                  <a:srgbClr val="FFFF00"/>
                </a:highlight>
                <a:latin typeface="Consolas" panose="020B0609020204030204" pitchFamily="49" charset="0"/>
              </a:rPr>
              <a:t>serviceProxy.EnableProxyTypes</a:t>
            </a:r>
            <a:r>
              <a:rPr lang="pt-BR" b="1">
                <a:solidFill>
                  <a:srgbClr val="000000"/>
                </a:solidFill>
                <a:highlight>
                  <a:srgbClr val="FFFF00"/>
                </a:highlight>
                <a:latin typeface="Consolas" panose="020B0609020204030204" pitchFamily="49" charset="0"/>
              </a:rPr>
              <a:t>();</a:t>
            </a:r>
            <a:endParaRPr lang="pt-BR" b="1">
              <a:highlight>
                <a:srgbClr val="FFFF00"/>
              </a:highlight>
            </a:endParaRPr>
          </a:p>
        </p:txBody>
      </p:sp>
    </p:spTree>
    <p:extLst>
      <p:ext uri="{BB962C8B-B14F-4D97-AF65-F5344CB8AC3E}">
        <p14:creationId xmlns:p14="http://schemas.microsoft.com/office/powerpoint/2010/main" val="3085553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Tipos de Dados: Conjunto de Opções</a:t>
            </a: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823" y="2278062"/>
            <a:ext cx="71818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tângulo de cantos arredondados 29"/>
          <p:cNvSpPr/>
          <p:nvPr/>
        </p:nvSpPr>
        <p:spPr bwMode="auto">
          <a:xfrm>
            <a:off x="884237" y="5841046"/>
            <a:ext cx="11353800" cy="1153479"/>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Notas: </a:t>
            </a:r>
            <a:r>
              <a:rPr lang="pt-BR" sz="1836">
                <a:solidFill>
                  <a:srgbClr val="292929"/>
                </a:solidFill>
                <a:ea typeface="Segoe UI" pitchFamily="34" charset="0"/>
                <a:cs typeface="Segoe UI" pitchFamily="34" charset="0"/>
              </a:rPr>
              <a:t>Ao trabalhar com o Estado de um registro(ou seja </a:t>
            </a:r>
            <a:r>
              <a:rPr lang="pt-BR" sz="1836" err="1">
                <a:solidFill>
                  <a:srgbClr val="292929"/>
                </a:solidFill>
                <a:ea typeface="Segoe UI" pitchFamily="34" charset="0"/>
                <a:cs typeface="Segoe UI" pitchFamily="34" charset="0"/>
              </a:rPr>
              <a:t>Ativo,Inativo,Ganha,Perdido</a:t>
            </a:r>
            <a:r>
              <a:rPr lang="pt-BR" sz="1836">
                <a:solidFill>
                  <a:srgbClr val="292929"/>
                </a:solidFill>
                <a:ea typeface="Segoe UI" pitchFamily="34" charset="0"/>
                <a:cs typeface="Segoe UI" pitchFamily="34" charset="0"/>
              </a:rPr>
              <a:t>) a associação inicial pode usar uma enumeração.</a:t>
            </a:r>
          </a:p>
          <a:p>
            <a:pPr marL="547253" defTabSz="866214" fontAlgn="base">
              <a:lnSpc>
                <a:spcPct val="90000"/>
              </a:lnSpc>
              <a:spcBef>
                <a:spcPct val="0"/>
              </a:spcBef>
              <a:spcAft>
                <a:spcPct val="0"/>
              </a:spcAft>
            </a:pPr>
            <a:r>
              <a:rPr lang="pt-BR" sz="1836">
                <a:solidFill>
                  <a:srgbClr val="292929"/>
                </a:solidFill>
                <a:ea typeface="Segoe UI" pitchFamily="34" charset="0"/>
                <a:cs typeface="Segoe UI" pitchFamily="34" charset="0"/>
              </a:rPr>
              <a:t>Para a associação tardia você deve criar uma instância da classe </a:t>
            </a:r>
            <a:r>
              <a:rPr lang="pt-BR" sz="1836" err="1">
                <a:solidFill>
                  <a:srgbClr val="292929"/>
                </a:solidFill>
                <a:ea typeface="Segoe UI" pitchFamily="34" charset="0"/>
                <a:cs typeface="Segoe UI" pitchFamily="34" charset="0"/>
              </a:rPr>
              <a:t>OptionSetValue</a:t>
            </a:r>
            <a:r>
              <a:rPr lang="pt-BR" sz="1836">
                <a:solidFill>
                  <a:srgbClr val="292929"/>
                </a:solidFill>
                <a:ea typeface="Segoe UI" pitchFamily="34" charset="0"/>
                <a:cs typeface="Segoe UI" pitchFamily="34" charset="0"/>
              </a:rPr>
              <a:t>.</a:t>
            </a:r>
            <a:endParaRPr lang="pt-BR" sz="1836" b="1">
              <a:solidFill>
                <a:srgbClr val="292929"/>
              </a:solidFill>
              <a:ea typeface="Segoe UI" pitchFamily="34" charset="0"/>
              <a:cs typeface="Segoe UI" pitchFamily="34" charset="0"/>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25662" y="6011531"/>
            <a:ext cx="696983" cy="696983"/>
          </a:xfrm>
          <a:prstGeom prst="rect">
            <a:avLst/>
          </a:prstGeom>
        </p:spPr>
      </p:pic>
    </p:spTree>
    <p:extLst>
      <p:ext uri="{BB962C8B-B14F-4D97-AF65-F5344CB8AC3E}">
        <p14:creationId xmlns:p14="http://schemas.microsoft.com/office/powerpoint/2010/main" val="3309410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Tipos de Dados: Referência de Entidade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824" y="2278062"/>
            <a:ext cx="8391048" cy="1359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09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método </a:t>
            </a:r>
            <a:r>
              <a:rPr lang="pt-BR" err="1">
                <a:solidFill>
                  <a:srgbClr val="00B0F0"/>
                </a:solidFill>
              </a:rPr>
              <a:t>Create</a:t>
            </a:r>
            <a:endParaRPr lang="pt-BR">
              <a:solidFill>
                <a:srgbClr val="00B0F0"/>
              </a:solidFill>
            </a:endParaRPr>
          </a:p>
        </p:txBody>
      </p:sp>
      <p:sp>
        <p:nvSpPr>
          <p:cNvPr id="9" name="Text Placeholder 2"/>
          <p:cNvSpPr txBox="1">
            <a:spLocks/>
          </p:cNvSpPr>
          <p:nvPr/>
        </p:nvSpPr>
        <p:spPr>
          <a:xfrm>
            <a:off x="427036" y="1321722"/>
            <a:ext cx="11387615" cy="34809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Parâmetro de entrada: Entidade</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Valor de saída: GUID</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Associação Tardia</a:t>
            </a: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Associação Inicial</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037" y="3040062"/>
            <a:ext cx="6096000" cy="128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037" y="5082174"/>
            <a:ext cx="7069560" cy="113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153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Criando Registros</a:t>
            </a: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Use esse laboratório para compilar um aplicativo de console que cria objetos no Microsoft Dynamics CRM</a:t>
            </a:r>
          </a:p>
          <a:p>
            <a:endParaRPr lang="pt-BR" sz="1800"/>
          </a:p>
          <a:p>
            <a:r>
              <a:rPr lang="pt-BR" sz="1800"/>
              <a:t>Pratique como instalar e configurar o Serviço da Organização e como criar registros no CRM</a:t>
            </a:r>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257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Obtendo um Registro</a:t>
            </a:r>
          </a:p>
        </p:txBody>
      </p:sp>
      <p:sp>
        <p:nvSpPr>
          <p:cNvPr id="9" name="Text Placeholder 2"/>
          <p:cNvSpPr txBox="1">
            <a:spLocks/>
          </p:cNvSpPr>
          <p:nvPr/>
        </p:nvSpPr>
        <p:spPr>
          <a:xfrm>
            <a:off x="427036" y="1321722"/>
            <a:ext cx="11387615" cy="226215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cs typeface="Segoe UI Light" panose="020B0502040204020203" pitchFamily="34" charset="0"/>
              </a:rPr>
              <a:t>Parâmetro de entrada:</a:t>
            </a:r>
          </a:p>
          <a:p>
            <a:pPr lvl="1" algn="just"/>
            <a:r>
              <a:rPr lang="pt-BR" sz="1800">
                <a:cs typeface="Segoe UI Light" panose="020B0502040204020203" pitchFamily="34" charset="0"/>
              </a:rPr>
              <a:t>Nome da Entidade</a:t>
            </a:r>
          </a:p>
          <a:p>
            <a:pPr lvl="1" algn="just"/>
            <a:r>
              <a:rPr lang="pt-BR" sz="1800">
                <a:cs typeface="Segoe UI Light" panose="020B0502040204020203" pitchFamily="34" charset="0"/>
              </a:rPr>
              <a:t>GUID do registro</a:t>
            </a:r>
          </a:p>
          <a:p>
            <a:pPr lvl="1" algn="just"/>
            <a:r>
              <a:rPr lang="pt-BR" sz="1800">
                <a:cs typeface="Segoe UI Light" panose="020B0502040204020203" pitchFamily="34" charset="0"/>
              </a:rPr>
              <a:t>Conjunto de colunas</a:t>
            </a:r>
          </a:p>
          <a:p>
            <a:pPr lvl="1" algn="just"/>
            <a:endParaRPr lang="pt-BR" sz="1800">
              <a:cs typeface="Segoe UI Light" panose="020B0502040204020203" pitchFamily="34" charset="0"/>
            </a:endParaRPr>
          </a:p>
          <a:p>
            <a:pPr algn="just"/>
            <a:r>
              <a:rPr lang="pt-BR" sz="1800">
                <a:cs typeface="Segoe UI Light" panose="020B0502040204020203" pitchFamily="34" charset="0"/>
              </a:rPr>
              <a:t>Valor de saída: </a:t>
            </a:r>
          </a:p>
          <a:p>
            <a:pPr lvl="1" algn="just"/>
            <a:r>
              <a:rPr lang="pt-BR" sz="1800">
                <a:cs typeface="Segoe UI Light" panose="020B0502040204020203" pitchFamily="34" charset="0"/>
              </a:rPr>
              <a:t>Lista de entidades</a:t>
            </a:r>
            <a:endParaRPr lang="pt-BR" sz="1800">
              <a:latin typeface="Segoe UI "/>
              <a:cs typeface="Segoe UI Light" panose="020B0502040204020203" pitchFamily="34" charset="0"/>
            </a:endParaRPr>
          </a:p>
        </p:txBody>
      </p:sp>
      <p:sp>
        <p:nvSpPr>
          <p:cNvPr id="3" name="Retângulo 2">
            <a:extLst>
              <a:ext uri="{FF2B5EF4-FFF2-40B4-BE49-F238E27FC236}">
                <a16:creationId xmlns:a16="http://schemas.microsoft.com/office/drawing/2014/main" id="{9F55FBAA-79B4-4B70-9298-2F3CEDC92854}"/>
              </a:ext>
            </a:extLst>
          </p:cNvPr>
          <p:cNvSpPr/>
          <p:nvPr/>
        </p:nvSpPr>
        <p:spPr>
          <a:xfrm>
            <a:off x="427353" y="3802062"/>
            <a:ext cx="12695238" cy="2062103"/>
          </a:xfrm>
          <a:prstGeom prst="rect">
            <a:avLst/>
          </a:prstGeom>
        </p:spPr>
        <p:txBody>
          <a:bodyPr wrap="square">
            <a:spAutoFit/>
          </a:bodyPr>
          <a:lstStyle/>
          <a:p>
            <a:r>
              <a:rPr lang="pt-BR" sz="1600">
                <a:solidFill>
                  <a:srgbClr val="0000FF"/>
                </a:solidFill>
                <a:latin typeface="Consolas" panose="020B0609020204030204" pitchFamily="49" charset="0"/>
              </a:rPr>
              <a:t>var</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registroResposta</a:t>
            </a:r>
            <a:r>
              <a:rPr lang="pt-BR" sz="1600">
                <a:solidFill>
                  <a:srgbClr val="000000"/>
                </a:solidFill>
                <a:latin typeface="Consolas" panose="020B0609020204030204" pitchFamily="49" charset="0"/>
              </a:rPr>
              <a:t> = </a:t>
            </a:r>
            <a:r>
              <a:rPr lang="pt-BR" sz="1600" err="1">
                <a:solidFill>
                  <a:srgbClr val="000000"/>
                </a:solidFill>
                <a:latin typeface="Consolas" panose="020B0609020204030204" pitchFamily="49" charset="0"/>
              </a:rPr>
              <a:t>serviceProxy.Retrieve</a:t>
            </a:r>
            <a:r>
              <a:rPr lang="pt-BR" sz="1600">
                <a:solidFill>
                  <a:srgbClr val="000000"/>
                </a:solidFill>
                <a:latin typeface="Consolas" panose="020B0609020204030204" pitchFamily="49" charset="0"/>
              </a:rPr>
              <a:t>(</a:t>
            </a:r>
            <a:r>
              <a:rPr lang="pt-BR" sz="1600">
                <a:solidFill>
                  <a:srgbClr val="A31515"/>
                </a:solidFill>
                <a:latin typeface="Consolas" panose="020B0609020204030204" pitchFamily="49" charset="0"/>
              </a:rPr>
              <a:t>"</a:t>
            </a:r>
            <a:r>
              <a:rPr lang="pt-BR" sz="1600" err="1">
                <a:solidFill>
                  <a:srgbClr val="A31515"/>
                </a:solidFill>
                <a:latin typeface="Consolas" panose="020B0609020204030204" pitchFamily="49" charset="0"/>
              </a:rPr>
              <a:t>account</a:t>
            </a:r>
            <a:r>
              <a:rPr lang="pt-BR" sz="1600">
                <a:solidFill>
                  <a:srgbClr val="A31515"/>
                </a:solidFill>
                <a:latin typeface="Consolas" panose="020B0609020204030204" pitchFamily="49" charset="0"/>
              </a:rPr>
              <a:t>"</a:t>
            </a:r>
            <a:r>
              <a:rPr lang="pt-BR" sz="1600">
                <a:solidFill>
                  <a:srgbClr val="000000"/>
                </a:solidFill>
                <a:latin typeface="Consolas" panose="020B0609020204030204" pitchFamily="49" charset="0"/>
              </a:rPr>
              <a:t>, </a:t>
            </a:r>
            <a:r>
              <a:rPr lang="pt-BR" sz="1600">
                <a:solidFill>
                  <a:srgbClr val="0000FF"/>
                </a:solidFill>
                <a:latin typeface="Consolas" panose="020B0609020204030204" pitchFamily="49" charset="0"/>
              </a:rPr>
              <a:t>new</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Guid</a:t>
            </a:r>
            <a:r>
              <a:rPr lang="pt-BR" sz="1600">
                <a:solidFill>
                  <a:srgbClr val="000000"/>
                </a:solidFill>
                <a:latin typeface="Consolas" panose="020B0609020204030204" pitchFamily="49" charset="0"/>
              </a:rPr>
              <a:t>(</a:t>
            </a:r>
            <a:r>
              <a:rPr lang="pt-BR" sz="1600">
                <a:solidFill>
                  <a:srgbClr val="A31515"/>
                </a:solidFill>
                <a:latin typeface="Consolas" panose="020B0609020204030204" pitchFamily="49" charset="0"/>
              </a:rPr>
              <a:t>“</a:t>
            </a:r>
            <a:r>
              <a:rPr lang="pt-BR" sz="1600" err="1">
                <a:solidFill>
                  <a:srgbClr val="A31515"/>
                </a:solidFill>
                <a:latin typeface="Consolas" panose="020B0609020204030204" pitchFamily="49" charset="0"/>
              </a:rPr>
              <a:t>xxxx</a:t>
            </a:r>
            <a:r>
              <a:rPr lang="pt-BR" sz="1600">
                <a:solidFill>
                  <a:srgbClr val="A31515"/>
                </a:solidFill>
                <a:latin typeface="Consolas" panose="020B0609020204030204" pitchFamily="49" charset="0"/>
              </a:rPr>
              <a:t>"</a:t>
            </a:r>
            <a:r>
              <a:rPr lang="pt-BR" sz="1600">
                <a:solidFill>
                  <a:srgbClr val="000000"/>
                </a:solidFill>
                <a:latin typeface="Consolas" panose="020B0609020204030204" pitchFamily="49" charset="0"/>
              </a:rPr>
              <a:t>), </a:t>
            </a:r>
            <a:r>
              <a:rPr lang="pt-BR" sz="1600">
                <a:solidFill>
                  <a:srgbClr val="0000FF"/>
                </a:solidFill>
                <a:latin typeface="Consolas" panose="020B0609020204030204" pitchFamily="49" charset="0"/>
              </a:rPr>
              <a:t>new</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ColumnSet</a:t>
            </a:r>
            <a:r>
              <a:rPr lang="pt-BR" sz="1600">
                <a:solidFill>
                  <a:srgbClr val="000000"/>
                </a:solidFill>
                <a:latin typeface="Consolas" panose="020B0609020204030204" pitchFamily="49" charset="0"/>
              </a:rPr>
              <a:t>(</a:t>
            </a:r>
            <a:r>
              <a:rPr lang="pt-BR" sz="1600" err="1">
                <a:solidFill>
                  <a:srgbClr val="0000FF"/>
                </a:solidFill>
                <a:latin typeface="Consolas" panose="020B0609020204030204" pitchFamily="49" charset="0"/>
              </a:rPr>
              <a:t>true</a:t>
            </a:r>
            <a:r>
              <a:rPr lang="pt-BR" sz="1600">
                <a:solidFill>
                  <a:srgbClr val="000000"/>
                </a:solidFill>
                <a:latin typeface="Consolas" panose="020B0609020204030204" pitchFamily="49" charset="0"/>
              </a:rPr>
              <a:t>));</a:t>
            </a:r>
          </a:p>
          <a:p>
            <a:endParaRPr lang="pt-BR"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 if</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RegistroResposta.Attributes.Contains</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"name"</a:t>
            </a:r>
            <a:r>
              <a:rPr lang="en-US" sz="1600">
                <a:solidFill>
                  <a:srgbClr val="000000"/>
                </a:solidFill>
                <a:latin typeface="Consolas" panose="020B0609020204030204" pitchFamily="49" charset="0"/>
              </a:rPr>
              <a:t>))</a:t>
            </a: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RegistroResposta.Attributes</a:t>
            </a:r>
            <a:r>
              <a:rPr lang="pt-BR" sz="1600">
                <a:solidFill>
                  <a:srgbClr val="000000"/>
                </a:solidFill>
                <a:latin typeface="Consolas" panose="020B0609020204030204" pitchFamily="49" charset="0"/>
              </a:rPr>
              <a:t>[</a:t>
            </a:r>
            <a:r>
              <a:rPr lang="pt-BR" sz="1600">
                <a:solidFill>
                  <a:srgbClr val="A31515"/>
                </a:solidFill>
                <a:latin typeface="Consolas" panose="020B0609020204030204" pitchFamily="49" charset="0"/>
              </a:rPr>
              <a:t>"</a:t>
            </a:r>
            <a:r>
              <a:rPr lang="pt-BR" sz="1600" err="1">
                <a:solidFill>
                  <a:srgbClr val="A31515"/>
                </a:solidFill>
                <a:latin typeface="Consolas" panose="020B0609020204030204" pitchFamily="49" charset="0"/>
              </a:rPr>
              <a:t>name</a:t>
            </a:r>
            <a:r>
              <a:rPr lang="pt-BR" sz="1600">
                <a:solidFill>
                  <a:srgbClr val="A31515"/>
                </a:solidFill>
                <a:latin typeface="Consolas" panose="020B0609020204030204" pitchFamily="49" charset="0"/>
              </a:rPr>
              <a:t>"</a:t>
            </a:r>
            <a:r>
              <a:rPr lang="pt-BR" sz="1600">
                <a:solidFill>
                  <a:srgbClr val="000000"/>
                </a:solidFill>
                <a:latin typeface="Consolas" panose="020B0609020204030204" pitchFamily="49" charset="0"/>
              </a:rPr>
              <a:t>] = </a:t>
            </a:r>
            <a:r>
              <a:rPr lang="pt-BR" sz="1600">
                <a:solidFill>
                  <a:srgbClr val="A31515"/>
                </a:solidFill>
                <a:latin typeface="Consolas" panose="020B0609020204030204" pitchFamily="49" charset="0"/>
              </a:rPr>
              <a:t>"Treinamento "</a:t>
            </a:r>
            <a:r>
              <a:rPr lang="pt-BR" sz="1600">
                <a:solidFill>
                  <a:srgbClr val="000000"/>
                </a:solidFill>
                <a:latin typeface="Consolas" panose="020B0609020204030204" pitchFamily="49" charset="0"/>
              </a:rPr>
              <a:t>;</a:t>
            </a:r>
          </a:p>
          <a:p>
            <a:r>
              <a:rPr lang="pt-BR" sz="1600">
                <a:solidFill>
                  <a:srgbClr val="0000FF"/>
                </a:solidFill>
                <a:latin typeface="Consolas" panose="020B0609020204030204" pitchFamily="49" charset="0"/>
              </a:rPr>
              <a:t>  </a:t>
            </a:r>
            <a:r>
              <a:rPr lang="pt-BR" sz="1600" err="1">
                <a:solidFill>
                  <a:srgbClr val="0000FF"/>
                </a:solidFill>
                <a:latin typeface="Consolas" panose="020B0609020204030204" pitchFamily="49" charset="0"/>
              </a:rPr>
              <a:t>else</a:t>
            </a:r>
            <a:endParaRPr lang="pt-BR" sz="1600">
              <a:solidFill>
                <a:srgbClr val="000000"/>
              </a:solidFill>
              <a:latin typeface="Consolas" panose="020B0609020204030204" pitchFamily="49" charset="0"/>
            </a:endParaRP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RegistroResposta.Attributes.Add</a:t>
            </a:r>
            <a:r>
              <a:rPr lang="pt-BR" sz="1600">
                <a:solidFill>
                  <a:srgbClr val="000000"/>
                </a:solidFill>
                <a:latin typeface="Consolas" panose="020B0609020204030204" pitchFamily="49" charset="0"/>
              </a:rPr>
              <a:t>(</a:t>
            </a:r>
            <a:r>
              <a:rPr lang="pt-BR" sz="1600">
                <a:solidFill>
                  <a:srgbClr val="A31515"/>
                </a:solidFill>
                <a:latin typeface="Consolas" panose="020B0609020204030204" pitchFamily="49" charset="0"/>
              </a:rPr>
              <a:t>"name"</a:t>
            </a:r>
            <a:r>
              <a:rPr lang="pt-BR" sz="1600">
                <a:solidFill>
                  <a:srgbClr val="000000"/>
                </a:solidFill>
                <a:latin typeface="Consolas" panose="020B0609020204030204" pitchFamily="49" charset="0"/>
              </a:rPr>
              <a:t>, </a:t>
            </a:r>
            <a:r>
              <a:rPr lang="pt-BR" sz="1600">
                <a:solidFill>
                  <a:srgbClr val="A31515"/>
                </a:solidFill>
                <a:latin typeface="Consolas" panose="020B0609020204030204" pitchFamily="49" charset="0"/>
              </a:rPr>
              <a:t>"meu valor"</a:t>
            </a:r>
            <a:r>
              <a:rPr lang="pt-BR" sz="1600">
                <a:solidFill>
                  <a:srgbClr val="000000"/>
                </a:solidFill>
                <a:latin typeface="Consolas" panose="020B0609020204030204" pitchFamily="49" charset="0"/>
              </a:rPr>
              <a:t>);</a:t>
            </a:r>
          </a:p>
          <a:p>
            <a:endParaRPr lang="pt-BR" sz="1600">
              <a:solidFill>
                <a:srgbClr val="000000"/>
              </a:solidFill>
              <a:latin typeface="Consolas" panose="020B0609020204030204" pitchFamily="49" charset="0"/>
            </a:endParaRPr>
          </a:p>
          <a:p>
            <a:r>
              <a:rPr lang="pt-BR" sz="1600" err="1">
                <a:solidFill>
                  <a:srgbClr val="000000"/>
                </a:solidFill>
                <a:latin typeface="Consolas" panose="020B0609020204030204" pitchFamily="49" charset="0"/>
              </a:rPr>
              <a:t>serviceProxy.Update</a:t>
            </a:r>
            <a:r>
              <a:rPr lang="pt-BR" sz="1600">
                <a:solidFill>
                  <a:srgbClr val="000000"/>
                </a:solidFill>
                <a:latin typeface="Consolas" panose="020B0609020204030204" pitchFamily="49" charset="0"/>
              </a:rPr>
              <a:t>(</a:t>
            </a:r>
            <a:r>
              <a:rPr lang="pt-BR" sz="1600" err="1">
                <a:solidFill>
                  <a:srgbClr val="000000"/>
                </a:solidFill>
                <a:latin typeface="Consolas" panose="020B0609020204030204" pitchFamily="49" charset="0"/>
              </a:rPr>
              <a:t>RegistroResposta</a:t>
            </a:r>
            <a:r>
              <a:rPr lang="pt-BR" sz="1600">
                <a:solidFill>
                  <a:srgbClr val="000000"/>
                </a:solidFill>
                <a:latin typeface="Consolas" panose="020B0609020204030204" pitchFamily="49" charset="0"/>
              </a:rPr>
              <a:t>);</a:t>
            </a:r>
            <a:endParaRPr lang="pt-BR" sz="1600"/>
          </a:p>
        </p:txBody>
      </p:sp>
    </p:spTree>
    <p:extLst>
      <p:ext uri="{BB962C8B-B14F-4D97-AF65-F5344CB8AC3E}">
        <p14:creationId xmlns:p14="http://schemas.microsoft.com/office/powerpoint/2010/main" val="1184087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Obtendo um Registro</a:t>
            </a: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Pratique como obter o registro no CRM</a:t>
            </a:r>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530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método Update</a:t>
            </a:r>
          </a:p>
        </p:txBody>
      </p:sp>
      <p:sp>
        <p:nvSpPr>
          <p:cNvPr id="9" name="Text Placeholder 2"/>
          <p:cNvSpPr txBox="1">
            <a:spLocks/>
          </p:cNvSpPr>
          <p:nvPr/>
        </p:nvSpPr>
        <p:spPr>
          <a:xfrm>
            <a:off x="427036" y="1321722"/>
            <a:ext cx="11387615" cy="16527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Parâmetro de entrada:</a:t>
            </a:r>
          </a:p>
          <a:p>
            <a:pPr lvl="1" algn="just"/>
            <a:r>
              <a:rPr lang="pt-BR" sz="1800">
                <a:latin typeface="Segoe UI "/>
                <a:cs typeface="Segoe UI Light" panose="020B0502040204020203" pitchFamily="34" charset="0"/>
              </a:rPr>
              <a:t>Instância da entidade a ser atualizada</a:t>
            </a:r>
          </a:p>
          <a:p>
            <a:pPr lvl="1"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Valor de saída: </a:t>
            </a:r>
          </a:p>
          <a:p>
            <a:pPr lvl="1" algn="just"/>
            <a:r>
              <a:rPr lang="pt-BR" sz="1800">
                <a:latin typeface="Segoe UI "/>
                <a:cs typeface="Segoe UI Light" panose="020B0502040204020203" pitchFamily="34" charset="0"/>
              </a:rPr>
              <a:t>Nenhum</a:t>
            </a:r>
          </a:p>
        </p:txBody>
      </p:sp>
      <p:sp>
        <p:nvSpPr>
          <p:cNvPr id="3" name="Retângulo 2">
            <a:extLst>
              <a:ext uri="{FF2B5EF4-FFF2-40B4-BE49-F238E27FC236}">
                <a16:creationId xmlns:a16="http://schemas.microsoft.com/office/drawing/2014/main" id="{9F55FBAA-79B4-4B70-9298-2F3CEDC92854}"/>
              </a:ext>
            </a:extLst>
          </p:cNvPr>
          <p:cNvSpPr/>
          <p:nvPr/>
        </p:nvSpPr>
        <p:spPr>
          <a:xfrm>
            <a:off x="198437" y="3497262"/>
            <a:ext cx="12695238" cy="2062103"/>
          </a:xfrm>
          <a:prstGeom prst="rect">
            <a:avLst/>
          </a:prstGeom>
        </p:spPr>
        <p:txBody>
          <a:bodyPr wrap="square">
            <a:spAutoFit/>
          </a:bodyPr>
          <a:lstStyle/>
          <a:p>
            <a:r>
              <a:rPr lang="pt-BR" sz="1600">
                <a:solidFill>
                  <a:srgbClr val="0000FF"/>
                </a:solidFill>
                <a:latin typeface="Consolas" panose="020B0609020204030204" pitchFamily="49" charset="0"/>
              </a:rPr>
              <a:t>var</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registroResposta</a:t>
            </a:r>
            <a:r>
              <a:rPr lang="pt-BR" sz="1600">
                <a:solidFill>
                  <a:srgbClr val="000000"/>
                </a:solidFill>
                <a:latin typeface="Consolas" panose="020B0609020204030204" pitchFamily="49" charset="0"/>
              </a:rPr>
              <a:t> = </a:t>
            </a:r>
            <a:r>
              <a:rPr lang="pt-BR" sz="1600" err="1">
                <a:solidFill>
                  <a:srgbClr val="000000"/>
                </a:solidFill>
                <a:latin typeface="Consolas" panose="020B0609020204030204" pitchFamily="49" charset="0"/>
              </a:rPr>
              <a:t>serviceProxy.Retrieve</a:t>
            </a:r>
            <a:r>
              <a:rPr lang="pt-BR" sz="1600">
                <a:solidFill>
                  <a:srgbClr val="000000"/>
                </a:solidFill>
                <a:latin typeface="Consolas" panose="020B0609020204030204" pitchFamily="49" charset="0"/>
              </a:rPr>
              <a:t>(</a:t>
            </a:r>
            <a:r>
              <a:rPr lang="pt-BR" sz="1600">
                <a:solidFill>
                  <a:srgbClr val="A31515"/>
                </a:solidFill>
                <a:latin typeface="Consolas" panose="020B0609020204030204" pitchFamily="49" charset="0"/>
              </a:rPr>
              <a:t>"</a:t>
            </a:r>
            <a:r>
              <a:rPr lang="pt-BR" sz="1600" err="1">
                <a:solidFill>
                  <a:srgbClr val="A31515"/>
                </a:solidFill>
                <a:latin typeface="Consolas" panose="020B0609020204030204" pitchFamily="49" charset="0"/>
              </a:rPr>
              <a:t>account</a:t>
            </a:r>
            <a:r>
              <a:rPr lang="pt-BR" sz="1600">
                <a:solidFill>
                  <a:srgbClr val="A31515"/>
                </a:solidFill>
                <a:latin typeface="Consolas" panose="020B0609020204030204" pitchFamily="49" charset="0"/>
              </a:rPr>
              <a:t>"</a:t>
            </a:r>
            <a:r>
              <a:rPr lang="pt-BR" sz="1600">
                <a:solidFill>
                  <a:srgbClr val="000000"/>
                </a:solidFill>
                <a:latin typeface="Consolas" panose="020B0609020204030204" pitchFamily="49" charset="0"/>
              </a:rPr>
              <a:t>, </a:t>
            </a:r>
            <a:r>
              <a:rPr lang="pt-BR" sz="1600">
                <a:solidFill>
                  <a:srgbClr val="0000FF"/>
                </a:solidFill>
                <a:latin typeface="Consolas" panose="020B0609020204030204" pitchFamily="49" charset="0"/>
              </a:rPr>
              <a:t>new</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Guid</a:t>
            </a:r>
            <a:r>
              <a:rPr lang="pt-BR" sz="1600">
                <a:solidFill>
                  <a:srgbClr val="000000"/>
                </a:solidFill>
                <a:latin typeface="Consolas" panose="020B0609020204030204" pitchFamily="49" charset="0"/>
              </a:rPr>
              <a:t>(</a:t>
            </a:r>
            <a:r>
              <a:rPr lang="pt-BR" sz="1600">
                <a:solidFill>
                  <a:srgbClr val="A31515"/>
                </a:solidFill>
                <a:latin typeface="Consolas" panose="020B0609020204030204" pitchFamily="49" charset="0"/>
              </a:rPr>
              <a:t>“</a:t>
            </a:r>
            <a:r>
              <a:rPr lang="pt-BR" sz="1600" err="1">
                <a:solidFill>
                  <a:srgbClr val="A31515"/>
                </a:solidFill>
                <a:latin typeface="Consolas" panose="020B0609020204030204" pitchFamily="49" charset="0"/>
              </a:rPr>
              <a:t>xxxx</a:t>
            </a:r>
            <a:r>
              <a:rPr lang="pt-BR" sz="1600">
                <a:solidFill>
                  <a:srgbClr val="A31515"/>
                </a:solidFill>
                <a:latin typeface="Consolas" panose="020B0609020204030204" pitchFamily="49" charset="0"/>
              </a:rPr>
              <a:t>"</a:t>
            </a:r>
            <a:r>
              <a:rPr lang="pt-BR" sz="1600">
                <a:solidFill>
                  <a:srgbClr val="000000"/>
                </a:solidFill>
                <a:latin typeface="Consolas" panose="020B0609020204030204" pitchFamily="49" charset="0"/>
              </a:rPr>
              <a:t>), </a:t>
            </a:r>
            <a:r>
              <a:rPr lang="pt-BR" sz="1600">
                <a:solidFill>
                  <a:srgbClr val="0000FF"/>
                </a:solidFill>
                <a:latin typeface="Consolas" panose="020B0609020204030204" pitchFamily="49" charset="0"/>
              </a:rPr>
              <a:t>new</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ColumnSet</a:t>
            </a:r>
            <a:r>
              <a:rPr lang="pt-BR" sz="1600">
                <a:solidFill>
                  <a:srgbClr val="000000"/>
                </a:solidFill>
                <a:latin typeface="Consolas" panose="020B0609020204030204" pitchFamily="49" charset="0"/>
              </a:rPr>
              <a:t>(</a:t>
            </a:r>
            <a:r>
              <a:rPr lang="pt-BR" sz="1600" err="1">
                <a:solidFill>
                  <a:srgbClr val="0000FF"/>
                </a:solidFill>
                <a:latin typeface="Consolas" panose="020B0609020204030204" pitchFamily="49" charset="0"/>
              </a:rPr>
              <a:t>true</a:t>
            </a:r>
            <a:r>
              <a:rPr lang="pt-BR" sz="1600">
                <a:solidFill>
                  <a:srgbClr val="000000"/>
                </a:solidFill>
                <a:latin typeface="Consolas" panose="020B0609020204030204" pitchFamily="49" charset="0"/>
              </a:rPr>
              <a:t>));</a:t>
            </a:r>
          </a:p>
          <a:p>
            <a:endParaRPr lang="pt-BR"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 if</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RegistroResposta.Attributes.Contains</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"name"</a:t>
            </a:r>
            <a:r>
              <a:rPr lang="en-US" sz="1600">
                <a:solidFill>
                  <a:srgbClr val="000000"/>
                </a:solidFill>
                <a:latin typeface="Consolas" panose="020B0609020204030204" pitchFamily="49" charset="0"/>
              </a:rPr>
              <a:t>))</a:t>
            </a: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RegistroResposta.Attributes</a:t>
            </a:r>
            <a:r>
              <a:rPr lang="pt-BR" sz="1600">
                <a:solidFill>
                  <a:srgbClr val="000000"/>
                </a:solidFill>
                <a:latin typeface="Consolas" panose="020B0609020204030204" pitchFamily="49" charset="0"/>
              </a:rPr>
              <a:t>[</a:t>
            </a:r>
            <a:r>
              <a:rPr lang="pt-BR" sz="1600">
                <a:solidFill>
                  <a:srgbClr val="A31515"/>
                </a:solidFill>
                <a:latin typeface="Consolas" panose="020B0609020204030204" pitchFamily="49" charset="0"/>
              </a:rPr>
              <a:t>"name"</a:t>
            </a:r>
            <a:r>
              <a:rPr lang="pt-BR" sz="1600">
                <a:solidFill>
                  <a:srgbClr val="000000"/>
                </a:solidFill>
                <a:latin typeface="Consolas" panose="020B0609020204030204" pitchFamily="49" charset="0"/>
              </a:rPr>
              <a:t>] = </a:t>
            </a:r>
            <a:r>
              <a:rPr lang="pt-BR" sz="1600">
                <a:solidFill>
                  <a:srgbClr val="A31515"/>
                </a:solidFill>
                <a:latin typeface="Consolas" panose="020B0609020204030204" pitchFamily="49" charset="0"/>
              </a:rPr>
              <a:t>"Treinamento "</a:t>
            </a:r>
            <a:r>
              <a:rPr lang="pt-BR" sz="1600">
                <a:solidFill>
                  <a:srgbClr val="000000"/>
                </a:solidFill>
                <a:latin typeface="Consolas" panose="020B0609020204030204" pitchFamily="49" charset="0"/>
              </a:rPr>
              <a:t>;</a:t>
            </a:r>
          </a:p>
          <a:p>
            <a:r>
              <a:rPr lang="pt-BR" sz="1600">
                <a:solidFill>
                  <a:srgbClr val="0000FF"/>
                </a:solidFill>
                <a:latin typeface="Consolas" panose="020B0609020204030204" pitchFamily="49" charset="0"/>
              </a:rPr>
              <a:t>  </a:t>
            </a:r>
            <a:r>
              <a:rPr lang="pt-BR" sz="1600" err="1">
                <a:solidFill>
                  <a:srgbClr val="0000FF"/>
                </a:solidFill>
                <a:latin typeface="Consolas" panose="020B0609020204030204" pitchFamily="49" charset="0"/>
              </a:rPr>
              <a:t>else</a:t>
            </a:r>
            <a:endParaRPr lang="pt-BR" sz="1600">
              <a:solidFill>
                <a:srgbClr val="000000"/>
              </a:solidFill>
              <a:latin typeface="Consolas" panose="020B0609020204030204" pitchFamily="49" charset="0"/>
            </a:endParaRP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RegistroResposta.Attributes.Add</a:t>
            </a:r>
            <a:r>
              <a:rPr lang="pt-BR" sz="1600">
                <a:solidFill>
                  <a:srgbClr val="000000"/>
                </a:solidFill>
                <a:latin typeface="Consolas" panose="020B0609020204030204" pitchFamily="49" charset="0"/>
              </a:rPr>
              <a:t>(</a:t>
            </a:r>
            <a:r>
              <a:rPr lang="pt-BR" sz="1600">
                <a:solidFill>
                  <a:srgbClr val="A31515"/>
                </a:solidFill>
                <a:latin typeface="Consolas" panose="020B0609020204030204" pitchFamily="49" charset="0"/>
              </a:rPr>
              <a:t>"name"</a:t>
            </a:r>
            <a:r>
              <a:rPr lang="pt-BR" sz="1600">
                <a:solidFill>
                  <a:srgbClr val="000000"/>
                </a:solidFill>
                <a:latin typeface="Consolas" panose="020B0609020204030204" pitchFamily="49" charset="0"/>
              </a:rPr>
              <a:t>, </a:t>
            </a:r>
            <a:r>
              <a:rPr lang="pt-BR" sz="1600">
                <a:solidFill>
                  <a:srgbClr val="A31515"/>
                </a:solidFill>
                <a:latin typeface="Consolas" panose="020B0609020204030204" pitchFamily="49" charset="0"/>
              </a:rPr>
              <a:t>"meu valor"</a:t>
            </a:r>
            <a:r>
              <a:rPr lang="pt-BR" sz="1600">
                <a:solidFill>
                  <a:srgbClr val="000000"/>
                </a:solidFill>
                <a:latin typeface="Consolas" panose="020B0609020204030204" pitchFamily="49" charset="0"/>
              </a:rPr>
              <a:t>);</a:t>
            </a:r>
          </a:p>
          <a:p>
            <a:endParaRPr lang="pt-BR" sz="1600">
              <a:solidFill>
                <a:srgbClr val="000000"/>
              </a:solidFill>
              <a:latin typeface="Consolas" panose="020B0609020204030204" pitchFamily="49" charset="0"/>
            </a:endParaRPr>
          </a:p>
          <a:p>
            <a:r>
              <a:rPr lang="pt-BR" sz="1600" err="1">
                <a:solidFill>
                  <a:srgbClr val="000000"/>
                </a:solidFill>
                <a:latin typeface="Consolas" panose="020B0609020204030204" pitchFamily="49" charset="0"/>
              </a:rPr>
              <a:t>serviceProxy.Update</a:t>
            </a:r>
            <a:r>
              <a:rPr lang="pt-BR" sz="1600">
                <a:solidFill>
                  <a:srgbClr val="000000"/>
                </a:solidFill>
                <a:latin typeface="Consolas" panose="020B0609020204030204" pitchFamily="49" charset="0"/>
              </a:rPr>
              <a:t>(</a:t>
            </a:r>
            <a:r>
              <a:rPr lang="pt-BR" sz="1600" err="1">
                <a:solidFill>
                  <a:srgbClr val="000000"/>
                </a:solidFill>
                <a:latin typeface="Consolas" panose="020B0609020204030204" pitchFamily="49" charset="0"/>
              </a:rPr>
              <a:t>RegistroResposta</a:t>
            </a:r>
            <a:r>
              <a:rPr lang="pt-BR" sz="1600">
                <a:solidFill>
                  <a:srgbClr val="000000"/>
                </a:solidFill>
                <a:latin typeface="Consolas" panose="020B0609020204030204" pitchFamily="49" charset="0"/>
              </a:rPr>
              <a:t>);</a:t>
            </a:r>
            <a:endParaRPr lang="pt-BR" sz="1600"/>
          </a:p>
        </p:txBody>
      </p:sp>
    </p:spTree>
    <p:extLst>
      <p:ext uri="{BB962C8B-B14F-4D97-AF65-F5344CB8AC3E}">
        <p14:creationId xmlns:p14="http://schemas.microsoft.com/office/powerpoint/2010/main" val="237934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m 2" descr="logo-FYI_novo1"/>
          <p:cNvPicPr>
            <a:picLocks noChangeAspect="1" noChangeArrowheads="1"/>
          </p:cNvPicPr>
          <p:nvPr/>
        </p:nvPicPr>
        <p:blipFill>
          <a:blip r:embed="rId3"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
        <p:nvSpPr>
          <p:cNvPr id="9" name="Title 1"/>
          <p:cNvSpPr txBox="1">
            <a:spLocks/>
          </p:cNvSpPr>
          <p:nvPr/>
        </p:nvSpPr>
        <p:spPr>
          <a:xfrm>
            <a:off x="238212" y="118953"/>
            <a:ext cx="10472015"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pt-BR" sz="4080">
                <a:solidFill>
                  <a:srgbClr val="1BA1E2"/>
                </a:solidFill>
                <a:ea typeface="Segoe UI" pitchFamily="34" charset="0"/>
              </a:rPr>
              <a:t>Apresentações</a:t>
            </a:r>
          </a:p>
        </p:txBody>
      </p:sp>
      <p:sp>
        <p:nvSpPr>
          <p:cNvPr id="34" name="Retângulo de cantos arredondados 33"/>
          <p:cNvSpPr/>
          <p:nvPr/>
        </p:nvSpPr>
        <p:spPr bwMode="auto">
          <a:xfrm>
            <a:off x="595609" y="1439862"/>
            <a:ext cx="5062005" cy="1153479"/>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Qual seu nome?</a:t>
            </a:r>
          </a:p>
        </p:txBody>
      </p:sp>
      <p:pic>
        <p:nvPicPr>
          <p:cNvPr id="17" name="Imagem 16"/>
          <p:cNvPicPr>
            <a:picLocks noChangeAspect="1"/>
          </p:cNvPicPr>
          <p:nvPr/>
        </p:nvPicPr>
        <p:blipFill rotWithShape="1">
          <a:blip r:embed="rId4" cstate="print">
            <a:extLst>
              <a:ext uri="{28A0092B-C50C-407E-A947-70E740481C1C}">
                <a14:useLocalDpi xmlns:a14="http://schemas.microsoft.com/office/drawing/2010/main" val="0"/>
              </a:ext>
            </a:extLst>
          </a:blip>
          <a:srcRect l="8092" t="9704" r="9185" b="7573"/>
          <a:stretch/>
        </p:blipFill>
        <p:spPr>
          <a:xfrm>
            <a:off x="779908" y="1653311"/>
            <a:ext cx="726580" cy="726580"/>
          </a:xfrm>
          <a:prstGeom prst="rect">
            <a:avLst/>
          </a:prstGeom>
        </p:spPr>
      </p:pic>
      <p:sp>
        <p:nvSpPr>
          <p:cNvPr id="18" name="Retângulo de cantos arredondados 33">
            <a:extLst>
              <a:ext uri="{FF2B5EF4-FFF2-40B4-BE49-F238E27FC236}">
                <a16:creationId xmlns:a16="http://schemas.microsoft.com/office/drawing/2014/main" id="{DF0F1248-A0E6-449B-89E2-1D652A0B9B8E}"/>
              </a:ext>
            </a:extLst>
          </p:cNvPr>
          <p:cNvSpPr/>
          <p:nvPr/>
        </p:nvSpPr>
        <p:spPr bwMode="auto">
          <a:xfrm>
            <a:off x="595609" y="2920175"/>
            <a:ext cx="5062005" cy="1153479"/>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Formação?</a:t>
            </a:r>
          </a:p>
        </p:txBody>
      </p:sp>
      <p:pic>
        <p:nvPicPr>
          <p:cNvPr id="19" name="Imagem 18">
            <a:extLst>
              <a:ext uri="{FF2B5EF4-FFF2-40B4-BE49-F238E27FC236}">
                <a16:creationId xmlns:a16="http://schemas.microsoft.com/office/drawing/2014/main" id="{8DC2F2D4-EA60-44F2-BE96-82B3B8CDB62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92" t="9704" r="9185" b="7573"/>
          <a:stretch/>
        </p:blipFill>
        <p:spPr>
          <a:xfrm>
            <a:off x="779908" y="3133624"/>
            <a:ext cx="726580" cy="726580"/>
          </a:xfrm>
          <a:prstGeom prst="rect">
            <a:avLst/>
          </a:prstGeom>
        </p:spPr>
      </p:pic>
      <p:sp>
        <p:nvSpPr>
          <p:cNvPr id="20" name="Retângulo de cantos arredondados 33">
            <a:extLst>
              <a:ext uri="{FF2B5EF4-FFF2-40B4-BE49-F238E27FC236}">
                <a16:creationId xmlns:a16="http://schemas.microsoft.com/office/drawing/2014/main" id="{662BBDA9-7804-4E4F-81B9-4879CAF4AB33}"/>
              </a:ext>
            </a:extLst>
          </p:cNvPr>
          <p:cNvSpPr/>
          <p:nvPr/>
        </p:nvSpPr>
        <p:spPr bwMode="auto">
          <a:xfrm>
            <a:off x="621768" y="4335462"/>
            <a:ext cx="5062005" cy="1153479"/>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Experiência com DEV?</a:t>
            </a:r>
          </a:p>
        </p:txBody>
      </p:sp>
      <p:pic>
        <p:nvPicPr>
          <p:cNvPr id="21" name="Imagem 20">
            <a:extLst>
              <a:ext uri="{FF2B5EF4-FFF2-40B4-BE49-F238E27FC236}">
                <a16:creationId xmlns:a16="http://schemas.microsoft.com/office/drawing/2014/main" id="{E75954CE-3DE5-41CC-83B2-750A597CFA0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92" t="9704" r="9185" b="7573"/>
          <a:stretch/>
        </p:blipFill>
        <p:spPr>
          <a:xfrm>
            <a:off x="806067" y="4548911"/>
            <a:ext cx="726580" cy="726580"/>
          </a:xfrm>
          <a:prstGeom prst="rect">
            <a:avLst/>
          </a:prstGeom>
        </p:spPr>
      </p:pic>
      <p:sp>
        <p:nvSpPr>
          <p:cNvPr id="22" name="Retângulo de cantos arredondados 33">
            <a:extLst>
              <a:ext uri="{FF2B5EF4-FFF2-40B4-BE49-F238E27FC236}">
                <a16:creationId xmlns:a16="http://schemas.microsoft.com/office/drawing/2014/main" id="{5C34A0C4-5DB3-452C-B9F6-A02AC78AE58D}"/>
              </a:ext>
            </a:extLst>
          </p:cNvPr>
          <p:cNvSpPr/>
          <p:nvPr/>
        </p:nvSpPr>
        <p:spPr bwMode="auto">
          <a:xfrm>
            <a:off x="6142037" y="1439862"/>
            <a:ext cx="5062005" cy="1153479"/>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O que te trouxe até aqui?</a:t>
            </a:r>
          </a:p>
        </p:txBody>
      </p:sp>
      <p:pic>
        <p:nvPicPr>
          <p:cNvPr id="23" name="Imagem 22">
            <a:extLst>
              <a:ext uri="{FF2B5EF4-FFF2-40B4-BE49-F238E27FC236}">
                <a16:creationId xmlns:a16="http://schemas.microsoft.com/office/drawing/2014/main" id="{29DC69E8-14CE-42A4-8AE5-7DC7AC164F8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92" t="9704" r="9185" b="7573"/>
          <a:stretch/>
        </p:blipFill>
        <p:spPr>
          <a:xfrm>
            <a:off x="6326336" y="1653311"/>
            <a:ext cx="726580" cy="726580"/>
          </a:xfrm>
          <a:prstGeom prst="rect">
            <a:avLst/>
          </a:prstGeom>
        </p:spPr>
      </p:pic>
      <p:sp>
        <p:nvSpPr>
          <p:cNvPr id="24" name="Retângulo de cantos arredondados 33">
            <a:extLst>
              <a:ext uri="{FF2B5EF4-FFF2-40B4-BE49-F238E27FC236}">
                <a16:creationId xmlns:a16="http://schemas.microsoft.com/office/drawing/2014/main" id="{9AF85CD8-5C38-4EF7-AD83-1F0BEA848C70}"/>
              </a:ext>
            </a:extLst>
          </p:cNvPr>
          <p:cNvSpPr/>
          <p:nvPr/>
        </p:nvSpPr>
        <p:spPr bwMode="auto">
          <a:xfrm>
            <a:off x="6142037" y="2891817"/>
            <a:ext cx="5062005" cy="1153479"/>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Já conhece </a:t>
            </a:r>
            <a:r>
              <a:rPr lang="pt-BR" sz="1836" b="1" err="1">
                <a:solidFill>
                  <a:srgbClr val="292929"/>
                </a:solidFill>
                <a:ea typeface="Segoe UI" pitchFamily="34" charset="0"/>
                <a:cs typeface="Segoe UI" pitchFamily="34" charset="0"/>
              </a:rPr>
              <a:t>.Net</a:t>
            </a:r>
            <a:r>
              <a:rPr lang="pt-BR" sz="1836" b="1">
                <a:solidFill>
                  <a:srgbClr val="292929"/>
                </a:solidFill>
                <a:ea typeface="Segoe UI" pitchFamily="34" charset="0"/>
                <a:cs typeface="Segoe UI" pitchFamily="34" charset="0"/>
              </a:rPr>
              <a:t>?</a:t>
            </a:r>
          </a:p>
        </p:txBody>
      </p:sp>
      <p:pic>
        <p:nvPicPr>
          <p:cNvPr id="25" name="Imagem 24">
            <a:extLst>
              <a:ext uri="{FF2B5EF4-FFF2-40B4-BE49-F238E27FC236}">
                <a16:creationId xmlns:a16="http://schemas.microsoft.com/office/drawing/2014/main" id="{CDAE42BE-9DFC-4B3C-8361-393DB037C17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92" t="9704" r="9185" b="7573"/>
          <a:stretch/>
        </p:blipFill>
        <p:spPr>
          <a:xfrm>
            <a:off x="6326336" y="3105266"/>
            <a:ext cx="726580" cy="726580"/>
          </a:xfrm>
          <a:prstGeom prst="rect">
            <a:avLst/>
          </a:prstGeom>
        </p:spPr>
      </p:pic>
      <p:sp>
        <p:nvSpPr>
          <p:cNvPr id="26" name="Retângulo de cantos arredondados 33">
            <a:extLst>
              <a:ext uri="{FF2B5EF4-FFF2-40B4-BE49-F238E27FC236}">
                <a16:creationId xmlns:a16="http://schemas.microsoft.com/office/drawing/2014/main" id="{BEB55243-0E76-4849-A920-E228310A93D9}"/>
              </a:ext>
            </a:extLst>
          </p:cNvPr>
          <p:cNvSpPr/>
          <p:nvPr/>
        </p:nvSpPr>
        <p:spPr bwMode="auto">
          <a:xfrm>
            <a:off x="6142037" y="4343772"/>
            <a:ext cx="5062005" cy="1153479"/>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Já Conhece Microsoft CRM?</a:t>
            </a:r>
          </a:p>
        </p:txBody>
      </p:sp>
      <p:pic>
        <p:nvPicPr>
          <p:cNvPr id="27" name="Imagem 26">
            <a:extLst>
              <a:ext uri="{FF2B5EF4-FFF2-40B4-BE49-F238E27FC236}">
                <a16:creationId xmlns:a16="http://schemas.microsoft.com/office/drawing/2014/main" id="{61455E47-7491-4E76-AD97-2CCA57108C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92" t="9704" r="9185" b="7573"/>
          <a:stretch/>
        </p:blipFill>
        <p:spPr>
          <a:xfrm>
            <a:off x="6326336" y="4557221"/>
            <a:ext cx="726580" cy="726580"/>
          </a:xfrm>
          <a:prstGeom prst="rect">
            <a:avLst/>
          </a:prstGeom>
        </p:spPr>
      </p:pic>
    </p:spTree>
    <p:extLst>
      <p:ext uri="{BB962C8B-B14F-4D97-AF65-F5344CB8AC3E}">
        <p14:creationId xmlns:p14="http://schemas.microsoft.com/office/powerpoint/2010/main" val="3323953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8" grpId="0" animBg="1"/>
      <p:bldP spid="20" grpId="0" animBg="1"/>
      <p:bldP spid="22" grpId="0" animBg="1"/>
      <p:bldP spid="24"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Atualizando Registros</a:t>
            </a: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Pratique como atualizar registros no CRM</a:t>
            </a:r>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709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método Delete</a:t>
            </a:r>
          </a:p>
        </p:txBody>
      </p:sp>
      <p:sp>
        <p:nvSpPr>
          <p:cNvPr id="9" name="Text Placeholder 2"/>
          <p:cNvSpPr txBox="1">
            <a:spLocks/>
          </p:cNvSpPr>
          <p:nvPr/>
        </p:nvSpPr>
        <p:spPr>
          <a:xfrm>
            <a:off x="427036" y="1321722"/>
            <a:ext cx="11387615" cy="19574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Parâmetro de entrada:</a:t>
            </a:r>
          </a:p>
          <a:p>
            <a:pPr lvl="1" algn="just"/>
            <a:r>
              <a:rPr lang="pt-BR" sz="1800">
                <a:latin typeface="Segoe UI "/>
                <a:cs typeface="Segoe UI Light" panose="020B0502040204020203" pitchFamily="34" charset="0"/>
              </a:rPr>
              <a:t>Nome da entidade</a:t>
            </a:r>
          </a:p>
          <a:p>
            <a:pPr lvl="1" algn="just"/>
            <a:r>
              <a:rPr lang="pt-BR" sz="1800">
                <a:latin typeface="Segoe UI "/>
                <a:cs typeface="Segoe UI Light" panose="020B0502040204020203" pitchFamily="34" charset="0"/>
              </a:rPr>
              <a:t>GUID do registro</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Valor de saída: </a:t>
            </a:r>
          </a:p>
          <a:p>
            <a:pPr lvl="1" algn="just"/>
            <a:r>
              <a:rPr lang="pt-BR" sz="1800">
                <a:latin typeface="Segoe UI "/>
                <a:cs typeface="Segoe UI Light" panose="020B0502040204020203" pitchFamily="34" charset="0"/>
              </a:rPr>
              <a:t>Nenhum</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824" y="4335462"/>
            <a:ext cx="8273625" cy="111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545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Excluindo Registros</a:t>
            </a: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Pratique como remover registros no CRM</a:t>
            </a:r>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39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método </a:t>
            </a:r>
            <a:r>
              <a:rPr lang="pt-BR" err="1">
                <a:solidFill>
                  <a:srgbClr val="00B0F0"/>
                </a:solidFill>
              </a:rPr>
              <a:t>Retrieve</a:t>
            </a:r>
            <a:r>
              <a:rPr lang="pt-BR">
                <a:solidFill>
                  <a:srgbClr val="00B0F0"/>
                </a:solidFill>
              </a:rPr>
              <a:t> </a:t>
            </a:r>
            <a:r>
              <a:rPr lang="pt-BR" err="1">
                <a:solidFill>
                  <a:srgbClr val="00B0F0"/>
                </a:solidFill>
              </a:rPr>
              <a:t>Multiple</a:t>
            </a:r>
            <a:endParaRPr lang="pt-BR">
              <a:solidFill>
                <a:srgbClr val="00B0F0"/>
              </a:solidFill>
            </a:endParaRPr>
          </a:p>
        </p:txBody>
      </p:sp>
      <p:sp>
        <p:nvSpPr>
          <p:cNvPr id="9" name="Text Placeholder 2"/>
          <p:cNvSpPr txBox="1">
            <a:spLocks/>
          </p:cNvSpPr>
          <p:nvPr/>
        </p:nvSpPr>
        <p:spPr>
          <a:xfrm>
            <a:off x="427036" y="1321722"/>
            <a:ext cx="11506201" cy="25668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Abordado em detalhes à frente</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Parâmetro de entrada:</a:t>
            </a:r>
          </a:p>
          <a:p>
            <a:pPr lvl="1" algn="just"/>
            <a:r>
              <a:rPr lang="pt-BR" sz="1800">
                <a:latin typeface="Segoe UI "/>
                <a:cs typeface="Segoe UI Light" panose="020B0502040204020203" pitchFamily="34" charset="0"/>
              </a:rPr>
              <a:t>Expressão de consulta</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Valor de saída: </a:t>
            </a:r>
          </a:p>
          <a:p>
            <a:pPr lvl="1" algn="just"/>
            <a:r>
              <a:rPr lang="pt-BR" sz="1800" err="1">
                <a:latin typeface="Segoe UI "/>
                <a:cs typeface="Segoe UI Light" panose="020B0502040204020203" pitchFamily="34" charset="0"/>
              </a:rPr>
              <a:t>EntityCollection</a:t>
            </a:r>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p:txBody>
      </p:sp>
    </p:spTree>
    <p:extLst>
      <p:ext uri="{BB962C8B-B14F-4D97-AF65-F5344CB8AC3E}">
        <p14:creationId xmlns:p14="http://schemas.microsoft.com/office/powerpoint/2010/main" val="3379085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método </a:t>
            </a:r>
            <a:r>
              <a:rPr lang="pt-BR" err="1">
                <a:solidFill>
                  <a:srgbClr val="00B0F0"/>
                </a:solidFill>
              </a:rPr>
              <a:t>Retrieve</a:t>
            </a:r>
            <a:r>
              <a:rPr lang="pt-BR">
                <a:solidFill>
                  <a:srgbClr val="00B0F0"/>
                </a:solidFill>
              </a:rPr>
              <a:t> </a:t>
            </a:r>
            <a:r>
              <a:rPr lang="pt-BR" err="1">
                <a:solidFill>
                  <a:srgbClr val="00B0F0"/>
                </a:solidFill>
              </a:rPr>
              <a:t>Multiple</a:t>
            </a:r>
            <a:endParaRPr lang="pt-BR">
              <a:solidFill>
                <a:srgbClr val="00B0F0"/>
              </a:solidFill>
            </a:endParaRPr>
          </a:p>
        </p:txBody>
      </p:sp>
      <p:sp>
        <p:nvSpPr>
          <p:cNvPr id="2" name="Retângulo 1">
            <a:extLst>
              <a:ext uri="{FF2B5EF4-FFF2-40B4-BE49-F238E27FC236}">
                <a16:creationId xmlns:a16="http://schemas.microsoft.com/office/drawing/2014/main" id="{B2C1887D-EB24-472F-8AE4-46D3BC00DC57}"/>
              </a:ext>
            </a:extLst>
          </p:cNvPr>
          <p:cNvSpPr/>
          <p:nvPr/>
        </p:nvSpPr>
        <p:spPr>
          <a:xfrm>
            <a:off x="503237" y="1512104"/>
            <a:ext cx="11811000" cy="3139321"/>
          </a:xfrm>
          <a:prstGeom prst="rect">
            <a:avLst/>
          </a:prstGeom>
        </p:spPr>
        <p:txBody>
          <a:bodyPr wrap="square">
            <a:spAutoFit/>
          </a:bodyPr>
          <a:lstStyle/>
          <a:p>
            <a:r>
              <a:rPr lang="pt-BR">
                <a:solidFill>
                  <a:srgbClr val="000000"/>
                </a:solidFill>
                <a:latin typeface="Consolas" panose="020B0609020204030204" pitchFamily="49" charset="0"/>
              </a:rPr>
              <a:t>var </a:t>
            </a:r>
            <a:r>
              <a:rPr lang="pt-BR" err="1">
                <a:solidFill>
                  <a:srgbClr val="000000"/>
                </a:solidFill>
                <a:latin typeface="Consolas" panose="020B0609020204030204" pitchFamily="49" charset="0"/>
              </a:rPr>
              <a:t>queryExpression</a:t>
            </a:r>
            <a:r>
              <a:rPr lang="pt-BR">
                <a:solidFill>
                  <a:srgbClr val="000000"/>
                </a:solidFill>
                <a:latin typeface="Consolas" panose="020B0609020204030204" pitchFamily="49" charset="0"/>
              </a:rPr>
              <a:t> = </a:t>
            </a:r>
            <a:r>
              <a:rPr lang="pt-BR">
                <a:solidFill>
                  <a:srgbClr val="0000FF"/>
                </a:solidFill>
                <a:latin typeface="Consolas" panose="020B0609020204030204" pitchFamily="49" charset="0"/>
              </a:rPr>
              <a:t>new</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QueryExpression</a:t>
            </a:r>
            <a:r>
              <a:rPr lang="pt-BR">
                <a:solidFill>
                  <a:srgbClr val="000000"/>
                </a:solidFill>
                <a:latin typeface="Consolas" panose="020B0609020204030204" pitchFamily="49" charset="0"/>
              </a:rPr>
              <a:t>(</a:t>
            </a:r>
            <a:r>
              <a:rPr lang="pt-BR">
                <a:solidFill>
                  <a:srgbClr val="A31515"/>
                </a:solidFill>
                <a:latin typeface="Consolas" panose="020B0609020204030204" pitchFamily="49" charset="0"/>
              </a:rPr>
              <a:t>"</a:t>
            </a:r>
            <a:r>
              <a:rPr lang="pt-BR" err="1">
                <a:solidFill>
                  <a:srgbClr val="A31515"/>
                </a:solidFill>
                <a:latin typeface="Consolas" panose="020B0609020204030204" pitchFamily="49" charset="0"/>
              </a:rPr>
              <a:t>account</a:t>
            </a:r>
            <a:r>
              <a:rPr lang="pt-BR">
                <a:solidFill>
                  <a:srgbClr val="A31515"/>
                </a:solidFill>
                <a:latin typeface="Consolas" panose="020B0609020204030204" pitchFamily="49" charset="0"/>
              </a:rPr>
              <a:t>"</a:t>
            </a:r>
            <a:r>
              <a:rPr lang="pt-BR">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err="1">
                <a:solidFill>
                  <a:srgbClr val="000000"/>
                </a:solidFill>
                <a:latin typeface="Consolas" panose="020B0609020204030204" pitchFamily="49" charset="0"/>
              </a:rPr>
              <a:t>queryExpression.Criteria.AddCondition</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"name"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ConditionOperator.BeginsWith</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"teste"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p>
          <a:p>
            <a:r>
              <a:rPr lang="en-US" err="1">
                <a:solidFill>
                  <a:srgbClr val="000000"/>
                </a:solidFill>
                <a:latin typeface="Consolas" panose="020B0609020204030204" pitchFamily="49" charset="0"/>
              </a:rPr>
              <a:t>queryExpression.ColumnSet</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ColumnSet</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true</a:t>
            </a:r>
            <a:r>
              <a:rPr lang="en-US">
                <a:solidFill>
                  <a:srgbClr val="000000"/>
                </a:solidFill>
                <a:latin typeface="Consolas" panose="020B0609020204030204" pitchFamily="49" charset="0"/>
              </a:rPr>
              <a:t>);</a:t>
            </a:r>
          </a:p>
          <a:p>
            <a:r>
              <a:rPr lang="fr-FR">
                <a:solidFill>
                  <a:srgbClr val="000000"/>
                </a:solidFill>
                <a:latin typeface="Consolas" panose="020B0609020204030204" pitchFamily="49" charset="0"/>
              </a:rPr>
              <a:t> </a:t>
            </a:r>
          </a:p>
          <a:p>
            <a:r>
              <a:rPr lang="fr-FR">
                <a:solidFill>
                  <a:srgbClr val="000000"/>
                </a:solidFill>
                <a:latin typeface="Consolas" panose="020B0609020204030204" pitchFamily="49" charset="0"/>
              </a:rPr>
              <a:t>EntityCollection colecaoEntidades = serviceProxy.RetrieveMultiple(queryExpression);</a:t>
            </a:r>
          </a:p>
          <a:p>
            <a:r>
              <a:rPr lang="pt-BR">
                <a:solidFill>
                  <a:srgbClr val="000000"/>
                </a:solidFill>
                <a:latin typeface="Consolas" panose="020B0609020204030204" pitchFamily="49" charset="0"/>
              </a:rPr>
              <a:t>            </a:t>
            </a:r>
          </a:p>
          <a:p>
            <a:r>
              <a:rPr lang="pt-BR" err="1">
                <a:solidFill>
                  <a:srgbClr val="0000FF"/>
                </a:solidFill>
                <a:latin typeface="Consolas" panose="020B0609020204030204" pitchFamily="49" charset="0"/>
              </a:rPr>
              <a:t>foreach</a:t>
            </a:r>
            <a:r>
              <a:rPr lang="pt-BR">
                <a:solidFill>
                  <a:srgbClr val="000000"/>
                </a:solidFill>
                <a:latin typeface="Consolas" panose="020B0609020204030204" pitchFamily="49" charset="0"/>
              </a:rPr>
              <a:t> (var item </a:t>
            </a:r>
            <a:r>
              <a:rPr lang="pt-BR">
                <a:solidFill>
                  <a:srgbClr val="0000FF"/>
                </a:solidFill>
                <a:latin typeface="Consolas" panose="020B0609020204030204" pitchFamily="49" charset="0"/>
              </a:rPr>
              <a:t>in</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colecaoEntidades.Entities</a:t>
            </a:r>
            <a:r>
              <a:rPr lang="pt-BR">
                <a:solidFill>
                  <a:srgbClr val="000000"/>
                </a:solidFill>
                <a:latin typeface="Consolas" panose="020B0609020204030204" pitchFamily="49" charset="0"/>
              </a:rPr>
              <a:t>) </a:t>
            </a: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Console.WriteLine</a:t>
            </a:r>
            <a:r>
              <a:rPr lang="pt-BR">
                <a:solidFill>
                  <a:srgbClr val="000000"/>
                </a:solidFill>
                <a:latin typeface="Consolas" panose="020B0609020204030204" pitchFamily="49" charset="0"/>
              </a:rPr>
              <a:t>(item[</a:t>
            </a:r>
            <a:r>
              <a:rPr lang="pt-BR">
                <a:solidFill>
                  <a:srgbClr val="A31515"/>
                </a:solidFill>
                <a:latin typeface="Consolas" panose="020B0609020204030204" pitchFamily="49" charset="0"/>
              </a:rPr>
              <a:t>"name"</a:t>
            </a:r>
            <a:r>
              <a:rPr lang="pt-BR">
                <a:solidFill>
                  <a:srgbClr val="000000"/>
                </a:solidFill>
                <a:latin typeface="Consolas" panose="020B0609020204030204" pitchFamily="49" charset="0"/>
              </a:rPr>
              <a:t>]);</a:t>
            </a:r>
          </a:p>
          <a:p>
            <a:r>
              <a:rPr lang="pt-BR">
                <a:solidFill>
                  <a:srgbClr val="000000"/>
                </a:solidFill>
                <a:latin typeface="Consolas" panose="020B0609020204030204" pitchFamily="49" charset="0"/>
              </a:rPr>
              <a:t>            </a:t>
            </a:r>
            <a:endParaRPr lang="pt-BR"/>
          </a:p>
        </p:txBody>
      </p:sp>
    </p:spTree>
    <p:extLst>
      <p:ext uri="{BB962C8B-B14F-4D97-AF65-F5344CB8AC3E}">
        <p14:creationId xmlns:p14="http://schemas.microsoft.com/office/powerpoint/2010/main" val="1567952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método </a:t>
            </a:r>
            <a:r>
              <a:rPr lang="pt-BR" err="1">
                <a:solidFill>
                  <a:srgbClr val="00B0F0"/>
                </a:solidFill>
              </a:rPr>
              <a:t>Retrieve</a:t>
            </a:r>
            <a:r>
              <a:rPr lang="pt-BR">
                <a:solidFill>
                  <a:srgbClr val="00B0F0"/>
                </a:solidFill>
              </a:rPr>
              <a:t> </a:t>
            </a:r>
            <a:r>
              <a:rPr lang="pt-BR" err="1">
                <a:solidFill>
                  <a:srgbClr val="00B0F0"/>
                </a:solidFill>
              </a:rPr>
              <a:t>Multiple</a:t>
            </a:r>
            <a:endParaRPr lang="pt-BR">
              <a:solidFill>
                <a:srgbClr val="00B0F0"/>
              </a:solidFill>
            </a:endParaRPr>
          </a:p>
        </p:txBody>
      </p:sp>
      <p:sp>
        <p:nvSpPr>
          <p:cNvPr id="9" name="Text Placeholder 2"/>
          <p:cNvSpPr txBox="1">
            <a:spLocks/>
          </p:cNvSpPr>
          <p:nvPr/>
        </p:nvSpPr>
        <p:spPr>
          <a:xfrm>
            <a:off x="415347" y="925385"/>
            <a:ext cx="11387615" cy="591854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Parâmetro de entrada:</a:t>
            </a:r>
          </a:p>
          <a:p>
            <a:pPr lvl="1" algn="just"/>
            <a:r>
              <a:rPr lang="pt-BR" sz="1800">
                <a:latin typeface="Segoe UI "/>
                <a:cs typeface="Segoe UI Light" panose="020B0502040204020203" pitchFamily="34" charset="0"/>
              </a:rPr>
              <a:t>Expressão de consulta</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Valor de saída: </a:t>
            </a:r>
          </a:p>
          <a:p>
            <a:pPr lvl="1" algn="just"/>
            <a:r>
              <a:rPr lang="pt-BR" sz="1800" err="1">
                <a:latin typeface="Segoe UI "/>
                <a:cs typeface="Segoe UI Light" panose="020B0502040204020203" pitchFamily="34" charset="0"/>
              </a:rPr>
              <a:t>EntityCollection</a:t>
            </a:r>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lvl="1"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r>
              <a:rPr lang="pt-BR" sz="1800">
                <a:cs typeface="Segoe UI Light" panose="020B0502040204020203" pitchFamily="34" charset="0"/>
              </a:rPr>
              <a:t>new </a:t>
            </a:r>
            <a:r>
              <a:rPr lang="pt-BR" sz="1800" err="1">
                <a:cs typeface="Segoe UI Light" panose="020B0502040204020203" pitchFamily="34" charset="0"/>
              </a:rPr>
              <a:t>ColumnSet</a:t>
            </a:r>
            <a:r>
              <a:rPr lang="pt-BR" sz="1800">
                <a:cs typeface="Segoe UI Light" panose="020B0502040204020203" pitchFamily="34" charset="0"/>
              </a:rPr>
              <a:t>(</a:t>
            </a:r>
            <a:r>
              <a:rPr lang="pt-BR" sz="1800" err="1">
                <a:cs typeface="Segoe UI Light" panose="020B0502040204020203" pitchFamily="34" charset="0"/>
              </a:rPr>
              <a:t>true</a:t>
            </a:r>
            <a:r>
              <a:rPr lang="pt-BR" sz="1800">
                <a:cs typeface="Segoe UI Light" panose="020B0502040204020203" pitchFamily="34" charset="0"/>
              </a:rPr>
              <a:t>) – Todas as colunas</a:t>
            </a:r>
          </a:p>
        </p:txBody>
      </p:sp>
      <p:sp>
        <p:nvSpPr>
          <p:cNvPr id="2" name="Retângulo 1">
            <a:extLst>
              <a:ext uri="{FF2B5EF4-FFF2-40B4-BE49-F238E27FC236}">
                <a16:creationId xmlns:a16="http://schemas.microsoft.com/office/drawing/2014/main" id="{942CFE89-D09B-4BDC-BDDE-E291F01B5C04}"/>
              </a:ext>
            </a:extLst>
          </p:cNvPr>
          <p:cNvSpPr/>
          <p:nvPr/>
        </p:nvSpPr>
        <p:spPr>
          <a:xfrm>
            <a:off x="884237" y="2620073"/>
            <a:ext cx="11887201" cy="3416320"/>
          </a:xfrm>
          <a:prstGeom prst="rect">
            <a:avLst/>
          </a:prstGeom>
        </p:spPr>
        <p:txBody>
          <a:bodyPr wrap="square">
            <a:spAutoFit/>
          </a:bodyPr>
          <a:lstStyle/>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QueryExpression</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queryExpression</a:t>
            </a:r>
            <a:r>
              <a:rPr lang="pt-BR" sz="1200">
                <a:solidFill>
                  <a:srgbClr val="000000"/>
                </a:solidFill>
                <a:latin typeface="Consolas" panose="020B0609020204030204" pitchFamily="49" charset="0"/>
              </a:rPr>
              <a:t> = </a:t>
            </a:r>
            <a:r>
              <a:rPr lang="pt-BR" sz="1200">
                <a:solidFill>
                  <a:srgbClr val="0000FF"/>
                </a:solidFill>
                <a:latin typeface="Consolas" panose="020B0609020204030204" pitchFamily="49" charset="0"/>
              </a:rPr>
              <a:t>new</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QueryExpression</a:t>
            </a:r>
            <a:r>
              <a:rPr lang="pt-BR" sz="1200">
                <a:solidFill>
                  <a:srgbClr val="000000"/>
                </a:solidFill>
                <a:latin typeface="Consolas" panose="020B0609020204030204" pitchFamily="49" charset="0"/>
              </a:rPr>
              <a:t>(</a:t>
            </a:r>
            <a:r>
              <a:rPr lang="pt-BR" sz="1200">
                <a:solidFill>
                  <a:srgbClr val="A31515"/>
                </a:solidFill>
                <a:latin typeface="Consolas" panose="020B0609020204030204" pitchFamily="49" charset="0"/>
              </a:rPr>
              <a:t>"</a:t>
            </a:r>
            <a:r>
              <a:rPr lang="pt-BR" sz="1200" err="1">
                <a:solidFill>
                  <a:srgbClr val="A31515"/>
                </a:solidFill>
                <a:latin typeface="Consolas" panose="020B0609020204030204" pitchFamily="49" charset="0"/>
              </a:rPr>
              <a:t>account</a:t>
            </a:r>
            <a:r>
              <a:rPr lang="pt-BR" sz="1200">
                <a:solidFill>
                  <a:srgbClr val="A31515"/>
                </a:solidFill>
                <a:latin typeface="Consolas" panose="020B0609020204030204" pitchFamily="49" charset="0"/>
              </a:rPr>
              <a:t>"</a:t>
            </a:r>
            <a:r>
              <a:rPr lang="pt-BR"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queryExpression.ColumnSet</a:t>
            </a:r>
            <a:r>
              <a:rPr lang="en-US" sz="1200">
                <a:solidFill>
                  <a:srgbClr val="000000"/>
                </a:solidFill>
                <a:latin typeface="Consolas" panose="020B0609020204030204" pitchFamily="49" charset="0"/>
              </a:rPr>
              <a:t> = </a:t>
            </a:r>
            <a:r>
              <a:rPr lang="en-US" sz="1200">
                <a:solidFill>
                  <a:srgbClr val="0000FF"/>
                </a:solidFill>
                <a:latin typeface="Consolas" panose="020B0609020204030204" pitchFamily="49" charset="0"/>
              </a:rPr>
              <a:t>new</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ColumnSet</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true</a:t>
            </a:r>
            <a:r>
              <a:rPr lang="en-US" sz="1200">
                <a:solidFill>
                  <a:srgbClr val="000000"/>
                </a:solidFill>
                <a:latin typeface="Consolas" panose="020B0609020204030204" pitchFamily="49" charset="0"/>
              </a:rPr>
              <a:t>);</a:t>
            </a:r>
          </a:p>
          <a:p>
            <a:endParaRPr lang="pt-BR"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ConditionExpression</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condicao</a:t>
            </a:r>
            <a:r>
              <a:rPr lang="en-US" sz="1200">
                <a:solidFill>
                  <a:srgbClr val="000000"/>
                </a:solidFill>
                <a:latin typeface="Consolas" panose="020B0609020204030204" pitchFamily="49" charset="0"/>
              </a:rPr>
              <a:t> = </a:t>
            </a:r>
            <a:r>
              <a:rPr lang="en-US" sz="1200">
                <a:solidFill>
                  <a:srgbClr val="0000FF"/>
                </a:solidFill>
                <a:latin typeface="Consolas" panose="020B0609020204030204" pitchFamily="49" charset="0"/>
              </a:rPr>
              <a:t>new</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ConditionExpression</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"address1_city"</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ConditionOperator.NotNull</a:t>
            </a:r>
            <a:r>
              <a:rPr lang="en-US"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queryExpression.Criteria.AddCondition</a:t>
            </a:r>
            <a:r>
              <a:rPr lang="pt-BR" sz="1200">
                <a:solidFill>
                  <a:srgbClr val="000000"/>
                </a:solidFill>
                <a:latin typeface="Consolas" panose="020B0609020204030204" pitchFamily="49" charset="0"/>
              </a:rPr>
              <a:t>(</a:t>
            </a:r>
            <a:r>
              <a:rPr lang="pt-BR" sz="1200" err="1">
                <a:solidFill>
                  <a:srgbClr val="000000"/>
                </a:solidFill>
                <a:latin typeface="Consolas" panose="020B0609020204030204" pitchFamily="49" charset="0"/>
              </a:rPr>
              <a:t>condicao</a:t>
            </a:r>
            <a:r>
              <a:rPr lang="pt-BR" sz="1200">
                <a:solidFill>
                  <a:srgbClr val="000000"/>
                </a:solidFill>
                <a:latin typeface="Consolas" panose="020B0609020204030204" pitchFamily="49" charset="0"/>
              </a:rPr>
              <a:t>);</a:t>
            </a:r>
          </a:p>
          <a:p>
            <a:endParaRPr lang="pt-BR"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LinkEntity</a:t>
            </a:r>
            <a:r>
              <a:rPr lang="en-US" sz="1200">
                <a:solidFill>
                  <a:srgbClr val="000000"/>
                </a:solidFill>
                <a:latin typeface="Consolas" panose="020B0609020204030204" pitchFamily="49" charset="0"/>
              </a:rPr>
              <a:t> link = </a:t>
            </a:r>
            <a:r>
              <a:rPr lang="en-US" sz="1200">
                <a:solidFill>
                  <a:srgbClr val="0000FF"/>
                </a:solidFill>
                <a:latin typeface="Consolas" panose="020B0609020204030204" pitchFamily="49" charset="0"/>
              </a:rPr>
              <a:t>new</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LinkEntity</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"account"</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"contact"</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a:t>
            </a:r>
            <a:r>
              <a:rPr lang="en-US" sz="1200" err="1">
                <a:solidFill>
                  <a:srgbClr val="A31515"/>
                </a:solidFill>
                <a:latin typeface="Consolas" panose="020B0609020204030204" pitchFamily="49" charset="0"/>
              </a:rPr>
              <a:t>primarycontactid</a:t>
            </a:r>
            <a:r>
              <a:rPr lang="en-US" sz="1200">
                <a:solidFill>
                  <a:srgbClr val="A31515"/>
                </a:solidFill>
                <a:latin typeface="Consolas" panose="020B0609020204030204" pitchFamily="49" charset="0"/>
              </a:rPr>
              <a:t>"</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a:t>
            </a:r>
            <a:r>
              <a:rPr lang="en-US" sz="1200" err="1">
                <a:solidFill>
                  <a:srgbClr val="A31515"/>
                </a:solidFill>
                <a:latin typeface="Consolas" panose="020B0609020204030204" pitchFamily="49" charset="0"/>
              </a:rPr>
              <a:t>contactid</a:t>
            </a:r>
            <a:r>
              <a:rPr lang="en-US" sz="1200">
                <a:solidFill>
                  <a:srgbClr val="A31515"/>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JoinOperator.Inner</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link.Columns</a:t>
            </a:r>
            <a:r>
              <a:rPr lang="en-US" sz="1200">
                <a:solidFill>
                  <a:srgbClr val="000000"/>
                </a:solidFill>
                <a:latin typeface="Consolas" panose="020B0609020204030204" pitchFamily="49" charset="0"/>
              </a:rPr>
              <a:t> = </a:t>
            </a:r>
            <a:r>
              <a:rPr lang="en-US" sz="1200">
                <a:solidFill>
                  <a:srgbClr val="0000FF"/>
                </a:solidFill>
                <a:latin typeface="Consolas" panose="020B0609020204030204" pitchFamily="49" charset="0"/>
              </a:rPr>
              <a:t>new</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ColumnSet</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a:t>
            </a:r>
            <a:r>
              <a:rPr lang="en-US" sz="1200" err="1">
                <a:solidFill>
                  <a:srgbClr val="A31515"/>
                </a:solidFill>
                <a:latin typeface="Consolas" panose="020B0609020204030204" pitchFamily="49" charset="0"/>
              </a:rPr>
              <a:t>firstname</a:t>
            </a:r>
            <a:r>
              <a:rPr lang="en-US" sz="1200">
                <a:solidFill>
                  <a:srgbClr val="A31515"/>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a:t>
            </a:r>
            <a:r>
              <a:rPr lang="en-US" sz="1200" err="1">
                <a:solidFill>
                  <a:srgbClr val="A31515"/>
                </a:solidFill>
                <a:latin typeface="Consolas" panose="020B0609020204030204" pitchFamily="49" charset="0"/>
              </a:rPr>
              <a:t>lastname</a:t>
            </a:r>
            <a:r>
              <a:rPr lang="en-US" sz="1200">
                <a:solidFill>
                  <a:srgbClr val="A31515"/>
                </a:solidFill>
                <a:latin typeface="Consolas" panose="020B0609020204030204" pitchFamily="49" charset="0"/>
              </a:rPr>
              <a:t>"</a:t>
            </a:r>
            <a:r>
              <a:rPr lang="en-US"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link.EntityAlias</a:t>
            </a:r>
            <a:r>
              <a:rPr lang="pt-BR" sz="1200">
                <a:solidFill>
                  <a:srgbClr val="000000"/>
                </a:solidFill>
                <a:latin typeface="Consolas" panose="020B0609020204030204" pitchFamily="49" charset="0"/>
              </a:rPr>
              <a:t> = </a:t>
            </a:r>
            <a:r>
              <a:rPr lang="pt-BR" sz="1200">
                <a:solidFill>
                  <a:srgbClr val="A31515"/>
                </a:solidFill>
                <a:latin typeface="Consolas" panose="020B0609020204030204" pitchFamily="49" charset="0"/>
              </a:rPr>
              <a:t>"Contato"</a:t>
            </a:r>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queryExpression.LinkEntities.Add</a:t>
            </a:r>
            <a:r>
              <a:rPr lang="pt-BR" sz="1200">
                <a:solidFill>
                  <a:srgbClr val="000000"/>
                </a:solidFill>
                <a:latin typeface="Consolas" panose="020B0609020204030204" pitchFamily="49" charset="0"/>
              </a:rPr>
              <a:t>(link);</a:t>
            </a:r>
          </a:p>
          <a:p>
            <a:endParaRPr lang="pt-BR" sz="1200">
              <a:solidFill>
                <a:srgbClr val="000000"/>
              </a:solidFill>
              <a:latin typeface="Consolas" panose="020B0609020204030204" pitchFamily="49" charset="0"/>
            </a:endParaRPr>
          </a:p>
          <a:p>
            <a:r>
              <a:rPr lang="fr-FR" sz="1200">
                <a:solidFill>
                  <a:srgbClr val="000000"/>
                </a:solidFill>
                <a:latin typeface="Consolas" panose="020B0609020204030204" pitchFamily="49" charset="0"/>
              </a:rPr>
              <a:t>            EntityCollection colecaoEntidades = serviceProxy.RetrieveMultiple(queryExpression);</a:t>
            </a:r>
          </a:p>
          <a:p>
            <a:r>
              <a:rPr lang="pt-BR" sz="1200">
                <a:solidFill>
                  <a:srgbClr val="000000"/>
                </a:solidFill>
                <a:latin typeface="Consolas" panose="020B0609020204030204" pitchFamily="49" charset="0"/>
              </a:rPr>
              <a:t>            </a:t>
            </a:r>
            <a:r>
              <a:rPr lang="pt-BR" sz="1200" err="1">
                <a:solidFill>
                  <a:srgbClr val="0000FF"/>
                </a:solidFill>
                <a:latin typeface="Consolas" panose="020B0609020204030204" pitchFamily="49" charset="0"/>
              </a:rPr>
              <a:t>foreach</a:t>
            </a:r>
            <a:r>
              <a:rPr lang="pt-BR" sz="1200">
                <a:solidFill>
                  <a:srgbClr val="000000"/>
                </a:solidFill>
                <a:latin typeface="Consolas" panose="020B0609020204030204" pitchFamily="49" charset="0"/>
              </a:rPr>
              <a:t> (var item </a:t>
            </a:r>
            <a:r>
              <a:rPr lang="pt-BR" sz="1200">
                <a:solidFill>
                  <a:srgbClr val="0000FF"/>
                </a:solidFill>
                <a:latin typeface="Consolas" panose="020B0609020204030204" pitchFamily="49" charset="0"/>
              </a:rPr>
              <a:t>in</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colecaoEntidades.Entities</a:t>
            </a:r>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Console.WriteLine</a:t>
            </a:r>
            <a:r>
              <a:rPr lang="pt-BR" sz="1200">
                <a:solidFill>
                  <a:srgbClr val="000000"/>
                </a:solidFill>
                <a:latin typeface="Consolas" panose="020B0609020204030204" pitchFamily="49" charset="0"/>
              </a:rPr>
              <a:t>(</a:t>
            </a:r>
            <a:r>
              <a:rPr lang="pt-BR" sz="1200">
                <a:solidFill>
                  <a:srgbClr val="A31515"/>
                </a:solidFill>
                <a:latin typeface="Consolas" panose="020B0609020204030204" pitchFamily="49" charset="0"/>
              </a:rPr>
              <a:t>"Nome conta "</a:t>
            </a:r>
            <a:r>
              <a:rPr lang="pt-BR" sz="1200">
                <a:solidFill>
                  <a:srgbClr val="000000"/>
                </a:solidFill>
                <a:latin typeface="Consolas" panose="020B0609020204030204" pitchFamily="49" charset="0"/>
              </a:rPr>
              <a:t> + item[</a:t>
            </a:r>
            <a:r>
              <a:rPr lang="pt-BR" sz="1200">
                <a:solidFill>
                  <a:srgbClr val="A31515"/>
                </a:solidFill>
                <a:latin typeface="Consolas" panose="020B0609020204030204" pitchFamily="49" charset="0"/>
              </a:rPr>
              <a:t>"name"</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Console.WriteLine</a:t>
            </a:r>
            <a:r>
              <a:rPr lang="pt-BR" sz="1200">
                <a:solidFill>
                  <a:srgbClr val="000000"/>
                </a:solidFill>
                <a:latin typeface="Consolas" panose="020B0609020204030204" pitchFamily="49" charset="0"/>
              </a:rPr>
              <a:t>(</a:t>
            </a:r>
            <a:r>
              <a:rPr lang="pt-BR" sz="1200">
                <a:solidFill>
                  <a:srgbClr val="A31515"/>
                </a:solidFill>
                <a:latin typeface="Consolas" panose="020B0609020204030204" pitchFamily="49" charset="0"/>
              </a:rPr>
              <a:t>"Nome Contato "</a:t>
            </a:r>
            <a:r>
              <a:rPr lang="pt-BR" sz="1200">
                <a:solidFill>
                  <a:srgbClr val="000000"/>
                </a:solidFill>
                <a:latin typeface="Consolas" panose="020B0609020204030204" pitchFamily="49" charset="0"/>
              </a:rPr>
              <a:t> + ((</a:t>
            </a:r>
            <a:r>
              <a:rPr lang="pt-BR" sz="1200" err="1">
                <a:solidFill>
                  <a:srgbClr val="000000"/>
                </a:solidFill>
                <a:latin typeface="Consolas" panose="020B0609020204030204" pitchFamily="49" charset="0"/>
              </a:rPr>
              <a:t>AliasedValue</a:t>
            </a:r>
            <a:r>
              <a:rPr lang="pt-BR" sz="1200">
                <a:solidFill>
                  <a:srgbClr val="000000"/>
                </a:solidFill>
                <a:latin typeface="Consolas" panose="020B0609020204030204" pitchFamily="49" charset="0"/>
              </a:rPr>
              <a:t>)item[</a:t>
            </a:r>
            <a:r>
              <a:rPr lang="pt-BR" sz="1200">
                <a:solidFill>
                  <a:srgbClr val="A31515"/>
                </a:solidFill>
                <a:latin typeface="Consolas" panose="020B0609020204030204" pitchFamily="49" charset="0"/>
              </a:rPr>
              <a:t>"</a:t>
            </a:r>
            <a:r>
              <a:rPr lang="pt-BR" sz="1200" err="1">
                <a:solidFill>
                  <a:srgbClr val="A31515"/>
                </a:solidFill>
                <a:latin typeface="Consolas" panose="020B0609020204030204" pitchFamily="49" charset="0"/>
              </a:rPr>
              <a:t>Contato.firstname</a:t>
            </a:r>
            <a:r>
              <a:rPr lang="pt-BR" sz="1200">
                <a:solidFill>
                  <a:srgbClr val="A31515"/>
                </a:solidFill>
                <a:latin typeface="Consolas" panose="020B0609020204030204" pitchFamily="49" charset="0"/>
              </a:rPr>
              <a:t>"</a:t>
            </a:r>
            <a:r>
              <a:rPr lang="pt-BR" sz="1200">
                <a:solidFill>
                  <a:srgbClr val="000000"/>
                </a:solidFill>
                <a:latin typeface="Consolas" panose="020B0609020204030204" pitchFamily="49" charset="0"/>
              </a:rPr>
              <a:t>]).</a:t>
            </a:r>
            <a:r>
              <a:rPr lang="pt-BR" sz="1200" err="1">
                <a:solidFill>
                  <a:srgbClr val="000000"/>
                </a:solidFill>
                <a:latin typeface="Consolas" panose="020B0609020204030204" pitchFamily="49" charset="0"/>
              </a:rPr>
              <a:t>Value</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Console.WriteLine</a:t>
            </a:r>
            <a:r>
              <a:rPr lang="pt-BR" sz="1200">
                <a:solidFill>
                  <a:srgbClr val="000000"/>
                </a:solidFill>
                <a:latin typeface="Consolas" panose="020B0609020204030204" pitchFamily="49" charset="0"/>
              </a:rPr>
              <a:t>(</a:t>
            </a:r>
            <a:r>
              <a:rPr lang="pt-BR" sz="1200">
                <a:solidFill>
                  <a:srgbClr val="A31515"/>
                </a:solidFill>
                <a:latin typeface="Consolas" panose="020B0609020204030204" pitchFamily="49" charset="0"/>
              </a:rPr>
              <a:t>"Sobrenome Contato "</a:t>
            </a:r>
            <a:r>
              <a:rPr lang="pt-BR" sz="1200">
                <a:solidFill>
                  <a:srgbClr val="000000"/>
                </a:solidFill>
                <a:latin typeface="Consolas" panose="020B0609020204030204" pitchFamily="49" charset="0"/>
              </a:rPr>
              <a:t> + ((</a:t>
            </a:r>
            <a:r>
              <a:rPr lang="pt-BR" sz="1200" err="1">
                <a:solidFill>
                  <a:srgbClr val="000000"/>
                </a:solidFill>
                <a:latin typeface="Consolas" panose="020B0609020204030204" pitchFamily="49" charset="0"/>
              </a:rPr>
              <a:t>AliasedValue</a:t>
            </a:r>
            <a:r>
              <a:rPr lang="pt-BR" sz="1200">
                <a:solidFill>
                  <a:srgbClr val="000000"/>
                </a:solidFill>
                <a:latin typeface="Consolas" panose="020B0609020204030204" pitchFamily="49" charset="0"/>
              </a:rPr>
              <a:t>)item[</a:t>
            </a:r>
            <a:r>
              <a:rPr lang="pt-BR" sz="1200">
                <a:solidFill>
                  <a:srgbClr val="A31515"/>
                </a:solidFill>
                <a:latin typeface="Consolas" panose="020B0609020204030204" pitchFamily="49" charset="0"/>
              </a:rPr>
              <a:t>"</a:t>
            </a:r>
            <a:r>
              <a:rPr lang="pt-BR" sz="1200" err="1">
                <a:solidFill>
                  <a:srgbClr val="A31515"/>
                </a:solidFill>
                <a:latin typeface="Consolas" panose="020B0609020204030204" pitchFamily="49" charset="0"/>
              </a:rPr>
              <a:t>Contato.lastname</a:t>
            </a:r>
            <a:r>
              <a:rPr lang="pt-BR" sz="1200">
                <a:solidFill>
                  <a:srgbClr val="A31515"/>
                </a:solidFill>
                <a:latin typeface="Consolas" panose="020B0609020204030204" pitchFamily="49" charset="0"/>
              </a:rPr>
              <a:t>"</a:t>
            </a:r>
            <a:r>
              <a:rPr lang="pt-BR" sz="1200">
                <a:solidFill>
                  <a:srgbClr val="000000"/>
                </a:solidFill>
                <a:latin typeface="Consolas" panose="020B0609020204030204" pitchFamily="49" charset="0"/>
              </a:rPr>
              <a:t>]).</a:t>
            </a:r>
            <a:r>
              <a:rPr lang="pt-BR" sz="1200" err="1">
                <a:solidFill>
                  <a:srgbClr val="000000"/>
                </a:solidFill>
                <a:latin typeface="Consolas" panose="020B0609020204030204" pitchFamily="49" charset="0"/>
              </a:rPr>
              <a:t>Value</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endParaRPr lang="pt-BR" sz="1200"/>
          </a:p>
        </p:txBody>
      </p:sp>
    </p:spTree>
    <p:extLst>
      <p:ext uri="{BB962C8B-B14F-4D97-AF65-F5344CB8AC3E}">
        <p14:creationId xmlns:p14="http://schemas.microsoft.com/office/powerpoint/2010/main" val="2026177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Tratando falhas do WCF</a:t>
            </a:r>
          </a:p>
        </p:txBody>
      </p:sp>
      <p:sp>
        <p:nvSpPr>
          <p:cNvPr id="9" name="Text Placeholder 2"/>
          <p:cNvSpPr txBox="1">
            <a:spLocks/>
          </p:cNvSpPr>
          <p:nvPr/>
        </p:nvSpPr>
        <p:spPr>
          <a:xfrm>
            <a:off x="427036" y="1321722"/>
            <a:ext cx="11506201" cy="37856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cs typeface="Segoe UI Light" panose="020B0502040204020203" pitchFamily="34" charset="0"/>
              </a:rPr>
              <a:t>Referências necessárias em seu código</a:t>
            </a:r>
          </a:p>
          <a:p>
            <a:pPr lvl="1" algn="just"/>
            <a:r>
              <a:rPr lang="pt-BR" sz="1800">
                <a:latin typeface="+mj-lt"/>
                <a:cs typeface="Segoe UI Light" panose="020B0502040204020203" pitchFamily="34" charset="0"/>
              </a:rPr>
              <a:t>Use </a:t>
            </a:r>
            <a:r>
              <a:rPr lang="pt-BR" sz="1800" err="1">
                <a:latin typeface="+mj-lt"/>
                <a:cs typeface="Segoe UI Light" panose="020B0502040204020203" pitchFamily="34" charset="0"/>
              </a:rPr>
              <a:t>Microsoft.Xrm.Sdk.OrganizationServiceFault</a:t>
            </a:r>
            <a:endParaRPr lang="pt-BR" sz="1800">
              <a:latin typeface="+mj-lt"/>
              <a:cs typeface="Segoe UI Light" panose="020B0502040204020203" pitchFamily="34" charset="0"/>
            </a:endParaRPr>
          </a:p>
          <a:p>
            <a:pPr lvl="2" algn="just"/>
            <a:r>
              <a:rPr lang="pt-BR" sz="1800">
                <a:latin typeface="+mj-lt"/>
                <a:cs typeface="Segoe UI Light" panose="020B0502040204020203" pitchFamily="34" charset="0"/>
              </a:rPr>
              <a:t>catch(</a:t>
            </a:r>
            <a:r>
              <a:rPr lang="pt-BR" sz="1800" err="1">
                <a:latin typeface="+mj-lt"/>
                <a:cs typeface="Segoe UI Light" panose="020B0502040204020203" pitchFamily="34" charset="0"/>
              </a:rPr>
              <a:t>FaultException</a:t>
            </a:r>
            <a:r>
              <a:rPr lang="pt-BR" sz="1800">
                <a:latin typeface="+mj-lt"/>
                <a:cs typeface="Segoe UI Light" panose="020B0502040204020203" pitchFamily="34" charset="0"/>
              </a:rPr>
              <a:t>&lt;</a:t>
            </a:r>
            <a:r>
              <a:rPr lang="pt-BR" sz="1800" err="1">
                <a:latin typeface="+mj-lt"/>
                <a:cs typeface="Segoe UI Light" panose="020B0502040204020203" pitchFamily="34" charset="0"/>
              </a:rPr>
              <a:t>Microsoft.Xrm.Sdk.OrganizationServiceFault</a:t>
            </a:r>
            <a:r>
              <a:rPr lang="pt-BR" sz="1800">
                <a:latin typeface="+mj-lt"/>
                <a:cs typeface="Segoe UI Light" panose="020B0502040204020203" pitchFamily="34" charset="0"/>
              </a:rPr>
              <a:t>&gt; </a:t>
            </a:r>
            <a:r>
              <a:rPr lang="pt-BR" sz="1800" err="1">
                <a:latin typeface="+mj-lt"/>
                <a:cs typeface="Segoe UI Light" panose="020B0502040204020203" pitchFamily="34" charset="0"/>
              </a:rPr>
              <a:t>ex</a:t>
            </a:r>
            <a:r>
              <a:rPr lang="pt-BR" sz="1800">
                <a:latin typeface="+mj-lt"/>
                <a:cs typeface="Segoe UI Light" panose="020B0502040204020203" pitchFamily="34" charset="0"/>
              </a:rPr>
              <a:t>)</a:t>
            </a:r>
          </a:p>
          <a:p>
            <a:pPr algn="just"/>
            <a:endParaRPr lang="pt-BR" sz="1800">
              <a:cs typeface="Segoe UI Light" panose="020B0502040204020203" pitchFamily="34" charset="0"/>
            </a:endParaRPr>
          </a:p>
          <a:p>
            <a:pPr algn="just"/>
            <a:r>
              <a:rPr lang="pt-BR" sz="1800">
                <a:cs typeface="Segoe UI Light" panose="020B0502040204020203" pitchFamily="34" charset="0"/>
              </a:rPr>
              <a:t>Outras exceções e falhas a serem tratadas:</a:t>
            </a:r>
          </a:p>
          <a:p>
            <a:pPr lvl="1" algn="just"/>
            <a:r>
              <a:rPr lang="pt-BR" sz="1800" err="1">
                <a:latin typeface="+mj-lt"/>
                <a:cs typeface="Segoe UI Light" panose="020B0502040204020203" pitchFamily="34" charset="0"/>
              </a:rPr>
              <a:t>SecurityTokenValidationException</a:t>
            </a:r>
            <a:r>
              <a:rPr lang="pt-BR" sz="1800">
                <a:latin typeface="+mj-lt"/>
                <a:cs typeface="Segoe UI Light" panose="020B0502040204020203" pitchFamily="34" charset="0"/>
              </a:rPr>
              <a:t> </a:t>
            </a:r>
          </a:p>
          <a:p>
            <a:pPr lvl="1" algn="just"/>
            <a:r>
              <a:rPr lang="pt-BR" sz="1800" err="1">
                <a:latin typeface="+mj-lt"/>
                <a:cs typeface="Segoe UI Light" panose="020B0502040204020203" pitchFamily="34" charset="0"/>
              </a:rPr>
              <a:t>ExpiredSecurityTokenException</a:t>
            </a:r>
            <a:r>
              <a:rPr lang="pt-BR" sz="1800">
                <a:latin typeface="+mj-lt"/>
                <a:cs typeface="Segoe UI Light" panose="020B0502040204020203" pitchFamily="34" charset="0"/>
              </a:rPr>
              <a:t> </a:t>
            </a:r>
          </a:p>
          <a:p>
            <a:pPr lvl="1" algn="just"/>
            <a:r>
              <a:rPr lang="pt-BR" sz="1800" err="1">
                <a:latin typeface="+mj-lt"/>
                <a:cs typeface="Segoe UI Light" panose="020B0502040204020203" pitchFamily="34" charset="0"/>
              </a:rPr>
              <a:t>SecurityAccessDeniedException</a:t>
            </a:r>
            <a:r>
              <a:rPr lang="pt-BR" sz="1800">
                <a:latin typeface="+mj-lt"/>
                <a:cs typeface="Segoe UI Light" panose="020B0502040204020203" pitchFamily="34" charset="0"/>
              </a:rPr>
              <a:t> </a:t>
            </a:r>
          </a:p>
          <a:p>
            <a:pPr lvl="1" algn="just"/>
            <a:r>
              <a:rPr lang="pt-BR" sz="1800" err="1">
                <a:latin typeface="+mj-lt"/>
                <a:cs typeface="Segoe UI Light" panose="020B0502040204020203" pitchFamily="34" charset="0"/>
              </a:rPr>
              <a:t>MessageSecurityException</a:t>
            </a:r>
            <a:r>
              <a:rPr lang="pt-BR" sz="1800">
                <a:latin typeface="+mj-lt"/>
                <a:cs typeface="Segoe UI Light" panose="020B0502040204020203" pitchFamily="34" charset="0"/>
              </a:rPr>
              <a:t> </a:t>
            </a:r>
          </a:p>
          <a:p>
            <a:pPr lvl="1" algn="just"/>
            <a:r>
              <a:rPr lang="pt-BR" sz="1800" err="1">
                <a:latin typeface="+mj-lt"/>
                <a:cs typeface="Segoe UI Light" panose="020B0502040204020203" pitchFamily="34" charset="0"/>
              </a:rPr>
              <a:t>SecurityNegotiationException</a:t>
            </a:r>
            <a:endParaRPr lang="pt-BR" sz="1800">
              <a:latin typeface="+mj-lt"/>
              <a:cs typeface="Segoe UI Light" panose="020B0502040204020203" pitchFamily="34" charset="0"/>
            </a:endParaRPr>
          </a:p>
          <a:p>
            <a:pPr algn="just"/>
            <a:endParaRPr lang="pt-BR" sz="1800">
              <a:cs typeface="Segoe UI Light" panose="020B0502040204020203" pitchFamily="34" charset="0"/>
            </a:endParaRPr>
          </a:p>
          <a:p>
            <a:pPr algn="just"/>
            <a:r>
              <a:rPr lang="pt-BR" sz="1800">
                <a:cs typeface="Segoe UI Light" panose="020B0502040204020203" pitchFamily="34" charset="0"/>
              </a:rPr>
              <a:t>Microsoft Dynamics CRM Online </a:t>
            </a:r>
          </a:p>
        </p:txBody>
      </p:sp>
    </p:spTree>
    <p:extLst>
      <p:ext uri="{BB962C8B-B14F-4D97-AF65-F5344CB8AC3E}">
        <p14:creationId xmlns:p14="http://schemas.microsoft.com/office/powerpoint/2010/main" val="3610039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4294967295"/>
          </p:nvPr>
        </p:nvSpPr>
        <p:spPr>
          <a:xfrm>
            <a:off x="1112837" y="3192462"/>
            <a:ext cx="10591800" cy="1066800"/>
          </a:xfrm>
          <a:prstGeom prst="rect">
            <a:avLst/>
          </a:prstGeom>
        </p:spPr>
        <p:txBody>
          <a:bodyPr/>
          <a:lstStyle/>
          <a:p>
            <a:pPr marL="0" indent="0">
              <a:buNone/>
            </a:pPr>
            <a:r>
              <a:rPr lang="pt-BR">
                <a:solidFill>
                  <a:schemeClr val="bg1"/>
                </a:solidFill>
                <a:latin typeface="Segoe UI Light" panose="020B0502040204020203" pitchFamily="34" charset="0"/>
                <a:cs typeface="Segoe UI Light" panose="020B0502040204020203" pitchFamily="34" charset="0"/>
              </a:rPr>
              <a:t>Consulta</a:t>
            </a:r>
            <a:r>
              <a:rPr lang="pt-BR">
                <a:solidFill>
                  <a:schemeClr val="bg1"/>
                </a:solidFill>
              </a:rPr>
              <a:t> </a:t>
            </a:r>
            <a:r>
              <a:rPr lang="pt-BR">
                <a:solidFill>
                  <a:schemeClr val="bg1"/>
                </a:solidFill>
                <a:latin typeface="Segoe UI Light" panose="020B0502040204020203" pitchFamily="34" charset="0"/>
                <a:cs typeface="Segoe UI Light" panose="020B0502040204020203" pitchFamily="34" charset="0"/>
              </a:rPr>
              <a:t>de dados e execução de operações</a:t>
            </a:r>
          </a:p>
        </p:txBody>
      </p:sp>
    </p:spTree>
    <p:extLst>
      <p:ext uri="{BB962C8B-B14F-4D97-AF65-F5344CB8AC3E}">
        <p14:creationId xmlns:p14="http://schemas.microsoft.com/office/powerpoint/2010/main" val="4172013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31762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cs typeface="Segoe UI Light" panose="020B0502040204020203" pitchFamily="34" charset="0"/>
              </a:rPr>
              <a:t>Listar opções de consulta disponíveis para os desenvolvedores</a:t>
            </a:r>
          </a:p>
          <a:p>
            <a:pPr algn="just"/>
            <a:r>
              <a:rPr lang="pt-BR" sz="1800">
                <a:cs typeface="Segoe UI Light" panose="020B0502040204020203" pitchFamily="34" charset="0"/>
              </a:rPr>
              <a:t>Usar a classe </a:t>
            </a:r>
            <a:r>
              <a:rPr lang="pt-BR" sz="1800" err="1">
                <a:cs typeface="Segoe UI Light" panose="020B0502040204020203" pitchFamily="34" charset="0"/>
              </a:rPr>
              <a:t>QueryExpression</a:t>
            </a:r>
            <a:r>
              <a:rPr lang="pt-BR" sz="1800">
                <a:cs typeface="Segoe UI Light" panose="020B0502040204020203" pitchFamily="34" charset="0"/>
              </a:rPr>
              <a:t> para recuperar registros baseados em critérios complexos</a:t>
            </a:r>
          </a:p>
          <a:p>
            <a:pPr algn="just"/>
            <a:r>
              <a:rPr lang="pt-BR" sz="1800">
                <a:cs typeface="Segoe UI Light" panose="020B0502040204020203" pitchFamily="34" charset="0"/>
              </a:rPr>
              <a:t>Usar a classe </a:t>
            </a:r>
            <a:r>
              <a:rPr lang="pt-BR" sz="1800" err="1">
                <a:cs typeface="Segoe UI Light" panose="020B0502040204020203" pitchFamily="34" charset="0"/>
              </a:rPr>
              <a:t>QueryByAttribute</a:t>
            </a:r>
            <a:r>
              <a:rPr lang="pt-BR" sz="1800">
                <a:cs typeface="Segoe UI Light" panose="020B0502040204020203" pitchFamily="34" charset="0"/>
              </a:rPr>
              <a:t> para consultas simples</a:t>
            </a:r>
          </a:p>
          <a:p>
            <a:pPr algn="just"/>
            <a:r>
              <a:rPr lang="pt-BR" sz="1800">
                <a:cs typeface="Segoe UI Light" panose="020B0502040204020203" pitchFamily="34" charset="0"/>
              </a:rPr>
              <a:t>Identificar os benefícios e usos apropriados do LINQ ao consultar e interagir com dados</a:t>
            </a:r>
          </a:p>
          <a:p>
            <a:pPr algn="just"/>
            <a:r>
              <a:rPr lang="pt-BR" sz="1800">
                <a:cs typeface="Segoe UI Light" panose="020B0502040204020203" pitchFamily="34" charset="0"/>
              </a:rPr>
              <a:t>Demonstrar e explicar os usos do </a:t>
            </a:r>
            <a:r>
              <a:rPr lang="pt-BR" sz="1800" err="1">
                <a:cs typeface="Segoe UI Light" panose="020B0502040204020203" pitchFamily="34" charset="0"/>
              </a:rPr>
              <a:t>FetchXML</a:t>
            </a:r>
            <a:r>
              <a:rPr lang="pt-BR" sz="1800">
                <a:cs typeface="Segoe UI Light" panose="020B0502040204020203" pitchFamily="34" charset="0"/>
              </a:rPr>
              <a:t> ao consultar dados</a:t>
            </a:r>
          </a:p>
          <a:p>
            <a:pPr algn="just"/>
            <a:r>
              <a:rPr lang="pt-BR" sz="1800">
                <a:cs typeface="Segoe UI Light" panose="020B0502040204020203" pitchFamily="34" charset="0"/>
              </a:rPr>
              <a:t>Usar e especificar elemento </a:t>
            </a:r>
            <a:r>
              <a:rPr lang="pt-BR" sz="1800" err="1">
                <a:cs typeface="Segoe UI Light" panose="020B0502040204020203" pitchFamily="34" charset="0"/>
              </a:rPr>
              <a:t>OData</a:t>
            </a:r>
            <a:r>
              <a:rPr lang="pt-BR" sz="1800">
                <a:cs typeface="Segoe UI Light" panose="020B0502040204020203" pitchFamily="34" charset="0"/>
              </a:rPr>
              <a:t> ao consultar dados</a:t>
            </a:r>
          </a:p>
          <a:p>
            <a:pPr algn="just"/>
            <a:r>
              <a:rPr lang="pt-BR" sz="1800">
                <a:cs typeface="Segoe UI Light" panose="020B0502040204020203" pitchFamily="34" charset="0"/>
              </a:rPr>
              <a:t>Examinar como as exibições filtradas podem ser usadas para acessar dados usando o SQL</a:t>
            </a:r>
          </a:p>
          <a:p>
            <a:pPr algn="just"/>
            <a:r>
              <a:rPr lang="pt-BR" sz="1800">
                <a:cs typeface="Segoe UI Light" panose="020B0502040204020203" pitchFamily="34" charset="0"/>
              </a:rPr>
              <a:t>Usar o método Execute do Serviço da Organização para operações de plataforma mais específicas</a:t>
            </a:r>
          </a:p>
          <a:p>
            <a:pPr algn="just"/>
            <a:r>
              <a:rPr lang="pt-BR" sz="1800">
                <a:cs typeface="Segoe UI Light" panose="020B0502040204020203" pitchFamily="34" charset="0"/>
              </a:rPr>
              <a:t>Identificar classes de Solicitação e Resposta comuns</a:t>
            </a:r>
          </a:p>
          <a:p>
            <a:pPr algn="just"/>
            <a:r>
              <a:rPr lang="pt-BR" sz="1800">
                <a:cs typeface="Segoe UI Light" panose="020B0502040204020203" pitchFamily="34" charset="0"/>
              </a:rPr>
              <a:t>Acessar e atualizar informações de esquema por meio do Serviço Web da Organização</a:t>
            </a:r>
            <a:endParaRPr lang="en-US" sz="1800">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Objetivos</a:t>
            </a:r>
          </a:p>
        </p:txBody>
      </p:sp>
    </p:spTree>
    <p:extLst>
      <p:ext uri="{BB962C8B-B14F-4D97-AF65-F5344CB8AC3E}">
        <p14:creationId xmlns:p14="http://schemas.microsoft.com/office/powerpoint/2010/main" val="278101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Métodos de Consulta</a:t>
            </a:r>
          </a:p>
        </p:txBody>
      </p:sp>
      <p:sp>
        <p:nvSpPr>
          <p:cNvPr id="9" name="Text Placeholder 2"/>
          <p:cNvSpPr txBox="1">
            <a:spLocks/>
          </p:cNvSpPr>
          <p:nvPr/>
        </p:nvSpPr>
        <p:spPr>
          <a:xfrm>
            <a:off x="427036" y="1321722"/>
            <a:ext cx="11506201" cy="31762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Tipos:</a:t>
            </a:r>
          </a:p>
          <a:p>
            <a:pPr lvl="1" algn="just"/>
            <a:r>
              <a:rPr lang="pt-BR" sz="1800" err="1">
                <a:latin typeface="Segoe UI "/>
                <a:cs typeface="Segoe UI Light" panose="020B0502040204020203" pitchFamily="34" charset="0"/>
              </a:rPr>
              <a:t>FetchXML</a:t>
            </a:r>
            <a:endParaRPr lang="pt-BR" sz="1800">
              <a:latin typeface="Segoe UI "/>
              <a:cs typeface="Segoe UI Light" panose="020B0502040204020203" pitchFamily="34" charset="0"/>
            </a:endParaRPr>
          </a:p>
          <a:p>
            <a:pPr lvl="1" algn="just"/>
            <a:r>
              <a:rPr lang="pt-BR" sz="1800" err="1">
                <a:latin typeface="Segoe UI "/>
                <a:cs typeface="Segoe UI Light" panose="020B0502040204020203" pitchFamily="34" charset="0"/>
              </a:rPr>
              <a:t>QueryExpression</a:t>
            </a:r>
            <a:endParaRPr lang="pt-BR" sz="1800">
              <a:latin typeface="Segoe UI "/>
              <a:cs typeface="Segoe UI Light" panose="020B0502040204020203" pitchFamily="34" charset="0"/>
            </a:endParaRPr>
          </a:p>
          <a:p>
            <a:pPr lvl="1" algn="just"/>
            <a:r>
              <a:rPr lang="pt-BR" sz="1800">
                <a:latin typeface="Segoe UI "/>
                <a:cs typeface="Segoe UI Light" panose="020B0502040204020203" pitchFamily="34" charset="0"/>
              </a:rPr>
              <a:t>LINQ</a:t>
            </a:r>
          </a:p>
          <a:p>
            <a:pPr lvl="1" algn="just"/>
            <a:r>
              <a:rPr lang="pt-BR" sz="1800" err="1">
                <a:latin typeface="Segoe UI "/>
                <a:cs typeface="Segoe UI Light" panose="020B0502040204020203" pitchFamily="34" charset="0"/>
              </a:rPr>
              <a:t>OData</a:t>
            </a:r>
            <a:endParaRPr lang="pt-BR" sz="1800">
              <a:latin typeface="Segoe UI "/>
              <a:cs typeface="Segoe UI Light" panose="020B0502040204020203" pitchFamily="34" charset="0"/>
            </a:endParaRPr>
          </a:p>
          <a:p>
            <a:pPr lvl="1" algn="just"/>
            <a:r>
              <a:rPr lang="pt-BR" sz="1800" err="1">
                <a:latin typeface="Segoe UI "/>
                <a:cs typeface="Segoe UI Light" panose="020B0502040204020203" pitchFamily="34" charset="0"/>
              </a:rPr>
              <a:t>FilteredViews</a:t>
            </a:r>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Benefícios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Limitações</a:t>
            </a:r>
          </a:p>
        </p:txBody>
      </p:sp>
    </p:spTree>
    <p:extLst>
      <p:ext uri="{BB962C8B-B14F-4D97-AF65-F5344CB8AC3E}">
        <p14:creationId xmlns:p14="http://schemas.microsoft.com/office/powerpoint/2010/main" val="372362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507B"/>
        </a:solidFill>
        <a:effectLst/>
      </p:bgPr>
    </p:bg>
    <p:spTree>
      <p:nvGrpSpPr>
        <p:cNvPr id="1" name=""/>
        <p:cNvGrpSpPr/>
        <p:nvPr/>
      </p:nvGrpSpPr>
      <p:grpSpPr>
        <a:xfrm>
          <a:off x="0" y="0"/>
          <a:ext cx="0" cy="0"/>
          <a:chOff x="0" y="0"/>
          <a:chExt cx="0" cy="0"/>
        </a:xfrm>
      </p:grpSpPr>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034" y="339495"/>
            <a:ext cx="4406490" cy="1203279"/>
          </a:xfrm>
          <a:prstGeom prst="rect">
            <a:avLst/>
          </a:prstGeom>
        </p:spPr>
      </p:pic>
      <p:sp>
        <p:nvSpPr>
          <p:cNvPr id="7" name="AutoShape 4" descr="Resultado de imagem para ícone facebook"/>
          <p:cNvSpPr>
            <a:spLocks noChangeAspect="1" noChangeArrowheads="1"/>
          </p:cNvSpPr>
          <p:nvPr/>
        </p:nvSpPr>
        <p:spPr bwMode="auto">
          <a:xfrm>
            <a:off x="1353687" y="3610035"/>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pt-BR" sz="1836">
              <a:solidFill>
                <a:srgbClr val="070E1F"/>
              </a:solidFill>
            </a:endParaRPr>
          </a:p>
        </p:txBody>
      </p:sp>
      <p:sp>
        <p:nvSpPr>
          <p:cNvPr id="13" name="Rectangle 13"/>
          <p:cNvSpPr>
            <a:spLocks noChangeArrowheads="1"/>
          </p:cNvSpPr>
          <p:nvPr/>
        </p:nvSpPr>
        <p:spPr bwMode="auto">
          <a:xfrm>
            <a:off x="2670008" y="-1793535"/>
            <a:ext cx="13856113" cy="382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0" tIns="46630" rIns="93260" bIns="46630" numCol="1" anchor="ctr" anchorCtr="0" compatLnSpc="1">
            <a:prstTxWarp prst="textNoShape">
              <a:avLst/>
            </a:prstTxWarp>
            <a:spAutoFit/>
          </a:bodyPr>
          <a:lstStyle/>
          <a:p>
            <a:endParaRPr lang="pt-BR" sz="1836"/>
          </a:p>
        </p:txBody>
      </p:sp>
      <p:sp>
        <p:nvSpPr>
          <p:cNvPr id="14" name="Rectangle 15"/>
          <p:cNvSpPr>
            <a:spLocks noChangeArrowheads="1"/>
          </p:cNvSpPr>
          <p:nvPr/>
        </p:nvSpPr>
        <p:spPr bwMode="auto">
          <a:xfrm>
            <a:off x="2670008" y="-1632418"/>
            <a:ext cx="13856113" cy="526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0" tIns="46630" rIns="93260" bIns="46630" numCol="1" anchor="ctr" anchorCtr="0" compatLnSpc="1">
            <a:prstTxWarp prst="textNoShape">
              <a:avLst/>
            </a:prstTxWarp>
            <a:spAutoFit/>
          </a:bodyPr>
          <a:lstStyle/>
          <a:p>
            <a:pPr algn="just" defTabSz="932597" eaLnBrk="0" fontAlgn="base" hangingPunct="0">
              <a:spcBef>
                <a:spcPct val="0"/>
              </a:spcBef>
              <a:spcAft>
                <a:spcPct val="0"/>
              </a:spcAft>
            </a:pPr>
            <a:br>
              <a:rPr lang="pt-BR" altLang="pt-BR" sz="918">
                <a:latin typeface="Segoe UI" panose="020B0502040204020203" pitchFamily="34" charset="0"/>
                <a:ea typeface="Century Gothic" panose="020B0502020202020204" pitchFamily="34" charset="0"/>
                <a:cs typeface="Segoe UI" panose="020B0502040204020203" pitchFamily="34" charset="0"/>
              </a:rPr>
            </a:br>
            <a:endParaRPr lang="pt-BR" altLang="pt-BR" sz="1836">
              <a:latin typeface="Arial" panose="020B0604020202020204" pitchFamily="34" charset="0"/>
            </a:endParaRPr>
          </a:p>
        </p:txBody>
      </p:sp>
      <p:sp>
        <p:nvSpPr>
          <p:cNvPr id="6" name="Título 5"/>
          <p:cNvSpPr>
            <a:spLocks noGrp="1"/>
          </p:cNvSpPr>
          <p:nvPr>
            <p:ph type="title"/>
          </p:nvPr>
        </p:nvSpPr>
        <p:spPr>
          <a:xfrm>
            <a:off x="672191" y="2914386"/>
            <a:ext cx="11192828" cy="1165754"/>
          </a:xfrm>
        </p:spPr>
        <p:txBody>
          <a:bodyPr/>
          <a:lstStyle/>
          <a:p>
            <a:r>
              <a:rPr lang="pt-BR">
                <a:solidFill>
                  <a:schemeClr val="bg1"/>
                </a:solidFill>
              </a:rPr>
              <a:t>Visão Geral Dynamics 365</a:t>
            </a:r>
          </a:p>
        </p:txBody>
      </p:sp>
    </p:spTree>
    <p:extLst>
      <p:ext uri="{BB962C8B-B14F-4D97-AF65-F5344CB8AC3E}">
        <p14:creationId xmlns:p14="http://schemas.microsoft.com/office/powerpoint/2010/main" val="2973869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Métodos de Consulta</a:t>
            </a:r>
          </a:p>
        </p:txBody>
      </p:sp>
      <p:graphicFrame>
        <p:nvGraphicFramePr>
          <p:cNvPr id="5" name="Tabela 4"/>
          <p:cNvGraphicFramePr>
            <a:graphicFrameLocks noGrp="1"/>
          </p:cNvGraphicFramePr>
          <p:nvPr>
            <p:extLst>
              <p:ext uri="{D42A27DB-BD31-4B8C-83A1-F6EECF244321}">
                <p14:modId xmlns:p14="http://schemas.microsoft.com/office/powerpoint/2010/main" val="3400726015"/>
              </p:ext>
            </p:extLst>
          </p:nvPr>
        </p:nvGraphicFramePr>
        <p:xfrm>
          <a:off x="621824" y="1135062"/>
          <a:ext cx="10714038" cy="2437700"/>
        </p:xfrm>
        <a:graphic>
          <a:graphicData uri="http://schemas.openxmlformats.org/drawingml/2006/table">
            <a:tbl>
              <a:tblPr firstRow="1" bandRow="1">
                <a:tableStyleId>{5C22544A-7EE6-4342-B048-85BDC9FD1C3A}</a:tableStyleId>
              </a:tblPr>
              <a:tblGrid>
                <a:gridCol w="1785673">
                  <a:extLst>
                    <a:ext uri="{9D8B030D-6E8A-4147-A177-3AD203B41FA5}">
                      <a16:colId xmlns:a16="http://schemas.microsoft.com/office/drawing/2014/main" val="20000"/>
                    </a:ext>
                  </a:extLst>
                </a:gridCol>
                <a:gridCol w="1785673">
                  <a:extLst>
                    <a:ext uri="{9D8B030D-6E8A-4147-A177-3AD203B41FA5}">
                      <a16:colId xmlns:a16="http://schemas.microsoft.com/office/drawing/2014/main" val="20001"/>
                    </a:ext>
                  </a:extLst>
                </a:gridCol>
                <a:gridCol w="1785673">
                  <a:extLst>
                    <a:ext uri="{9D8B030D-6E8A-4147-A177-3AD203B41FA5}">
                      <a16:colId xmlns:a16="http://schemas.microsoft.com/office/drawing/2014/main" val="20002"/>
                    </a:ext>
                  </a:extLst>
                </a:gridCol>
                <a:gridCol w="1785673">
                  <a:extLst>
                    <a:ext uri="{9D8B030D-6E8A-4147-A177-3AD203B41FA5}">
                      <a16:colId xmlns:a16="http://schemas.microsoft.com/office/drawing/2014/main" val="20003"/>
                    </a:ext>
                  </a:extLst>
                </a:gridCol>
                <a:gridCol w="1785673">
                  <a:extLst>
                    <a:ext uri="{9D8B030D-6E8A-4147-A177-3AD203B41FA5}">
                      <a16:colId xmlns:a16="http://schemas.microsoft.com/office/drawing/2014/main" val="20004"/>
                    </a:ext>
                  </a:extLst>
                </a:gridCol>
                <a:gridCol w="1785673">
                  <a:extLst>
                    <a:ext uri="{9D8B030D-6E8A-4147-A177-3AD203B41FA5}">
                      <a16:colId xmlns:a16="http://schemas.microsoft.com/office/drawing/2014/main" val="20005"/>
                    </a:ext>
                  </a:extLst>
                </a:gridCol>
              </a:tblGrid>
              <a:tr h="364807">
                <a:tc>
                  <a:txBody>
                    <a:bodyPr/>
                    <a:lstStyle/>
                    <a:p>
                      <a:endParaRPr lang="pt-BR" sz="1500"/>
                    </a:p>
                  </a:txBody>
                  <a:tcPr/>
                </a:tc>
                <a:tc>
                  <a:txBody>
                    <a:bodyPr/>
                    <a:lstStyle/>
                    <a:p>
                      <a:r>
                        <a:rPr lang="pt-BR" sz="1500" err="1"/>
                        <a:t>OData</a:t>
                      </a:r>
                      <a:r>
                        <a:rPr lang="pt-BR" sz="1500"/>
                        <a:t> </a:t>
                      </a:r>
                    </a:p>
                  </a:txBody>
                  <a:tcPr/>
                </a:tc>
                <a:tc>
                  <a:txBody>
                    <a:bodyPr/>
                    <a:lstStyle/>
                    <a:p>
                      <a:r>
                        <a:rPr lang="pt-BR" sz="1500" err="1"/>
                        <a:t>QueryExpression</a:t>
                      </a:r>
                      <a:endParaRPr lang="pt-BR" sz="1500"/>
                    </a:p>
                  </a:txBody>
                  <a:tcPr/>
                </a:tc>
                <a:tc>
                  <a:txBody>
                    <a:bodyPr/>
                    <a:lstStyle/>
                    <a:p>
                      <a:r>
                        <a:rPr lang="pt-BR" sz="1500" err="1"/>
                        <a:t>FetchXml</a:t>
                      </a:r>
                      <a:r>
                        <a:rPr lang="pt-BR" sz="1500"/>
                        <a:t> </a:t>
                      </a:r>
                    </a:p>
                  </a:txBody>
                  <a:tcPr/>
                </a:tc>
                <a:tc>
                  <a:txBody>
                    <a:bodyPr/>
                    <a:lstStyle/>
                    <a:p>
                      <a:r>
                        <a:rPr lang="pt-BR" sz="1500"/>
                        <a:t>LINQ </a:t>
                      </a:r>
                    </a:p>
                  </a:txBody>
                  <a:tcPr/>
                </a:tc>
                <a:tc>
                  <a:txBody>
                    <a:bodyPr/>
                    <a:lstStyle/>
                    <a:p>
                      <a:r>
                        <a:rPr lang="pt-BR" sz="1500" err="1"/>
                        <a:t>Filtered</a:t>
                      </a:r>
                      <a:r>
                        <a:rPr lang="pt-BR" sz="1500"/>
                        <a:t> </a:t>
                      </a:r>
                      <a:r>
                        <a:rPr lang="pt-BR" sz="1500" err="1"/>
                        <a:t>Views</a:t>
                      </a:r>
                      <a:r>
                        <a:rPr lang="pt-BR" sz="1500"/>
                        <a:t> </a:t>
                      </a:r>
                    </a:p>
                  </a:txBody>
                  <a:tcPr/>
                </a:tc>
                <a:extLst>
                  <a:ext uri="{0D108BD9-81ED-4DB2-BD59-A6C34878D82A}">
                    <a16:rowId xmlns:a16="http://schemas.microsoft.com/office/drawing/2014/main" val="10000"/>
                  </a:ext>
                </a:extLst>
              </a:tr>
              <a:tr h="1143000">
                <a:tc>
                  <a:txBody>
                    <a:bodyPr/>
                    <a:lstStyle/>
                    <a:p>
                      <a:r>
                        <a:rPr lang="pt-BR" sz="1500"/>
                        <a:t>Executar função de criação, atualização ou exclusão </a:t>
                      </a:r>
                    </a:p>
                  </a:txBody>
                  <a:tcPr/>
                </a:tc>
                <a:tc>
                  <a:txBody>
                    <a:bodyPr/>
                    <a:lstStyle/>
                    <a:p>
                      <a:r>
                        <a:rPr lang="pt-BR" sz="1500"/>
                        <a:t>x</a:t>
                      </a:r>
                    </a:p>
                  </a:txBody>
                  <a:tcPr/>
                </a:tc>
                <a:tc>
                  <a:txBody>
                    <a:bodyPr/>
                    <a:lstStyle/>
                    <a:p>
                      <a:endParaRPr lang="pt-BR" sz="1500"/>
                    </a:p>
                  </a:txBody>
                  <a:tcPr/>
                </a:tc>
                <a:tc>
                  <a:txBody>
                    <a:bodyPr/>
                    <a:lstStyle/>
                    <a:p>
                      <a:endParaRPr lang="pt-BR" sz="1500"/>
                    </a:p>
                  </a:txBody>
                  <a:tcPr/>
                </a:tc>
                <a:tc>
                  <a:txBody>
                    <a:bodyPr/>
                    <a:lstStyle/>
                    <a:p>
                      <a:r>
                        <a:rPr lang="pt-BR" sz="1500"/>
                        <a:t>x</a:t>
                      </a:r>
                    </a:p>
                  </a:txBody>
                  <a:tcPr/>
                </a:tc>
                <a:tc>
                  <a:txBody>
                    <a:bodyPr/>
                    <a:lstStyle/>
                    <a:p>
                      <a:endParaRPr lang="pt-BR" sz="1500"/>
                    </a:p>
                  </a:txBody>
                  <a:tcPr/>
                </a:tc>
                <a:extLst>
                  <a:ext uri="{0D108BD9-81ED-4DB2-BD59-A6C34878D82A}">
                    <a16:rowId xmlns:a16="http://schemas.microsoft.com/office/drawing/2014/main" val="10001"/>
                  </a:ext>
                </a:extLst>
              </a:tr>
              <a:tr h="929893">
                <a:tc>
                  <a:txBody>
                    <a:bodyPr/>
                    <a:lstStyle/>
                    <a:p>
                      <a:r>
                        <a:rPr lang="pt-BR" sz="1500"/>
                        <a:t>Recuperar valores de registro</a:t>
                      </a:r>
                    </a:p>
                  </a:txBody>
                  <a:tcPr/>
                </a:tc>
                <a:tc>
                  <a:txBody>
                    <a:bodyPr/>
                    <a:lstStyle/>
                    <a:p>
                      <a:r>
                        <a:rPr lang="pt-BR" sz="1500"/>
                        <a:t>x</a:t>
                      </a:r>
                    </a:p>
                  </a:txBody>
                  <a:tcPr/>
                </a:tc>
                <a:tc>
                  <a:txBody>
                    <a:bodyPr/>
                    <a:lstStyle/>
                    <a:p>
                      <a:r>
                        <a:rPr lang="pt-BR" sz="1500"/>
                        <a:t>x</a:t>
                      </a:r>
                    </a:p>
                  </a:txBody>
                  <a:tcPr/>
                </a:tc>
                <a:tc>
                  <a:txBody>
                    <a:bodyPr/>
                    <a:lstStyle/>
                    <a:p>
                      <a:r>
                        <a:rPr lang="pt-BR" sz="1500"/>
                        <a:t>x</a:t>
                      </a:r>
                    </a:p>
                  </a:txBody>
                  <a:tcPr/>
                </a:tc>
                <a:tc>
                  <a:txBody>
                    <a:bodyPr/>
                    <a:lstStyle/>
                    <a:p>
                      <a:r>
                        <a:rPr lang="pt-BR" sz="1500"/>
                        <a:t>x</a:t>
                      </a:r>
                    </a:p>
                  </a:txBody>
                  <a:tcPr/>
                </a:tc>
                <a:tc>
                  <a:txBody>
                    <a:bodyPr/>
                    <a:lstStyle/>
                    <a:p>
                      <a:r>
                        <a:rPr lang="pt-BR" sz="1500"/>
                        <a:t>x</a:t>
                      </a:r>
                    </a:p>
                  </a:txBody>
                  <a:tcPr/>
                </a:tc>
                <a:extLst>
                  <a:ext uri="{0D108BD9-81ED-4DB2-BD59-A6C34878D82A}">
                    <a16:rowId xmlns:a16="http://schemas.microsoft.com/office/drawing/2014/main" val="10002"/>
                  </a:ext>
                </a:extLst>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613157548"/>
              </p:ext>
            </p:extLst>
          </p:nvPr>
        </p:nvGraphicFramePr>
        <p:xfrm>
          <a:off x="621824" y="3572762"/>
          <a:ext cx="10714038" cy="2633628"/>
        </p:xfrm>
        <a:graphic>
          <a:graphicData uri="http://schemas.openxmlformats.org/drawingml/2006/table">
            <a:tbl>
              <a:tblPr bandRow="1">
                <a:tableStyleId>{5C22544A-7EE6-4342-B048-85BDC9FD1C3A}</a:tableStyleId>
              </a:tblPr>
              <a:tblGrid>
                <a:gridCol w="1785673">
                  <a:extLst>
                    <a:ext uri="{9D8B030D-6E8A-4147-A177-3AD203B41FA5}">
                      <a16:colId xmlns:a16="http://schemas.microsoft.com/office/drawing/2014/main" val="20000"/>
                    </a:ext>
                  </a:extLst>
                </a:gridCol>
                <a:gridCol w="1785673">
                  <a:extLst>
                    <a:ext uri="{9D8B030D-6E8A-4147-A177-3AD203B41FA5}">
                      <a16:colId xmlns:a16="http://schemas.microsoft.com/office/drawing/2014/main" val="20001"/>
                    </a:ext>
                  </a:extLst>
                </a:gridCol>
                <a:gridCol w="1785673">
                  <a:extLst>
                    <a:ext uri="{9D8B030D-6E8A-4147-A177-3AD203B41FA5}">
                      <a16:colId xmlns:a16="http://schemas.microsoft.com/office/drawing/2014/main" val="20002"/>
                    </a:ext>
                  </a:extLst>
                </a:gridCol>
                <a:gridCol w="1785673">
                  <a:extLst>
                    <a:ext uri="{9D8B030D-6E8A-4147-A177-3AD203B41FA5}">
                      <a16:colId xmlns:a16="http://schemas.microsoft.com/office/drawing/2014/main" val="20003"/>
                    </a:ext>
                  </a:extLst>
                </a:gridCol>
                <a:gridCol w="1785673">
                  <a:extLst>
                    <a:ext uri="{9D8B030D-6E8A-4147-A177-3AD203B41FA5}">
                      <a16:colId xmlns:a16="http://schemas.microsoft.com/office/drawing/2014/main" val="20004"/>
                    </a:ext>
                  </a:extLst>
                </a:gridCol>
                <a:gridCol w="1785673">
                  <a:extLst>
                    <a:ext uri="{9D8B030D-6E8A-4147-A177-3AD203B41FA5}">
                      <a16:colId xmlns:a16="http://schemas.microsoft.com/office/drawing/2014/main" val="20005"/>
                    </a:ext>
                  </a:extLst>
                </a:gridCol>
              </a:tblGrid>
              <a:tr h="621948">
                <a:tc>
                  <a:txBody>
                    <a:bodyPr/>
                    <a:lstStyle/>
                    <a:p>
                      <a:r>
                        <a:rPr lang="pt-BR" sz="1500"/>
                        <a:t>Pode ser usado ao escrever relatórios </a:t>
                      </a:r>
                    </a:p>
                  </a:txBody>
                  <a:tcPr/>
                </a:tc>
                <a:tc>
                  <a:txBody>
                    <a:bodyPr/>
                    <a:lstStyle/>
                    <a:p>
                      <a:endParaRPr lang="pt-BR" sz="1500"/>
                    </a:p>
                  </a:txBody>
                  <a:tcPr/>
                </a:tc>
                <a:tc>
                  <a:txBody>
                    <a:bodyPr/>
                    <a:lstStyle/>
                    <a:p>
                      <a:endParaRPr lang="pt-BR" sz="1500"/>
                    </a:p>
                  </a:txBody>
                  <a:tcPr/>
                </a:tc>
                <a:tc>
                  <a:txBody>
                    <a:bodyPr/>
                    <a:lstStyle/>
                    <a:p>
                      <a:r>
                        <a:rPr lang="pt-BR" sz="1500"/>
                        <a:t>x</a:t>
                      </a:r>
                    </a:p>
                  </a:txBody>
                  <a:tcPr/>
                </a:tc>
                <a:tc>
                  <a:txBody>
                    <a:bodyPr/>
                    <a:lstStyle/>
                    <a:p>
                      <a:endParaRPr lang="pt-BR" sz="1500"/>
                    </a:p>
                  </a:txBody>
                  <a:tcPr/>
                </a:tc>
                <a:tc>
                  <a:txBody>
                    <a:bodyPr/>
                    <a:lstStyle/>
                    <a:p>
                      <a:r>
                        <a:rPr lang="pt-BR" sz="1500"/>
                        <a:t>x</a:t>
                      </a:r>
                    </a:p>
                  </a:txBody>
                  <a:tcPr/>
                </a:tc>
                <a:extLst>
                  <a:ext uri="{0D108BD9-81ED-4DB2-BD59-A6C34878D82A}">
                    <a16:rowId xmlns:a16="http://schemas.microsoft.com/office/drawing/2014/main" val="10001"/>
                  </a:ext>
                </a:extLst>
              </a:tr>
              <a:tr h="838200">
                <a:tc>
                  <a:txBody>
                    <a:bodyPr/>
                    <a:lstStyle/>
                    <a:p>
                      <a:r>
                        <a:rPr lang="pt-BR" sz="1500"/>
                        <a:t>Recuperar valores de várias entidades relacionadas </a:t>
                      </a:r>
                    </a:p>
                  </a:txBody>
                  <a:tcPr/>
                </a:tc>
                <a:tc>
                  <a:txBody>
                    <a:bodyPr/>
                    <a:lstStyle/>
                    <a:p>
                      <a:r>
                        <a:rPr lang="pt-BR" sz="1500"/>
                        <a:t>x</a:t>
                      </a:r>
                    </a:p>
                  </a:txBody>
                  <a:tcPr/>
                </a:tc>
                <a:tc>
                  <a:txBody>
                    <a:bodyPr/>
                    <a:lstStyle/>
                    <a:p>
                      <a:r>
                        <a:rPr lang="pt-BR" sz="1500"/>
                        <a:t>x</a:t>
                      </a:r>
                    </a:p>
                  </a:txBody>
                  <a:tcPr/>
                </a:tc>
                <a:tc>
                  <a:txBody>
                    <a:bodyPr/>
                    <a:lstStyle/>
                    <a:p>
                      <a:r>
                        <a:rPr lang="pt-BR" sz="1500"/>
                        <a:t>x</a:t>
                      </a:r>
                    </a:p>
                  </a:txBody>
                  <a:tcPr/>
                </a:tc>
                <a:tc>
                  <a:txBody>
                    <a:bodyPr/>
                    <a:lstStyle/>
                    <a:p>
                      <a:r>
                        <a:rPr lang="pt-BR" sz="1500"/>
                        <a:t>x</a:t>
                      </a:r>
                    </a:p>
                  </a:txBody>
                  <a:tcPr/>
                </a:tc>
                <a:tc>
                  <a:txBody>
                    <a:bodyPr/>
                    <a:lstStyle/>
                    <a:p>
                      <a:r>
                        <a:rPr lang="pt-BR" sz="1500"/>
                        <a:t>x</a:t>
                      </a:r>
                    </a:p>
                  </a:txBody>
                  <a:tcPr/>
                </a:tc>
                <a:extLst>
                  <a:ext uri="{0D108BD9-81ED-4DB2-BD59-A6C34878D82A}">
                    <a16:rowId xmlns:a16="http://schemas.microsoft.com/office/drawing/2014/main" val="10002"/>
                  </a:ext>
                </a:extLst>
              </a:tr>
              <a:tr h="1005309">
                <a:tc>
                  <a:txBody>
                    <a:bodyPr/>
                    <a:lstStyle/>
                    <a:p>
                      <a:r>
                        <a:rPr lang="pt-BR" sz="1500"/>
                        <a:t>Pode executar associações externas (</a:t>
                      </a:r>
                      <a:r>
                        <a:rPr lang="pt-BR" sz="1500" err="1"/>
                        <a:t>outter</a:t>
                      </a:r>
                      <a:r>
                        <a:rPr lang="pt-BR" sz="1500"/>
                        <a:t> </a:t>
                      </a:r>
                      <a:r>
                        <a:rPr lang="pt-BR" sz="1500" err="1"/>
                        <a:t>join</a:t>
                      </a:r>
                      <a:r>
                        <a:rPr lang="pt-BR" sz="1500"/>
                        <a:t>)</a:t>
                      </a:r>
                    </a:p>
                  </a:txBody>
                  <a:tcPr/>
                </a:tc>
                <a:tc>
                  <a:txBody>
                    <a:bodyPr/>
                    <a:lstStyle/>
                    <a:p>
                      <a:r>
                        <a:rPr lang="pt-BR" sz="1500"/>
                        <a:t>x</a:t>
                      </a:r>
                    </a:p>
                  </a:txBody>
                  <a:tcPr/>
                </a:tc>
                <a:tc>
                  <a:txBody>
                    <a:bodyPr/>
                    <a:lstStyle/>
                    <a:p>
                      <a:endParaRPr lang="pt-BR" sz="1500"/>
                    </a:p>
                  </a:txBody>
                  <a:tcPr/>
                </a:tc>
                <a:tc>
                  <a:txBody>
                    <a:bodyPr/>
                    <a:lstStyle/>
                    <a:p>
                      <a:r>
                        <a:rPr lang="pt-BR" sz="1500"/>
                        <a:t>x</a:t>
                      </a:r>
                    </a:p>
                  </a:txBody>
                  <a:tcPr/>
                </a:tc>
                <a:tc>
                  <a:txBody>
                    <a:bodyPr/>
                    <a:lstStyle/>
                    <a:p>
                      <a:endParaRPr lang="pt-BR" sz="1500"/>
                    </a:p>
                  </a:txBody>
                  <a:tcPr/>
                </a:tc>
                <a:tc>
                  <a:txBody>
                    <a:bodyPr/>
                    <a:lstStyle/>
                    <a:p>
                      <a:r>
                        <a:rPr lang="pt-BR" sz="1500"/>
                        <a:t>x</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4116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Métodos de Consulta</a:t>
            </a:r>
          </a:p>
        </p:txBody>
      </p:sp>
      <p:graphicFrame>
        <p:nvGraphicFramePr>
          <p:cNvPr id="6" name="Tabela 5"/>
          <p:cNvGraphicFramePr>
            <a:graphicFrameLocks noGrp="1"/>
          </p:cNvGraphicFramePr>
          <p:nvPr>
            <p:extLst>
              <p:ext uri="{D42A27DB-BD31-4B8C-83A1-F6EECF244321}">
                <p14:modId xmlns:p14="http://schemas.microsoft.com/office/powerpoint/2010/main" val="3580976265"/>
              </p:ext>
            </p:extLst>
          </p:nvPr>
        </p:nvGraphicFramePr>
        <p:xfrm>
          <a:off x="884237" y="1668462"/>
          <a:ext cx="10409244" cy="2129721"/>
        </p:xfrm>
        <a:graphic>
          <a:graphicData uri="http://schemas.openxmlformats.org/drawingml/2006/table">
            <a:tbl>
              <a:tblPr firstRow="1" bandRow="1">
                <a:tableStyleId>{5C22544A-7EE6-4342-B048-85BDC9FD1C3A}</a:tableStyleId>
              </a:tblPr>
              <a:tblGrid>
                <a:gridCol w="1734874">
                  <a:extLst>
                    <a:ext uri="{9D8B030D-6E8A-4147-A177-3AD203B41FA5}">
                      <a16:colId xmlns:a16="http://schemas.microsoft.com/office/drawing/2014/main" val="20000"/>
                    </a:ext>
                  </a:extLst>
                </a:gridCol>
                <a:gridCol w="1734874">
                  <a:extLst>
                    <a:ext uri="{9D8B030D-6E8A-4147-A177-3AD203B41FA5}">
                      <a16:colId xmlns:a16="http://schemas.microsoft.com/office/drawing/2014/main" val="20001"/>
                    </a:ext>
                  </a:extLst>
                </a:gridCol>
                <a:gridCol w="1734874">
                  <a:extLst>
                    <a:ext uri="{9D8B030D-6E8A-4147-A177-3AD203B41FA5}">
                      <a16:colId xmlns:a16="http://schemas.microsoft.com/office/drawing/2014/main" val="20002"/>
                    </a:ext>
                  </a:extLst>
                </a:gridCol>
                <a:gridCol w="1734874">
                  <a:extLst>
                    <a:ext uri="{9D8B030D-6E8A-4147-A177-3AD203B41FA5}">
                      <a16:colId xmlns:a16="http://schemas.microsoft.com/office/drawing/2014/main" val="20003"/>
                    </a:ext>
                  </a:extLst>
                </a:gridCol>
                <a:gridCol w="1734874">
                  <a:extLst>
                    <a:ext uri="{9D8B030D-6E8A-4147-A177-3AD203B41FA5}">
                      <a16:colId xmlns:a16="http://schemas.microsoft.com/office/drawing/2014/main" val="20004"/>
                    </a:ext>
                  </a:extLst>
                </a:gridCol>
                <a:gridCol w="1734874">
                  <a:extLst>
                    <a:ext uri="{9D8B030D-6E8A-4147-A177-3AD203B41FA5}">
                      <a16:colId xmlns:a16="http://schemas.microsoft.com/office/drawing/2014/main" val="20005"/>
                    </a:ext>
                  </a:extLst>
                </a:gridCol>
              </a:tblGrid>
              <a:tr h="304800">
                <a:tc>
                  <a:txBody>
                    <a:bodyPr/>
                    <a:lstStyle/>
                    <a:p>
                      <a:endParaRPr lang="pt-BR" sz="1500"/>
                    </a:p>
                  </a:txBody>
                  <a:tcPr/>
                </a:tc>
                <a:tc>
                  <a:txBody>
                    <a:bodyPr/>
                    <a:lstStyle/>
                    <a:p>
                      <a:r>
                        <a:rPr lang="pt-BR" sz="1500" err="1"/>
                        <a:t>OData</a:t>
                      </a:r>
                      <a:r>
                        <a:rPr lang="pt-BR" sz="1500"/>
                        <a:t> </a:t>
                      </a:r>
                    </a:p>
                  </a:txBody>
                  <a:tcPr/>
                </a:tc>
                <a:tc>
                  <a:txBody>
                    <a:bodyPr/>
                    <a:lstStyle/>
                    <a:p>
                      <a:r>
                        <a:rPr lang="pt-BR" sz="1500" err="1"/>
                        <a:t>QueryExpression</a:t>
                      </a:r>
                      <a:endParaRPr lang="pt-BR" sz="1500"/>
                    </a:p>
                  </a:txBody>
                  <a:tcPr/>
                </a:tc>
                <a:tc>
                  <a:txBody>
                    <a:bodyPr/>
                    <a:lstStyle/>
                    <a:p>
                      <a:r>
                        <a:rPr lang="pt-BR" sz="1500" err="1"/>
                        <a:t>FetchXml</a:t>
                      </a:r>
                      <a:r>
                        <a:rPr lang="pt-BR" sz="1500"/>
                        <a:t> </a:t>
                      </a:r>
                    </a:p>
                  </a:txBody>
                  <a:tcPr/>
                </a:tc>
                <a:tc>
                  <a:txBody>
                    <a:bodyPr/>
                    <a:lstStyle/>
                    <a:p>
                      <a:r>
                        <a:rPr lang="pt-BR" sz="1500"/>
                        <a:t>LINQ </a:t>
                      </a:r>
                    </a:p>
                  </a:txBody>
                  <a:tcPr/>
                </a:tc>
                <a:tc>
                  <a:txBody>
                    <a:bodyPr/>
                    <a:lstStyle/>
                    <a:p>
                      <a:r>
                        <a:rPr lang="pt-BR" sz="1500" err="1"/>
                        <a:t>Filtered</a:t>
                      </a:r>
                      <a:r>
                        <a:rPr lang="pt-BR" sz="1500"/>
                        <a:t> </a:t>
                      </a:r>
                      <a:r>
                        <a:rPr lang="pt-BR" sz="1500" err="1"/>
                        <a:t>Views</a:t>
                      </a:r>
                      <a:r>
                        <a:rPr lang="pt-BR" sz="1500"/>
                        <a:t> </a:t>
                      </a:r>
                    </a:p>
                  </a:txBody>
                  <a:tcPr/>
                </a:tc>
                <a:extLst>
                  <a:ext uri="{0D108BD9-81ED-4DB2-BD59-A6C34878D82A}">
                    <a16:rowId xmlns:a16="http://schemas.microsoft.com/office/drawing/2014/main" val="10000"/>
                  </a:ext>
                </a:extLst>
              </a:tr>
              <a:tr h="975360">
                <a:tc>
                  <a:txBody>
                    <a:bodyPr/>
                    <a:lstStyle/>
                    <a:p>
                      <a:r>
                        <a:rPr lang="pt-BR" sz="1500"/>
                        <a:t>Recuperar valores de entidades não relacionadas (União) </a:t>
                      </a:r>
                    </a:p>
                  </a:txBody>
                  <a:tcPr/>
                </a:tc>
                <a:tc>
                  <a:txBody>
                    <a:bodyPr/>
                    <a:lstStyle/>
                    <a:p>
                      <a:endParaRPr lang="pt-BR" sz="1500"/>
                    </a:p>
                  </a:txBody>
                  <a:tcPr/>
                </a:tc>
                <a:tc>
                  <a:txBody>
                    <a:bodyPr/>
                    <a:lstStyle/>
                    <a:p>
                      <a:endParaRPr lang="pt-BR" sz="1500"/>
                    </a:p>
                  </a:txBody>
                  <a:tcPr/>
                </a:tc>
                <a:tc>
                  <a:txBody>
                    <a:bodyPr/>
                    <a:lstStyle/>
                    <a:p>
                      <a:endParaRPr lang="pt-BR" sz="1500"/>
                    </a:p>
                  </a:txBody>
                  <a:tcPr/>
                </a:tc>
                <a:tc>
                  <a:txBody>
                    <a:bodyPr/>
                    <a:lstStyle/>
                    <a:p>
                      <a:r>
                        <a:rPr lang="pt-BR" sz="1500"/>
                        <a:t>x</a:t>
                      </a:r>
                    </a:p>
                  </a:txBody>
                  <a:tcPr/>
                </a:tc>
                <a:tc>
                  <a:txBody>
                    <a:bodyPr/>
                    <a:lstStyle/>
                    <a:p>
                      <a:r>
                        <a:rPr lang="pt-BR" sz="1500"/>
                        <a:t>x</a:t>
                      </a:r>
                    </a:p>
                  </a:txBody>
                  <a:tcPr/>
                </a:tc>
                <a:extLst>
                  <a:ext uri="{0D108BD9-81ED-4DB2-BD59-A6C34878D82A}">
                    <a16:rowId xmlns:a16="http://schemas.microsoft.com/office/drawing/2014/main" val="10001"/>
                  </a:ext>
                </a:extLst>
              </a:tr>
              <a:tr h="803841">
                <a:tc>
                  <a:txBody>
                    <a:bodyPr/>
                    <a:lstStyle/>
                    <a:p>
                      <a:r>
                        <a:rPr lang="pt-BR" sz="1500"/>
                        <a:t>Agregações </a:t>
                      </a:r>
                    </a:p>
                  </a:txBody>
                  <a:tcPr/>
                </a:tc>
                <a:tc>
                  <a:txBody>
                    <a:bodyPr/>
                    <a:lstStyle/>
                    <a:p>
                      <a:r>
                        <a:rPr lang="pt-BR" sz="1500"/>
                        <a:t>x</a:t>
                      </a:r>
                    </a:p>
                  </a:txBody>
                  <a:tcPr/>
                </a:tc>
                <a:tc>
                  <a:txBody>
                    <a:bodyPr/>
                    <a:lstStyle/>
                    <a:p>
                      <a:endParaRPr lang="pt-BR" sz="1500"/>
                    </a:p>
                  </a:txBody>
                  <a:tcPr/>
                </a:tc>
                <a:tc>
                  <a:txBody>
                    <a:bodyPr/>
                    <a:lstStyle/>
                    <a:p>
                      <a:r>
                        <a:rPr lang="pt-BR" sz="1500"/>
                        <a:t>x</a:t>
                      </a:r>
                    </a:p>
                  </a:txBody>
                  <a:tcPr/>
                </a:tc>
                <a:tc>
                  <a:txBody>
                    <a:bodyPr/>
                    <a:lstStyle/>
                    <a:p>
                      <a:r>
                        <a:rPr lang="pt-BR" sz="1500"/>
                        <a:t>x</a:t>
                      </a:r>
                    </a:p>
                  </a:txBody>
                  <a:tcPr/>
                </a:tc>
                <a:tc>
                  <a:txBody>
                    <a:bodyPr/>
                    <a:lstStyle/>
                    <a:p>
                      <a:r>
                        <a:rPr lang="pt-BR" sz="1500"/>
                        <a:t>x</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13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QueryExpression</a:t>
            </a:r>
            <a:endParaRPr lang="pt-BR">
              <a:solidFill>
                <a:srgbClr val="00B0F0"/>
              </a:solidFill>
            </a:endParaRPr>
          </a:p>
        </p:txBody>
      </p:sp>
      <p:sp>
        <p:nvSpPr>
          <p:cNvPr id="9" name="Text Placeholder 2"/>
          <p:cNvSpPr txBox="1">
            <a:spLocks/>
          </p:cNvSpPr>
          <p:nvPr/>
        </p:nvSpPr>
        <p:spPr>
          <a:xfrm>
            <a:off x="427036" y="1321722"/>
            <a:ext cx="11506201" cy="28715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Propriedades do </a:t>
            </a:r>
            <a:r>
              <a:rPr lang="pt-BR" sz="1800" err="1">
                <a:latin typeface="Segoe UI "/>
                <a:cs typeface="Segoe UI Light" panose="020B0502040204020203" pitchFamily="34" charset="0"/>
              </a:rPr>
              <a:t>QueryExpression</a:t>
            </a:r>
            <a:r>
              <a:rPr lang="pt-BR" sz="1800">
                <a:latin typeface="Segoe UI "/>
                <a:cs typeface="Segoe UI Light" panose="020B0502040204020203" pitchFamily="34" charset="0"/>
              </a:rPr>
              <a:t>:</a:t>
            </a:r>
          </a:p>
          <a:p>
            <a:pPr lvl="1" algn="just"/>
            <a:r>
              <a:rPr lang="pt-BR" sz="1800" err="1">
                <a:latin typeface="Segoe UI "/>
                <a:cs typeface="Segoe UI Light" panose="020B0502040204020203" pitchFamily="34" charset="0"/>
              </a:rPr>
              <a:t>EntityName</a:t>
            </a:r>
            <a:r>
              <a:rPr lang="pt-BR" sz="1800">
                <a:latin typeface="Segoe UI "/>
                <a:cs typeface="Segoe UI Light" panose="020B0502040204020203" pitchFamily="34" charset="0"/>
              </a:rPr>
              <a:t> </a:t>
            </a:r>
          </a:p>
          <a:p>
            <a:pPr lvl="1" algn="just"/>
            <a:r>
              <a:rPr lang="pt-BR" sz="1800" err="1">
                <a:latin typeface="Segoe UI "/>
                <a:cs typeface="Segoe UI Light" panose="020B0502040204020203" pitchFamily="34" charset="0"/>
              </a:rPr>
              <a:t>ColumnSet</a:t>
            </a:r>
            <a:r>
              <a:rPr lang="pt-BR" sz="1800">
                <a:latin typeface="Segoe UI "/>
                <a:cs typeface="Segoe UI Light" panose="020B0502040204020203" pitchFamily="34" charset="0"/>
              </a:rPr>
              <a:t> </a:t>
            </a:r>
          </a:p>
          <a:p>
            <a:pPr lvl="1" algn="just"/>
            <a:r>
              <a:rPr lang="pt-BR" sz="1800" err="1">
                <a:latin typeface="Segoe UI "/>
                <a:cs typeface="Segoe UI Light" panose="020B0502040204020203" pitchFamily="34" charset="0"/>
              </a:rPr>
              <a:t>Criteria</a:t>
            </a:r>
            <a:r>
              <a:rPr lang="pt-BR" sz="1800">
                <a:latin typeface="Segoe UI "/>
                <a:cs typeface="Segoe UI Light" panose="020B0502040204020203" pitchFamily="34" charset="0"/>
              </a:rPr>
              <a:t> </a:t>
            </a:r>
          </a:p>
          <a:p>
            <a:pPr lvl="1" algn="just"/>
            <a:r>
              <a:rPr lang="pt-BR" sz="1800" err="1">
                <a:latin typeface="Segoe UI "/>
                <a:cs typeface="Segoe UI Light" panose="020B0502040204020203" pitchFamily="34" charset="0"/>
              </a:rPr>
              <a:t>Distinct</a:t>
            </a:r>
            <a:r>
              <a:rPr lang="pt-BR" sz="1800">
                <a:latin typeface="Segoe UI "/>
                <a:cs typeface="Segoe UI Light" panose="020B0502040204020203" pitchFamily="34" charset="0"/>
              </a:rPr>
              <a:t> </a:t>
            </a:r>
          </a:p>
          <a:p>
            <a:pPr lvl="1" algn="just"/>
            <a:r>
              <a:rPr lang="pt-BR" sz="1800" err="1">
                <a:latin typeface="Segoe UI "/>
                <a:cs typeface="Segoe UI Light" panose="020B0502040204020203" pitchFamily="34" charset="0"/>
              </a:rPr>
              <a:t>LinkEntities</a:t>
            </a:r>
            <a:r>
              <a:rPr lang="pt-BR" sz="1800">
                <a:latin typeface="Segoe UI "/>
                <a:cs typeface="Segoe UI Light" panose="020B0502040204020203" pitchFamily="34" charset="0"/>
              </a:rPr>
              <a:t> </a:t>
            </a:r>
          </a:p>
          <a:p>
            <a:pPr lvl="1" algn="just"/>
            <a:r>
              <a:rPr lang="pt-BR" sz="1800" err="1">
                <a:latin typeface="Segoe UI "/>
                <a:cs typeface="Segoe UI Light" panose="020B0502040204020203" pitchFamily="34" charset="0"/>
              </a:rPr>
              <a:t>Orders</a:t>
            </a:r>
            <a:r>
              <a:rPr lang="pt-BR" sz="1800">
                <a:latin typeface="Segoe UI "/>
                <a:cs typeface="Segoe UI Light" panose="020B0502040204020203" pitchFamily="34" charset="0"/>
              </a:rPr>
              <a:t> </a:t>
            </a:r>
          </a:p>
          <a:p>
            <a:pPr lvl="1" algn="just"/>
            <a:r>
              <a:rPr lang="pt-BR" sz="1800" err="1">
                <a:latin typeface="Segoe UI "/>
                <a:cs typeface="Segoe UI Light" panose="020B0502040204020203" pitchFamily="34" charset="0"/>
              </a:rPr>
              <a:t>PageInfo</a:t>
            </a:r>
            <a:r>
              <a:rPr lang="pt-BR" sz="1800">
                <a:latin typeface="Segoe UI "/>
                <a:cs typeface="Segoe UI Light" panose="020B0502040204020203" pitchFamily="34" charset="0"/>
              </a:rPr>
              <a:t> </a:t>
            </a:r>
          </a:p>
          <a:p>
            <a:pPr lvl="1" algn="just"/>
            <a:r>
              <a:rPr lang="pt-BR" sz="1800" err="1">
                <a:latin typeface="Segoe UI "/>
                <a:cs typeface="Segoe UI Light" panose="020B0502040204020203" pitchFamily="34" charset="0"/>
              </a:rPr>
              <a:t>TotalRecordCount</a:t>
            </a:r>
            <a:endParaRPr lang="pt-BR" sz="1800">
              <a:latin typeface="Segoe UI "/>
              <a:cs typeface="Segoe UI Light" panose="020B0502040204020203" pitchFamily="34" charset="0"/>
            </a:endParaRPr>
          </a:p>
        </p:txBody>
      </p:sp>
    </p:spTree>
    <p:extLst>
      <p:ext uri="{BB962C8B-B14F-4D97-AF65-F5344CB8AC3E}">
        <p14:creationId xmlns:p14="http://schemas.microsoft.com/office/powerpoint/2010/main" val="270114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QueryExpression</a:t>
            </a:r>
            <a:endParaRPr lang="pt-BR">
              <a:solidFill>
                <a:srgbClr val="00B0F0"/>
              </a:solidFill>
            </a:endParaRPr>
          </a:p>
        </p:txBody>
      </p:sp>
      <p:sp>
        <p:nvSpPr>
          <p:cNvPr id="9" name="Text Placeholder 2"/>
          <p:cNvSpPr txBox="1">
            <a:spLocks/>
          </p:cNvSpPr>
          <p:nvPr/>
        </p:nvSpPr>
        <p:spPr>
          <a:xfrm>
            <a:off x="274638" y="1321722"/>
            <a:ext cx="11658600"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pt-BR" sz="1800">
                <a:latin typeface="Segoe UI "/>
                <a:cs typeface="Segoe UI Light" panose="020B0502040204020203" pitchFamily="34" charset="0"/>
              </a:rPr>
              <a:t>Retornar contatos com o </a:t>
            </a:r>
            <a:r>
              <a:rPr lang="en-US" sz="1800">
                <a:solidFill>
                  <a:srgbClr val="A31515"/>
                </a:solidFill>
                <a:latin typeface="Consolas" panose="020B0609020204030204" pitchFamily="49" charset="0"/>
              </a:rPr>
              <a:t>address1_city</a:t>
            </a:r>
            <a:r>
              <a:rPr lang="pt-BR" sz="1800">
                <a:latin typeface="Segoe UI "/>
                <a:cs typeface="Segoe UI Light" panose="020B0502040204020203" pitchFamily="34" charset="0"/>
              </a:rPr>
              <a:t> igual a “</a:t>
            </a:r>
            <a:r>
              <a:rPr lang="en-US" sz="1800">
                <a:solidFill>
                  <a:srgbClr val="A31515"/>
                </a:solidFill>
                <a:latin typeface="Consolas" panose="020B0609020204030204" pitchFamily="49" charset="0"/>
              </a:rPr>
              <a:t>Natal</a:t>
            </a:r>
            <a:r>
              <a:rPr lang="pt-BR" sz="1800">
                <a:latin typeface="Segoe UI "/>
                <a:cs typeface="Segoe UI Light" panose="020B0502040204020203" pitchFamily="34" charset="0"/>
              </a:rPr>
              <a:t>”</a:t>
            </a:r>
          </a:p>
        </p:txBody>
      </p:sp>
      <p:sp>
        <p:nvSpPr>
          <p:cNvPr id="2" name="Retângulo 1">
            <a:extLst>
              <a:ext uri="{FF2B5EF4-FFF2-40B4-BE49-F238E27FC236}">
                <a16:creationId xmlns:a16="http://schemas.microsoft.com/office/drawing/2014/main" id="{249E6A93-F3E1-42F5-9EC8-E199A03AF43B}"/>
              </a:ext>
            </a:extLst>
          </p:cNvPr>
          <p:cNvSpPr/>
          <p:nvPr/>
        </p:nvSpPr>
        <p:spPr>
          <a:xfrm>
            <a:off x="274637" y="1755687"/>
            <a:ext cx="12039600" cy="3785652"/>
          </a:xfrm>
          <a:prstGeom prst="rect">
            <a:avLst/>
          </a:prstGeom>
        </p:spPr>
        <p:txBody>
          <a:bodyPr wrap="square">
            <a:spAutoFit/>
          </a:bodyPr>
          <a:lstStyle/>
          <a:p>
            <a:r>
              <a:rPr lang="pt-BR" sz="16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QueryExpression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queryExpression</a:t>
            </a:r>
            <a:r>
              <a:rPr lang="pt-BR" sz="1400">
                <a:solidFill>
                  <a:srgbClr val="000000"/>
                </a:solidFill>
                <a:latin typeface="Consolas" panose="020B0609020204030204" pitchFamily="49" charset="0"/>
              </a:rPr>
              <a:t> = </a:t>
            </a:r>
            <a:r>
              <a:rPr lang="pt-BR" sz="1400">
                <a:solidFill>
                  <a:srgbClr val="0000FF"/>
                </a:solidFill>
                <a:latin typeface="Consolas" panose="020B0609020204030204" pitchFamily="49" charset="0"/>
              </a:rPr>
              <a:t>new</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QueryExpression</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account</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queryExpression.ColumnSet</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ColumnSet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endParaRPr lang="pt-BR"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ConditionExpression</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condicao</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ConditionExpression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"address1_city"</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ConditionOperator.Equal</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"Natal"</a:t>
            </a:r>
            <a:r>
              <a:rPr lang="en-US"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queryExpression.Criteria.AddCondition</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condicao</a:t>
            </a:r>
            <a:r>
              <a:rPr lang="pt-BR" sz="1400">
                <a:solidFill>
                  <a:srgbClr val="000000"/>
                </a:solidFill>
                <a:latin typeface="Consolas" panose="020B0609020204030204" pitchFamily="49" charset="0"/>
              </a:rPr>
              <a:t>);</a:t>
            </a:r>
          </a:p>
          <a:p>
            <a:endParaRPr lang="pt-BR" sz="1400">
              <a:solidFill>
                <a:srgbClr val="000000"/>
              </a:solidFill>
              <a:latin typeface="Consolas" panose="020B0609020204030204" pitchFamily="49" charset="0"/>
            </a:endParaRPr>
          </a:p>
          <a:p>
            <a:r>
              <a:rPr lang="en-US" sz="1400" err="1">
                <a:solidFill>
                  <a:srgbClr val="000000"/>
                </a:solidFill>
                <a:latin typeface="Consolas" panose="020B0609020204030204" pitchFamily="49" charset="0"/>
              </a:rPr>
              <a:t>LinkEntity</a:t>
            </a:r>
            <a:r>
              <a:rPr lang="en-US" sz="1400">
                <a:solidFill>
                  <a:srgbClr val="000000"/>
                </a:solidFill>
                <a:latin typeface="Consolas" panose="020B0609020204030204" pitchFamily="49" charset="0"/>
              </a:rPr>
              <a:t> link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LinkEntity</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"account"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"contact"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primarycontactid</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contactid</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JoinOperator.Inner</a:t>
            </a:r>
            <a:r>
              <a:rPr lang="en-US" sz="1400">
                <a:solidFill>
                  <a:srgbClr val="000000"/>
                </a:solidFill>
                <a:latin typeface="Consolas" panose="020B0609020204030204" pitchFamily="49" charset="0"/>
              </a:rPr>
              <a:t>);</a:t>
            </a:r>
          </a:p>
          <a:p>
            <a:r>
              <a:rPr lang="en-US" sz="1400" err="1">
                <a:solidFill>
                  <a:srgbClr val="000000"/>
                </a:solidFill>
                <a:latin typeface="Consolas" panose="020B0609020204030204" pitchFamily="49" charset="0"/>
              </a:rPr>
              <a:t>link.Columns</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ColumnSet</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firstname</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lastname</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a:t>
            </a:r>
          </a:p>
          <a:p>
            <a:r>
              <a:rPr lang="pt-BR" sz="1400" err="1">
                <a:solidFill>
                  <a:srgbClr val="000000"/>
                </a:solidFill>
                <a:latin typeface="Consolas" panose="020B0609020204030204" pitchFamily="49" charset="0"/>
              </a:rPr>
              <a:t>link.EntityAlias</a:t>
            </a:r>
            <a:r>
              <a:rPr lang="pt-BR" sz="1400">
                <a:solidFill>
                  <a:srgbClr val="000000"/>
                </a:solidFill>
                <a:latin typeface="Consolas" panose="020B0609020204030204" pitchFamily="49" charset="0"/>
              </a:rPr>
              <a:t> = </a:t>
            </a:r>
            <a:r>
              <a:rPr lang="pt-BR" sz="1400">
                <a:solidFill>
                  <a:srgbClr val="A31515"/>
                </a:solidFill>
                <a:latin typeface="Consolas" panose="020B0609020204030204" pitchFamily="49" charset="0"/>
              </a:rPr>
              <a:t>"Contato"</a:t>
            </a:r>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p>
          <a:p>
            <a:r>
              <a:rPr lang="pt-BR" sz="1400" err="1">
                <a:solidFill>
                  <a:srgbClr val="000000"/>
                </a:solidFill>
                <a:latin typeface="Consolas" panose="020B0609020204030204" pitchFamily="49" charset="0"/>
              </a:rPr>
              <a:t>queryExpression.LinkEntities.Add</a:t>
            </a:r>
            <a:r>
              <a:rPr lang="pt-BR" sz="1400">
                <a:solidFill>
                  <a:srgbClr val="000000"/>
                </a:solidFill>
                <a:latin typeface="Consolas" panose="020B0609020204030204" pitchFamily="49" charset="0"/>
              </a:rPr>
              <a:t>(link);</a:t>
            </a:r>
          </a:p>
          <a:p>
            <a:r>
              <a:rPr lang="fr-FR" sz="1400">
                <a:solidFill>
                  <a:srgbClr val="000000"/>
                </a:solidFill>
                <a:latin typeface="Consolas" panose="020B0609020204030204" pitchFamily="49" charset="0"/>
              </a:rPr>
              <a:t>EntityCollection colecaoEntidades = serviceProxy.RetrieveMultiple(queryExpression);</a:t>
            </a:r>
          </a:p>
          <a:p>
            <a:r>
              <a:rPr lang="pt-BR" sz="1400" err="1">
                <a:solidFill>
                  <a:srgbClr val="0000FF"/>
                </a:solidFill>
                <a:latin typeface="Consolas" panose="020B0609020204030204" pitchFamily="49" charset="0"/>
              </a:rPr>
              <a:t>foreach</a:t>
            </a:r>
            <a:r>
              <a:rPr lang="pt-BR" sz="1400">
                <a:solidFill>
                  <a:srgbClr val="000000"/>
                </a:solidFill>
                <a:latin typeface="Consolas" panose="020B0609020204030204" pitchFamily="49" charset="0"/>
              </a:rPr>
              <a:t> (var item </a:t>
            </a:r>
            <a:r>
              <a:rPr lang="pt-BR" sz="1400">
                <a:solidFill>
                  <a:srgbClr val="0000FF"/>
                </a:solidFill>
                <a:latin typeface="Consolas" panose="020B0609020204030204" pitchFamily="49" charset="0"/>
              </a:rPr>
              <a:t>in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colecaoEntidades.Entities</a:t>
            </a:r>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"Nome conta "</a:t>
            </a:r>
            <a:r>
              <a:rPr lang="pt-BR" sz="1400">
                <a:solidFill>
                  <a:srgbClr val="000000"/>
                </a:solidFill>
                <a:latin typeface="Consolas" panose="020B0609020204030204" pitchFamily="49" charset="0"/>
              </a:rPr>
              <a:t> + item[</a:t>
            </a:r>
            <a:r>
              <a:rPr lang="pt-BR" sz="1400">
                <a:solidFill>
                  <a:srgbClr val="A31515"/>
                </a:solidFill>
                <a:latin typeface="Consolas" panose="020B0609020204030204" pitchFamily="49" charset="0"/>
              </a:rPr>
              <a:t>"name"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"Nome Contato "</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AliasedValue</a:t>
            </a:r>
            <a:r>
              <a:rPr lang="pt-BR" sz="1400">
                <a:solidFill>
                  <a:srgbClr val="000000"/>
                </a:solidFill>
                <a:latin typeface="Consolas" panose="020B0609020204030204" pitchFamily="49" charset="0"/>
              </a:rPr>
              <a:t>)item[</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Contato.firstname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Value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"Sobrenome Contato "</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AliasedValue</a:t>
            </a:r>
            <a:r>
              <a:rPr lang="pt-BR" sz="1400">
                <a:solidFill>
                  <a:srgbClr val="000000"/>
                </a:solidFill>
                <a:latin typeface="Consolas" panose="020B0609020204030204" pitchFamily="49" charset="0"/>
              </a:rPr>
              <a:t>)item[</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Contato.lastname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Value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a:t>
            </a:r>
            <a:endParaRPr lang="pt-BR" sz="1400"/>
          </a:p>
        </p:txBody>
      </p:sp>
    </p:spTree>
    <p:extLst>
      <p:ext uri="{BB962C8B-B14F-4D97-AF65-F5344CB8AC3E}">
        <p14:creationId xmlns:p14="http://schemas.microsoft.com/office/powerpoint/2010/main" val="708437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Uso do </a:t>
            </a:r>
            <a:r>
              <a:rPr lang="pt-BR" err="1">
                <a:solidFill>
                  <a:srgbClr val="00B0F0"/>
                </a:solidFill>
              </a:rPr>
              <a:t>QueryExpression</a:t>
            </a:r>
            <a:endParaRPr lang="pt-BR">
              <a:solidFill>
                <a:srgbClr val="00B0F0"/>
              </a:solidFill>
            </a:endParaRP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Este laboratório demonstra o uso de objetos do Query Expression para recuperar dados do Microsoft Dynamics CRM</a:t>
            </a:r>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854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LINQ</a:t>
            </a:r>
          </a:p>
        </p:txBody>
      </p:sp>
      <p:sp>
        <p:nvSpPr>
          <p:cNvPr id="9" name="Text Placeholder 2"/>
          <p:cNvSpPr txBox="1">
            <a:spLocks/>
          </p:cNvSpPr>
          <p:nvPr/>
        </p:nvSpPr>
        <p:spPr>
          <a:xfrm>
            <a:off x="427036" y="1321722"/>
            <a:ext cx="11506201" cy="34809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O que é o LINQ?</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Limitações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LINQ e associação inicial</a:t>
            </a:r>
          </a:p>
          <a:p>
            <a:pPr lvl="1" algn="just"/>
            <a:r>
              <a:rPr lang="pt-BR" sz="1800">
                <a:latin typeface="Segoe UI "/>
                <a:cs typeface="Segoe UI Light" panose="020B0502040204020203" pitchFamily="34" charset="0"/>
              </a:rPr>
              <a:t>Não esquecer de habilitar o </a:t>
            </a:r>
            <a:r>
              <a:rPr lang="pt-BR" sz="1800" err="1">
                <a:latin typeface="Segoe UI "/>
                <a:cs typeface="Segoe UI Light" panose="020B0502040204020203" pitchFamily="34" charset="0"/>
              </a:rPr>
              <a:t>EnableProxyTypes</a:t>
            </a:r>
            <a:r>
              <a:rPr lang="pt-BR" sz="1800">
                <a:latin typeface="Segoe UI "/>
                <a:cs typeface="Segoe UI Light" panose="020B0502040204020203" pitchFamily="34" charset="0"/>
              </a:rPr>
              <a:t>() !!</a:t>
            </a:r>
          </a:p>
          <a:p>
            <a:pPr algn="just"/>
            <a:r>
              <a:rPr lang="pt-BR" sz="1800">
                <a:latin typeface="Segoe UI "/>
                <a:cs typeface="Segoe UI Light" panose="020B0502040204020203" pitchFamily="34" charset="0"/>
              </a:rPr>
              <a:t>Recursos</a:t>
            </a:r>
          </a:p>
          <a:p>
            <a:pPr lvl="1" algn="just"/>
            <a:r>
              <a:rPr lang="pt-BR" sz="1800">
                <a:latin typeface="Segoe UI "/>
                <a:cs typeface="Segoe UI Light" panose="020B0502040204020203" pitchFamily="34" charset="0"/>
              </a:rPr>
              <a:t>Realização de consultas</a:t>
            </a:r>
          </a:p>
          <a:p>
            <a:pPr lvl="1" algn="just"/>
            <a:r>
              <a:rPr lang="pt-BR" sz="1800">
                <a:latin typeface="Segoe UI "/>
                <a:cs typeface="Segoe UI Light" panose="020B0502040204020203" pitchFamily="34" charset="0"/>
              </a:rPr>
              <a:t>Criação de registros</a:t>
            </a:r>
          </a:p>
          <a:p>
            <a:pPr lvl="1" algn="just"/>
            <a:r>
              <a:rPr lang="pt-BR" sz="1800">
                <a:latin typeface="Segoe UI "/>
                <a:cs typeface="Segoe UI Light" panose="020B0502040204020203" pitchFamily="34" charset="0"/>
              </a:rPr>
              <a:t>Atualização de registros</a:t>
            </a:r>
          </a:p>
          <a:p>
            <a:pPr lvl="1" algn="just"/>
            <a:r>
              <a:rPr lang="pt-BR" sz="1800">
                <a:latin typeface="Segoe UI "/>
                <a:cs typeface="Segoe UI Light" panose="020B0502040204020203" pitchFamily="34" charset="0"/>
              </a:rPr>
              <a:t>Exclusão de registros</a:t>
            </a:r>
          </a:p>
        </p:txBody>
      </p:sp>
      <p:sp>
        <p:nvSpPr>
          <p:cNvPr id="5" name="Retângulo de cantos arredondados 32"/>
          <p:cNvSpPr/>
          <p:nvPr/>
        </p:nvSpPr>
        <p:spPr bwMode="auto">
          <a:xfrm>
            <a:off x="884237" y="5841046"/>
            <a:ext cx="11430000" cy="1153479"/>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Definição: </a:t>
            </a:r>
            <a:r>
              <a:rPr lang="pt-BR" sz="1836">
                <a:solidFill>
                  <a:srgbClr val="292929"/>
                </a:solidFill>
                <a:ea typeface="Segoe UI" pitchFamily="34" charset="0"/>
                <a:cs typeface="Segoe UI" pitchFamily="34" charset="0"/>
              </a:rPr>
              <a:t>LINQ : </a:t>
            </a:r>
            <a:r>
              <a:rPr lang="pt-BR" sz="1836" err="1">
                <a:solidFill>
                  <a:srgbClr val="292929"/>
                </a:solidFill>
                <a:ea typeface="Segoe UI" pitchFamily="34" charset="0"/>
                <a:cs typeface="Segoe UI" pitchFamily="34" charset="0"/>
              </a:rPr>
              <a:t>Language</a:t>
            </a:r>
            <a:r>
              <a:rPr lang="pt-BR" sz="1836">
                <a:solidFill>
                  <a:srgbClr val="292929"/>
                </a:solidFill>
                <a:ea typeface="Segoe UI" pitchFamily="34" charset="0"/>
                <a:cs typeface="Segoe UI" pitchFamily="34" charset="0"/>
              </a:rPr>
              <a:t> </a:t>
            </a:r>
            <a:r>
              <a:rPr lang="pt-BR" sz="1836" err="1">
                <a:solidFill>
                  <a:srgbClr val="292929"/>
                </a:solidFill>
                <a:ea typeface="Segoe UI" pitchFamily="34" charset="0"/>
                <a:cs typeface="Segoe UI" pitchFamily="34" charset="0"/>
              </a:rPr>
              <a:t>Integrated</a:t>
            </a:r>
            <a:r>
              <a:rPr lang="pt-BR" sz="1836">
                <a:solidFill>
                  <a:srgbClr val="292929"/>
                </a:solidFill>
                <a:ea typeface="Segoe UI" pitchFamily="34" charset="0"/>
                <a:cs typeface="Segoe UI" pitchFamily="34" charset="0"/>
              </a:rPr>
              <a:t> Query – Linguagem de Consulta Integrada</a:t>
            </a:r>
            <a:endParaRPr lang="pt-BR" sz="1836" b="1">
              <a:solidFill>
                <a:srgbClr val="292929"/>
              </a:solidFill>
              <a:ea typeface="Segoe UI" pitchFamily="34" charset="0"/>
              <a:cs typeface="Segoe UI" pitchFamily="34"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l="2368" t="1579" r="51049" b="3677"/>
          <a:stretch/>
        </p:blipFill>
        <p:spPr>
          <a:xfrm>
            <a:off x="977301" y="5935712"/>
            <a:ext cx="807856" cy="821549"/>
          </a:xfrm>
          <a:prstGeom prst="rect">
            <a:avLst/>
          </a:prstGeom>
        </p:spPr>
      </p:pic>
    </p:spTree>
    <p:extLst>
      <p:ext uri="{BB962C8B-B14F-4D97-AF65-F5344CB8AC3E}">
        <p14:creationId xmlns:p14="http://schemas.microsoft.com/office/powerpoint/2010/main" val="1000662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LINQ</a:t>
            </a:r>
          </a:p>
        </p:txBody>
      </p:sp>
      <p:sp>
        <p:nvSpPr>
          <p:cNvPr id="9" name="Text Placeholder 2"/>
          <p:cNvSpPr txBox="1">
            <a:spLocks/>
          </p:cNvSpPr>
          <p:nvPr/>
        </p:nvSpPr>
        <p:spPr>
          <a:xfrm>
            <a:off x="427036" y="132172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pt-BR" sz="1800">
                <a:latin typeface="Segoe UI "/>
                <a:cs typeface="Segoe UI Light" panose="020B0502040204020203" pitchFamily="34" charset="0"/>
              </a:rPr>
              <a:t>Exemplo de Consulta</a:t>
            </a:r>
          </a:p>
        </p:txBody>
      </p:sp>
      <p:sp>
        <p:nvSpPr>
          <p:cNvPr id="2" name="Retângulo 1">
            <a:extLst>
              <a:ext uri="{FF2B5EF4-FFF2-40B4-BE49-F238E27FC236}">
                <a16:creationId xmlns:a16="http://schemas.microsoft.com/office/drawing/2014/main" id="{0D16C459-D7F1-4443-923D-8D69A461D3E3}"/>
              </a:ext>
            </a:extLst>
          </p:cNvPr>
          <p:cNvSpPr/>
          <p:nvPr/>
        </p:nvSpPr>
        <p:spPr>
          <a:xfrm>
            <a:off x="308452" y="1766265"/>
            <a:ext cx="11243785" cy="4678204"/>
          </a:xfrm>
          <a:prstGeom prst="rect">
            <a:avLst/>
          </a:prstGeom>
        </p:spPr>
        <p:txBody>
          <a:bodyPr wrap="square">
            <a:spAutoFit/>
          </a:bodyPr>
          <a:lstStyle/>
          <a:p>
            <a:r>
              <a:rPr lang="en-US">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OrganizationServiceContext</a:t>
            </a:r>
            <a:r>
              <a:rPr lang="en-US" sz="1400">
                <a:solidFill>
                  <a:srgbClr val="000000"/>
                </a:solidFill>
                <a:latin typeface="Consolas" panose="020B0609020204030204" pitchFamily="49" charset="0"/>
              </a:rPr>
              <a:t> context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OrganizationServiceContext</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serviceProxy</a:t>
            </a:r>
            <a:r>
              <a:rPr lang="en-US" sz="1400">
                <a:solidFill>
                  <a:srgbClr val="000000"/>
                </a:solidFill>
                <a:latin typeface="Consolas" panose="020B0609020204030204" pitchFamily="49" charset="0"/>
              </a:rPr>
              <a:t>);</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a:solidFill>
                  <a:srgbClr val="0000FF"/>
                </a:solidFill>
                <a:latin typeface="Consolas" panose="020B0609020204030204" pitchFamily="49" charset="0"/>
              </a:rPr>
              <a:t>var</a:t>
            </a:r>
            <a:r>
              <a:rPr lang="pt-BR" sz="1400">
                <a:solidFill>
                  <a:srgbClr val="000000"/>
                </a:solidFill>
                <a:latin typeface="Consolas" panose="020B0609020204030204" pitchFamily="49" charset="0"/>
              </a:rPr>
              <a:t> resultados = </a:t>
            </a:r>
            <a:r>
              <a:rPr lang="pt-BR" sz="1400" err="1">
                <a:solidFill>
                  <a:srgbClr val="0000FF"/>
                </a:solidFill>
                <a:latin typeface="Consolas" panose="020B0609020204030204" pitchFamily="49" charset="0"/>
              </a:rPr>
              <a:t>from</a:t>
            </a:r>
            <a:r>
              <a:rPr lang="pt-BR" sz="1400">
                <a:solidFill>
                  <a:srgbClr val="000000"/>
                </a:solidFill>
                <a:latin typeface="Consolas" panose="020B0609020204030204" pitchFamily="49" charset="0"/>
              </a:rPr>
              <a:t> a </a:t>
            </a:r>
            <a:r>
              <a:rPr lang="pt-BR" sz="1400">
                <a:solidFill>
                  <a:srgbClr val="0000FF"/>
                </a:solidFill>
                <a:latin typeface="Consolas" panose="020B0609020204030204" pitchFamily="49" charset="0"/>
              </a:rPr>
              <a:t>in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context.CreateQuery</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"contact"</a:t>
            </a:r>
            <a:r>
              <a:rPr lang="pt-BR"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join</a:t>
            </a:r>
            <a:r>
              <a:rPr lang="en-US" sz="1400">
                <a:solidFill>
                  <a:srgbClr val="000000"/>
                </a:solidFill>
                <a:latin typeface="Consolas" panose="020B0609020204030204" pitchFamily="49" charset="0"/>
              </a:rPr>
              <a:t> b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context.CreateQuery</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"account"</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on</a:t>
            </a:r>
            <a:r>
              <a:rPr lang="en-US" sz="1400">
                <a:solidFill>
                  <a:srgbClr val="000000"/>
                </a:solidFill>
                <a:latin typeface="Consolas" panose="020B0609020204030204" pitchFamily="49" charset="0"/>
              </a:rPr>
              <a:t> a[</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contactid</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equals</a:t>
            </a:r>
            <a:r>
              <a:rPr lang="en-US" sz="1400">
                <a:solidFill>
                  <a:srgbClr val="000000"/>
                </a:solidFill>
                <a:latin typeface="Consolas" panose="020B0609020204030204" pitchFamily="49" charset="0"/>
              </a:rPr>
              <a:t> b[</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primarycontactid</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select</a:t>
            </a:r>
            <a:r>
              <a:rPr lang="pt-BR" sz="1400">
                <a:solidFill>
                  <a:srgbClr val="000000"/>
                </a:solidFill>
                <a:latin typeface="Consolas" panose="020B0609020204030204" pitchFamily="49" charset="0"/>
              </a:rPr>
              <a:t> </a:t>
            </a:r>
            <a:r>
              <a:rPr lang="pt-BR" sz="1400">
                <a:solidFill>
                  <a:srgbClr val="0000FF"/>
                </a:solidFill>
                <a:latin typeface="Consolas" panose="020B0609020204030204" pitchFamily="49" charset="0"/>
              </a:rPr>
              <a:t>new</a:t>
            </a:r>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retorno = </a:t>
            </a:r>
            <a:r>
              <a:rPr lang="pt-BR" sz="1400">
                <a:solidFill>
                  <a:srgbClr val="0000FF"/>
                </a:solidFill>
                <a:latin typeface="Consolas" panose="020B0609020204030204" pitchFamily="49" charset="0"/>
              </a:rPr>
              <a:t>new</a:t>
            </a:r>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FirstName</a:t>
            </a:r>
            <a:r>
              <a:rPr lang="pt-BR" sz="1400">
                <a:solidFill>
                  <a:srgbClr val="000000"/>
                </a:solidFill>
                <a:latin typeface="Consolas" panose="020B0609020204030204" pitchFamily="49" charset="0"/>
              </a:rPr>
              <a:t> = a[</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firstname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LastName</a:t>
            </a:r>
            <a:r>
              <a:rPr lang="pt-BR" sz="1400">
                <a:solidFill>
                  <a:srgbClr val="000000"/>
                </a:solidFill>
                <a:latin typeface="Consolas" panose="020B0609020204030204" pitchFamily="49" charset="0"/>
              </a:rPr>
              <a:t> = a[</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lastname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NomeConta</a:t>
            </a:r>
            <a:r>
              <a:rPr lang="pt-BR" sz="1400">
                <a:solidFill>
                  <a:srgbClr val="000000"/>
                </a:solidFill>
                <a:latin typeface="Consolas" panose="020B0609020204030204" pitchFamily="49" charset="0"/>
              </a:rPr>
              <a:t> = b[</a:t>
            </a:r>
            <a:r>
              <a:rPr lang="pt-BR" sz="1400">
                <a:solidFill>
                  <a:srgbClr val="A31515"/>
                </a:solidFill>
                <a:latin typeface="Consolas" panose="020B0609020204030204" pitchFamily="49" charset="0"/>
              </a:rPr>
              <a:t>"name"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foreach</a:t>
            </a:r>
            <a:r>
              <a:rPr lang="pt-BR" sz="1400">
                <a:solidFill>
                  <a:srgbClr val="000000"/>
                </a:solidFill>
                <a:latin typeface="Consolas" panose="020B0609020204030204" pitchFamily="49" charset="0"/>
              </a:rPr>
              <a:t> (var entidade </a:t>
            </a:r>
            <a:r>
              <a:rPr lang="pt-BR" sz="1400">
                <a:solidFill>
                  <a:srgbClr val="0000FF"/>
                </a:solidFill>
                <a:latin typeface="Consolas" panose="020B0609020204030204" pitchFamily="49" charset="0"/>
              </a:rPr>
              <a:t>in</a:t>
            </a:r>
            <a:r>
              <a:rPr lang="pt-BR" sz="1400">
                <a:solidFill>
                  <a:srgbClr val="000000"/>
                </a:solidFill>
                <a:latin typeface="Consolas" panose="020B0609020204030204" pitchFamily="49" charset="0"/>
              </a:rPr>
              <a:t> resultados)</a:t>
            </a: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"Nome : "</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entidade.retorno.FirstName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"Sobrenome : "</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entidade.retorno.LastName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NomeConta</a:t>
            </a:r>
            <a:r>
              <a:rPr lang="pt-BR" sz="1400">
                <a:solidFill>
                  <a:srgbClr val="A31515"/>
                </a:solidFill>
                <a:latin typeface="Consolas" panose="020B0609020204030204" pitchFamily="49" charset="0"/>
              </a:rPr>
              <a:t> : "</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entidade.retorno.NomeConta</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endParaRPr lang="pt-BR" sz="1400"/>
          </a:p>
        </p:txBody>
      </p:sp>
    </p:spTree>
    <p:extLst>
      <p:ext uri="{BB962C8B-B14F-4D97-AF65-F5344CB8AC3E}">
        <p14:creationId xmlns:p14="http://schemas.microsoft.com/office/powerpoint/2010/main" val="3581775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LINQ</a:t>
            </a:r>
          </a:p>
        </p:txBody>
      </p:sp>
      <p:sp>
        <p:nvSpPr>
          <p:cNvPr id="9" name="Text Placeholder 2"/>
          <p:cNvSpPr txBox="1">
            <a:spLocks/>
          </p:cNvSpPr>
          <p:nvPr/>
        </p:nvSpPr>
        <p:spPr>
          <a:xfrm>
            <a:off x="427036" y="132172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pt-BR" sz="1800">
                <a:latin typeface="Segoe UI "/>
                <a:cs typeface="Segoe UI Light" panose="020B0502040204020203" pitchFamily="34" charset="0"/>
              </a:rPr>
              <a:t>Exemplo de Criação de Registros</a:t>
            </a:r>
          </a:p>
        </p:txBody>
      </p:sp>
      <p:sp>
        <p:nvSpPr>
          <p:cNvPr id="2" name="Retângulo 1">
            <a:extLst>
              <a:ext uri="{FF2B5EF4-FFF2-40B4-BE49-F238E27FC236}">
                <a16:creationId xmlns:a16="http://schemas.microsoft.com/office/drawing/2014/main" id="{0EA33B74-FE18-4C02-AEAA-A0C9480B935B}"/>
              </a:ext>
            </a:extLst>
          </p:cNvPr>
          <p:cNvSpPr/>
          <p:nvPr/>
        </p:nvSpPr>
        <p:spPr>
          <a:xfrm>
            <a:off x="274637" y="1927603"/>
            <a:ext cx="11430000" cy="3693319"/>
          </a:xfrm>
          <a:prstGeom prst="rect">
            <a:avLst/>
          </a:prstGeom>
        </p:spPr>
        <p:txBody>
          <a:bodyPr wrap="square">
            <a:spAutoFit/>
          </a:bodyPr>
          <a:lstStyle/>
          <a:p>
            <a:r>
              <a:rPr lang="en-US" err="1">
                <a:solidFill>
                  <a:srgbClr val="000000"/>
                </a:solidFill>
                <a:latin typeface="Consolas" panose="020B0609020204030204" pitchFamily="49" charset="0"/>
              </a:rPr>
              <a:t>OrganizationServiceContext</a:t>
            </a:r>
            <a:r>
              <a:rPr lang="en-US">
                <a:solidFill>
                  <a:srgbClr val="000000"/>
                </a:solidFill>
                <a:latin typeface="Consolas" panose="020B0609020204030204" pitchFamily="49" charset="0"/>
              </a:rPr>
              <a:t> context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OrganizationServiceContext</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serviceProxy</a:t>
            </a:r>
            <a:r>
              <a:rPr lang="en-US">
                <a:solidFill>
                  <a:srgbClr val="000000"/>
                </a:solidFill>
                <a:latin typeface="Consolas" panose="020B0609020204030204" pitchFamily="49" charset="0"/>
              </a:rPr>
              <a:t>);</a:t>
            </a:r>
          </a:p>
          <a:p>
            <a:endParaRPr lang="pt-BR">
              <a:solidFill>
                <a:srgbClr val="000000"/>
              </a:solidFill>
              <a:latin typeface="Consolas" panose="020B0609020204030204" pitchFamily="49" charset="0"/>
            </a:endParaRPr>
          </a:p>
          <a:p>
            <a:r>
              <a:rPr lang="en-US">
                <a:solidFill>
                  <a:srgbClr val="000000"/>
                </a:solidFill>
                <a:latin typeface="Consolas" panose="020B0609020204030204" pitchFamily="49" charset="0"/>
              </a:rPr>
              <a:t>            Entity account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Entity(</a:t>
            </a:r>
            <a:r>
              <a:rPr lang="en-US">
                <a:solidFill>
                  <a:srgbClr val="A31515"/>
                </a:solidFill>
                <a:latin typeface="Consolas" panose="020B0609020204030204" pitchFamily="49" charset="0"/>
              </a:rPr>
              <a:t>"account"</a:t>
            </a:r>
            <a:r>
              <a:rPr lang="en-US">
                <a:solidFill>
                  <a:srgbClr val="000000"/>
                </a:solidFill>
                <a:latin typeface="Consolas" panose="020B0609020204030204" pitchFamily="49" charset="0"/>
              </a:rPr>
              <a:t>);</a:t>
            </a: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account</a:t>
            </a:r>
            <a:r>
              <a:rPr lang="pt-BR">
                <a:solidFill>
                  <a:srgbClr val="000000"/>
                </a:solidFill>
                <a:latin typeface="Consolas" panose="020B0609020204030204" pitchFamily="49" charset="0"/>
              </a:rPr>
              <a:t>[</a:t>
            </a:r>
            <a:r>
              <a:rPr lang="pt-BR">
                <a:solidFill>
                  <a:srgbClr val="A31515"/>
                </a:solidFill>
                <a:latin typeface="Consolas" panose="020B0609020204030204" pitchFamily="49" charset="0"/>
              </a:rPr>
              <a:t>"name"</a:t>
            </a:r>
            <a:r>
              <a:rPr lang="pt-BR">
                <a:solidFill>
                  <a:srgbClr val="000000"/>
                </a:solidFill>
                <a:latin typeface="Consolas" panose="020B0609020204030204" pitchFamily="49" charset="0"/>
              </a:rPr>
              <a:t>] = </a:t>
            </a:r>
            <a:r>
              <a:rPr lang="pt-BR">
                <a:solidFill>
                  <a:srgbClr val="A31515"/>
                </a:solidFill>
                <a:latin typeface="Consolas" panose="020B0609020204030204" pitchFamily="49" charset="0"/>
              </a:rPr>
              <a:t>"Treinamento </a:t>
            </a:r>
            <a:r>
              <a:rPr lang="pt-BR" err="1">
                <a:solidFill>
                  <a:srgbClr val="A31515"/>
                </a:solidFill>
                <a:latin typeface="Consolas" panose="020B0609020204030204" pitchFamily="49" charset="0"/>
              </a:rPr>
              <a:t>Extending</a:t>
            </a:r>
            <a:r>
              <a:rPr lang="pt-BR">
                <a:solidFill>
                  <a:srgbClr val="A31515"/>
                </a:solidFill>
                <a:latin typeface="Consolas" panose="020B0609020204030204" pitchFamily="49" charset="0"/>
              </a:rPr>
              <a:t>"</a:t>
            </a:r>
            <a:r>
              <a:rPr lang="pt-BR">
                <a:solidFill>
                  <a:srgbClr val="000000"/>
                </a:solidFill>
                <a:latin typeface="Consolas" panose="020B0609020204030204" pitchFamily="49" charset="0"/>
              </a:rPr>
              <a:t>;</a:t>
            </a:r>
          </a:p>
          <a:p>
            <a:endParaRPr lang="pt-BR">
              <a:solidFill>
                <a:srgbClr val="000000"/>
              </a:solidFill>
              <a:latin typeface="Consolas" panose="020B0609020204030204" pitchFamily="49" charset="0"/>
            </a:endParaRP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context.AddObject</a:t>
            </a:r>
            <a:r>
              <a:rPr lang="pt-BR">
                <a:solidFill>
                  <a:srgbClr val="000000"/>
                </a:solidFill>
                <a:latin typeface="Consolas" panose="020B0609020204030204" pitchFamily="49" charset="0"/>
              </a:rPr>
              <a:t>(</a:t>
            </a:r>
            <a:r>
              <a:rPr lang="pt-BR" err="1">
                <a:solidFill>
                  <a:srgbClr val="000000"/>
                </a:solidFill>
                <a:latin typeface="Consolas" panose="020B0609020204030204" pitchFamily="49" charset="0"/>
              </a:rPr>
              <a:t>account</a:t>
            </a:r>
            <a:r>
              <a:rPr lang="pt-BR">
                <a:solidFill>
                  <a:srgbClr val="000000"/>
                </a:solidFill>
                <a:latin typeface="Consolas" panose="020B0609020204030204" pitchFamily="49" charset="0"/>
              </a:rPr>
              <a:t>);</a:t>
            </a:r>
          </a:p>
          <a:p>
            <a:endParaRPr lang="pt-BR">
              <a:solidFill>
                <a:srgbClr val="000000"/>
              </a:solidFill>
              <a:latin typeface="Consolas" panose="020B0609020204030204" pitchFamily="49" charset="0"/>
            </a:endParaRP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context.UpdateObject</a:t>
            </a:r>
            <a:r>
              <a:rPr lang="pt-BR">
                <a:solidFill>
                  <a:srgbClr val="000000"/>
                </a:solidFill>
                <a:latin typeface="Consolas" panose="020B0609020204030204" pitchFamily="49" charset="0"/>
              </a:rPr>
              <a:t>(item);</a:t>
            </a:r>
          </a:p>
          <a:p>
            <a:r>
              <a:rPr lang="pt-BR">
                <a:solidFill>
                  <a:srgbClr val="000000"/>
                </a:solidFill>
                <a:latin typeface="Consolas" panose="020B0609020204030204" pitchFamily="49" charset="0"/>
              </a:rPr>
              <a:t>             </a:t>
            </a: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context.DeleteObject</a:t>
            </a:r>
            <a:r>
              <a:rPr lang="pt-BR">
                <a:solidFill>
                  <a:srgbClr val="000000"/>
                </a:solidFill>
                <a:latin typeface="Consolas" panose="020B0609020204030204" pitchFamily="49" charset="0"/>
              </a:rPr>
              <a:t>(item);</a:t>
            </a:r>
          </a:p>
          <a:p>
            <a:endParaRPr lang="pt-BR">
              <a:solidFill>
                <a:srgbClr val="000000"/>
              </a:solidFill>
              <a:latin typeface="Consolas" panose="020B0609020204030204" pitchFamily="49" charset="0"/>
            </a:endParaRPr>
          </a:p>
          <a:p>
            <a:endParaRPr lang="pt-BR">
              <a:solidFill>
                <a:srgbClr val="000000"/>
              </a:solidFill>
              <a:latin typeface="Consolas" panose="020B0609020204030204" pitchFamily="49" charset="0"/>
            </a:endParaRP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context.SaveChanges</a:t>
            </a:r>
            <a:r>
              <a:rPr lang="pt-BR">
                <a:solidFill>
                  <a:srgbClr val="000000"/>
                </a:solidFill>
                <a:latin typeface="Consolas" panose="020B0609020204030204" pitchFamily="49" charset="0"/>
              </a:rPr>
              <a:t>();</a:t>
            </a:r>
            <a:endParaRPr lang="pt-BR"/>
          </a:p>
        </p:txBody>
      </p:sp>
    </p:spTree>
    <p:extLst>
      <p:ext uri="{BB962C8B-B14F-4D97-AF65-F5344CB8AC3E}">
        <p14:creationId xmlns:p14="http://schemas.microsoft.com/office/powerpoint/2010/main" val="2680821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LINQ</a:t>
            </a:r>
          </a:p>
        </p:txBody>
      </p:sp>
      <p:sp>
        <p:nvSpPr>
          <p:cNvPr id="9" name="Text Placeholder 2"/>
          <p:cNvSpPr txBox="1">
            <a:spLocks/>
          </p:cNvSpPr>
          <p:nvPr/>
        </p:nvSpPr>
        <p:spPr>
          <a:xfrm>
            <a:off x="427036" y="132172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pt-BR" sz="1800">
                <a:latin typeface="Segoe UI "/>
                <a:cs typeface="Segoe UI Light" panose="020B0502040204020203" pitchFamily="34" charset="0"/>
              </a:rPr>
              <a:t>Exemplo de Atualização de Registros</a:t>
            </a:r>
          </a:p>
        </p:txBody>
      </p:sp>
      <p:sp>
        <p:nvSpPr>
          <p:cNvPr id="2" name="Retângulo 1">
            <a:extLst>
              <a:ext uri="{FF2B5EF4-FFF2-40B4-BE49-F238E27FC236}">
                <a16:creationId xmlns:a16="http://schemas.microsoft.com/office/drawing/2014/main" id="{E441DBE4-C7A1-41AD-982C-D3FCB5E1EF83}"/>
              </a:ext>
            </a:extLst>
          </p:cNvPr>
          <p:cNvSpPr/>
          <p:nvPr/>
        </p:nvSpPr>
        <p:spPr>
          <a:xfrm>
            <a:off x="621824" y="1979484"/>
            <a:ext cx="10667999" cy="3693319"/>
          </a:xfrm>
          <a:prstGeom prst="rect">
            <a:avLst/>
          </a:prstGeom>
        </p:spPr>
        <p:txBody>
          <a:bodyPr wrap="square">
            <a:spAutoFit/>
          </a:bodyPr>
          <a:lstStyle/>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OrganizationServiceContext</a:t>
            </a:r>
            <a:r>
              <a:rPr lang="en-US">
                <a:solidFill>
                  <a:srgbClr val="000000"/>
                </a:solidFill>
                <a:latin typeface="Consolas" panose="020B0609020204030204" pitchFamily="49" charset="0"/>
              </a:rPr>
              <a:t> context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OrganizationServiceContext</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serviceProxy</a:t>
            </a:r>
            <a:r>
              <a:rPr lang="en-US">
                <a:solidFill>
                  <a:srgbClr val="000000"/>
                </a:solidFill>
                <a:latin typeface="Consolas" panose="020B0609020204030204" pitchFamily="49" charset="0"/>
              </a:rPr>
              <a:t>);</a:t>
            </a:r>
          </a:p>
          <a:p>
            <a:endParaRPr lang="pt-BR">
              <a:solidFill>
                <a:srgbClr val="000000"/>
              </a:solidFill>
              <a:latin typeface="Consolas" panose="020B0609020204030204" pitchFamily="49" charset="0"/>
            </a:endParaRPr>
          </a:p>
          <a:p>
            <a:r>
              <a:rPr lang="pt-BR">
                <a:solidFill>
                  <a:srgbClr val="0000FF"/>
                </a:solidFill>
                <a:latin typeface="Consolas" panose="020B0609020204030204" pitchFamily="49" charset="0"/>
              </a:rPr>
              <a:t>  var</a:t>
            </a:r>
            <a:r>
              <a:rPr lang="pt-BR">
                <a:solidFill>
                  <a:srgbClr val="000000"/>
                </a:solidFill>
                <a:latin typeface="Consolas" panose="020B0609020204030204" pitchFamily="49" charset="0"/>
              </a:rPr>
              <a:t> resultados = </a:t>
            </a:r>
            <a:r>
              <a:rPr lang="pt-BR" err="1">
                <a:solidFill>
                  <a:srgbClr val="0000FF"/>
                </a:solidFill>
                <a:latin typeface="Consolas" panose="020B0609020204030204" pitchFamily="49" charset="0"/>
              </a:rPr>
              <a:t>from</a:t>
            </a:r>
            <a:r>
              <a:rPr lang="pt-BR">
                <a:solidFill>
                  <a:srgbClr val="000000"/>
                </a:solidFill>
                <a:latin typeface="Consolas" panose="020B0609020204030204" pitchFamily="49" charset="0"/>
              </a:rPr>
              <a:t> a </a:t>
            </a:r>
            <a:r>
              <a:rPr lang="pt-BR">
                <a:solidFill>
                  <a:srgbClr val="0000FF"/>
                </a:solidFill>
                <a:latin typeface="Consolas" panose="020B0609020204030204" pitchFamily="49" charset="0"/>
              </a:rPr>
              <a:t>in</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context.CreateQuery</a:t>
            </a:r>
            <a:r>
              <a:rPr lang="pt-BR">
                <a:solidFill>
                  <a:srgbClr val="000000"/>
                </a:solidFill>
                <a:latin typeface="Consolas" panose="020B0609020204030204" pitchFamily="49" charset="0"/>
              </a:rPr>
              <a:t>(</a:t>
            </a:r>
            <a:r>
              <a:rPr lang="pt-BR">
                <a:solidFill>
                  <a:srgbClr val="A31515"/>
                </a:solidFill>
                <a:latin typeface="Consolas" panose="020B0609020204030204" pitchFamily="49" charset="0"/>
              </a:rPr>
              <a:t>"contact"</a:t>
            </a:r>
            <a:r>
              <a:rPr lang="pt-BR">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string</a:t>
            </a:r>
            <a:r>
              <a:rPr lang="en-US">
                <a:solidFill>
                  <a:srgbClr val="000000"/>
                </a:solidFill>
                <a:latin typeface="Consolas" panose="020B0609020204030204" pitchFamily="49" charset="0"/>
              </a:rPr>
              <a:t>)a[</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firstname</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 </a:t>
            </a:r>
            <a:r>
              <a:rPr lang="en-US">
                <a:solidFill>
                  <a:srgbClr val="A31515"/>
                </a:solidFill>
                <a:latin typeface="Consolas" panose="020B0609020204030204" pitchFamily="49" charset="0"/>
              </a:rPr>
              <a:t>"Dan"</a:t>
            </a:r>
            <a:endParaRPr lang="en-US">
              <a:solidFill>
                <a:srgbClr val="000000"/>
              </a:solidFill>
              <a:latin typeface="Consolas" panose="020B0609020204030204" pitchFamily="49" charset="0"/>
            </a:endParaRPr>
          </a:p>
          <a:p>
            <a:r>
              <a:rPr lang="pt-BR">
                <a:solidFill>
                  <a:srgbClr val="000000"/>
                </a:solidFill>
                <a:latin typeface="Consolas" panose="020B0609020204030204" pitchFamily="49" charset="0"/>
              </a:rPr>
              <a:t>      </a:t>
            </a:r>
            <a:r>
              <a:rPr lang="pt-BR" err="1">
                <a:solidFill>
                  <a:srgbClr val="0000FF"/>
                </a:solidFill>
                <a:latin typeface="Consolas" panose="020B0609020204030204" pitchFamily="49" charset="0"/>
              </a:rPr>
              <a:t>select</a:t>
            </a:r>
            <a:r>
              <a:rPr lang="pt-BR">
                <a:solidFill>
                  <a:srgbClr val="000000"/>
                </a:solidFill>
                <a:latin typeface="Consolas" panose="020B0609020204030204" pitchFamily="49" charset="0"/>
              </a:rPr>
              <a:t> a;                           </a:t>
            </a:r>
          </a:p>
          <a:p>
            <a:endParaRPr lang="pt-BR">
              <a:solidFill>
                <a:srgbClr val="000000"/>
              </a:solidFill>
              <a:latin typeface="Consolas" panose="020B0609020204030204" pitchFamily="49" charset="0"/>
            </a:endParaRPr>
          </a:p>
          <a:p>
            <a:endParaRPr lang="pt-BR">
              <a:solidFill>
                <a:srgbClr val="000000"/>
              </a:solidFill>
              <a:latin typeface="Consolas" panose="020B0609020204030204" pitchFamily="49" charset="0"/>
            </a:endParaRPr>
          </a:p>
          <a:p>
            <a:r>
              <a:rPr lang="pt-BR">
                <a:solidFill>
                  <a:srgbClr val="000000"/>
                </a:solidFill>
                <a:latin typeface="Consolas" panose="020B0609020204030204" pitchFamily="49" charset="0"/>
              </a:rPr>
              <a:t>  </a:t>
            </a:r>
            <a:r>
              <a:rPr lang="pt-BR" err="1">
                <a:solidFill>
                  <a:srgbClr val="0000FF"/>
                </a:solidFill>
                <a:latin typeface="Consolas" panose="020B0609020204030204" pitchFamily="49" charset="0"/>
              </a:rPr>
              <a:t>foreach</a:t>
            </a:r>
            <a:r>
              <a:rPr lang="pt-BR">
                <a:solidFill>
                  <a:srgbClr val="000000"/>
                </a:solidFill>
                <a:latin typeface="Consolas" panose="020B0609020204030204" pitchFamily="49" charset="0"/>
              </a:rPr>
              <a:t> (var item </a:t>
            </a:r>
            <a:r>
              <a:rPr lang="pt-BR">
                <a:solidFill>
                  <a:srgbClr val="0000FF"/>
                </a:solidFill>
                <a:latin typeface="Consolas" panose="020B0609020204030204" pitchFamily="49" charset="0"/>
              </a:rPr>
              <a:t>in</a:t>
            </a:r>
            <a:r>
              <a:rPr lang="pt-BR">
                <a:solidFill>
                  <a:srgbClr val="000000"/>
                </a:solidFill>
                <a:latin typeface="Consolas" panose="020B0609020204030204" pitchFamily="49" charset="0"/>
              </a:rPr>
              <a:t> resultados)</a:t>
            </a:r>
          </a:p>
          <a:p>
            <a:r>
              <a:rPr lang="pt-BR">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item.Attributes</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firstname</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 </a:t>
            </a:r>
            <a:r>
              <a:rPr lang="en-US">
                <a:solidFill>
                  <a:srgbClr val="A31515"/>
                </a:solidFill>
                <a:latin typeface="Consolas" panose="020B0609020204030204" pitchFamily="49" charset="0"/>
              </a:rPr>
              <a:t>"Daniel Geraldeli"</a:t>
            </a:r>
            <a:r>
              <a:rPr lang="en-US">
                <a:solidFill>
                  <a:srgbClr val="000000"/>
                </a:solidFill>
                <a:latin typeface="Consolas" panose="020B0609020204030204" pitchFamily="49" charset="0"/>
              </a:rPr>
              <a:t>;</a:t>
            </a: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context.UpdateObject</a:t>
            </a:r>
            <a:r>
              <a:rPr lang="pt-BR">
                <a:solidFill>
                  <a:srgbClr val="000000"/>
                </a:solidFill>
                <a:latin typeface="Consolas" panose="020B0609020204030204" pitchFamily="49" charset="0"/>
              </a:rPr>
              <a:t>(item);</a:t>
            </a:r>
          </a:p>
          <a:p>
            <a:r>
              <a:rPr lang="pt-BR">
                <a:solidFill>
                  <a:srgbClr val="000000"/>
                </a:solidFill>
                <a:latin typeface="Consolas" panose="020B0609020204030204" pitchFamily="49" charset="0"/>
              </a:rPr>
              <a:t>   }</a:t>
            </a: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context.SaveChanges</a:t>
            </a:r>
            <a:r>
              <a:rPr lang="pt-BR">
                <a:solidFill>
                  <a:srgbClr val="000000"/>
                </a:solidFill>
                <a:latin typeface="Consolas" panose="020B0609020204030204" pitchFamily="49" charset="0"/>
              </a:rPr>
              <a:t>();</a:t>
            </a:r>
            <a:endParaRPr lang="pt-BR"/>
          </a:p>
        </p:txBody>
      </p:sp>
    </p:spTree>
    <p:extLst>
      <p:ext uri="{BB962C8B-B14F-4D97-AF65-F5344CB8AC3E}">
        <p14:creationId xmlns:p14="http://schemas.microsoft.com/office/powerpoint/2010/main" val="1225341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LINQ</a:t>
            </a:r>
          </a:p>
        </p:txBody>
      </p:sp>
      <p:sp>
        <p:nvSpPr>
          <p:cNvPr id="9" name="Text Placeholder 2"/>
          <p:cNvSpPr txBox="1">
            <a:spLocks/>
          </p:cNvSpPr>
          <p:nvPr/>
        </p:nvSpPr>
        <p:spPr>
          <a:xfrm>
            <a:off x="427036" y="132172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pt-BR" sz="1800">
                <a:latin typeface="Segoe UI "/>
                <a:cs typeface="Segoe UI Light" panose="020B0502040204020203" pitchFamily="34" charset="0"/>
              </a:rPr>
              <a:t>Exemplo de Exclusão de Registros</a:t>
            </a:r>
          </a:p>
        </p:txBody>
      </p:sp>
      <p:sp>
        <p:nvSpPr>
          <p:cNvPr id="2" name="Retângulo 1">
            <a:extLst>
              <a:ext uri="{FF2B5EF4-FFF2-40B4-BE49-F238E27FC236}">
                <a16:creationId xmlns:a16="http://schemas.microsoft.com/office/drawing/2014/main" id="{5567A7DA-FA94-45C5-9779-DBC260AF7585}"/>
              </a:ext>
            </a:extLst>
          </p:cNvPr>
          <p:cNvSpPr/>
          <p:nvPr/>
        </p:nvSpPr>
        <p:spPr>
          <a:xfrm>
            <a:off x="621824" y="1979484"/>
            <a:ext cx="11311413" cy="3139321"/>
          </a:xfrm>
          <a:prstGeom prst="rect">
            <a:avLst/>
          </a:prstGeom>
        </p:spPr>
        <p:txBody>
          <a:bodyPr wrap="square">
            <a:spAutoFit/>
          </a:bodyPr>
          <a:lstStyle/>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OrganizationServiceContext</a:t>
            </a:r>
            <a:r>
              <a:rPr lang="en-US">
                <a:solidFill>
                  <a:srgbClr val="000000"/>
                </a:solidFill>
                <a:latin typeface="Consolas" panose="020B0609020204030204" pitchFamily="49" charset="0"/>
              </a:rPr>
              <a:t> context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OrganizationServiceContext</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serviceProxy</a:t>
            </a:r>
            <a:r>
              <a:rPr lang="en-US">
                <a:solidFill>
                  <a:srgbClr val="000000"/>
                </a:solidFill>
                <a:latin typeface="Consolas" panose="020B0609020204030204" pitchFamily="49" charset="0"/>
              </a:rPr>
              <a:t>);</a:t>
            </a:r>
          </a:p>
          <a:p>
            <a:r>
              <a:rPr lang="pt-BR">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var</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resultados</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 </a:t>
            </a:r>
            <a:r>
              <a:rPr lang="en-US">
                <a:solidFill>
                  <a:srgbClr val="0000FF"/>
                </a:solidFill>
                <a:latin typeface="Consolas" panose="020B0609020204030204" pitchFamily="49" charset="0"/>
              </a:rPr>
              <a:t>in</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context.CreateQuery</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"account"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string</a:t>
            </a:r>
            <a:r>
              <a:rPr lang="en-US">
                <a:solidFill>
                  <a:srgbClr val="000000"/>
                </a:solidFill>
                <a:latin typeface="Consolas" panose="020B0609020204030204" pitchFamily="49" charset="0"/>
              </a:rPr>
              <a:t>)a[</a:t>
            </a:r>
            <a:r>
              <a:rPr lang="en-US">
                <a:solidFill>
                  <a:srgbClr val="A31515"/>
                </a:solidFill>
                <a:latin typeface="Consolas" panose="020B0609020204030204" pitchFamily="49" charset="0"/>
              </a:rPr>
              <a:t>"name"</a:t>
            </a:r>
            <a:r>
              <a:rPr lang="en-US">
                <a:solidFill>
                  <a:srgbClr val="000000"/>
                </a:solidFill>
                <a:latin typeface="Consolas" panose="020B0609020204030204" pitchFamily="49" charset="0"/>
              </a:rPr>
              <a:t>] == </a:t>
            </a:r>
            <a:r>
              <a:rPr lang="en-US">
                <a:solidFill>
                  <a:srgbClr val="A31515"/>
                </a:solidFill>
                <a:latin typeface="Consolas" panose="020B0609020204030204" pitchFamily="49" charset="0"/>
              </a:rPr>
              <a:t>"</a:t>
            </a:r>
            <a:r>
              <a:rPr lang="en-US" err="1">
                <a:solidFill>
                  <a:srgbClr val="A31515"/>
                </a:solidFill>
                <a:latin typeface="Consolas" panose="020B0609020204030204" pitchFamily="49" charset="0"/>
              </a:rPr>
              <a:t>Treinamento</a:t>
            </a:r>
            <a:r>
              <a:rPr lang="en-US">
                <a:solidFill>
                  <a:srgbClr val="A31515"/>
                </a:solidFill>
                <a:latin typeface="Consolas" panose="020B0609020204030204" pitchFamily="49" charset="0"/>
              </a:rPr>
              <a:t> Extending 2"</a:t>
            </a:r>
            <a:endParaRPr lang="en-US">
              <a:solidFill>
                <a:srgbClr val="000000"/>
              </a:solidFill>
              <a:latin typeface="Consolas" panose="020B0609020204030204" pitchFamily="49" charset="0"/>
            </a:endParaRPr>
          </a:p>
          <a:p>
            <a:r>
              <a:rPr lang="pt-BR">
                <a:solidFill>
                  <a:srgbClr val="000000"/>
                </a:solidFill>
                <a:latin typeface="Consolas" panose="020B0609020204030204" pitchFamily="49" charset="0"/>
              </a:rPr>
              <a:t>                             </a:t>
            </a:r>
            <a:r>
              <a:rPr lang="pt-BR" err="1">
                <a:solidFill>
                  <a:srgbClr val="0000FF"/>
                </a:solidFill>
                <a:latin typeface="Consolas" panose="020B0609020204030204" pitchFamily="49" charset="0"/>
              </a:rPr>
              <a:t>select</a:t>
            </a:r>
            <a:r>
              <a:rPr lang="pt-BR">
                <a:solidFill>
                  <a:srgbClr val="000000"/>
                </a:solidFill>
                <a:latin typeface="Consolas" panose="020B0609020204030204" pitchFamily="49" charset="0"/>
              </a:rPr>
              <a:t> a;</a:t>
            </a:r>
          </a:p>
          <a:p>
            <a:endParaRPr lang="pt-BR">
              <a:solidFill>
                <a:srgbClr val="000000"/>
              </a:solidFill>
              <a:latin typeface="Consolas" panose="020B0609020204030204" pitchFamily="49" charset="0"/>
            </a:endParaRPr>
          </a:p>
          <a:p>
            <a:r>
              <a:rPr lang="pt-BR">
                <a:solidFill>
                  <a:srgbClr val="000000"/>
                </a:solidFill>
                <a:latin typeface="Consolas" panose="020B0609020204030204" pitchFamily="49" charset="0"/>
              </a:rPr>
              <a:t>            </a:t>
            </a:r>
            <a:r>
              <a:rPr lang="pt-BR" err="1">
                <a:solidFill>
                  <a:srgbClr val="0000FF"/>
                </a:solidFill>
                <a:latin typeface="Consolas" panose="020B0609020204030204" pitchFamily="49" charset="0"/>
              </a:rPr>
              <a:t>foreach</a:t>
            </a:r>
            <a:r>
              <a:rPr lang="pt-BR">
                <a:solidFill>
                  <a:srgbClr val="000000"/>
                </a:solidFill>
                <a:latin typeface="Consolas" panose="020B0609020204030204" pitchFamily="49" charset="0"/>
              </a:rPr>
              <a:t> (var item </a:t>
            </a:r>
            <a:r>
              <a:rPr lang="pt-BR">
                <a:solidFill>
                  <a:srgbClr val="0000FF"/>
                </a:solidFill>
                <a:latin typeface="Consolas" panose="020B0609020204030204" pitchFamily="49" charset="0"/>
              </a:rPr>
              <a:t>in</a:t>
            </a:r>
            <a:r>
              <a:rPr lang="pt-BR">
                <a:solidFill>
                  <a:srgbClr val="000000"/>
                </a:solidFill>
                <a:latin typeface="Consolas" panose="020B0609020204030204" pitchFamily="49" charset="0"/>
              </a:rPr>
              <a:t> resultados) {</a:t>
            </a: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context.DeleteObject</a:t>
            </a:r>
            <a:r>
              <a:rPr lang="pt-BR">
                <a:solidFill>
                  <a:srgbClr val="000000"/>
                </a:solidFill>
                <a:latin typeface="Consolas" panose="020B0609020204030204" pitchFamily="49" charset="0"/>
              </a:rPr>
              <a:t>(item);</a:t>
            </a:r>
          </a:p>
          <a:p>
            <a:r>
              <a:rPr lang="pt-BR">
                <a:solidFill>
                  <a:srgbClr val="000000"/>
                </a:solidFill>
                <a:latin typeface="Consolas" panose="020B0609020204030204" pitchFamily="49" charset="0"/>
              </a:rPr>
              <a:t>            }</a:t>
            </a:r>
          </a:p>
          <a:p>
            <a:endParaRPr lang="pt-BR">
              <a:solidFill>
                <a:srgbClr val="000000"/>
              </a:solidFill>
              <a:latin typeface="Consolas" panose="020B0609020204030204" pitchFamily="49" charset="0"/>
            </a:endParaRPr>
          </a:p>
          <a:p>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context.SaveChanges</a:t>
            </a:r>
            <a:r>
              <a:rPr lang="pt-BR">
                <a:solidFill>
                  <a:srgbClr val="000000"/>
                </a:solidFill>
                <a:latin typeface="Consolas" panose="020B0609020204030204" pitchFamily="49" charset="0"/>
              </a:rPr>
              <a:t>();</a:t>
            </a:r>
            <a:endParaRPr lang="pt-BR"/>
          </a:p>
        </p:txBody>
      </p:sp>
    </p:spTree>
    <p:extLst>
      <p:ext uri="{BB962C8B-B14F-4D97-AF65-F5344CB8AC3E}">
        <p14:creationId xmlns:p14="http://schemas.microsoft.com/office/powerpoint/2010/main" val="220007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4294967295"/>
          </p:nvPr>
        </p:nvSpPr>
        <p:spPr>
          <a:xfrm>
            <a:off x="9534525" y="6483350"/>
            <a:ext cx="2901950" cy="371475"/>
          </a:xfrm>
        </p:spPr>
        <p:txBody>
          <a:bodyPr/>
          <a:lstStyle/>
          <a:p>
            <a:fld id="{25B1B22E-D3C8-4129-8E85-2E5037E3E69B}" type="slidenum">
              <a:rPr lang="en-US" smtClean="0"/>
              <a:pPr/>
              <a:t>5</a:t>
            </a:fld>
            <a:endParaRPr lang="en-US"/>
          </a:p>
        </p:txBody>
      </p:sp>
      <p:pic>
        <p:nvPicPr>
          <p:cNvPr id="5" name="Imagem 2" descr="logo-FYI_novo1"/>
          <p:cNvPicPr>
            <a:picLocks noChangeAspect="1" noChangeArrowheads="1"/>
          </p:cNvPicPr>
          <p:nvPr/>
        </p:nvPicPr>
        <p:blipFill>
          <a:blip r:embed="rId2"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
        <p:nvSpPr>
          <p:cNvPr id="8" name="Title 1"/>
          <p:cNvSpPr txBox="1">
            <a:spLocks/>
          </p:cNvSpPr>
          <p:nvPr/>
        </p:nvSpPr>
        <p:spPr>
          <a:xfrm>
            <a:off x="446478" y="265836"/>
            <a:ext cx="8812979"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080">
                <a:solidFill>
                  <a:srgbClr val="1BA1E2"/>
                </a:solidFill>
              </a:rPr>
              <a:t>Estrutura </a:t>
            </a:r>
            <a:r>
              <a:rPr lang="pt-BR" sz="4080" err="1">
                <a:solidFill>
                  <a:srgbClr val="1BA1E2"/>
                </a:solidFill>
              </a:rPr>
              <a:t>xRM</a:t>
            </a:r>
            <a:endParaRPr lang="pt-BR" sz="4080">
              <a:solidFill>
                <a:srgbClr val="1BA1E2"/>
              </a:solidFill>
            </a:endParaRPr>
          </a:p>
        </p:txBody>
      </p:sp>
      <p:sp>
        <p:nvSpPr>
          <p:cNvPr id="7" name="CaixaDeTexto 6"/>
          <p:cNvSpPr txBox="1"/>
          <p:nvPr/>
        </p:nvSpPr>
        <p:spPr>
          <a:xfrm>
            <a:off x="446478" y="1755830"/>
            <a:ext cx="11524857" cy="2031325"/>
          </a:xfrm>
          <a:prstGeom prst="rect">
            <a:avLst/>
          </a:prstGeom>
        </p:spPr>
        <p:txBody>
          <a:bodyPr wrap="square">
            <a:spAutoFit/>
          </a:bodyPr>
          <a:lstStyle>
            <a:defPPr>
              <a:defRPr lang="en-US"/>
            </a:defPPr>
            <a:lvl1pPr marL="342900" lvl="0" indent="-342900" algn="just">
              <a:spcAft>
                <a:spcPts val="0"/>
              </a:spcAft>
              <a:buFont typeface="Symbol" panose="05050102010706020507" pitchFamily="18" charset="2"/>
              <a:buChar char=""/>
              <a:defRPr>
                <a:latin typeface="Segoe UI" panose="020B0502040204020203" pitchFamily="34" charset="0"/>
                <a:ea typeface="Century Gothic" panose="020B0502020202020204" pitchFamily="34" charset="0"/>
                <a:cs typeface="Segoe UI" panose="020B0502040204020203" pitchFamily="34" charset="0"/>
              </a:defRPr>
            </a:lvl1pPr>
            <a:lvl2pPr marL="742950" lvl="1" indent="-285750" algn="just">
              <a:spcAft>
                <a:spcPts val="0"/>
              </a:spcAft>
              <a:buFont typeface="Courier New" panose="02070309020205020404" pitchFamily="49" charset="0"/>
              <a:buChar char="o"/>
              <a:defRPr b="1">
                <a:latin typeface="Segoe UI" panose="020B0502040204020203" pitchFamily="34" charset="0"/>
                <a:ea typeface="Century Gothic" panose="020B0502020202020204" pitchFamily="34" charset="0"/>
                <a:cs typeface="Segoe UI" panose="020B0502040204020203" pitchFamily="34" charset="0"/>
              </a:defRPr>
            </a:lvl2pPr>
          </a:lstStyle>
          <a:p>
            <a:r>
              <a:rPr lang="pt-BR">
                <a:latin typeface="+mj-lt"/>
                <a:cs typeface="Segoe UI Light" panose="020B0502040204020203" pitchFamily="34" charset="0"/>
              </a:rPr>
              <a:t>Base comum para </a:t>
            </a:r>
            <a:r>
              <a:rPr lang="pt-BR" err="1">
                <a:latin typeface="+mj-lt"/>
                <a:cs typeface="Segoe UI Light" panose="020B0502040204020203" pitchFamily="34" charset="0"/>
              </a:rPr>
              <a:t>ISVs</a:t>
            </a:r>
            <a:r>
              <a:rPr lang="pt-BR">
                <a:latin typeface="+mj-lt"/>
                <a:cs typeface="Segoe UI Light" panose="020B0502040204020203" pitchFamily="34" charset="0"/>
              </a:rPr>
              <a:t> e parceiros, bem como do principal aplicativo Microsoft Dynamics CRM</a:t>
            </a:r>
          </a:p>
          <a:p>
            <a:endParaRPr lang="pt-BR">
              <a:latin typeface="+mj-lt"/>
              <a:cs typeface="Segoe UI Light" panose="020B0502040204020203" pitchFamily="34" charset="0"/>
            </a:endParaRPr>
          </a:p>
          <a:p>
            <a:r>
              <a:rPr lang="pt-BR">
                <a:latin typeface="+mj-lt"/>
                <a:cs typeface="Segoe UI Light" panose="020B0502040204020203" pitchFamily="34" charset="0"/>
              </a:rPr>
              <a:t>O modelo trata dos dados, da apresentação e do gerenciamento de segurança</a:t>
            </a:r>
          </a:p>
          <a:p>
            <a:endParaRPr lang="pt-BR">
              <a:latin typeface="+mj-lt"/>
              <a:cs typeface="Segoe UI Light" panose="020B0502040204020203" pitchFamily="34" charset="0"/>
            </a:endParaRPr>
          </a:p>
          <a:p>
            <a:r>
              <a:rPr lang="pt-BR">
                <a:latin typeface="+mj-lt"/>
                <a:cs typeface="Segoe UI Light" panose="020B0502040204020203" pitchFamily="34" charset="0"/>
              </a:rPr>
              <a:t>Garante uma estrutura </a:t>
            </a:r>
            <a:r>
              <a:rPr lang="pt-BR" err="1">
                <a:latin typeface="+mj-lt"/>
                <a:cs typeface="Segoe UI Light" panose="020B0502040204020203" pitchFamily="34" charset="0"/>
              </a:rPr>
              <a:t>escalonável</a:t>
            </a:r>
            <a:r>
              <a:rPr lang="pt-BR">
                <a:latin typeface="+mj-lt"/>
                <a:cs typeface="Segoe UI Light" panose="020B0502040204020203" pitchFamily="34" charset="0"/>
              </a:rPr>
              <a:t> para clientes de pequeno e grande porte</a:t>
            </a:r>
          </a:p>
          <a:p>
            <a:endParaRPr lang="pt-BR">
              <a:latin typeface="+mj-lt"/>
              <a:cs typeface="Segoe UI Light" panose="020B0502040204020203" pitchFamily="34" charset="0"/>
            </a:endParaRPr>
          </a:p>
          <a:p>
            <a:r>
              <a:rPr lang="pt-BR">
                <a:latin typeface="+mj-lt"/>
                <a:cs typeface="Segoe UI Light" panose="020B0502040204020203" pitchFamily="34" charset="0"/>
              </a:rPr>
              <a:t>Modelo de design declarativo</a:t>
            </a:r>
            <a:endParaRPr lang="en-US" sz="3200">
              <a:latin typeface="+mj-lt"/>
              <a:cs typeface="Segoe UI Light" panose="020B0502040204020203" pitchFamily="34" charset="0"/>
            </a:endParaRPr>
          </a:p>
        </p:txBody>
      </p:sp>
      <p:grpSp>
        <p:nvGrpSpPr>
          <p:cNvPr id="10" name="Grupo 3"/>
          <p:cNvGrpSpPr/>
          <p:nvPr/>
        </p:nvGrpSpPr>
        <p:grpSpPr>
          <a:xfrm>
            <a:off x="809551" y="5851612"/>
            <a:ext cx="10983067" cy="1130964"/>
            <a:chOff x="939696" y="5627206"/>
            <a:chExt cx="10983067" cy="1130964"/>
          </a:xfrm>
        </p:grpSpPr>
        <p:sp>
          <p:nvSpPr>
            <p:cNvPr id="11" name="Retângulo de cantos arredondados 11"/>
            <p:cNvSpPr/>
            <p:nvPr/>
          </p:nvSpPr>
          <p:spPr bwMode="auto">
            <a:xfrm>
              <a:off x="939696" y="5627206"/>
              <a:ext cx="10983067" cy="1130964"/>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0000" tIns="146304" rIns="900000" bIns="146304" numCol="1" spcCol="0" rtlCol="0" fromWordArt="0" anchor="ctr" anchorCtr="0" forceAA="0" compatLnSpc="1">
              <a:prstTxWarp prst="textNoShape">
                <a:avLst/>
              </a:prstTxWarp>
              <a:noAutofit/>
            </a:bodyPr>
            <a:lstStyle/>
            <a:p>
              <a:pPr marL="536575" defTabSz="849313" fontAlgn="base">
                <a:lnSpc>
                  <a:spcPct val="90000"/>
                </a:lnSpc>
                <a:spcBef>
                  <a:spcPct val="0"/>
                </a:spcBef>
                <a:spcAft>
                  <a:spcPct val="0"/>
                </a:spcAft>
              </a:pPr>
              <a:r>
                <a:rPr lang="pt-BR" b="1">
                  <a:solidFill>
                    <a:schemeClr val="tx1"/>
                  </a:solidFill>
                  <a:ea typeface="Segoe UI" pitchFamily="34" charset="0"/>
                  <a:cs typeface="Segoe UI" pitchFamily="34" charset="0"/>
                </a:rPr>
                <a:t>Definição: </a:t>
              </a:r>
              <a:r>
                <a:rPr lang="pt-BR">
                  <a:solidFill>
                    <a:schemeClr val="tx1"/>
                  </a:solidFill>
                  <a:ea typeface="Segoe UI" pitchFamily="34" charset="0"/>
                  <a:cs typeface="Segoe UI" pitchFamily="34" charset="0"/>
                </a:rPr>
                <a:t>ISV – </a:t>
              </a:r>
              <a:r>
                <a:rPr lang="pt-BR" err="1">
                  <a:solidFill>
                    <a:schemeClr val="tx1"/>
                  </a:solidFill>
                  <a:ea typeface="Segoe UI" pitchFamily="34" charset="0"/>
                  <a:cs typeface="Segoe UI" pitchFamily="34" charset="0"/>
                </a:rPr>
                <a:t>Independent</a:t>
              </a:r>
              <a:r>
                <a:rPr lang="pt-BR">
                  <a:solidFill>
                    <a:schemeClr val="tx1"/>
                  </a:solidFill>
                  <a:ea typeface="Segoe UI" pitchFamily="34" charset="0"/>
                  <a:cs typeface="Segoe UI" pitchFamily="34" charset="0"/>
                </a:rPr>
                <a:t> Software </a:t>
              </a:r>
              <a:r>
                <a:rPr lang="pt-BR" err="1">
                  <a:solidFill>
                    <a:schemeClr val="tx1"/>
                  </a:solidFill>
                  <a:ea typeface="Segoe UI" pitchFamily="34" charset="0"/>
                  <a:cs typeface="Segoe UI" pitchFamily="34" charset="0"/>
                </a:rPr>
                <a:t>Vendor</a:t>
              </a:r>
              <a:r>
                <a:rPr lang="pt-BR">
                  <a:solidFill>
                    <a:schemeClr val="tx1"/>
                  </a:solidFill>
                  <a:ea typeface="Segoe UI" pitchFamily="34" charset="0"/>
                  <a:cs typeface="Segoe UI" pitchFamily="34" charset="0"/>
                </a:rPr>
                <a:t>(Fornecedor de software independente)</a:t>
              </a:r>
            </a:p>
            <a:p>
              <a:pPr marL="536575" defTabSz="849313" fontAlgn="base">
                <a:lnSpc>
                  <a:spcPct val="90000"/>
                </a:lnSpc>
                <a:spcBef>
                  <a:spcPct val="0"/>
                </a:spcBef>
                <a:spcAft>
                  <a:spcPct val="0"/>
                </a:spcAft>
              </a:pPr>
              <a:r>
                <a:rPr lang="pt-BR">
                  <a:solidFill>
                    <a:schemeClr val="tx1"/>
                  </a:solidFill>
                  <a:ea typeface="Segoe UI" pitchFamily="34" charset="0"/>
                  <a:cs typeface="Segoe UI" pitchFamily="34" charset="0"/>
                </a:rPr>
                <a:t>Design Declarativo – O foco deste paradigma é dizer </a:t>
              </a:r>
              <a:r>
                <a:rPr lang="pt-BR" u="sng">
                  <a:solidFill>
                    <a:schemeClr val="tx1"/>
                  </a:solidFill>
                  <a:ea typeface="Segoe UI" pitchFamily="34" charset="0"/>
                  <a:cs typeface="Segoe UI" pitchFamily="34" charset="0"/>
                </a:rPr>
                <a:t>O QUE </a:t>
              </a:r>
              <a:r>
                <a:rPr lang="pt-BR" err="1">
                  <a:solidFill>
                    <a:schemeClr val="tx1"/>
                  </a:solidFill>
                  <a:ea typeface="Segoe UI" pitchFamily="34" charset="0"/>
                  <a:cs typeface="Segoe UI" pitchFamily="34" charset="0"/>
                </a:rPr>
                <a:t>fazer,e</a:t>
              </a:r>
              <a:r>
                <a:rPr lang="pt-BR">
                  <a:solidFill>
                    <a:schemeClr val="tx1"/>
                  </a:solidFill>
                  <a:ea typeface="Segoe UI" pitchFamily="34" charset="0"/>
                  <a:cs typeface="Segoe UI" pitchFamily="34" charset="0"/>
                </a:rPr>
                <a:t> não se preocupar com detalhes de como será feito</a:t>
              </a:r>
              <a:endParaRPr lang="pt-BR" u="sng">
                <a:solidFill>
                  <a:schemeClr val="tx1"/>
                </a:solidFill>
                <a:ea typeface="Segoe UI" pitchFamily="34" charset="0"/>
                <a:cs typeface="Segoe UI" pitchFamily="34" charset="0"/>
              </a:endParaRPr>
            </a:p>
            <a:p>
              <a:pPr marL="536575" defTabSz="849313" fontAlgn="base">
                <a:lnSpc>
                  <a:spcPct val="90000"/>
                </a:lnSpc>
                <a:spcBef>
                  <a:spcPct val="0"/>
                </a:spcBef>
                <a:spcAft>
                  <a:spcPct val="0"/>
                </a:spcAft>
              </a:pPr>
              <a:endParaRPr lang="pt-BR" b="1">
                <a:solidFill>
                  <a:schemeClr val="tx1"/>
                </a:solidFill>
                <a:ea typeface="Segoe UI" pitchFamily="34" charset="0"/>
                <a:cs typeface="Segoe UI" pitchFamily="34" charset="0"/>
              </a:endParaRPr>
            </a:p>
          </p:txBody>
        </p:sp>
        <p:pic>
          <p:nvPicPr>
            <p:cNvPr id="12" name="Imagem 11"/>
            <p:cNvPicPr>
              <a:picLocks noChangeAspect="1"/>
            </p:cNvPicPr>
            <p:nvPr/>
          </p:nvPicPr>
          <p:blipFill rotWithShape="1">
            <a:blip r:embed="rId3" cstate="print">
              <a:extLst>
                <a:ext uri="{28A0092B-C50C-407E-A947-70E740481C1C}">
                  <a14:useLocalDpi xmlns:a14="http://schemas.microsoft.com/office/drawing/2010/main" val="0"/>
                </a:ext>
              </a:extLst>
            </a:blip>
            <a:srcRect l="2368" t="1579" r="51049" b="3677"/>
            <a:stretch/>
          </p:blipFill>
          <p:spPr>
            <a:xfrm>
              <a:off x="1011006" y="5791839"/>
              <a:ext cx="792088" cy="805513"/>
            </a:xfrm>
            <a:prstGeom prst="rect">
              <a:avLst/>
            </a:prstGeom>
          </p:spPr>
        </p:pic>
      </p:grpSp>
    </p:spTree>
    <p:extLst>
      <p:ext uri="{BB962C8B-B14F-4D97-AF65-F5344CB8AC3E}">
        <p14:creationId xmlns:p14="http://schemas.microsoft.com/office/powerpoint/2010/main" val="2877417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FetchXML</a:t>
            </a:r>
            <a:endParaRPr lang="pt-BR">
              <a:solidFill>
                <a:srgbClr val="00B0F0"/>
              </a:solidFill>
            </a:endParaRPr>
          </a:p>
        </p:txBody>
      </p:sp>
      <p:sp>
        <p:nvSpPr>
          <p:cNvPr id="9" name="Text Placeholder 2"/>
          <p:cNvSpPr txBox="1">
            <a:spLocks/>
          </p:cNvSpPr>
          <p:nvPr/>
        </p:nvSpPr>
        <p:spPr>
          <a:xfrm>
            <a:off x="427036" y="1321722"/>
            <a:ext cx="11506201" cy="25668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O que é o </a:t>
            </a:r>
            <a:r>
              <a:rPr lang="pt-BR" sz="1800" err="1">
                <a:latin typeface="Segoe UI "/>
                <a:cs typeface="Segoe UI Light" panose="020B0502040204020203" pitchFamily="34" charset="0"/>
              </a:rPr>
              <a:t>FetchXML</a:t>
            </a:r>
            <a:r>
              <a:rPr lang="pt-BR" sz="1800">
                <a:latin typeface="Segoe UI "/>
                <a:cs typeface="Segoe UI Light" panose="020B0502040204020203" pitchFamily="34" charset="0"/>
              </a:rPr>
              <a:t>?</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Usos comuns</a:t>
            </a:r>
          </a:p>
          <a:p>
            <a:pPr lvl="1" algn="just"/>
            <a:r>
              <a:rPr lang="pt-BR" sz="1800">
                <a:latin typeface="Segoe UI "/>
                <a:cs typeface="Segoe UI Light" panose="020B0502040204020203" pitchFamily="34" charset="0"/>
              </a:rPr>
              <a:t>Relatórios</a:t>
            </a:r>
          </a:p>
          <a:p>
            <a:pPr lvl="1" algn="just"/>
            <a:r>
              <a:rPr lang="pt-BR" sz="1800">
                <a:latin typeface="Segoe UI "/>
                <a:cs typeface="Segoe UI Light" panose="020B0502040204020203" pitchFamily="34" charset="0"/>
              </a:rPr>
              <a:t>Agregação</a:t>
            </a:r>
          </a:p>
          <a:p>
            <a:pPr lvl="1" algn="just"/>
            <a:r>
              <a:rPr lang="pt-BR" sz="1800" err="1">
                <a:latin typeface="Segoe UI "/>
                <a:cs typeface="Segoe UI Light" panose="020B0502040204020203" pitchFamily="34" charset="0"/>
              </a:rPr>
              <a:t>QueryExpression</a:t>
            </a:r>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Exemplo: recuperar todas as contas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437" y="4411662"/>
            <a:ext cx="414636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921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FetchXML</a:t>
            </a:r>
            <a:endParaRPr lang="pt-BR">
              <a:solidFill>
                <a:srgbClr val="00B0F0"/>
              </a:solidFill>
            </a:endParaRPr>
          </a:p>
        </p:txBody>
      </p:sp>
      <p:sp>
        <p:nvSpPr>
          <p:cNvPr id="9" name="Text Placeholder 2"/>
          <p:cNvSpPr txBox="1">
            <a:spLocks/>
          </p:cNvSpPr>
          <p:nvPr/>
        </p:nvSpPr>
        <p:spPr>
          <a:xfrm>
            <a:off x="427036" y="132172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pt-BR" sz="1800">
                <a:latin typeface="+mj-lt"/>
                <a:cs typeface="Segoe UI Light" panose="020B0502040204020203" pitchFamily="34" charset="0"/>
              </a:rPr>
              <a:t>Retornar todas as contas onde o campo </a:t>
            </a:r>
            <a:r>
              <a:rPr lang="en-US" sz="1800">
                <a:solidFill>
                  <a:srgbClr val="800000"/>
                </a:solidFill>
                <a:latin typeface="Consolas" panose="020B0609020204030204" pitchFamily="49" charset="0"/>
              </a:rPr>
              <a:t>emailaddress1 </a:t>
            </a:r>
            <a:r>
              <a:rPr lang="pt-BR" sz="1800">
                <a:latin typeface="+mj-lt"/>
                <a:cs typeface="Segoe UI Light" panose="020B0502040204020203" pitchFamily="34" charset="0"/>
              </a:rPr>
              <a:t>contém dados.</a:t>
            </a:r>
          </a:p>
        </p:txBody>
      </p:sp>
      <p:sp>
        <p:nvSpPr>
          <p:cNvPr id="2" name="Retângulo 1">
            <a:extLst>
              <a:ext uri="{FF2B5EF4-FFF2-40B4-BE49-F238E27FC236}">
                <a16:creationId xmlns:a16="http://schemas.microsoft.com/office/drawing/2014/main" id="{AE348AA2-DE98-4328-8E56-B8C44F0165C3}"/>
              </a:ext>
            </a:extLst>
          </p:cNvPr>
          <p:cNvSpPr/>
          <p:nvPr/>
        </p:nvSpPr>
        <p:spPr>
          <a:xfrm>
            <a:off x="427036" y="1897062"/>
            <a:ext cx="12192000" cy="4401205"/>
          </a:xfrm>
          <a:prstGeom prst="rect">
            <a:avLst/>
          </a:prstGeom>
        </p:spPr>
        <p:txBody>
          <a:bodyPr wrap="square">
            <a:spAutoFit/>
          </a:bodyPr>
          <a:lstStyle/>
          <a:p>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query = </a:t>
            </a:r>
            <a:r>
              <a:rPr lang="en-US" sz="1400">
                <a:solidFill>
                  <a:srgbClr val="800000"/>
                </a:solidFill>
                <a:latin typeface="Consolas" panose="020B0609020204030204" pitchFamily="49" charset="0"/>
              </a:rPr>
              <a:t>@"&lt;?xml version='1.0' encoding='UTF - 8'?&gt;</a:t>
            </a:r>
          </a:p>
          <a:p>
            <a:r>
              <a:rPr lang="pt-BR" sz="1400">
                <a:solidFill>
                  <a:srgbClr val="800000"/>
                </a:solidFill>
                <a:latin typeface="Consolas" panose="020B0609020204030204" pitchFamily="49" charset="0"/>
              </a:rPr>
              <a:t>             &lt;</a:t>
            </a:r>
            <a:r>
              <a:rPr lang="pt-BR" sz="1400" err="1">
                <a:solidFill>
                  <a:srgbClr val="800000"/>
                </a:solidFill>
                <a:latin typeface="Consolas" panose="020B0609020204030204" pitchFamily="49" charset="0"/>
              </a:rPr>
              <a:t>fetch</a:t>
            </a:r>
            <a:r>
              <a:rPr lang="pt-BR" sz="1400">
                <a:solidFill>
                  <a:srgbClr val="800000"/>
                </a:solidFill>
                <a:latin typeface="Consolas" panose="020B0609020204030204" pitchFamily="49" charset="0"/>
              </a:rPr>
              <a:t> </a:t>
            </a:r>
            <a:r>
              <a:rPr lang="pt-BR" sz="1400" err="1">
                <a:solidFill>
                  <a:srgbClr val="800000"/>
                </a:solidFill>
                <a:latin typeface="Consolas" panose="020B0609020204030204" pitchFamily="49" charset="0"/>
              </a:rPr>
              <a:t>version</a:t>
            </a:r>
            <a:r>
              <a:rPr lang="pt-BR" sz="1400">
                <a:solidFill>
                  <a:srgbClr val="800000"/>
                </a:solidFill>
                <a:latin typeface="Consolas" panose="020B0609020204030204" pitchFamily="49" charset="0"/>
              </a:rPr>
              <a:t> = '1.0' output - </a:t>
            </a:r>
            <a:r>
              <a:rPr lang="pt-BR" sz="1400" err="1">
                <a:solidFill>
                  <a:srgbClr val="800000"/>
                </a:solidFill>
                <a:latin typeface="Consolas" panose="020B0609020204030204" pitchFamily="49" charset="0"/>
              </a:rPr>
              <a:t>format</a:t>
            </a:r>
            <a:r>
              <a:rPr lang="pt-BR" sz="1400">
                <a:solidFill>
                  <a:srgbClr val="800000"/>
                </a:solidFill>
                <a:latin typeface="Consolas" panose="020B0609020204030204" pitchFamily="49" charset="0"/>
              </a:rPr>
              <a:t> = '</a:t>
            </a:r>
            <a:r>
              <a:rPr lang="pt-BR" sz="1400" err="1">
                <a:solidFill>
                  <a:srgbClr val="800000"/>
                </a:solidFill>
                <a:latin typeface="Consolas" panose="020B0609020204030204" pitchFamily="49" charset="0"/>
              </a:rPr>
              <a:t>xml-platform</a:t>
            </a:r>
            <a:r>
              <a:rPr lang="pt-BR" sz="1400">
                <a:solidFill>
                  <a:srgbClr val="800000"/>
                </a:solidFill>
                <a:latin typeface="Consolas" panose="020B0609020204030204" pitchFamily="49" charset="0"/>
              </a:rPr>
              <a:t>' </a:t>
            </a:r>
            <a:r>
              <a:rPr lang="pt-BR" sz="1400" err="1">
                <a:solidFill>
                  <a:srgbClr val="800000"/>
                </a:solidFill>
                <a:latin typeface="Consolas" panose="020B0609020204030204" pitchFamily="49" charset="0"/>
              </a:rPr>
              <a:t>mapping</a:t>
            </a:r>
            <a:r>
              <a:rPr lang="pt-BR" sz="1400">
                <a:solidFill>
                  <a:srgbClr val="800000"/>
                </a:solidFill>
                <a:latin typeface="Consolas" panose="020B0609020204030204" pitchFamily="49" charset="0"/>
              </a:rPr>
              <a:t> = '</a:t>
            </a:r>
            <a:r>
              <a:rPr lang="pt-BR" sz="1400" err="1">
                <a:solidFill>
                  <a:srgbClr val="800000"/>
                </a:solidFill>
                <a:latin typeface="Consolas" panose="020B0609020204030204" pitchFamily="49" charset="0"/>
              </a:rPr>
              <a:t>logical</a:t>
            </a:r>
            <a:r>
              <a:rPr lang="pt-BR" sz="1400">
                <a:solidFill>
                  <a:srgbClr val="800000"/>
                </a:solidFill>
                <a:latin typeface="Consolas" panose="020B0609020204030204" pitchFamily="49" charset="0"/>
              </a:rPr>
              <a:t>' </a:t>
            </a:r>
            <a:r>
              <a:rPr lang="pt-BR" sz="1400" err="1">
                <a:solidFill>
                  <a:srgbClr val="800000"/>
                </a:solidFill>
                <a:latin typeface="Consolas" panose="020B0609020204030204" pitchFamily="49" charset="0"/>
              </a:rPr>
              <a:t>distinct</a:t>
            </a:r>
            <a:r>
              <a:rPr lang="pt-BR" sz="1400">
                <a:solidFill>
                  <a:srgbClr val="800000"/>
                </a:solidFill>
                <a:latin typeface="Consolas" panose="020B0609020204030204" pitchFamily="49" charset="0"/>
              </a:rPr>
              <a:t> = 'false' &gt;           </a:t>
            </a:r>
          </a:p>
          <a:p>
            <a:r>
              <a:rPr lang="pt-BR" sz="1400">
                <a:solidFill>
                  <a:srgbClr val="800000"/>
                </a:solidFill>
                <a:latin typeface="Consolas" panose="020B0609020204030204" pitchFamily="49" charset="0"/>
              </a:rPr>
              <a:t>              &lt; </a:t>
            </a:r>
            <a:r>
              <a:rPr lang="pt-BR" sz="1400" err="1">
                <a:solidFill>
                  <a:srgbClr val="800000"/>
                </a:solidFill>
                <a:latin typeface="Consolas" panose="020B0609020204030204" pitchFamily="49" charset="0"/>
              </a:rPr>
              <a:t>entity</a:t>
            </a:r>
            <a:r>
              <a:rPr lang="pt-BR" sz="1400">
                <a:solidFill>
                  <a:srgbClr val="800000"/>
                </a:solidFill>
                <a:latin typeface="Consolas" panose="020B0609020204030204" pitchFamily="49" charset="0"/>
              </a:rPr>
              <a:t> name = '</a:t>
            </a:r>
            <a:r>
              <a:rPr lang="pt-BR" sz="1400" err="1">
                <a:solidFill>
                  <a:srgbClr val="800000"/>
                </a:solidFill>
                <a:latin typeface="Consolas" panose="020B0609020204030204" pitchFamily="49" charset="0"/>
              </a:rPr>
              <a:t>account</a:t>
            </a:r>
            <a:r>
              <a:rPr lang="pt-BR" sz="1400">
                <a:solidFill>
                  <a:srgbClr val="800000"/>
                </a:solidFill>
                <a:latin typeface="Consolas" panose="020B0609020204030204" pitchFamily="49" charset="0"/>
              </a:rPr>
              <a:t>' &gt;            </a:t>
            </a:r>
          </a:p>
          <a:p>
            <a:r>
              <a:rPr lang="pt-BR" sz="1400">
                <a:solidFill>
                  <a:srgbClr val="800000"/>
                </a:solidFill>
                <a:latin typeface="Consolas" panose="020B0609020204030204" pitchFamily="49" charset="0"/>
              </a:rPr>
              <a:t>                  &lt; </a:t>
            </a:r>
            <a:r>
              <a:rPr lang="pt-BR" sz="1400" err="1">
                <a:solidFill>
                  <a:srgbClr val="800000"/>
                </a:solidFill>
                <a:latin typeface="Consolas" panose="020B0609020204030204" pitchFamily="49" charset="0"/>
              </a:rPr>
              <a:t>attribute</a:t>
            </a:r>
            <a:r>
              <a:rPr lang="pt-BR" sz="1400">
                <a:solidFill>
                  <a:srgbClr val="800000"/>
                </a:solidFill>
                <a:latin typeface="Consolas" panose="020B0609020204030204" pitchFamily="49" charset="0"/>
              </a:rPr>
              <a:t> name = 'name' /&gt;             </a:t>
            </a:r>
          </a:p>
          <a:p>
            <a:r>
              <a:rPr lang="pt-BR" sz="1400">
                <a:solidFill>
                  <a:srgbClr val="800000"/>
                </a:solidFill>
                <a:latin typeface="Consolas" panose="020B0609020204030204" pitchFamily="49" charset="0"/>
              </a:rPr>
              <a:t>                   &lt; </a:t>
            </a:r>
            <a:r>
              <a:rPr lang="pt-BR" sz="1400" err="1">
                <a:solidFill>
                  <a:srgbClr val="800000"/>
                </a:solidFill>
                <a:latin typeface="Consolas" panose="020B0609020204030204" pitchFamily="49" charset="0"/>
              </a:rPr>
              <a:t>attribute</a:t>
            </a:r>
            <a:r>
              <a:rPr lang="pt-BR" sz="1400">
                <a:solidFill>
                  <a:srgbClr val="800000"/>
                </a:solidFill>
                <a:latin typeface="Consolas" panose="020B0609020204030204" pitchFamily="49" charset="0"/>
              </a:rPr>
              <a:t> name = '</a:t>
            </a:r>
            <a:r>
              <a:rPr lang="pt-BR" sz="1400" err="1">
                <a:solidFill>
                  <a:srgbClr val="800000"/>
                </a:solidFill>
                <a:latin typeface="Consolas" panose="020B0609020204030204" pitchFamily="49" charset="0"/>
              </a:rPr>
              <a:t>primarycontactid</a:t>
            </a:r>
            <a:r>
              <a:rPr lang="pt-BR" sz="1400">
                <a:solidFill>
                  <a:srgbClr val="800000"/>
                </a:solidFill>
                <a:latin typeface="Consolas" panose="020B0609020204030204" pitchFamily="49" charset="0"/>
              </a:rPr>
              <a:t>' /&gt;              </a:t>
            </a:r>
          </a:p>
          <a:p>
            <a:r>
              <a:rPr lang="pt-BR" sz="1400">
                <a:solidFill>
                  <a:srgbClr val="800000"/>
                </a:solidFill>
                <a:latin typeface="Consolas" panose="020B0609020204030204" pitchFamily="49" charset="0"/>
              </a:rPr>
              <a:t>                    &lt; </a:t>
            </a:r>
            <a:r>
              <a:rPr lang="pt-BR" sz="1400" err="1">
                <a:solidFill>
                  <a:srgbClr val="800000"/>
                </a:solidFill>
                <a:latin typeface="Consolas" panose="020B0609020204030204" pitchFamily="49" charset="0"/>
              </a:rPr>
              <a:t>attribute</a:t>
            </a:r>
            <a:r>
              <a:rPr lang="pt-BR" sz="1400">
                <a:solidFill>
                  <a:srgbClr val="800000"/>
                </a:solidFill>
                <a:latin typeface="Consolas" panose="020B0609020204030204" pitchFamily="49" charset="0"/>
              </a:rPr>
              <a:t> name = 'telephone1' /&gt;               </a:t>
            </a:r>
          </a:p>
          <a:p>
            <a:r>
              <a:rPr lang="pt-BR" sz="1400">
                <a:solidFill>
                  <a:srgbClr val="800000"/>
                </a:solidFill>
                <a:latin typeface="Consolas" panose="020B0609020204030204" pitchFamily="49" charset="0"/>
              </a:rPr>
              <a:t>                     &lt; </a:t>
            </a:r>
            <a:r>
              <a:rPr lang="pt-BR" sz="1400" err="1">
                <a:solidFill>
                  <a:srgbClr val="800000"/>
                </a:solidFill>
                <a:latin typeface="Consolas" panose="020B0609020204030204" pitchFamily="49" charset="0"/>
              </a:rPr>
              <a:t>attribute</a:t>
            </a:r>
            <a:r>
              <a:rPr lang="pt-BR" sz="1400">
                <a:solidFill>
                  <a:srgbClr val="800000"/>
                </a:solidFill>
                <a:latin typeface="Consolas" panose="020B0609020204030204" pitchFamily="49" charset="0"/>
              </a:rPr>
              <a:t> name = '</a:t>
            </a:r>
            <a:r>
              <a:rPr lang="pt-BR" sz="1400" err="1">
                <a:solidFill>
                  <a:srgbClr val="800000"/>
                </a:solidFill>
                <a:latin typeface="Consolas" panose="020B0609020204030204" pitchFamily="49" charset="0"/>
              </a:rPr>
              <a:t>accountid</a:t>
            </a:r>
            <a:r>
              <a:rPr lang="pt-BR" sz="1400">
                <a:solidFill>
                  <a:srgbClr val="800000"/>
                </a:solidFill>
                <a:latin typeface="Consolas" panose="020B0609020204030204" pitchFamily="49" charset="0"/>
              </a:rPr>
              <a:t>' /&gt;                </a:t>
            </a:r>
          </a:p>
          <a:p>
            <a:r>
              <a:rPr lang="en-US" sz="1400">
                <a:solidFill>
                  <a:srgbClr val="800000"/>
                </a:solidFill>
                <a:latin typeface="Consolas" panose="020B0609020204030204" pitchFamily="49" charset="0"/>
              </a:rPr>
              <a:t>                      &lt; order attribute = 'name' descending = 'false' /&gt;                   </a:t>
            </a:r>
          </a:p>
          <a:p>
            <a:r>
              <a:rPr lang="pt-BR" sz="1400">
                <a:solidFill>
                  <a:srgbClr val="800000"/>
                </a:solidFill>
                <a:latin typeface="Consolas" panose="020B0609020204030204" pitchFamily="49" charset="0"/>
              </a:rPr>
              <a:t>                         &lt; </a:t>
            </a:r>
            <a:r>
              <a:rPr lang="pt-BR" sz="1400" err="1">
                <a:solidFill>
                  <a:srgbClr val="800000"/>
                </a:solidFill>
                <a:latin typeface="Consolas" panose="020B0609020204030204" pitchFamily="49" charset="0"/>
              </a:rPr>
              <a:t>filter</a:t>
            </a:r>
            <a:r>
              <a:rPr lang="pt-BR" sz="1400">
                <a:solidFill>
                  <a:srgbClr val="800000"/>
                </a:solidFill>
                <a:latin typeface="Consolas" panose="020B0609020204030204" pitchFamily="49" charset="0"/>
              </a:rPr>
              <a:t> </a:t>
            </a:r>
            <a:r>
              <a:rPr lang="pt-BR" sz="1400" err="1">
                <a:solidFill>
                  <a:srgbClr val="800000"/>
                </a:solidFill>
                <a:latin typeface="Consolas" panose="020B0609020204030204" pitchFamily="49" charset="0"/>
              </a:rPr>
              <a:t>type</a:t>
            </a:r>
            <a:r>
              <a:rPr lang="pt-BR" sz="1400">
                <a:solidFill>
                  <a:srgbClr val="800000"/>
                </a:solidFill>
                <a:latin typeface="Consolas" panose="020B0609020204030204" pitchFamily="49" charset="0"/>
              </a:rPr>
              <a:t> = '</a:t>
            </a:r>
            <a:r>
              <a:rPr lang="pt-BR" sz="1400" err="1">
                <a:solidFill>
                  <a:srgbClr val="800000"/>
                </a:solidFill>
                <a:latin typeface="Consolas" panose="020B0609020204030204" pitchFamily="49" charset="0"/>
              </a:rPr>
              <a:t>and</a:t>
            </a:r>
            <a:r>
              <a:rPr lang="pt-BR" sz="1400">
                <a:solidFill>
                  <a:srgbClr val="800000"/>
                </a:solidFill>
                <a:latin typeface="Consolas" panose="020B0609020204030204" pitchFamily="49" charset="0"/>
              </a:rPr>
              <a:t>' &gt;                    </a:t>
            </a:r>
          </a:p>
          <a:p>
            <a:r>
              <a:rPr lang="en-US" sz="1400">
                <a:solidFill>
                  <a:srgbClr val="800000"/>
                </a:solidFill>
                <a:latin typeface="Consolas" panose="020B0609020204030204" pitchFamily="49" charset="0"/>
              </a:rPr>
              <a:t>                             &lt; condition attribute = 'emailaddress1' operator= 'not-null' /&gt;                       </a:t>
            </a:r>
          </a:p>
          <a:p>
            <a:r>
              <a:rPr lang="pt-BR" sz="1400">
                <a:solidFill>
                  <a:srgbClr val="800000"/>
                </a:solidFill>
                <a:latin typeface="Consolas" panose="020B0609020204030204" pitchFamily="49" charset="0"/>
              </a:rPr>
              <a:t>                         &lt;/ </a:t>
            </a:r>
            <a:r>
              <a:rPr lang="pt-BR" sz="1400" err="1">
                <a:solidFill>
                  <a:srgbClr val="800000"/>
                </a:solidFill>
                <a:latin typeface="Consolas" panose="020B0609020204030204" pitchFamily="49" charset="0"/>
              </a:rPr>
              <a:t>filter</a:t>
            </a:r>
            <a:r>
              <a:rPr lang="pt-BR" sz="1400">
                <a:solidFill>
                  <a:srgbClr val="800000"/>
                </a:solidFill>
                <a:latin typeface="Consolas" panose="020B0609020204030204" pitchFamily="49" charset="0"/>
              </a:rPr>
              <a:t> &gt;                       </a:t>
            </a:r>
          </a:p>
          <a:p>
            <a:r>
              <a:rPr lang="pt-BR" sz="1400">
                <a:solidFill>
                  <a:srgbClr val="800000"/>
                </a:solidFill>
                <a:latin typeface="Consolas" panose="020B0609020204030204" pitchFamily="49" charset="0"/>
              </a:rPr>
              <a:t>              &lt;/ </a:t>
            </a:r>
            <a:r>
              <a:rPr lang="pt-BR" sz="1400" err="1">
                <a:solidFill>
                  <a:srgbClr val="800000"/>
                </a:solidFill>
                <a:latin typeface="Consolas" panose="020B0609020204030204" pitchFamily="49" charset="0"/>
              </a:rPr>
              <a:t>entity</a:t>
            </a:r>
            <a:r>
              <a:rPr lang="pt-BR" sz="1400">
                <a:solidFill>
                  <a:srgbClr val="800000"/>
                </a:solidFill>
                <a:latin typeface="Consolas" panose="020B0609020204030204" pitchFamily="49" charset="0"/>
              </a:rPr>
              <a:t> &gt;</a:t>
            </a:r>
          </a:p>
          <a:p>
            <a:r>
              <a:rPr lang="pt-BR" sz="1400">
                <a:solidFill>
                  <a:srgbClr val="800000"/>
                </a:solidFill>
                <a:latin typeface="Consolas" panose="020B0609020204030204" pitchFamily="49" charset="0"/>
              </a:rPr>
              <a:t>             &lt;/ </a:t>
            </a:r>
            <a:r>
              <a:rPr lang="pt-BR" sz="1400" err="1">
                <a:solidFill>
                  <a:srgbClr val="800000"/>
                </a:solidFill>
                <a:latin typeface="Consolas" panose="020B0609020204030204" pitchFamily="49" charset="0"/>
              </a:rPr>
              <a:t>fetch</a:t>
            </a:r>
            <a:r>
              <a:rPr lang="pt-BR" sz="1400">
                <a:solidFill>
                  <a:srgbClr val="800000"/>
                </a:solidFill>
                <a:latin typeface="Consolas" panose="020B0609020204030204" pitchFamily="49" charset="0"/>
              </a:rPr>
              <a:t> &gt; "</a:t>
            </a:r>
            <a:r>
              <a:rPr lang="pt-BR" sz="1400">
                <a:solidFill>
                  <a:srgbClr val="000000"/>
                </a:solidFill>
                <a:latin typeface="Consolas" panose="020B0609020204030204" pitchFamily="49" charset="0"/>
              </a:rPr>
              <a:t>;</a:t>
            </a:r>
          </a:p>
          <a:p>
            <a:endParaRPr lang="pt-BR" sz="1400">
              <a:solidFill>
                <a:srgbClr val="000000"/>
              </a:solidFill>
              <a:latin typeface="Consolas" panose="020B0609020204030204" pitchFamily="49" charset="0"/>
            </a:endParaRP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EntityCollection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colecao</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serviceProxy.RetrieveMultiple</a:t>
            </a:r>
            <a:r>
              <a:rPr lang="pt-BR" sz="1400">
                <a:solidFill>
                  <a:srgbClr val="000000"/>
                </a:solidFill>
                <a:latin typeface="Consolas" panose="020B0609020204030204" pitchFamily="49" charset="0"/>
              </a:rPr>
              <a:t>(</a:t>
            </a:r>
            <a:r>
              <a:rPr lang="pt-BR" sz="1400">
                <a:solidFill>
                  <a:srgbClr val="0000FF"/>
                </a:solidFill>
                <a:latin typeface="Consolas" panose="020B0609020204030204" pitchFamily="49" charset="0"/>
              </a:rPr>
              <a:t>new</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FetchExpression</a:t>
            </a:r>
            <a:r>
              <a:rPr lang="pt-BR" sz="1400">
                <a:solidFill>
                  <a:srgbClr val="000000"/>
                </a:solidFill>
                <a:latin typeface="Consolas" panose="020B0609020204030204" pitchFamily="49" charset="0"/>
              </a:rPr>
              <a:t>(query));</a:t>
            </a:r>
          </a:p>
          <a:p>
            <a:endParaRPr lang="pt-BR"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item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colecao.Entities</a:t>
            </a:r>
            <a:r>
              <a:rPr lang="en-US"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(item[</a:t>
            </a:r>
            <a:r>
              <a:rPr lang="pt-BR" sz="1400">
                <a:solidFill>
                  <a:srgbClr val="A31515"/>
                </a:solidFill>
                <a:latin typeface="Consolas" panose="020B0609020204030204" pitchFamily="49" charset="0"/>
              </a:rPr>
              <a:t>"name"</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1931553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FetchXML</a:t>
            </a:r>
            <a:r>
              <a:rPr lang="pt-BR">
                <a:solidFill>
                  <a:srgbClr val="00B0F0"/>
                </a:solidFill>
              </a:rPr>
              <a:t> - Agregação</a:t>
            </a:r>
          </a:p>
        </p:txBody>
      </p:sp>
      <p:sp>
        <p:nvSpPr>
          <p:cNvPr id="9" name="Text Placeholder 2"/>
          <p:cNvSpPr txBox="1">
            <a:spLocks/>
          </p:cNvSpPr>
          <p:nvPr/>
        </p:nvSpPr>
        <p:spPr>
          <a:xfrm>
            <a:off x="427036" y="1321722"/>
            <a:ext cx="11506201" cy="34809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cs typeface="Segoe UI Light" panose="020B0502040204020203" pitchFamily="34" charset="0"/>
              </a:rPr>
              <a:t>As seguintes funções de agregação são suportadas:</a:t>
            </a:r>
          </a:p>
          <a:p>
            <a:pPr lvl="1" algn="just"/>
            <a:r>
              <a:rPr lang="pt-BR" sz="1800">
                <a:latin typeface="+mj-lt"/>
                <a:cs typeface="Segoe UI Light" panose="020B0502040204020203" pitchFamily="34" charset="0"/>
              </a:rPr>
              <a:t>sum </a:t>
            </a:r>
          </a:p>
          <a:p>
            <a:pPr lvl="1" algn="just"/>
            <a:r>
              <a:rPr lang="pt-BR" sz="1800" err="1">
                <a:latin typeface="+mj-lt"/>
                <a:cs typeface="Segoe UI Light" panose="020B0502040204020203" pitchFamily="34" charset="0"/>
              </a:rPr>
              <a:t>avg</a:t>
            </a:r>
            <a:r>
              <a:rPr lang="pt-BR" sz="1800">
                <a:latin typeface="+mj-lt"/>
                <a:cs typeface="Segoe UI Light" panose="020B0502040204020203" pitchFamily="34" charset="0"/>
              </a:rPr>
              <a:t> </a:t>
            </a:r>
          </a:p>
          <a:p>
            <a:pPr lvl="1" algn="just"/>
            <a:r>
              <a:rPr lang="pt-BR" sz="1800">
                <a:latin typeface="+mj-lt"/>
                <a:cs typeface="Segoe UI Light" panose="020B0502040204020203" pitchFamily="34" charset="0"/>
              </a:rPr>
              <a:t>min </a:t>
            </a:r>
          </a:p>
          <a:p>
            <a:pPr lvl="1" algn="just"/>
            <a:r>
              <a:rPr lang="pt-BR" sz="1800" err="1">
                <a:latin typeface="+mj-lt"/>
                <a:cs typeface="Segoe UI Light" panose="020B0502040204020203" pitchFamily="34" charset="0"/>
              </a:rPr>
              <a:t>max</a:t>
            </a:r>
            <a:r>
              <a:rPr lang="pt-BR" sz="1800">
                <a:latin typeface="+mj-lt"/>
                <a:cs typeface="Segoe UI Light" panose="020B0502040204020203" pitchFamily="34" charset="0"/>
              </a:rPr>
              <a:t> </a:t>
            </a:r>
          </a:p>
          <a:p>
            <a:pPr lvl="1" algn="just"/>
            <a:r>
              <a:rPr lang="pt-BR" sz="1800" err="1">
                <a:latin typeface="+mj-lt"/>
                <a:cs typeface="Segoe UI Light" panose="020B0502040204020203" pitchFamily="34" charset="0"/>
              </a:rPr>
              <a:t>count</a:t>
            </a:r>
            <a:r>
              <a:rPr lang="pt-BR" sz="1800">
                <a:latin typeface="+mj-lt"/>
                <a:cs typeface="Segoe UI Light" panose="020B0502040204020203" pitchFamily="34" charset="0"/>
              </a:rPr>
              <a:t>(*) </a:t>
            </a:r>
          </a:p>
          <a:p>
            <a:pPr lvl="1" algn="just"/>
            <a:r>
              <a:rPr lang="pt-BR" sz="1800" err="1">
                <a:latin typeface="+mj-lt"/>
                <a:cs typeface="Segoe UI Light" panose="020B0502040204020203" pitchFamily="34" charset="0"/>
              </a:rPr>
              <a:t>count</a:t>
            </a:r>
            <a:r>
              <a:rPr lang="pt-BR" sz="1800">
                <a:latin typeface="+mj-lt"/>
                <a:cs typeface="Segoe UI Light" panose="020B0502040204020203" pitchFamily="34" charset="0"/>
              </a:rPr>
              <a:t>(nome do atributo)</a:t>
            </a:r>
          </a:p>
          <a:p>
            <a:pPr algn="just"/>
            <a:endParaRPr lang="pt-BR" sz="1800">
              <a:cs typeface="Segoe UI Light" panose="020B0502040204020203" pitchFamily="34" charset="0"/>
            </a:endParaRPr>
          </a:p>
          <a:p>
            <a:pPr algn="just"/>
            <a:r>
              <a:rPr lang="pt-BR" sz="1800">
                <a:cs typeface="Segoe UI Light" panose="020B0502040204020203" pitchFamily="34" charset="0"/>
              </a:rPr>
              <a:t>Limitações</a:t>
            </a:r>
          </a:p>
          <a:p>
            <a:pPr algn="just"/>
            <a:endParaRPr lang="pt-BR" sz="1800">
              <a:cs typeface="Segoe UI Light" panose="020B0502040204020203" pitchFamily="34" charset="0"/>
            </a:endParaRPr>
          </a:p>
          <a:p>
            <a:pPr algn="just"/>
            <a:r>
              <a:rPr lang="pt-BR" sz="1800">
                <a:cs typeface="Segoe UI Light" panose="020B0502040204020203" pitchFamily="34" charset="0"/>
              </a:rPr>
              <a:t>Opções de agrupamento</a:t>
            </a:r>
          </a:p>
        </p:txBody>
      </p:sp>
    </p:spTree>
    <p:extLst>
      <p:ext uri="{BB962C8B-B14F-4D97-AF65-F5344CB8AC3E}">
        <p14:creationId xmlns:p14="http://schemas.microsoft.com/office/powerpoint/2010/main" val="1945408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FetchXML</a:t>
            </a:r>
            <a:endParaRPr lang="pt-BR">
              <a:solidFill>
                <a:srgbClr val="00B0F0"/>
              </a:solidFill>
            </a:endParaRPr>
          </a:p>
        </p:txBody>
      </p:sp>
      <p:sp>
        <p:nvSpPr>
          <p:cNvPr id="9" name="Text Placeholder 2"/>
          <p:cNvSpPr txBox="1">
            <a:spLocks/>
          </p:cNvSpPr>
          <p:nvPr/>
        </p:nvSpPr>
        <p:spPr>
          <a:xfrm>
            <a:off x="427036" y="1321722"/>
            <a:ext cx="11506201"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just">
              <a:buNone/>
            </a:pPr>
            <a:r>
              <a:rPr lang="pt-BR" sz="1800">
                <a:latin typeface="+mj-lt"/>
                <a:cs typeface="Segoe UI Light" panose="020B0502040204020203" pitchFamily="34" charset="0"/>
              </a:rPr>
              <a:t>Exemplo de agregação utilizando o operador de média AVG.</a:t>
            </a:r>
          </a:p>
          <a:p>
            <a:pPr marL="0" lvl="1" indent="0" algn="just">
              <a:buNone/>
            </a:pPr>
            <a:r>
              <a:rPr lang="pt-BR" sz="1800">
                <a:latin typeface="+mj-lt"/>
                <a:cs typeface="Segoe UI Light" panose="020B0502040204020203" pitchFamily="34" charset="0"/>
              </a:rPr>
              <a:t>	</a:t>
            </a:r>
          </a:p>
        </p:txBody>
      </p:sp>
      <p:sp>
        <p:nvSpPr>
          <p:cNvPr id="2" name="Retângulo 1">
            <a:extLst>
              <a:ext uri="{FF2B5EF4-FFF2-40B4-BE49-F238E27FC236}">
                <a16:creationId xmlns:a16="http://schemas.microsoft.com/office/drawing/2014/main" id="{87E9767C-3914-46AA-B30D-14420F67C55C}"/>
              </a:ext>
            </a:extLst>
          </p:cNvPr>
          <p:cNvSpPr/>
          <p:nvPr/>
        </p:nvSpPr>
        <p:spPr>
          <a:xfrm>
            <a:off x="350837" y="2201862"/>
            <a:ext cx="12085638" cy="2523768"/>
          </a:xfrm>
          <a:prstGeom prst="rect">
            <a:avLst/>
          </a:prstGeom>
        </p:spPr>
        <p:txBody>
          <a:bodyPr wrap="square">
            <a:spAutoFit/>
          </a:bodyPr>
          <a:lstStyle/>
          <a:p>
            <a:r>
              <a:rPr lang="pt-BR">
                <a:solidFill>
                  <a:srgbClr val="000000"/>
                </a:solidFill>
                <a:latin typeface="Consolas" panose="020B0609020204030204" pitchFamily="49" charset="0"/>
              </a:rPr>
              <a:t> </a:t>
            </a:r>
            <a:r>
              <a:rPr lang="pt-BR" sz="1400" err="1">
                <a:solidFill>
                  <a:srgbClr val="0000FF"/>
                </a:solidFill>
                <a:latin typeface="Consolas" panose="020B0609020204030204" pitchFamily="49" charset="0"/>
              </a:rPr>
              <a:t>string</a:t>
            </a:r>
            <a:r>
              <a:rPr lang="pt-BR" sz="1400">
                <a:solidFill>
                  <a:srgbClr val="000000"/>
                </a:solidFill>
                <a:latin typeface="Consolas" panose="020B0609020204030204" pitchFamily="49" charset="0"/>
              </a:rPr>
              <a:t> query = </a:t>
            </a:r>
            <a:r>
              <a:rPr lang="pt-BR" sz="1400">
                <a:solidFill>
                  <a:srgbClr val="800000"/>
                </a:solidFill>
                <a:latin typeface="Consolas" panose="020B0609020204030204" pitchFamily="49" charset="0"/>
              </a:rPr>
              <a:t>@"&lt;</a:t>
            </a:r>
            <a:r>
              <a:rPr lang="pt-BR" sz="1400" err="1">
                <a:solidFill>
                  <a:srgbClr val="800000"/>
                </a:solidFill>
                <a:latin typeface="Consolas" panose="020B0609020204030204" pitchFamily="49" charset="0"/>
              </a:rPr>
              <a:t>fetch</a:t>
            </a:r>
            <a:r>
              <a:rPr lang="pt-BR" sz="1400">
                <a:solidFill>
                  <a:srgbClr val="800000"/>
                </a:solidFill>
                <a:latin typeface="Consolas" panose="020B0609020204030204" pitchFamily="49" charset="0"/>
              </a:rPr>
              <a:t> </a:t>
            </a:r>
            <a:r>
              <a:rPr lang="pt-BR" sz="1400" err="1">
                <a:solidFill>
                  <a:srgbClr val="800000"/>
                </a:solidFill>
                <a:latin typeface="Consolas" panose="020B0609020204030204" pitchFamily="49" charset="0"/>
              </a:rPr>
              <a:t>version</a:t>
            </a:r>
            <a:r>
              <a:rPr lang="pt-BR" sz="1400">
                <a:solidFill>
                  <a:srgbClr val="800000"/>
                </a:solidFill>
                <a:latin typeface="Consolas" panose="020B0609020204030204" pitchFamily="49" charset="0"/>
              </a:rPr>
              <a:t>='1.0' output-</a:t>
            </a:r>
            <a:r>
              <a:rPr lang="pt-BR" sz="1400" err="1">
                <a:solidFill>
                  <a:srgbClr val="800000"/>
                </a:solidFill>
                <a:latin typeface="Consolas" panose="020B0609020204030204" pitchFamily="49" charset="0"/>
              </a:rPr>
              <a:t>format</a:t>
            </a:r>
            <a:r>
              <a:rPr lang="pt-BR" sz="1400">
                <a:solidFill>
                  <a:srgbClr val="800000"/>
                </a:solidFill>
                <a:latin typeface="Consolas" panose="020B0609020204030204" pitchFamily="49" charset="0"/>
              </a:rPr>
              <a:t>='</a:t>
            </a:r>
            <a:r>
              <a:rPr lang="pt-BR" sz="1400" err="1">
                <a:solidFill>
                  <a:srgbClr val="800000"/>
                </a:solidFill>
                <a:latin typeface="Consolas" panose="020B0609020204030204" pitchFamily="49" charset="0"/>
              </a:rPr>
              <a:t>xml-platform</a:t>
            </a:r>
            <a:r>
              <a:rPr lang="pt-BR" sz="1400">
                <a:solidFill>
                  <a:srgbClr val="800000"/>
                </a:solidFill>
                <a:latin typeface="Consolas" panose="020B0609020204030204" pitchFamily="49" charset="0"/>
              </a:rPr>
              <a:t>' </a:t>
            </a:r>
            <a:r>
              <a:rPr lang="pt-BR" sz="1400" err="1">
                <a:solidFill>
                  <a:srgbClr val="800000"/>
                </a:solidFill>
                <a:latin typeface="Consolas" panose="020B0609020204030204" pitchFamily="49" charset="0"/>
              </a:rPr>
              <a:t>mapping</a:t>
            </a:r>
            <a:r>
              <a:rPr lang="pt-BR" sz="1400">
                <a:solidFill>
                  <a:srgbClr val="800000"/>
                </a:solidFill>
                <a:latin typeface="Consolas" panose="020B0609020204030204" pitchFamily="49" charset="0"/>
              </a:rPr>
              <a:t>='</a:t>
            </a:r>
            <a:r>
              <a:rPr lang="pt-BR" sz="1400" err="1">
                <a:solidFill>
                  <a:srgbClr val="800000"/>
                </a:solidFill>
                <a:latin typeface="Consolas" panose="020B0609020204030204" pitchFamily="49" charset="0"/>
              </a:rPr>
              <a:t>logical</a:t>
            </a:r>
            <a:r>
              <a:rPr lang="pt-BR" sz="1400">
                <a:solidFill>
                  <a:srgbClr val="800000"/>
                </a:solidFill>
                <a:latin typeface="Consolas" panose="020B0609020204030204" pitchFamily="49" charset="0"/>
              </a:rPr>
              <a:t>' </a:t>
            </a:r>
            <a:r>
              <a:rPr lang="pt-BR" sz="1400" err="1">
                <a:solidFill>
                  <a:srgbClr val="800000"/>
                </a:solidFill>
                <a:latin typeface="Consolas" panose="020B0609020204030204" pitchFamily="49" charset="0"/>
              </a:rPr>
              <a:t>distinct</a:t>
            </a:r>
            <a:r>
              <a:rPr lang="pt-BR" sz="1400">
                <a:solidFill>
                  <a:srgbClr val="800000"/>
                </a:solidFill>
                <a:latin typeface="Consolas" panose="020B0609020204030204" pitchFamily="49" charset="0"/>
              </a:rPr>
              <a:t>='false' </a:t>
            </a:r>
            <a:r>
              <a:rPr lang="pt-BR" sz="1400" err="1">
                <a:solidFill>
                  <a:srgbClr val="800000"/>
                </a:solidFill>
                <a:latin typeface="Consolas" panose="020B0609020204030204" pitchFamily="49" charset="0"/>
              </a:rPr>
              <a:t>aggregate</a:t>
            </a:r>
            <a:r>
              <a:rPr lang="pt-BR" sz="1400">
                <a:solidFill>
                  <a:srgbClr val="800000"/>
                </a:solidFill>
                <a:latin typeface="Consolas" panose="020B0609020204030204" pitchFamily="49" charset="0"/>
              </a:rPr>
              <a:t>='</a:t>
            </a:r>
            <a:r>
              <a:rPr lang="pt-BR" sz="1400" err="1">
                <a:solidFill>
                  <a:srgbClr val="800000"/>
                </a:solidFill>
                <a:latin typeface="Consolas" panose="020B0609020204030204" pitchFamily="49" charset="0"/>
              </a:rPr>
              <a:t>true</a:t>
            </a:r>
            <a:r>
              <a:rPr lang="pt-BR" sz="1400">
                <a:solidFill>
                  <a:srgbClr val="800000"/>
                </a:solidFill>
                <a:latin typeface="Consolas" panose="020B0609020204030204" pitchFamily="49" charset="0"/>
              </a:rPr>
              <a:t>'&gt;</a:t>
            </a:r>
          </a:p>
          <a:p>
            <a:r>
              <a:rPr lang="pt-BR" sz="1400">
                <a:solidFill>
                  <a:srgbClr val="800000"/>
                </a:solidFill>
                <a:latin typeface="Consolas" panose="020B0609020204030204" pitchFamily="49" charset="0"/>
              </a:rPr>
              <a:t>                              &lt;</a:t>
            </a:r>
            <a:r>
              <a:rPr lang="pt-BR" sz="1400" err="1">
                <a:solidFill>
                  <a:srgbClr val="800000"/>
                </a:solidFill>
                <a:latin typeface="Consolas" panose="020B0609020204030204" pitchFamily="49" charset="0"/>
              </a:rPr>
              <a:t>entity</a:t>
            </a:r>
            <a:r>
              <a:rPr lang="pt-BR" sz="1400">
                <a:solidFill>
                  <a:srgbClr val="800000"/>
                </a:solidFill>
                <a:latin typeface="Consolas" panose="020B0609020204030204" pitchFamily="49" charset="0"/>
              </a:rPr>
              <a:t> name='</a:t>
            </a:r>
            <a:r>
              <a:rPr lang="pt-BR" sz="1400" err="1">
                <a:solidFill>
                  <a:srgbClr val="800000"/>
                </a:solidFill>
                <a:latin typeface="Consolas" panose="020B0609020204030204" pitchFamily="49" charset="0"/>
              </a:rPr>
              <a:t>opportunity</a:t>
            </a:r>
            <a:r>
              <a:rPr lang="pt-BR" sz="1400">
                <a:solidFill>
                  <a:srgbClr val="800000"/>
                </a:solidFill>
                <a:latin typeface="Consolas" panose="020B0609020204030204" pitchFamily="49" charset="0"/>
              </a:rPr>
              <a:t>'&gt;</a:t>
            </a:r>
          </a:p>
          <a:p>
            <a:r>
              <a:rPr lang="en-US" sz="1400">
                <a:solidFill>
                  <a:srgbClr val="800000"/>
                </a:solidFill>
                <a:latin typeface="Consolas" panose="020B0609020204030204" pitchFamily="49" charset="0"/>
              </a:rPr>
              <a:t>                                &lt;attribute name='</a:t>
            </a:r>
            <a:r>
              <a:rPr lang="en-US" sz="1400" err="1">
                <a:solidFill>
                  <a:srgbClr val="800000"/>
                </a:solidFill>
                <a:latin typeface="Consolas" panose="020B0609020204030204" pitchFamily="49" charset="0"/>
              </a:rPr>
              <a:t>budgetamount</a:t>
            </a:r>
            <a:r>
              <a:rPr lang="en-US" sz="1400">
                <a:solidFill>
                  <a:srgbClr val="800000"/>
                </a:solidFill>
                <a:latin typeface="Consolas" panose="020B0609020204030204" pitchFamily="49" charset="0"/>
              </a:rPr>
              <a:t>' alias='</a:t>
            </a:r>
            <a:r>
              <a:rPr lang="en-US" sz="1400" err="1">
                <a:solidFill>
                  <a:srgbClr val="800000"/>
                </a:solidFill>
                <a:latin typeface="Consolas" panose="020B0609020204030204" pitchFamily="49" charset="0"/>
              </a:rPr>
              <a:t>budgetamount_soma</a:t>
            </a:r>
            <a:r>
              <a:rPr lang="en-US" sz="1400">
                <a:solidFill>
                  <a:srgbClr val="800000"/>
                </a:solidFill>
                <a:latin typeface="Consolas" panose="020B0609020204030204" pitchFamily="49" charset="0"/>
              </a:rPr>
              <a:t>' aggregate='avg'/&gt;</a:t>
            </a:r>
          </a:p>
          <a:p>
            <a:r>
              <a:rPr lang="pt-BR" sz="1400">
                <a:solidFill>
                  <a:srgbClr val="800000"/>
                </a:solidFill>
                <a:latin typeface="Consolas" panose="020B0609020204030204" pitchFamily="49" charset="0"/>
              </a:rPr>
              <a:t>                              &lt;/</a:t>
            </a:r>
            <a:r>
              <a:rPr lang="pt-BR" sz="1400" err="1">
                <a:solidFill>
                  <a:srgbClr val="800000"/>
                </a:solidFill>
                <a:latin typeface="Consolas" panose="020B0609020204030204" pitchFamily="49" charset="0"/>
              </a:rPr>
              <a:t>entity</a:t>
            </a:r>
            <a:r>
              <a:rPr lang="pt-BR" sz="1400">
                <a:solidFill>
                  <a:srgbClr val="800000"/>
                </a:solidFill>
                <a:latin typeface="Consolas" panose="020B0609020204030204" pitchFamily="49" charset="0"/>
              </a:rPr>
              <a:t>&gt;</a:t>
            </a:r>
          </a:p>
          <a:p>
            <a:r>
              <a:rPr lang="pt-BR" sz="1400">
                <a:solidFill>
                  <a:srgbClr val="800000"/>
                </a:solidFill>
                <a:latin typeface="Consolas" panose="020B0609020204030204" pitchFamily="49" charset="0"/>
              </a:rPr>
              <a:t>                            &lt;/</a:t>
            </a:r>
            <a:r>
              <a:rPr lang="pt-BR" sz="1400" err="1">
                <a:solidFill>
                  <a:srgbClr val="800000"/>
                </a:solidFill>
                <a:latin typeface="Consolas" panose="020B0609020204030204" pitchFamily="49" charset="0"/>
              </a:rPr>
              <a:t>fetch</a:t>
            </a:r>
            <a:r>
              <a:rPr lang="pt-BR" sz="1400">
                <a:solidFill>
                  <a:srgbClr val="800000"/>
                </a:solidFill>
                <a:latin typeface="Consolas" panose="020B0609020204030204" pitchFamily="49" charset="0"/>
              </a:rPr>
              <a:t>&gt;"</a:t>
            </a:r>
            <a:r>
              <a:rPr lang="pt-BR" sz="1400">
                <a:solidFill>
                  <a:srgbClr val="000000"/>
                </a:solidFill>
                <a:latin typeface="Consolas" panose="020B0609020204030204" pitchFamily="49" charset="0"/>
              </a:rPr>
              <a:t>;</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EntityCollection</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colecao</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serviceProxy.RetrieveMultiple</a:t>
            </a:r>
            <a:r>
              <a:rPr lang="pt-BR" sz="1400">
                <a:solidFill>
                  <a:srgbClr val="000000"/>
                </a:solidFill>
                <a:latin typeface="Consolas" panose="020B0609020204030204" pitchFamily="49" charset="0"/>
              </a:rPr>
              <a:t>(</a:t>
            </a:r>
            <a:r>
              <a:rPr lang="pt-BR" sz="1400">
                <a:solidFill>
                  <a:srgbClr val="0000FF"/>
                </a:solidFill>
                <a:latin typeface="Consolas" panose="020B0609020204030204" pitchFamily="49" charset="0"/>
              </a:rPr>
              <a:t>new</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FetchExpression</a:t>
            </a:r>
            <a:r>
              <a:rPr lang="pt-BR" sz="1400">
                <a:solidFill>
                  <a:srgbClr val="000000"/>
                </a:solidFill>
                <a:latin typeface="Consolas" panose="020B0609020204030204" pitchFamily="49" charset="0"/>
              </a:rPr>
              <a:t>(query));</a:t>
            </a:r>
          </a:p>
          <a:p>
            <a:endParaRPr lang="pt-BR"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item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colecao.Entities</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Console.WriteLine</a:t>
            </a:r>
            <a:r>
              <a:rPr lang="en-US" sz="1400">
                <a:solidFill>
                  <a:srgbClr val="000000"/>
                </a:solidFill>
                <a:latin typeface="Consolas" panose="020B0609020204030204" pitchFamily="49" charset="0"/>
              </a:rPr>
              <a:t>(((Money)((</a:t>
            </a:r>
            <a:r>
              <a:rPr lang="en-US" sz="1400" err="1">
                <a:solidFill>
                  <a:srgbClr val="000000"/>
                </a:solidFill>
                <a:latin typeface="Consolas" panose="020B0609020204030204" pitchFamily="49" charset="0"/>
              </a:rPr>
              <a:t>AliasedValue</a:t>
            </a:r>
            <a:r>
              <a:rPr lang="en-US" sz="1400">
                <a:solidFill>
                  <a:srgbClr val="000000"/>
                </a:solidFill>
                <a:latin typeface="Consolas" panose="020B0609020204030204" pitchFamily="49" charset="0"/>
              </a:rPr>
              <a:t>)item[</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budgetamount_soma</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]).Value).</a:t>
            </a:r>
            <a:r>
              <a:rPr lang="en-US" sz="1400" err="1">
                <a:solidFill>
                  <a:srgbClr val="000000"/>
                </a:solidFill>
                <a:latin typeface="Consolas" panose="020B0609020204030204" pitchFamily="49" charset="0"/>
              </a:rPr>
              <a:t>Value.ToString</a:t>
            </a:r>
            <a:r>
              <a:rPr lang="en-US"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endParaRPr lang="pt-BR" sz="1400"/>
          </a:p>
        </p:txBody>
      </p:sp>
    </p:spTree>
    <p:extLst>
      <p:ext uri="{BB962C8B-B14F-4D97-AF65-F5344CB8AC3E}">
        <p14:creationId xmlns:p14="http://schemas.microsoft.com/office/powerpoint/2010/main" val="3481561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Uso do </a:t>
            </a:r>
            <a:r>
              <a:rPr lang="pt-BR" err="1">
                <a:solidFill>
                  <a:srgbClr val="00B0F0"/>
                </a:solidFill>
              </a:rPr>
              <a:t>FetchXML</a:t>
            </a:r>
            <a:endParaRPr lang="pt-BR">
              <a:solidFill>
                <a:srgbClr val="00B0F0"/>
              </a:solidFill>
            </a:endParaRP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Este laboratório demonstra o uso de consulta no CRM com o </a:t>
            </a:r>
            <a:r>
              <a:rPr lang="pt-BR" sz="1800" err="1"/>
              <a:t>FetchXML</a:t>
            </a:r>
            <a:endParaRPr lang="pt-BR" sz="1800"/>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05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OData</a:t>
            </a:r>
            <a:endParaRPr lang="pt-BR">
              <a:solidFill>
                <a:srgbClr val="00B0F0"/>
              </a:solidFill>
            </a:endParaRPr>
          </a:p>
        </p:txBody>
      </p:sp>
      <p:sp>
        <p:nvSpPr>
          <p:cNvPr id="9" name="Text Placeholder 2"/>
          <p:cNvSpPr txBox="1">
            <a:spLocks/>
          </p:cNvSpPr>
          <p:nvPr/>
        </p:nvSpPr>
        <p:spPr>
          <a:xfrm>
            <a:off x="427036" y="1321722"/>
            <a:ext cx="11506201" cy="302102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b="1">
                <a:latin typeface="+mn-lt"/>
                <a:cs typeface="Segoe UI Light" panose="020B0502040204020203" pitchFamily="34" charset="0"/>
              </a:rPr>
              <a:t>O que é o </a:t>
            </a:r>
            <a:r>
              <a:rPr lang="pt-BR" sz="1800" b="1" err="1">
                <a:latin typeface="+mn-lt"/>
                <a:cs typeface="Segoe UI Light" panose="020B0502040204020203" pitchFamily="34" charset="0"/>
              </a:rPr>
              <a:t>Odata</a:t>
            </a:r>
            <a:r>
              <a:rPr lang="pt-BR" sz="1800" b="1">
                <a:latin typeface="+mn-lt"/>
                <a:cs typeface="Segoe UI Light" panose="020B0502040204020203" pitchFamily="34" charset="0"/>
              </a:rPr>
              <a:t>:</a:t>
            </a:r>
          </a:p>
          <a:p>
            <a:pPr marL="0" indent="0" algn="just">
              <a:buNone/>
            </a:pPr>
            <a:r>
              <a:rPr lang="pt-BR" sz="1800">
                <a:solidFill>
                  <a:srgbClr val="292929"/>
                </a:solidFill>
                <a:ea typeface="Segoe UI" pitchFamily="34" charset="0"/>
                <a:cs typeface="Segoe UI" pitchFamily="34" charset="0"/>
              </a:rPr>
              <a:t>   </a:t>
            </a:r>
            <a:r>
              <a:rPr lang="pt-BR" sz="1800" err="1">
                <a:solidFill>
                  <a:srgbClr val="292929"/>
                </a:solidFill>
                <a:ea typeface="Segoe UI" pitchFamily="34" charset="0"/>
                <a:cs typeface="Segoe UI" pitchFamily="34" charset="0"/>
              </a:rPr>
              <a:t>Odata</a:t>
            </a:r>
            <a:r>
              <a:rPr lang="pt-BR" sz="1800">
                <a:solidFill>
                  <a:srgbClr val="292929"/>
                </a:solidFill>
                <a:ea typeface="Segoe UI" pitchFamily="34" charset="0"/>
                <a:cs typeface="Segoe UI" pitchFamily="34" charset="0"/>
              </a:rPr>
              <a:t> - Open Data </a:t>
            </a:r>
            <a:r>
              <a:rPr lang="pt-BR" sz="1800" err="1">
                <a:solidFill>
                  <a:srgbClr val="292929"/>
                </a:solidFill>
                <a:ea typeface="Segoe UI" pitchFamily="34" charset="0"/>
                <a:cs typeface="Segoe UI" pitchFamily="34" charset="0"/>
              </a:rPr>
              <a:t>Protocol</a:t>
            </a:r>
            <a:r>
              <a:rPr lang="pt-BR" sz="1800">
                <a:solidFill>
                  <a:srgbClr val="292929"/>
                </a:solidFill>
                <a:ea typeface="Segoe UI" pitchFamily="34" charset="0"/>
                <a:cs typeface="Segoe UI" pitchFamily="34" charset="0"/>
              </a:rPr>
              <a:t>– Protocolo de dados aberto – Protocolo utilizado para consumir dados expostos em um </a:t>
            </a:r>
            <a:r>
              <a:rPr lang="pt-BR" sz="1800" err="1">
                <a:solidFill>
                  <a:srgbClr val="292929"/>
                </a:solidFill>
                <a:ea typeface="Segoe UI" pitchFamily="34" charset="0"/>
                <a:cs typeface="Segoe UI" pitchFamily="34" charset="0"/>
              </a:rPr>
              <a:t>endpoint</a:t>
            </a:r>
            <a:r>
              <a:rPr lang="pt-BR" sz="1800">
                <a:solidFill>
                  <a:srgbClr val="292929"/>
                </a:solidFill>
                <a:ea typeface="Segoe UI" pitchFamily="34" charset="0"/>
                <a:cs typeface="Segoe UI" pitchFamily="34" charset="0"/>
              </a:rPr>
              <a:t> </a:t>
            </a:r>
            <a:r>
              <a:rPr lang="pt-BR" sz="1800" err="1">
                <a:solidFill>
                  <a:srgbClr val="292929"/>
                </a:solidFill>
                <a:ea typeface="Segoe UI" pitchFamily="34" charset="0"/>
                <a:cs typeface="Segoe UI" pitchFamily="34" charset="0"/>
              </a:rPr>
              <a:t>REST,SOAP,etc</a:t>
            </a:r>
            <a:endParaRPr lang="pt-BR" sz="1800">
              <a:latin typeface="+mn-lt"/>
              <a:cs typeface="Segoe UI Light" panose="020B0502040204020203" pitchFamily="34" charset="0"/>
            </a:endParaRPr>
          </a:p>
          <a:p>
            <a:pPr algn="just"/>
            <a:endParaRPr lang="pt-BR" sz="1800">
              <a:latin typeface="+mn-lt"/>
              <a:cs typeface="Segoe UI Light" panose="020B0502040204020203" pitchFamily="34" charset="0"/>
            </a:endParaRPr>
          </a:p>
          <a:p>
            <a:pPr algn="just"/>
            <a:r>
              <a:rPr lang="pt-BR" sz="1800">
                <a:latin typeface="+mn-lt"/>
                <a:cs typeface="Segoe UI Light" panose="020B0502040204020203" pitchFamily="34" charset="0"/>
              </a:rPr>
              <a:t>Baseado em endereçamento URL</a:t>
            </a:r>
          </a:p>
          <a:p>
            <a:pPr marL="0" indent="0" algn="just">
              <a:buNone/>
            </a:pPr>
            <a:r>
              <a:rPr lang="pt-BR" sz="1800">
                <a:solidFill>
                  <a:srgbClr val="009934"/>
                </a:solidFill>
                <a:latin typeface="+mn-lt"/>
                <a:cs typeface="Segoe UI Light" panose="020B0502040204020203" pitchFamily="34" charset="0"/>
              </a:rPr>
              <a:t>	http://&lt;ServerURL&gt;/&lt;OrgName&gt;/xrmservices/2011/organiza	</a:t>
            </a:r>
            <a:r>
              <a:rPr lang="pt-BR" sz="1800" err="1">
                <a:solidFill>
                  <a:srgbClr val="009934"/>
                </a:solidFill>
                <a:latin typeface="+mn-lt"/>
                <a:cs typeface="Segoe UI Light" panose="020B0502040204020203" pitchFamily="34" charset="0"/>
              </a:rPr>
              <a:t>tiondata.svc</a:t>
            </a:r>
            <a:r>
              <a:rPr lang="pt-BR" sz="1800">
                <a:solidFill>
                  <a:srgbClr val="009934"/>
                </a:solidFill>
                <a:latin typeface="+mn-lt"/>
                <a:cs typeface="Segoe UI Light" panose="020B0502040204020203" pitchFamily="34" charset="0"/>
              </a:rPr>
              <a:t>/</a:t>
            </a:r>
            <a:r>
              <a:rPr lang="pt-BR" sz="1800" err="1">
                <a:solidFill>
                  <a:srgbClr val="009934"/>
                </a:solidFill>
                <a:latin typeface="+mn-lt"/>
                <a:cs typeface="Segoe UI Light" panose="020B0502040204020203" pitchFamily="34" charset="0"/>
              </a:rPr>
              <a:t>AccountSet</a:t>
            </a:r>
            <a:r>
              <a:rPr lang="pt-BR" sz="1800">
                <a:solidFill>
                  <a:srgbClr val="009934"/>
                </a:solidFill>
                <a:latin typeface="+mn-lt"/>
                <a:cs typeface="Segoe UI Light" panose="020B0502040204020203" pitchFamily="34" charset="0"/>
              </a:rPr>
              <a:t>(guid'4FC66108-2823-E011-86AB-	1CC1DEE89AAE')?$</a:t>
            </a:r>
            <a:r>
              <a:rPr lang="pt-BR" sz="1800" err="1">
                <a:solidFill>
                  <a:srgbClr val="009934"/>
                </a:solidFill>
                <a:latin typeface="+mn-lt"/>
                <a:cs typeface="Segoe UI Light" panose="020B0502040204020203" pitchFamily="34" charset="0"/>
              </a:rPr>
              <a:t>select</a:t>
            </a:r>
            <a:r>
              <a:rPr lang="pt-BR" sz="1800">
                <a:solidFill>
                  <a:srgbClr val="009934"/>
                </a:solidFill>
                <a:latin typeface="+mn-lt"/>
                <a:cs typeface="Segoe UI Light" panose="020B0502040204020203" pitchFamily="34" charset="0"/>
              </a:rPr>
              <a:t>=Name,Address1_City</a:t>
            </a:r>
          </a:p>
          <a:p>
            <a:pPr algn="just"/>
            <a:endParaRPr lang="pt-BR" sz="1800">
              <a:latin typeface="+mn-lt"/>
              <a:cs typeface="Segoe UI Light" panose="020B0502040204020203" pitchFamily="34" charset="0"/>
            </a:endParaRPr>
          </a:p>
          <a:p>
            <a:pPr algn="just"/>
            <a:r>
              <a:rPr lang="pt-BR" sz="1800">
                <a:latin typeface="+mn-lt"/>
                <a:cs typeface="Segoe UI Light" panose="020B0502040204020203" pitchFamily="34" charset="0"/>
              </a:rPr>
              <a:t>Opções de consultas para Java Script</a:t>
            </a:r>
          </a:p>
        </p:txBody>
      </p:sp>
      <p:sp>
        <p:nvSpPr>
          <p:cNvPr id="5" name="Retângulo de cantos arredondados 32"/>
          <p:cNvSpPr/>
          <p:nvPr/>
        </p:nvSpPr>
        <p:spPr bwMode="auto">
          <a:xfrm>
            <a:off x="884237" y="5841046"/>
            <a:ext cx="11430000" cy="1153479"/>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Definição: </a:t>
            </a:r>
            <a:r>
              <a:rPr lang="pt-BR" sz="1836" err="1">
                <a:solidFill>
                  <a:srgbClr val="292929"/>
                </a:solidFill>
                <a:ea typeface="Segoe UI" pitchFamily="34" charset="0"/>
                <a:cs typeface="Segoe UI" pitchFamily="34" charset="0"/>
              </a:rPr>
              <a:t>Odata</a:t>
            </a:r>
            <a:r>
              <a:rPr lang="pt-BR" sz="1836">
                <a:solidFill>
                  <a:srgbClr val="292929"/>
                </a:solidFill>
                <a:ea typeface="Segoe UI" pitchFamily="34" charset="0"/>
                <a:cs typeface="Segoe UI" pitchFamily="34" charset="0"/>
              </a:rPr>
              <a:t> - Open Data </a:t>
            </a:r>
            <a:r>
              <a:rPr lang="pt-BR" sz="1836" err="1">
                <a:solidFill>
                  <a:srgbClr val="292929"/>
                </a:solidFill>
                <a:ea typeface="Segoe UI" pitchFamily="34" charset="0"/>
                <a:cs typeface="Segoe UI" pitchFamily="34" charset="0"/>
              </a:rPr>
              <a:t>Protocol</a:t>
            </a:r>
            <a:r>
              <a:rPr lang="pt-BR" sz="1836">
                <a:solidFill>
                  <a:srgbClr val="292929"/>
                </a:solidFill>
                <a:ea typeface="Segoe UI" pitchFamily="34" charset="0"/>
                <a:cs typeface="Segoe UI" pitchFamily="34" charset="0"/>
              </a:rPr>
              <a:t>– Protocolo de dados aberto – Protocolo utilizado para consumir dados expostos em um </a:t>
            </a:r>
            <a:r>
              <a:rPr lang="pt-BR" sz="1836" err="1">
                <a:solidFill>
                  <a:srgbClr val="292929"/>
                </a:solidFill>
                <a:ea typeface="Segoe UI" pitchFamily="34" charset="0"/>
                <a:cs typeface="Segoe UI" pitchFamily="34" charset="0"/>
              </a:rPr>
              <a:t>endpoint</a:t>
            </a:r>
            <a:r>
              <a:rPr lang="pt-BR" sz="1836">
                <a:solidFill>
                  <a:srgbClr val="292929"/>
                </a:solidFill>
                <a:ea typeface="Segoe UI" pitchFamily="34" charset="0"/>
                <a:cs typeface="Segoe UI" pitchFamily="34" charset="0"/>
              </a:rPr>
              <a:t> </a:t>
            </a:r>
            <a:r>
              <a:rPr lang="pt-BR" sz="1836" err="1">
                <a:solidFill>
                  <a:srgbClr val="292929"/>
                </a:solidFill>
                <a:ea typeface="Segoe UI" pitchFamily="34" charset="0"/>
                <a:cs typeface="Segoe UI" pitchFamily="34" charset="0"/>
              </a:rPr>
              <a:t>REST,SOAP,etc</a:t>
            </a:r>
            <a:endParaRPr lang="pt-BR" sz="1836" b="1">
              <a:solidFill>
                <a:srgbClr val="292929"/>
              </a:solidFill>
              <a:ea typeface="Segoe UI" pitchFamily="34" charset="0"/>
              <a:cs typeface="Segoe UI" pitchFamily="34" charset="0"/>
            </a:endParaRPr>
          </a:p>
        </p:txBody>
      </p:sp>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l="2368" t="1579" r="51049" b="3677"/>
          <a:stretch/>
        </p:blipFill>
        <p:spPr>
          <a:xfrm>
            <a:off x="977301" y="5935712"/>
            <a:ext cx="807856" cy="821549"/>
          </a:xfrm>
          <a:prstGeom prst="rect">
            <a:avLst/>
          </a:prstGeom>
        </p:spPr>
      </p:pic>
    </p:spTree>
    <p:extLst>
      <p:ext uri="{BB962C8B-B14F-4D97-AF65-F5344CB8AC3E}">
        <p14:creationId xmlns:p14="http://schemas.microsoft.com/office/powerpoint/2010/main" val="1653251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OData</a:t>
            </a:r>
            <a:endParaRPr lang="pt-BR">
              <a:solidFill>
                <a:srgbClr val="00B0F0"/>
              </a:solidFill>
            </a:endParaRPr>
          </a:p>
        </p:txBody>
      </p:sp>
      <p:sp>
        <p:nvSpPr>
          <p:cNvPr id="9" name="Text Placeholder 2"/>
          <p:cNvSpPr txBox="1">
            <a:spLocks/>
          </p:cNvSpPr>
          <p:nvPr/>
        </p:nvSpPr>
        <p:spPr>
          <a:xfrm>
            <a:off x="427036" y="1321722"/>
            <a:ext cx="11506201" cy="49490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cs typeface="Segoe UI Light" panose="020B0502040204020203" pitchFamily="34" charset="0"/>
              </a:rPr>
              <a:t>Exemplos de </a:t>
            </a:r>
            <a:r>
              <a:rPr lang="pt-BR" sz="1800" err="1">
                <a:cs typeface="Segoe UI Light" panose="020B0502040204020203" pitchFamily="34" charset="0"/>
              </a:rPr>
              <a:t>OData</a:t>
            </a:r>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endParaRPr lang="pt-BR" sz="1800">
              <a:cs typeface="Segoe UI Light" panose="020B0502040204020203" pitchFamily="34" charset="0"/>
            </a:endParaRPr>
          </a:p>
          <a:p>
            <a:pPr algn="just"/>
            <a:r>
              <a:rPr lang="pt-BR" sz="1800">
                <a:cs typeface="Segoe UI Light" panose="020B0502040204020203" pitchFamily="34" charset="0"/>
              </a:rPr>
              <a:t>Importante: ao se referir a Conjuntos de Entidade, Relacionamentos ou Propriedades, você deve usar a capitalização correta das letras (case </a:t>
            </a:r>
            <a:r>
              <a:rPr lang="pt-BR" sz="1800" err="1">
                <a:cs typeface="Segoe UI Light" panose="020B0502040204020203" pitchFamily="34" charset="0"/>
              </a:rPr>
              <a:t>sensitive</a:t>
            </a:r>
            <a:r>
              <a:rPr lang="pt-BR" sz="1800">
                <a:cs typeface="Segoe UI Light" panose="020B0502040204020203" pitchFamily="34" charset="0"/>
              </a:rPr>
              <a:t>)</a:t>
            </a:r>
          </a:p>
        </p:txBody>
      </p:sp>
      <p:graphicFrame>
        <p:nvGraphicFramePr>
          <p:cNvPr id="5" name="Table 6"/>
          <p:cNvGraphicFramePr>
            <a:graphicFrameLocks noGrp="1"/>
          </p:cNvGraphicFramePr>
          <p:nvPr>
            <p:extLst>
              <p:ext uri="{D42A27DB-BD31-4B8C-83A1-F6EECF244321}">
                <p14:modId xmlns:p14="http://schemas.microsoft.com/office/powerpoint/2010/main" val="2402362951"/>
              </p:ext>
            </p:extLst>
          </p:nvPr>
        </p:nvGraphicFramePr>
        <p:xfrm>
          <a:off x="1912936" y="1820862"/>
          <a:ext cx="8534400" cy="3637280"/>
        </p:xfrm>
        <a:graphic>
          <a:graphicData uri="http://schemas.openxmlformats.org/drawingml/2006/table">
            <a:tbl>
              <a:tblPr>
                <a:tableStyleId>{5C22544A-7EE6-4342-B048-85BDC9FD1C3A}</a:tableStyleId>
              </a:tblPr>
              <a:tblGrid>
                <a:gridCol w="2844800">
                  <a:extLst>
                    <a:ext uri="{9D8B030D-6E8A-4147-A177-3AD203B41FA5}">
                      <a16:colId xmlns:a16="http://schemas.microsoft.com/office/drawing/2014/main" val="20000"/>
                    </a:ext>
                  </a:extLst>
                </a:gridCol>
                <a:gridCol w="5689600">
                  <a:extLst>
                    <a:ext uri="{9D8B030D-6E8A-4147-A177-3AD203B41FA5}">
                      <a16:colId xmlns:a16="http://schemas.microsoft.com/office/drawing/2014/main" val="20001"/>
                    </a:ext>
                  </a:extLst>
                </a:gridCol>
              </a:tblGrid>
              <a:tr h="429966">
                <a:tc>
                  <a:txBody>
                    <a:bodyPr/>
                    <a:lstStyle/>
                    <a:p>
                      <a:pPr marL="0" marR="0" algn="l" defTabSz="914400">
                        <a:spcBef>
                          <a:spcPts val="300"/>
                        </a:spcBef>
                        <a:spcAft>
                          <a:spcPts val="300"/>
                        </a:spcAft>
                        <a:buNone/>
                      </a:pPr>
                      <a:r>
                        <a:rPr lang="en-US" sz="1800" b="1" i="0" err="1">
                          <a:solidFill>
                            <a:schemeClr val="dk1"/>
                          </a:solidFill>
                          <a:effectLst/>
                          <a:latin typeface="Calibri"/>
                          <a:ea typeface="+mn-ea"/>
                          <a:cs typeface="+mn-cs"/>
                        </a:rPr>
                        <a:t>Recurso</a:t>
                      </a:r>
                      <a:endParaRPr lang="en-US" sz="1800" b="1" i="0">
                        <a:solidFill>
                          <a:schemeClr val="dk1"/>
                        </a:solidFill>
                        <a:effectLst/>
                        <a:latin typeface="Calibri"/>
                        <a:ea typeface="+mn-ea"/>
                        <a:cs typeface="+mn-cs"/>
                      </a:endParaRPr>
                    </a:p>
                  </a:txBody>
                  <a:tcPr marL="50800" marR="50800" marT="50800" marB="50800">
                    <a:solidFill>
                      <a:schemeClr val="accent1">
                        <a:lumMod val="40000"/>
                        <a:lumOff val="60000"/>
                      </a:schemeClr>
                    </a:solidFill>
                  </a:tcPr>
                </a:tc>
                <a:tc>
                  <a:txBody>
                    <a:bodyPr/>
                    <a:lstStyle/>
                    <a:p>
                      <a:pPr marL="0" marR="0" algn="l" defTabSz="914400">
                        <a:spcBef>
                          <a:spcPts val="300"/>
                        </a:spcBef>
                        <a:spcAft>
                          <a:spcPts val="300"/>
                        </a:spcAft>
                        <a:buNone/>
                      </a:pPr>
                      <a:r>
                        <a:rPr lang="en-US" sz="1800" b="1" i="0">
                          <a:solidFill>
                            <a:schemeClr val="dk1"/>
                          </a:solidFill>
                          <a:effectLst/>
                          <a:latin typeface="Calibri"/>
                          <a:ea typeface="+mn-ea"/>
                          <a:cs typeface="+mn-cs"/>
                        </a:rPr>
                        <a:t>URI</a:t>
                      </a:r>
                    </a:p>
                  </a:txBody>
                  <a:tcPr marL="50800" marR="50800" marT="50800" marB="50800">
                    <a:solidFill>
                      <a:schemeClr val="accent1">
                        <a:lumMod val="40000"/>
                        <a:lumOff val="60000"/>
                      </a:schemeClr>
                    </a:solidFill>
                  </a:tcPr>
                </a:tc>
                <a:extLst>
                  <a:ext uri="{0D108BD9-81ED-4DB2-BD59-A6C34878D82A}">
                    <a16:rowId xmlns:a16="http://schemas.microsoft.com/office/drawing/2014/main" val="10000"/>
                  </a:ext>
                </a:extLst>
              </a:tr>
              <a:tr h="429966">
                <a:tc>
                  <a:txBody>
                    <a:bodyPr/>
                    <a:lstStyle/>
                    <a:p>
                      <a:pPr marL="0" marR="0" algn="l" defTabSz="914400">
                        <a:spcBef>
                          <a:spcPts val="300"/>
                        </a:spcBef>
                        <a:spcAft>
                          <a:spcPts val="300"/>
                        </a:spcAft>
                        <a:buNone/>
                      </a:pPr>
                      <a:r>
                        <a:rPr lang="en-US" sz="1800" b="1" i="0">
                          <a:solidFill>
                            <a:schemeClr val="dk1"/>
                          </a:solidFill>
                          <a:effectLst/>
                          <a:latin typeface="Calibri"/>
                          <a:ea typeface="+mn-ea"/>
                          <a:cs typeface="+mn-cs"/>
                        </a:rPr>
                        <a:t>Serviço</a:t>
                      </a:r>
                    </a:p>
                  </a:txBody>
                  <a:tcPr marL="50800" marR="50800" marT="50800" marB="50800"/>
                </a:tc>
                <a:tc>
                  <a:txBody>
                    <a:bodyPr/>
                    <a:lstStyle/>
                    <a:p>
                      <a:pPr marL="0" marR="0" algn="l" defTabSz="914400">
                        <a:spcBef>
                          <a:spcPts val="300"/>
                        </a:spcBef>
                        <a:spcAft>
                          <a:spcPts val="300"/>
                        </a:spcAft>
                        <a:buNone/>
                      </a:pPr>
                      <a:r>
                        <a:rPr lang="en-US" sz="1800" b="1" i="0">
                          <a:solidFill>
                            <a:schemeClr val="dk1"/>
                          </a:solidFill>
                          <a:effectLst/>
                          <a:latin typeface="Calibri"/>
                          <a:ea typeface="+mn-ea"/>
                          <a:cs typeface="+mn-cs"/>
                        </a:rPr>
                        <a:t>OrganizationData.svc</a:t>
                      </a:r>
                    </a:p>
                  </a:txBody>
                  <a:tcPr marL="50800" marR="50800" marT="50800" marB="50800"/>
                </a:tc>
                <a:extLst>
                  <a:ext uri="{0D108BD9-81ED-4DB2-BD59-A6C34878D82A}">
                    <a16:rowId xmlns:a16="http://schemas.microsoft.com/office/drawing/2014/main" val="10001"/>
                  </a:ext>
                </a:extLst>
              </a:tr>
              <a:tr h="429966">
                <a:tc>
                  <a:txBody>
                    <a:bodyPr/>
                    <a:lstStyle/>
                    <a:p>
                      <a:pPr marL="0" marR="0" algn="l" defTabSz="914400">
                        <a:spcBef>
                          <a:spcPts val="300"/>
                        </a:spcBef>
                        <a:spcAft>
                          <a:spcPts val="300"/>
                        </a:spcAft>
                        <a:buNone/>
                      </a:pPr>
                      <a:r>
                        <a:rPr lang="en-US" sz="1800" b="1" i="0">
                          <a:solidFill>
                            <a:schemeClr val="dk1"/>
                          </a:solidFill>
                          <a:effectLst/>
                          <a:latin typeface="Calibri"/>
                          <a:ea typeface="+mn-ea"/>
                          <a:cs typeface="+mn-cs"/>
                        </a:rPr>
                        <a:t>Conjunto de entidades</a:t>
                      </a:r>
                    </a:p>
                  </a:txBody>
                  <a:tcPr marL="50800" marR="50800" marT="50800" marB="50800"/>
                </a:tc>
                <a:tc>
                  <a:txBody>
                    <a:bodyPr/>
                    <a:lstStyle/>
                    <a:p>
                      <a:pPr marL="0" marR="0" algn="l" defTabSz="914400">
                        <a:spcBef>
                          <a:spcPts val="300"/>
                        </a:spcBef>
                        <a:spcAft>
                          <a:spcPts val="300"/>
                        </a:spcAft>
                        <a:buNone/>
                      </a:pPr>
                      <a:r>
                        <a:rPr lang="en-US" sz="1800" b="1" i="0" err="1">
                          <a:solidFill>
                            <a:schemeClr val="dk1"/>
                          </a:solidFill>
                          <a:effectLst/>
                          <a:latin typeface="Calibri"/>
                          <a:ea typeface="+mn-ea"/>
                          <a:cs typeface="+mn-cs"/>
                        </a:rPr>
                        <a:t>OrganizationData.svc</a:t>
                      </a:r>
                      <a:r>
                        <a:rPr lang="en-US" sz="1800" b="1" i="0">
                          <a:solidFill>
                            <a:schemeClr val="dk1"/>
                          </a:solidFill>
                          <a:effectLst/>
                          <a:latin typeface="Calibri"/>
                          <a:ea typeface="+mn-ea"/>
                          <a:cs typeface="+mn-cs"/>
                        </a:rPr>
                        <a:t>/</a:t>
                      </a:r>
                      <a:r>
                        <a:rPr lang="en-US" sz="1800" b="1" i="0" err="1">
                          <a:solidFill>
                            <a:schemeClr val="dk1"/>
                          </a:solidFill>
                          <a:effectLst/>
                          <a:latin typeface="Calibri"/>
                          <a:ea typeface="+mn-ea"/>
                          <a:cs typeface="+mn-cs"/>
                        </a:rPr>
                        <a:t>ContactSet</a:t>
                      </a:r>
                      <a:endParaRPr lang="en-US" sz="1800" b="1" i="0">
                        <a:solidFill>
                          <a:schemeClr val="dk1"/>
                        </a:solidFill>
                        <a:effectLst/>
                        <a:latin typeface="Calibri"/>
                        <a:ea typeface="+mn-ea"/>
                        <a:cs typeface="+mn-cs"/>
                      </a:endParaRPr>
                    </a:p>
                  </a:txBody>
                  <a:tcPr marL="50800" marR="50800" marT="50800" marB="50800"/>
                </a:tc>
                <a:extLst>
                  <a:ext uri="{0D108BD9-81ED-4DB2-BD59-A6C34878D82A}">
                    <a16:rowId xmlns:a16="http://schemas.microsoft.com/office/drawing/2014/main" val="10002"/>
                  </a:ext>
                </a:extLst>
              </a:tr>
              <a:tr h="429966">
                <a:tc>
                  <a:txBody>
                    <a:bodyPr/>
                    <a:lstStyle/>
                    <a:p>
                      <a:pPr marL="0" marR="0" algn="l" defTabSz="914400">
                        <a:spcBef>
                          <a:spcPts val="300"/>
                        </a:spcBef>
                        <a:spcAft>
                          <a:spcPts val="300"/>
                        </a:spcAft>
                        <a:buNone/>
                      </a:pPr>
                      <a:r>
                        <a:rPr lang="en-US" sz="1800" b="1" i="0">
                          <a:solidFill>
                            <a:schemeClr val="dk1"/>
                          </a:solidFill>
                          <a:effectLst/>
                          <a:latin typeface="Calibri"/>
                          <a:ea typeface="+mn-ea"/>
                          <a:cs typeface="+mn-cs"/>
                        </a:rPr>
                        <a:t>Entidade</a:t>
                      </a:r>
                    </a:p>
                  </a:txBody>
                  <a:tcPr marL="50800" marR="50800" marT="50800" marB="50800"/>
                </a:tc>
                <a:tc>
                  <a:txBody>
                    <a:bodyPr/>
                    <a:lstStyle/>
                    <a:p>
                      <a:pPr marL="0" marR="0" algn="l" defTabSz="914400">
                        <a:spcBef>
                          <a:spcPts val="300"/>
                        </a:spcBef>
                        <a:spcAft>
                          <a:spcPts val="300"/>
                        </a:spcAft>
                        <a:buNone/>
                      </a:pPr>
                      <a:r>
                        <a:rPr lang="en-US" sz="1800" b="1" i="0" err="1">
                          <a:solidFill>
                            <a:schemeClr val="dk1"/>
                          </a:solidFill>
                          <a:effectLst/>
                          <a:latin typeface="Calibri"/>
                          <a:ea typeface="+mn-ea"/>
                          <a:cs typeface="+mn-cs"/>
                        </a:rPr>
                        <a:t>OrganizationData.svc</a:t>
                      </a:r>
                      <a:r>
                        <a:rPr lang="en-US" sz="1800" b="1" i="0">
                          <a:solidFill>
                            <a:schemeClr val="dk1"/>
                          </a:solidFill>
                          <a:effectLst/>
                          <a:latin typeface="Calibri"/>
                          <a:ea typeface="+mn-ea"/>
                          <a:cs typeface="+mn-cs"/>
                        </a:rPr>
                        <a:t>/</a:t>
                      </a:r>
                      <a:r>
                        <a:rPr lang="en-US" sz="1800" b="1" i="0" err="1">
                          <a:solidFill>
                            <a:schemeClr val="dk1"/>
                          </a:solidFill>
                          <a:effectLst/>
                          <a:latin typeface="Calibri"/>
                          <a:ea typeface="+mn-ea"/>
                          <a:cs typeface="+mn-cs"/>
                        </a:rPr>
                        <a:t>ContactSet</a:t>
                      </a:r>
                      <a:r>
                        <a:rPr lang="en-US" sz="1800" b="1" i="0">
                          <a:solidFill>
                            <a:schemeClr val="dk1"/>
                          </a:solidFill>
                          <a:effectLst/>
                          <a:latin typeface="Calibri"/>
                          <a:ea typeface="+mn-ea"/>
                          <a:cs typeface="+mn-cs"/>
                        </a:rPr>
                        <a:t>("</a:t>
                      </a:r>
                      <a:r>
                        <a:rPr lang="en-US" sz="1800" b="1" i="0" err="1">
                          <a:solidFill>
                            <a:schemeClr val="dk1"/>
                          </a:solidFill>
                          <a:effectLst/>
                          <a:latin typeface="Calibri"/>
                          <a:ea typeface="+mn-ea"/>
                          <a:cs typeface="+mn-cs"/>
                        </a:rPr>
                        <a:t>guid</a:t>
                      </a:r>
                      <a:r>
                        <a:rPr lang="en-US" sz="1800" b="1" i="0">
                          <a:solidFill>
                            <a:schemeClr val="dk1"/>
                          </a:solidFill>
                          <a:effectLst/>
                          <a:latin typeface="Calibri"/>
                          <a:ea typeface="+mn-ea"/>
                          <a:cs typeface="+mn-cs"/>
                        </a:rPr>
                        <a:t> key")</a:t>
                      </a:r>
                    </a:p>
                  </a:txBody>
                  <a:tcPr marL="50800" marR="50800" marT="50800" marB="50800"/>
                </a:tc>
                <a:extLst>
                  <a:ext uri="{0D108BD9-81ED-4DB2-BD59-A6C34878D82A}">
                    <a16:rowId xmlns:a16="http://schemas.microsoft.com/office/drawing/2014/main" val="10003"/>
                  </a:ext>
                </a:extLst>
              </a:tr>
              <a:tr h="743725">
                <a:tc>
                  <a:txBody>
                    <a:bodyPr/>
                    <a:lstStyle/>
                    <a:p>
                      <a:pPr marL="0" marR="0" algn="l" defTabSz="914400">
                        <a:spcBef>
                          <a:spcPts val="300"/>
                        </a:spcBef>
                        <a:spcAft>
                          <a:spcPts val="300"/>
                        </a:spcAft>
                        <a:buNone/>
                      </a:pPr>
                      <a:r>
                        <a:rPr lang="en-US" sz="1800" b="1" i="0">
                          <a:solidFill>
                            <a:schemeClr val="dk1"/>
                          </a:solidFill>
                          <a:effectLst/>
                          <a:latin typeface="Calibri"/>
                          <a:ea typeface="+mn-ea"/>
                          <a:cs typeface="+mn-cs"/>
                        </a:rPr>
                        <a:t>Relacionamento</a:t>
                      </a:r>
                    </a:p>
                  </a:txBody>
                  <a:tcPr marL="50800" marR="50800" marT="50800" marB="50800"/>
                </a:tc>
                <a:tc>
                  <a:txBody>
                    <a:bodyPr/>
                    <a:lstStyle/>
                    <a:p>
                      <a:pPr marL="0" marR="0" algn="l" defTabSz="914400">
                        <a:spcBef>
                          <a:spcPts val="300"/>
                        </a:spcBef>
                        <a:spcAft>
                          <a:spcPts val="300"/>
                        </a:spcAft>
                        <a:buNone/>
                      </a:pPr>
                      <a:r>
                        <a:rPr lang="en-US" sz="1800" b="1" i="0" err="1">
                          <a:solidFill>
                            <a:schemeClr val="dk1"/>
                          </a:solidFill>
                          <a:effectLst/>
                          <a:latin typeface="Calibri"/>
                          <a:ea typeface="+mn-ea"/>
                          <a:cs typeface="+mn-cs"/>
                        </a:rPr>
                        <a:t>OrganizationData.svc</a:t>
                      </a:r>
                      <a:r>
                        <a:rPr lang="en-US" sz="1800" b="1" i="0">
                          <a:solidFill>
                            <a:schemeClr val="dk1"/>
                          </a:solidFill>
                          <a:effectLst/>
                          <a:latin typeface="Calibri"/>
                          <a:ea typeface="+mn-ea"/>
                          <a:cs typeface="+mn-cs"/>
                        </a:rPr>
                        <a:t>/</a:t>
                      </a:r>
                      <a:r>
                        <a:rPr lang="en-US" sz="1800" b="1" i="0" err="1">
                          <a:solidFill>
                            <a:schemeClr val="dk1"/>
                          </a:solidFill>
                          <a:effectLst/>
                          <a:latin typeface="Calibri"/>
                          <a:ea typeface="+mn-ea"/>
                          <a:cs typeface="+mn-cs"/>
                        </a:rPr>
                        <a:t>ContactSet</a:t>
                      </a:r>
                      <a:r>
                        <a:rPr lang="en-US" sz="1800" b="1" i="0">
                          <a:solidFill>
                            <a:schemeClr val="dk1"/>
                          </a:solidFill>
                          <a:effectLst/>
                          <a:latin typeface="Calibri"/>
                          <a:ea typeface="+mn-ea"/>
                          <a:cs typeface="+mn-cs"/>
                        </a:rPr>
                        <a:t>("</a:t>
                      </a:r>
                      <a:r>
                        <a:rPr lang="en-US" sz="1800" b="1" i="0" err="1">
                          <a:solidFill>
                            <a:schemeClr val="dk1"/>
                          </a:solidFill>
                          <a:effectLst/>
                          <a:latin typeface="Calibri"/>
                          <a:ea typeface="+mn-ea"/>
                          <a:cs typeface="+mn-cs"/>
                        </a:rPr>
                        <a:t>guid</a:t>
                      </a:r>
                      <a:r>
                        <a:rPr lang="en-US" sz="1800" b="1" i="0">
                          <a:solidFill>
                            <a:schemeClr val="dk1"/>
                          </a:solidFill>
                          <a:effectLst/>
                          <a:latin typeface="Calibri"/>
                          <a:ea typeface="+mn-ea"/>
                          <a:cs typeface="+mn-cs"/>
                        </a:rPr>
                        <a:t>")/</a:t>
                      </a:r>
                      <a:r>
                        <a:rPr lang="en-US" sz="1800" b="1" i="0" err="1">
                          <a:solidFill>
                            <a:schemeClr val="dk1"/>
                          </a:solidFill>
                          <a:effectLst/>
                          <a:latin typeface="Calibri"/>
                          <a:ea typeface="+mn-ea"/>
                          <a:cs typeface="+mn-cs"/>
                        </a:rPr>
                        <a:t>Contact_Appointments</a:t>
                      </a:r>
                      <a:endParaRPr lang="en-US" sz="1800" b="1" i="0">
                        <a:solidFill>
                          <a:schemeClr val="dk1"/>
                        </a:solidFill>
                        <a:effectLst/>
                        <a:latin typeface="Calibri"/>
                        <a:ea typeface="+mn-ea"/>
                        <a:cs typeface="+mn-cs"/>
                      </a:endParaRPr>
                    </a:p>
                  </a:txBody>
                  <a:tcPr marL="50800" marR="50800" marT="50800" marB="50800"/>
                </a:tc>
                <a:extLst>
                  <a:ext uri="{0D108BD9-81ED-4DB2-BD59-A6C34878D82A}">
                    <a16:rowId xmlns:a16="http://schemas.microsoft.com/office/drawing/2014/main" val="10004"/>
                  </a:ext>
                </a:extLst>
              </a:tr>
              <a:tr h="429966">
                <a:tc>
                  <a:txBody>
                    <a:bodyPr/>
                    <a:lstStyle/>
                    <a:p>
                      <a:pPr marL="0" marR="0" algn="l" defTabSz="914400">
                        <a:spcBef>
                          <a:spcPts val="300"/>
                        </a:spcBef>
                        <a:spcAft>
                          <a:spcPts val="300"/>
                        </a:spcAft>
                        <a:buNone/>
                      </a:pPr>
                      <a:r>
                        <a:rPr lang="en-US" sz="1800" b="1" i="0">
                          <a:solidFill>
                            <a:schemeClr val="dk1"/>
                          </a:solidFill>
                          <a:effectLst/>
                          <a:latin typeface="Calibri"/>
                          <a:ea typeface="+mn-ea"/>
                          <a:cs typeface="+mn-cs"/>
                        </a:rPr>
                        <a:t>Propriedade</a:t>
                      </a:r>
                    </a:p>
                  </a:txBody>
                  <a:tcPr marL="50800" marR="50800" marT="50800" marB="50800"/>
                </a:tc>
                <a:tc>
                  <a:txBody>
                    <a:bodyPr/>
                    <a:lstStyle/>
                    <a:p>
                      <a:pPr marL="0" marR="0" algn="l" defTabSz="914400">
                        <a:spcBef>
                          <a:spcPts val="300"/>
                        </a:spcBef>
                        <a:spcAft>
                          <a:spcPts val="300"/>
                        </a:spcAft>
                        <a:buNone/>
                      </a:pPr>
                      <a:r>
                        <a:rPr lang="en-US" sz="1800" b="1" i="0" err="1">
                          <a:solidFill>
                            <a:schemeClr val="dk1"/>
                          </a:solidFill>
                          <a:effectLst/>
                          <a:latin typeface="Calibri"/>
                          <a:ea typeface="+mn-ea"/>
                          <a:cs typeface="+mn-cs"/>
                        </a:rPr>
                        <a:t>OrganizationData.svc</a:t>
                      </a:r>
                      <a:r>
                        <a:rPr lang="en-US" sz="1800" b="1" i="0">
                          <a:solidFill>
                            <a:schemeClr val="dk1"/>
                          </a:solidFill>
                          <a:effectLst/>
                          <a:latin typeface="Calibri"/>
                          <a:ea typeface="+mn-ea"/>
                          <a:cs typeface="+mn-cs"/>
                        </a:rPr>
                        <a:t>/</a:t>
                      </a:r>
                      <a:r>
                        <a:rPr lang="en-US" sz="1800" b="1" i="0" err="1">
                          <a:solidFill>
                            <a:schemeClr val="dk1"/>
                          </a:solidFill>
                          <a:effectLst/>
                          <a:latin typeface="Calibri"/>
                          <a:ea typeface="+mn-ea"/>
                          <a:cs typeface="+mn-cs"/>
                        </a:rPr>
                        <a:t>ContactSet</a:t>
                      </a:r>
                      <a:r>
                        <a:rPr lang="en-US" sz="1800" b="1" i="0">
                          <a:solidFill>
                            <a:schemeClr val="dk1"/>
                          </a:solidFill>
                          <a:effectLst/>
                          <a:latin typeface="Calibri"/>
                          <a:ea typeface="+mn-ea"/>
                          <a:cs typeface="+mn-cs"/>
                        </a:rPr>
                        <a:t>("</a:t>
                      </a:r>
                      <a:r>
                        <a:rPr lang="en-US" sz="1800" b="1" i="0" err="1">
                          <a:solidFill>
                            <a:schemeClr val="dk1"/>
                          </a:solidFill>
                          <a:effectLst/>
                          <a:latin typeface="Calibri"/>
                          <a:ea typeface="+mn-ea"/>
                          <a:cs typeface="+mn-cs"/>
                        </a:rPr>
                        <a:t>guid</a:t>
                      </a:r>
                      <a:r>
                        <a:rPr lang="en-US" sz="1800" b="1" i="0">
                          <a:solidFill>
                            <a:schemeClr val="dk1"/>
                          </a:solidFill>
                          <a:effectLst/>
                          <a:latin typeface="Calibri"/>
                          <a:ea typeface="+mn-ea"/>
                          <a:cs typeface="+mn-cs"/>
                        </a:rPr>
                        <a:t>")/FirstName</a:t>
                      </a:r>
                    </a:p>
                  </a:txBody>
                  <a:tcPr marL="50800" marR="50800" marT="50800" marB="50800"/>
                </a:tc>
                <a:extLst>
                  <a:ext uri="{0D108BD9-81ED-4DB2-BD59-A6C34878D82A}">
                    <a16:rowId xmlns:a16="http://schemas.microsoft.com/office/drawing/2014/main" val="10005"/>
                  </a:ext>
                </a:extLst>
              </a:tr>
              <a:tr h="743725">
                <a:tc>
                  <a:txBody>
                    <a:bodyPr/>
                    <a:lstStyle/>
                    <a:p>
                      <a:pPr marL="0" marR="0" algn="l" defTabSz="914400">
                        <a:spcBef>
                          <a:spcPts val="300"/>
                        </a:spcBef>
                        <a:spcAft>
                          <a:spcPts val="300"/>
                        </a:spcAft>
                        <a:buNone/>
                      </a:pPr>
                      <a:r>
                        <a:rPr lang="en-US" sz="1800" b="1" i="0">
                          <a:solidFill>
                            <a:schemeClr val="dk1"/>
                          </a:solidFill>
                          <a:effectLst/>
                          <a:latin typeface="Calibri"/>
                          <a:ea typeface="+mn-ea"/>
                          <a:cs typeface="+mn-cs"/>
                        </a:rPr>
                        <a:t>Várias propriedades</a:t>
                      </a:r>
                    </a:p>
                  </a:txBody>
                  <a:tcPr marL="50800" marR="50800" marT="50800" marB="50800"/>
                </a:tc>
                <a:tc>
                  <a:txBody>
                    <a:bodyPr/>
                    <a:lstStyle/>
                    <a:p>
                      <a:pPr marL="0" marR="0" algn="l" defTabSz="914400">
                        <a:spcBef>
                          <a:spcPts val="300"/>
                        </a:spcBef>
                        <a:spcAft>
                          <a:spcPts val="300"/>
                        </a:spcAft>
                        <a:buNone/>
                      </a:pPr>
                      <a:r>
                        <a:rPr lang="en-US" sz="1800" b="1" i="0" err="1">
                          <a:solidFill>
                            <a:schemeClr val="dk1"/>
                          </a:solidFill>
                          <a:effectLst/>
                          <a:latin typeface="Calibri"/>
                          <a:ea typeface="+mn-ea"/>
                          <a:cs typeface="+mn-cs"/>
                        </a:rPr>
                        <a:t>OrganizationData.svc.ContactSet</a:t>
                      </a:r>
                      <a:r>
                        <a:rPr lang="en-US" sz="1800" b="1" i="0">
                          <a:solidFill>
                            <a:schemeClr val="dk1"/>
                          </a:solidFill>
                          <a:effectLst/>
                          <a:latin typeface="Calibri"/>
                          <a:ea typeface="+mn-ea"/>
                          <a:cs typeface="+mn-cs"/>
                        </a:rPr>
                        <a:t>("</a:t>
                      </a:r>
                      <a:r>
                        <a:rPr lang="en-US" sz="1800" b="1" i="0" err="1">
                          <a:solidFill>
                            <a:schemeClr val="dk1"/>
                          </a:solidFill>
                          <a:effectLst/>
                          <a:latin typeface="Calibri"/>
                          <a:ea typeface="+mn-ea"/>
                          <a:cs typeface="+mn-cs"/>
                        </a:rPr>
                        <a:t>guid</a:t>
                      </a:r>
                      <a:r>
                        <a:rPr lang="en-US" sz="1800" b="1" i="0">
                          <a:solidFill>
                            <a:schemeClr val="dk1"/>
                          </a:solidFill>
                          <a:effectLst/>
                          <a:latin typeface="Calibri"/>
                          <a:ea typeface="+mn-ea"/>
                          <a:cs typeface="+mn-cs"/>
                        </a:rPr>
                        <a:t> key")?$select=FirstName,Address1_City</a:t>
                      </a:r>
                    </a:p>
                  </a:txBody>
                  <a:tcPr marL="50800" marR="50800" marT="50800" marB="508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83166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OData</a:t>
            </a:r>
            <a:endParaRPr lang="pt-BR">
              <a:solidFill>
                <a:srgbClr val="00B0F0"/>
              </a:solidFill>
            </a:endParaRPr>
          </a:p>
        </p:txBody>
      </p:sp>
      <p:sp>
        <p:nvSpPr>
          <p:cNvPr id="9" name="Text Placeholder 2"/>
          <p:cNvSpPr txBox="1">
            <a:spLocks/>
          </p:cNvSpPr>
          <p:nvPr/>
        </p:nvSpPr>
        <p:spPr>
          <a:xfrm>
            <a:off x="427036" y="132172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mn-lt"/>
                <a:cs typeface="Segoe UI Light" panose="020B0502040204020203" pitchFamily="34" charset="0"/>
              </a:rPr>
              <a:t>Opções de consulta</a:t>
            </a:r>
          </a:p>
        </p:txBody>
      </p:sp>
      <p:graphicFrame>
        <p:nvGraphicFramePr>
          <p:cNvPr id="6" name="Table 2"/>
          <p:cNvGraphicFramePr>
            <a:graphicFrameLocks noGrp="1"/>
          </p:cNvGraphicFramePr>
          <p:nvPr>
            <p:extLst>
              <p:ext uri="{D42A27DB-BD31-4B8C-83A1-F6EECF244321}">
                <p14:modId xmlns:p14="http://schemas.microsoft.com/office/powerpoint/2010/main" val="3623960543"/>
              </p:ext>
            </p:extLst>
          </p:nvPr>
        </p:nvGraphicFramePr>
        <p:xfrm>
          <a:off x="1874837" y="2430462"/>
          <a:ext cx="8653153" cy="3818690"/>
        </p:xfrm>
        <a:graphic>
          <a:graphicData uri="http://schemas.openxmlformats.org/drawingml/2006/table">
            <a:tbl>
              <a:tblPr>
                <a:tableStyleId>{3C2FFA5D-87B4-456A-9821-1D502468CF0F}</a:tableStyleId>
              </a:tblPr>
              <a:tblGrid>
                <a:gridCol w="1447801">
                  <a:extLst>
                    <a:ext uri="{9D8B030D-6E8A-4147-A177-3AD203B41FA5}">
                      <a16:colId xmlns:a16="http://schemas.microsoft.com/office/drawing/2014/main" val="20000"/>
                    </a:ext>
                  </a:extLst>
                </a:gridCol>
                <a:gridCol w="7205352">
                  <a:extLst>
                    <a:ext uri="{9D8B030D-6E8A-4147-A177-3AD203B41FA5}">
                      <a16:colId xmlns:a16="http://schemas.microsoft.com/office/drawing/2014/main" val="20001"/>
                    </a:ext>
                  </a:extLst>
                </a:gridCol>
              </a:tblGrid>
              <a:tr h="445328">
                <a:tc>
                  <a:txBody>
                    <a:bodyPr/>
                    <a:lstStyle/>
                    <a:p>
                      <a:pPr marL="0" marR="0" algn="l" defTabSz="914400">
                        <a:spcBef>
                          <a:spcPts val="300"/>
                        </a:spcBef>
                        <a:spcAft>
                          <a:spcPts val="300"/>
                        </a:spcAft>
                        <a:buNone/>
                      </a:pPr>
                      <a:r>
                        <a:rPr lang="pt-BR" sz="2000" b="1" i="0" noProof="0">
                          <a:solidFill>
                            <a:schemeClr val="dk1"/>
                          </a:solidFill>
                          <a:effectLst/>
                          <a:latin typeface="Calibri"/>
                          <a:ea typeface="+mn-ea"/>
                          <a:cs typeface="+mn-cs"/>
                        </a:rPr>
                        <a:t>Opção</a:t>
                      </a:r>
                      <a:r>
                        <a:rPr lang="pt-BR" sz="2000" b="1" i="0" noProof="0">
                          <a:solidFill>
                            <a:schemeClr val="dk1"/>
                          </a:solidFill>
                          <a:latin typeface="Calibri"/>
                          <a:ea typeface="+mn-ea"/>
                          <a:cs typeface="+mn-cs"/>
                        </a:rPr>
                        <a:t> </a:t>
                      </a:r>
                    </a:p>
                  </a:txBody>
                  <a:tcPr marL="50800" marR="50800" marT="50800" marB="50800"/>
                </a:tc>
                <a:tc>
                  <a:txBody>
                    <a:bodyPr/>
                    <a:lstStyle/>
                    <a:p>
                      <a:pPr marL="0" marR="0" algn="l" defTabSz="914400">
                        <a:spcBef>
                          <a:spcPts val="300"/>
                        </a:spcBef>
                        <a:spcAft>
                          <a:spcPts val="300"/>
                        </a:spcAft>
                        <a:buNone/>
                      </a:pPr>
                      <a:r>
                        <a:rPr lang="pt-BR" sz="2000" b="1" i="0" noProof="0">
                          <a:solidFill>
                            <a:schemeClr val="dk1"/>
                          </a:solidFill>
                          <a:effectLst/>
                          <a:latin typeface="Calibri"/>
                          <a:ea typeface="+mn-ea"/>
                          <a:cs typeface="+mn-cs"/>
                        </a:rPr>
                        <a:t>Descrição</a:t>
                      </a:r>
                      <a:r>
                        <a:rPr lang="pt-BR" sz="20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0"/>
                  </a:ext>
                </a:extLst>
              </a:tr>
              <a:tr h="712525">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$expand</a:t>
                      </a:r>
                      <a:r>
                        <a:rPr lang="pt-BR" sz="1800" b="1" i="0" noProof="0">
                          <a:solidFill>
                            <a:schemeClr val="dk1"/>
                          </a:solidFill>
                          <a:latin typeface="Calibri"/>
                          <a:ea typeface="+mn-ea"/>
                          <a:cs typeface="+mn-cs"/>
                        </a:rPr>
                        <a:t> </a:t>
                      </a:r>
                    </a:p>
                  </a:txBody>
                  <a:tcPr marL="50800" marR="50800" marT="50800" marB="50800"/>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Determina que os registros relacionados devem ser recuperados no registro ou conjunto sendo recuperado</a:t>
                      </a:r>
                    </a:p>
                  </a:txBody>
                  <a:tcPr marL="50800" marR="50800" marT="50800" marB="50800"/>
                </a:tc>
                <a:extLst>
                  <a:ext uri="{0D108BD9-81ED-4DB2-BD59-A6C34878D82A}">
                    <a16:rowId xmlns:a16="http://schemas.microsoft.com/office/drawing/2014/main" val="10001"/>
                  </a:ext>
                </a:extLst>
              </a:tr>
              <a:tr h="712525">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a:t>
                      </a:r>
                      <a:r>
                        <a:rPr lang="pt-BR" sz="1800" b="1" i="0" noProof="0" err="1">
                          <a:solidFill>
                            <a:schemeClr val="dk1"/>
                          </a:solidFill>
                          <a:effectLst/>
                          <a:latin typeface="Calibri"/>
                          <a:ea typeface="+mn-ea"/>
                          <a:cs typeface="+mn-cs"/>
                        </a:rPr>
                        <a:t>filter</a:t>
                      </a:r>
                      <a:r>
                        <a:rPr lang="pt-BR" sz="1800" b="1" i="0" noProof="0">
                          <a:solidFill>
                            <a:schemeClr val="dk1"/>
                          </a:solidFill>
                          <a:latin typeface="Calibri"/>
                          <a:ea typeface="+mn-ea"/>
                          <a:cs typeface="+mn-cs"/>
                        </a:rPr>
                        <a:t> </a:t>
                      </a:r>
                    </a:p>
                  </a:txBody>
                  <a:tcPr marL="50800" marR="50800" marT="50800" marB="50800"/>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Especifica uma expressão ou função que deve ser avaliada como verdadeira para que um registro seja devolvido para um conjunto</a:t>
                      </a:r>
                    </a:p>
                  </a:txBody>
                  <a:tcPr marL="50800" marR="50800" marT="50800" marB="50800"/>
                </a:tc>
                <a:extLst>
                  <a:ext uri="{0D108BD9-81ED-4DB2-BD59-A6C34878D82A}">
                    <a16:rowId xmlns:a16="http://schemas.microsoft.com/office/drawing/2014/main" val="10002"/>
                  </a:ext>
                </a:extLst>
              </a:tr>
              <a:tr h="411929">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$orderby</a:t>
                      </a:r>
                      <a:r>
                        <a:rPr lang="pt-BR" sz="1800" b="1" i="0" noProof="0">
                          <a:solidFill>
                            <a:schemeClr val="dk1"/>
                          </a:solidFill>
                          <a:latin typeface="Calibri"/>
                          <a:ea typeface="+mn-ea"/>
                          <a:cs typeface="+mn-cs"/>
                        </a:rPr>
                        <a:t> </a:t>
                      </a:r>
                    </a:p>
                  </a:txBody>
                  <a:tcPr marL="50800" marR="50800" marT="50800" marB="50800"/>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Determina que valore são usados para ordenar um conjunto de registros</a:t>
                      </a:r>
                    </a:p>
                  </a:txBody>
                  <a:tcPr marL="50800" marR="50800" marT="50800" marB="50800"/>
                </a:tc>
                <a:extLst>
                  <a:ext uri="{0D108BD9-81ED-4DB2-BD59-A6C34878D82A}">
                    <a16:rowId xmlns:a16="http://schemas.microsoft.com/office/drawing/2014/main" val="10003"/>
                  </a:ext>
                </a:extLst>
              </a:tr>
              <a:tr h="411929">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$select</a:t>
                      </a:r>
                      <a:r>
                        <a:rPr lang="pt-BR" sz="1800" b="1" i="0" noProof="0">
                          <a:solidFill>
                            <a:schemeClr val="dk1"/>
                          </a:solidFill>
                          <a:latin typeface="Calibri"/>
                          <a:ea typeface="+mn-ea"/>
                          <a:cs typeface="+mn-cs"/>
                        </a:rPr>
                        <a:t> </a:t>
                      </a:r>
                    </a:p>
                  </a:txBody>
                  <a:tcPr marL="50800" marR="50800" marT="50800" marB="50800"/>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Especifica um subconjunto de propriedades a ser retornado</a:t>
                      </a:r>
                    </a:p>
                  </a:txBody>
                  <a:tcPr marL="50800" marR="50800" marT="50800" marB="50800"/>
                </a:tc>
                <a:extLst>
                  <a:ext uri="{0D108BD9-81ED-4DB2-BD59-A6C34878D82A}">
                    <a16:rowId xmlns:a16="http://schemas.microsoft.com/office/drawing/2014/main" val="10004"/>
                  </a:ext>
                </a:extLst>
              </a:tr>
              <a:tr h="712525">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$skip</a:t>
                      </a:r>
                      <a:r>
                        <a:rPr lang="pt-BR" sz="1800" b="1" i="0" noProof="0">
                          <a:solidFill>
                            <a:schemeClr val="dk1"/>
                          </a:solidFill>
                          <a:latin typeface="Calibri"/>
                          <a:ea typeface="+mn-ea"/>
                          <a:cs typeface="+mn-cs"/>
                        </a:rPr>
                        <a:t> </a:t>
                      </a:r>
                    </a:p>
                  </a:txBody>
                  <a:tcPr marL="50800" marR="50800" marT="50800" marB="50800"/>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Define o número de registros a serem ignorados para poder recuperar registros em um conjunto</a:t>
                      </a:r>
                    </a:p>
                  </a:txBody>
                  <a:tcPr marL="50800" marR="50800" marT="50800" marB="50800"/>
                </a:tc>
                <a:extLst>
                  <a:ext uri="{0D108BD9-81ED-4DB2-BD59-A6C34878D82A}">
                    <a16:rowId xmlns:a16="http://schemas.microsoft.com/office/drawing/2014/main" val="10005"/>
                  </a:ext>
                </a:extLst>
              </a:tr>
              <a:tr h="411929">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$top</a:t>
                      </a:r>
                      <a:r>
                        <a:rPr lang="pt-BR" sz="1800" b="1" i="0" noProof="0">
                          <a:solidFill>
                            <a:schemeClr val="dk1"/>
                          </a:solidFill>
                          <a:latin typeface="Calibri"/>
                          <a:ea typeface="+mn-ea"/>
                          <a:cs typeface="+mn-cs"/>
                        </a:rPr>
                        <a:t> </a:t>
                      </a:r>
                    </a:p>
                  </a:txBody>
                  <a:tcPr marL="50800" marR="50800" marT="50800" marB="50800"/>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Determina o número máximo de registros a serem retornados</a:t>
                      </a:r>
                    </a:p>
                  </a:txBody>
                  <a:tcPr marL="50800" marR="50800" marT="50800" marB="508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16398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OData</a:t>
            </a:r>
            <a:endParaRPr lang="pt-BR">
              <a:solidFill>
                <a:srgbClr val="00B0F0"/>
              </a:solidFill>
            </a:endParaRPr>
          </a:p>
        </p:txBody>
      </p:sp>
      <p:sp>
        <p:nvSpPr>
          <p:cNvPr id="9" name="Text Placeholder 2"/>
          <p:cNvSpPr txBox="1">
            <a:spLocks/>
          </p:cNvSpPr>
          <p:nvPr/>
        </p:nvSpPr>
        <p:spPr>
          <a:xfrm>
            <a:off x="427036" y="132172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mn-lt"/>
                <a:cs typeface="Segoe UI Light" panose="020B0502040204020203" pitchFamily="34" charset="0"/>
              </a:rPr>
              <a:t>Opções de filtro</a:t>
            </a:r>
          </a:p>
        </p:txBody>
      </p:sp>
      <p:graphicFrame>
        <p:nvGraphicFramePr>
          <p:cNvPr id="5" name="Table 2"/>
          <p:cNvGraphicFramePr>
            <a:graphicFrameLocks noGrp="1"/>
          </p:cNvGraphicFramePr>
          <p:nvPr>
            <p:extLst>
              <p:ext uri="{D42A27DB-BD31-4B8C-83A1-F6EECF244321}">
                <p14:modId xmlns:p14="http://schemas.microsoft.com/office/powerpoint/2010/main" val="4081487516"/>
              </p:ext>
            </p:extLst>
          </p:nvPr>
        </p:nvGraphicFramePr>
        <p:xfrm>
          <a:off x="1798637" y="2430462"/>
          <a:ext cx="8881755" cy="3607922"/>
        </p:xfrm>
        <a:graphic>
          <a:graphicData uri="http://schemas.openxmlformats.org/drawingml/2006/table">
            <a:tbl>
              <a:tblPr>
                <a:tableStyleId>{5C22544A-7EE6-4342-B048-85BDC9FD1C3A}</a:tableStyleId>
              </a:tblPr>
              <a:tblGrid>
                <a:gridCol w="84265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6515098">
                  <a:extLst>
                    <a:ext uri="{9D8B030D-6E8A-4147-A177-3AD203B41FA5}">
                      <a16:colId xmlns:a16="http://schemas.microsoft.com/office/drawing/2014/main" val="20002"/>
                    </a:ext>
                  </a:extLst>
                </a:gridCol>
              </a:tblGrid>
              <a:tr h="249377">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Operador</a:t>
                      </a:r>
                      <a:r>
                        <a:rPr lang="pt-BR" sz="1400" b="1" i="0" noProof="0">
                          <a:solidFill>
                            <a:schemeClr val="dk1"/>
                          </a:solidFill>
                          <a:latin typeface="Calibri"/>
                          <a:ea typeface="+mn-ea"/>
                          <a:cs typeface="+mn-cs"/>
                        </a:rPr>
                        <a:t> </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Descrição</a:t>
                      </a:r>
                      <a:r>
                        <a:rPr lang="pt-BR" sz="1400" b="1" i="0" noProof="0">
                          <a:solidFill>
                            <a:schemeClr val="dk1"/>
                          </a:solidFill>
                          <a:latin typeface="Calibri"/>
                          <a:ea typeface="+mn-ea"/>
                          <a:cs typeface="+mn-cs"/>
                        </a:rPr>
                        <a:t> </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Exemplo</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0"/>
                  </a:ext>
                </a:extLst>
              </a:tr>
              <a:tr h="218440">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eq</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Igual a</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/AccountSet?$filter=Address1_City eq 'Redmond'</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1"/>
                  </a:ext>
                </a:extLst>
              </a:tr>
              <a:tr h="249377">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ne</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Diferente de</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/AccountSet?$filter=Address1_City ne null</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2"/>
                  </a:ext>
                </a:extLst>
              </a:tr>
              <a:tr h="249377">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gt</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Maior que</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t>
                      </a:r>
                      <a:r>
                        <a:rPr lang="pt-BR" sz="1400" b="1" i="0" noProof="0" err="1">
                          <a:solidFill>
                            <a:schemeClr val="dk1"/>
                          </a:solidFill>
                          <a:effectLst/>
                          <a:latin typeface="Calibri"/>
                          <a:ea typeface="+mn-ea"/>
                          <a:cs typeface="+mn-cs"/>
                        </a:rPr>
                        <a:t>AccountSet</a:t>
                      </a:r>
                      <a:r>
                        <a:rPr lang="pt-BR" sz="1400" b="1" i="0" noProof="0">
                          <a:solidFill>
                            <a:schemeClr val="dk1"/>
                          </a:solidFill>
                          <a:effectLst/>
                          <a:latin typeface="Calibri"/>
                          <a:ea typeface="+mn-ea"/>
                          <a:cs typeface="+mn-cs"/>
                        </a:rPr>
                        <a:t>?$</a:t>
                      </a:r>
                      <a:r>
                        <a:rPr lang="pt-BR" sz="1400" b="1" i="0" noProof="0" err="1">
                          <a:solidFill>
                            <a:schemeClr val="dk1"/>
                          </a:solidFill>
                          <a:effectLst/>
                          <a:latin typeface="Calibri"/>
                          <a:ea typeface="+mn-ea"/>
                          <a:cs typeface="+mn-cs"/>
                        </a:rPr>
                        <a:t>filter</a:t>
                      </a:r>
                      <a:r>
                        <a:rPr lang="pt-BR" sz="1400" b="1" i="0" noProof="0">
                          <a:solidFill>
                            <a:schemeClr val="dk1"/>
                          </a:solidFill>
                          <a:effectLst/>
                          <a:latin typeface="Calibri"/>
                          <a:ea typeface="+mn-ea"/>
                          <a:cs typeface="+mn-cs"/>
                        </a:rPr>
                        <a:t>=</a:t>
                      </a:r>
                      <a:r>
                        <a:rPr lang="pt-BR" sz="1400" b="1" i="0" noProof="0" err="1">
                          <a:solidFill>
                            <a:schemeClr val="dk1"/>
                          </a:solidFill>
                          <a:effectLst/>
                          <a:latin typeface="Calibri"/>
                          <a:ea typeface="+mn-ea"/>
                          <a:cs typeface="+mn-cs"/>
                        </a:rPr>
                        <a:t>CreditLimit</a:t>
                      </a:r>
                      <a:r>
                        <a:rPr lang="pt-BR" sz="1400" b="1" i="0" noProof="0">
                          <a:solidFill>
                            <a:schemeClr val="dk1"/>
                          </a:solidFill>
                          <a:effectLst/>
                          <a:latin typeface="Calibri"/>
                          <a:ea typeface="+mn-ea"/>
                          <a:cs typeface="+mn-cs"/>
                        </a:rPr>
                        <a:t>/</a:t>
                      </a:r>
                      <a:r>
                        <a:rPr lang="pt-BR" sz="1400" b="1" i="0" noProof="0" err="1">
                          <a:solidFill>
                            <a:schemeClr val="dk1"/>
                          </a:solidFill>
                          <a:effectLst/>
                          <a:latin typeface="Calibri"/>
                          <a:ea typeface="+mn-ea"/>
                          <a:cs typeface="+mn-cs"/>
                        </a:rPr>
                        <a:t>Value</a:t>
                      </a:r>
                      <a:r>
                        <a:rPr lang="pt-BR" sz="1400" b="1" i="0" noProof="0">
                          <a:solidFill>
                            <a:schemeClr val="dk1"/>
                          </a:solidFill>
                          <a:effectLst/>
                          <a:latin typeface="Calibri"/>
                          <a:ea typeface="+mn-ea"/>
                          <a:cs typeface="+mn-cs"/>
                        </a:rPr>
                        <a:t> </a:t>
                      </a:r>
                      <a:r>
                        <a:rPr lang="pt-BR" sz="1400" b="1" i="0" noProof="0" err="1">
                          <a:solidFill>
                            <a:schemeClr val="dk1"/>
                          </a:solidFill>
                          <a:effectLst/>
                          <a:latin typeface="Calibri"/>
                          <a:ea typeface="+mn-ea"/>
                          <a:cs typeface="+mn-cs"/>
                        </a:rPr>
                        <a:t>gt</a:t>
                      </a:r>
                      <a:r>
                        <a:rPr lang="pt-BR" sz="1400" b="1" i="0" noProof="0">
                          <a:solidFill>
                            <a:schemeClr val="dk1"/>
                          </a:solidFill>
                          <a:effectLst/>
                          <a:latin typeface="Calibri"/>
                          <a:ea typeface="+mn-ea"/>
                          <a:cs typeface="+mn-cs"/>
                        </a:rPr>
                        <a:t> 1000</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3"/>
                  </a:ext>
                </a:extLst>
              </a:tr>
              <a:tr h="304614">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ge</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É Maior ou Igual a</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/AccountSet?&amp;$filter=CreditLimit/Value ge 1000</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4"/>
                  </a:ext>
                </a:extLst>
              </a:tr>
              <a:tr h="249377">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lt</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Menor que</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/AccountSet?$filter=CreditLimit/Value lt 1000</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5"/>
                  </a:ext>
                </a:extLst>
              </a:tr>
              <a:tr h="249377">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le</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É Menor ou Igual a</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/AccountSet?$filter=CreditLimit/Value le 1000</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6"/>
                  </a:ext>
                </a:extLst>
              </a:tr>
              <a:tr h="157480">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and</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AND lógica</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/AccountSet?$filter=CreditLimit/Value ge 1000 and Address1_StateOrProvince eq 'TX'</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7"/>
                  </a:ext>
                </a:extLst>
              </a:tr>
              <a:tr h="162560">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or</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OR lógica</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/AccountSet?$filter=AccountCategoryCode/Value eq 2 or AccountRatingCode/</a:t>
                      </a:r>
                      <a:br>
                        <a:rPr lang="pt-BR" sz="1400" b="1" i="0" noProof="0">
                          <a:solidFill>
                            <a:schemeClr val="dk1"/>
                          </a:solidFill>
                          <a:effectLst/>
                          <a:latin typeface="Calibri"/>
                          <a:ea typeface="+mn-ea"/>
                          <a:cs typeface="+mn-cs"/>
                        </a:rPr>
                      </a:br>
                      <a:r>
                        <a:rPr lang="pt-BR" sz="1400" b="1" i="0" noProof="0">
                          <a:solidFill>
                            <a:schemeClr val="dk1"/>
                          </a:solidFill>
                          <a:effectLst/>
                          <a:latin typeface="Calibri"/>
                          <a:ea typeface="+mn-ea"/>
                          <a:cs typeface="+mn-cs"/>
                        </a:rPr>
                        <a:t>Value eq 1</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8"/>
                  </a:ext>
                </a:extLst>
              </a:tr>
              <a:tr h="559922">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not</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Negação lógica</a:t>
                      </a:r>
                    </a:p>
                  </a:txBody>
                  <a:tcPr marL="50800" marR="50800" marT="50800" marB="50800"/>
                </a:tc>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/AccountSet?$filter=(AccountCategoryCode/Value ne null) </a:t>
                      </a:r>
                      <a:r>
                        <a:rPr lang="pt-BR" sz="1400" b="1" i="0" noProof="0" err="1">
                          <a:solidFill>
                            <a:schemeClr val="dk1"/>
                          </a:solidFill>
                          <a:effectLst/>
                          <a:latin typeface="Calibri"/>
                          <a:ea typeface="+mn-ea"/>
                          <a:cs typeface="+mn-cs"/>
                        </a:rPr>
                        <a:t>and</a:t>
                      </a:r>
                      <a:r>
                        <a:rPr lang="pt-BR" sz="1400" b="1" i="0" noProof="0">
                          <a:solidFill>
                            <a:schemeClr val="dk1"/>
                          </a:solidFill>
                          <a:effectLst/>
                          <a:latin typeface="Calibri"/>
                          <a:ea typeface="+mn-ea"/>
                          <a:cs typeface="+mn-cs"/>
                        </a:rPr>
                        <a:t> 0 (AccountCategoryCode/Value eq 1)</a:t>
                      </a:r>
                      <a:r>
                        <a:rPr lang="pt-BR" sz="1400" b="1" i="0" noProof="0">
                          <a:solidFill>
                            <a:schemeClr val="dk1"/>
                          </a:solidFill>
                          <a:latin typeface="Calibri"/>
                          <a:ea typeface="+mn-ea"/>
                          <a:cs typeface="+mn-cs"/>
                        </a:rPr>
                        <a:t> </a:t>
                      </a:r>
                    </a:p>
                  </a:txBody>
                  <a:tcPr marL="50800" marR="50800" marT="50800" marB="508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555737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OData</a:t>
            </a:r>
            <a:endParaRPr lang="pt-BR">
              <a:solidFill>
                <a:srgbClr val="00B0F0"/>
              </a:solidFill>
            </a:endParaRPr>
          </a:p>
        </p:txBody>
      </p:sp>
      <p:sp>
        <p:nvSpPr>
          <p:cNvPr id="9" name="Text Placeholder 2"/>
          <p:cNvSpPr txBox="1">
            <a:spLocks/>
          </p:cNvSpPr>
          <p:nvPr/>
        </p:nvSpPr>
        <p:spPr>
          <a:xfrm>
            <a:off x="198438" y="906462"/>
            <a:ext cx="11772900" cy="16527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pt-BR">
                <a:solidFill>
                  <a:srgbClr val="00B0F0"/>
                </a:solidFill>
                <a:ea typeface="+mj-ea"/>
                <a:cs typeface="+mj-cs"/>
              </a:rPr>
              <a:t>$</a:t>
            </a:r>
            <a:r>
              <a:rPr lang="pt-BR" err="1">
                <a:solidFill>
                  <a:srgbClr val="00B0F0"/>
                </a:solidFill>
                <a:ea typeface="+mj-ea"/>
                <a:cs typeface="+mj-cs"/>
              </a:rPr>
              <a:t>expand</a:t>
            </a:r>
            <a:endParaRPr lang="pt-BR">
              <a:solidFill>
                <a:srgbClr val="00B0F0"/>
              </a:solidFill>
              <a:ea typeface="+mj-ea"/>
              <a:cs typeface="+mj-cs"/>
            </a:endParaRPr>
          </a:p>
          <a:p>
            <a:pPr algn="just"/>
            <a:r>
              <a:rPr lang="pt-BR" sz="1800">
                <a:latin typeface="+mn-lt"/>
                <a:cs typeface="Segoe UI Light" panose="020B0502040204020203" pitchFamily="34" charset="0"/>
              </a:rPr>
              <a:t>Exemplo:</a:t>
            </a:r>
          </a:p>
          <a:p>
            <a:pPr lvl="1" algn="just"/>
            <a:r>
              <a:rPr lang="pt-BR" sz="1800">
                <a:cs typeface="Segoe UI Light" panose="020B0502040204020203" pitchFamily="34" charset="0"/>
              </a:rPr>
              <a:t>Recuperar oportunidades relacionadas</a:t>
            </a:r>
          </a:p>
          <a:p>
            <a:pPr lvl="1" algn="just"/>
            <a:r>
              <a:rPr lang="pt-BR" sz="1800">
                <a:solidFill>
                  <a:srgbClr val="009933"/>
                </a:solidFill>
                <a:cs typeface="Segoe UI Light" panose="020B0502040204020203" pitchFamily="34" charset="0"/>
              </a:rPr>
              <a:t>/</a:t>
            </a:r>
            <a:r>
              <a:rPr lang="pt-BR" sz="1800" err="1">
                <a:solidFill>
                  <a:srgbClr val="009933"/>
                </a:solidFill>
                <a:cs typeface="Segoe UI Light" panose="020B0502040204020203" pitchFamily="34" charset="0"/>
              </a:rPr>
              <a:t>AccountSet</a:t>
            </a:r>
            <a:r>
              <a:rPr lang="pt-BR" sz="1800">
                <a:solidFill>
                  <a:srgbClr val="009933"/>
                </a:solidFill>
                <a:cs typeface="Segoe UI Light" panose="020B0502040204020203" pitchFamily="34" charset="0"/>
              </a:rPr>
              <a:t>?$</a:t>
            </a:r>
            <a:r>
              <a:rPr lang="pt-BR" sz="1800" err="1">
                <a:solidFill>
                  <a:srgbClr val="009933"/>
                </a:solidFill>
                <a:cs typeface="Segoe UI Light" panose="020B0502040204020203" pitchFamily="34" charset="0"/>
              </a:rPr>
              <a:t>select</a:t>
            </a:r>
            <a:r>
              <a:rPr lang="pt-BR" sz="1800">
                <a:solidFill>
                  <a:srgbClr val="009933"/>
                </a:solidFill>
                <a:cs typeface="Segoe UI Light" panose="020B0502040204020203" pitchFamily="34" charset="0"/>
              </a:rPr>
              <a:t>=</a:t>
            </a:r>
            <a:r>
              <a:rPr lang="pt-BR" sz="1800" err="1">
                <a:solidFill>
                  <a:srgbClr val="009933"/>
                </a:solidFill>
                <a:cs typeface="Segoe UI Light" panose="020B0502040204020203" pitchFamily="34" charset="0"/>
              </a:rPr>
              <a:t>Name,opportunity_customer_accounts</a:t>
            </a:r>
            <a:r>
              <a:rPr lang="pt-BR" sz="1800">
                <a:solidFill>
                  <a:srgbClr val="009933"/>
                </a:solidFill>
                <a:cs typeface="Segoe UI Light" panose="020B0502040204020203" pitchFamily="34" charset="0"/>
              </a:rPr>
              <a:t>&amp;$</a:t>
            </a:r>
            <a:r>
              <a:rPr lang="pt-BR" sz="1800" err="1">
                <a:solidFill>
                  <a:srgbClr val="009933"/>
                </a:solidFill>
                <a:cs typeface="Segoe UI Light" panose="020B0502040204020203" pitchFamily="34" charset="0"/>
              </a:rPr>
              <a:t>expand</a:t>
            </a:r>
            <a:r>
              <a:rPr lang="pt-BR" sz="1800">
                <a:solidFill>
                  <a:srgbClr val="009933"/>
                </a:solidFill>
                <a:cs typeface="Segoe UI Light" panose="020B0502040204020203" pitchFamily="34" charset="0"/>
              </a:rPr>
              <a:t>=</a:t>
            </a:r>
            <a:r>
              <a:rPr lang="pt-BR" sz="1800" err="1">
                <a:solidFill>
                  <a:srgbClr val="009933"/>
                </a:solidFill>
                <a:cs typeface="Segoe UI Light" panose="020B0502040204020203" pitchFamily="34" charset="0"/>
              </a:rPr>
              <a:t>opportunity_customer_accounts</a:t>
            </a:r>
            <a:endParaRPr lang="pt-BR" sz="1800">
              <a:cs typeface="Segoe UI Light" panose="020B0502040204020203" pitchFamily="34" charset="0"/>
            </a:endParaRPr>
          </a:p>
        </p:txBody>
      </p:sp>
      <p:sp>
        <p:nvSpPr>
          <p:cNvPr id="5" name="Text Placeholder 2">
            <a:extLst>
              <a:ext uri="{FF2B5EF4-FFF2-40B4-BE49-F238E27FC236}">
                <a16:creationId xmlns:a16="http://schemas.microsoft.com/office/drawing/2014/main" id="{E24139C2-7BD5-42F6-80AF-3CB9B77E570B}"/>
              </a:ext>
            </a:extLst>
          </p:cNvPr>
          <p:cNvSpPr txBox="1">
            <a:spLocks/>
          </p:cNvSpPr>
          <p:nvPr/>
        </p:nvSpPr>
        <p:spPr>
          <a:xfrm>
            <a:off x="198437" y="2626341"/>
            <a:ext cx="11628069" cy="19020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pt-BR">
                <a:solidFill>
                  <a:srgbClr val="00B0F0"/>
                </a:solidFill>
                <a:ea typeface="+mj-ea"/>
                <a:cs typeface="+mj-cs"/>
              </a:rPr>
              <a:t>$</a:t>
            </a:r>
            <a:r>
              <a:rPr lang="pt-BR" err="1">
                <a:solidFill>
                  <a:srgbClr val="00B0F0"/>
                </a:solidFill>
                <a:ea typeface="+mj-ea"/>
                <a:cs typeface="+mj-cs"/>
              </a:rPr>
              <a:t>orderby</a:t>
            </a:r>
            <a:endParaRPr lang="pt-BR">
              <a:solidFill>
                <a:srgbClr val="00B0F0"/>
              </a:solidFill>
              <a:ea typeface="+mj-ea"/>
              <a:cs typeface="+mj-cs"/>
            </a:endParaRPr>
          </a:p>
          <a:p>
            <a:pPr algn="just"/>
            <a:r>
              <a:rPr lang="pt-BR" sz="1800">
                <a:latin typeface="+mn-lt"/>
                <a:cs typeface="Segoe UI Light" panose="020B0502040204020203" pitchFamily="34" charset="0"/>
              </a:rPr>
              <a:t>Exemplo:</a:t>
            </a:r>
          </a:p>
          <a:p>
            <a:pPr lvl="1" algn="just"/>
            <a:r>
              <a:rPr lang="pt-BR" sz="1800">
                <a:cs typeface="Segoe UI Light" panose="020B0502040204020203" pitchFamily="34" charset="0"/>
              </a:rPr>
              <a:t>Recuperar registros de conta por países em ordem crescente e por cidade em ordem decrescente</a:t>
            </a:r>
          </a:p>
          <a:p>
            <a:pPr lvl="1" algn="just"/>
            <a:r>
              <a:rPr lang="en-US" sz="1800">
                <a:solidFill>
                  <a:srgbClr val="009933"/>
                </a:solidFill>
                <a:cs typeface="Segoe UI Light" panose="020B0502040204020203" pitchFamily="34" charset="0"/>
              </a:rPr>
              <a:t>/</a:t>
            </a:r>
            <a:r>
              <a:rPr lang="en-US" sz="1800" err="1">
                <a:solidFill>
                  <a:srgbClr val="009933"/>
                </a:solidFill>
                <a:cs typeface="Segoe UI Light" panose="020B0502040204020203" pitchFamily="34" charset="0"/>
              </a:rPr>
              <a:t>AccountSet</a:t>
            </a:r>
            <a:r>
              <a:rPr lang="en-US" sz="1800">
                <a:solidFill>
                  <a:srgbClr val="009933"/>
                </a:solidFill>
                <a:cs typeface="Segoe UI Light" panose="020B0502040204020203" pitchFamily="34" charset="0"/>
              </a:rPr>
              <a:t>?$select=Address1_Country,Address1_City,Name&amp;$</a:t>
            </a:r>
            <a:r>
              <a:rPr lang="en-US" sz="1800" err="1">
                <a:solidFill>
                  <a:srgbClr val="009933"/>
                </a:solidFill>
                <a:cs typeface="Segoe UI Light" panose="020B0502040204020203" pitchFamily="34" charset="0"/>
              </a:rPr>
              <a:t>orderby</a:t>
            </a:r>
            <a:r>
              <a:rPr lang="en-US" sz="1800">
                <a:solidFill>
                  <a:srgbClr val="009933"/>
                </a:solidFill>
                <a:cs typeface="Segoe UI Light" panose="020B0502040204020203" pitchFamily="34" charset="0"/>
              </a:rPr>
              <a:t>=Address1_Country,Address1_City desc&amp;$filter=(Address1_Country ne null) and (Address1_City ne null)</a:t>
            </a:r>
            <a:endParaRPr lang="pt-BR" sz="1800">
              <a:cs typeface="Segoe UI Light" panose="020B0502040204020203" pitchFamily="34" charset="0"/>
            </a:endParaRPr>
          </a:p>
        </p:txBody>
      </p:sp>
      <p:sp>
        <p:nvSpPr>
          <p:cNvPr id="6" name="Text Placeholder 2">
            <a:extLst>
              <a:ext uri="{FF2B5EF4-FFF2-40B4-BE49-F238E27FC236}">
                <a16:creationId xmlns:a16="http://schemas.microsoft.com/office/drawing/2014/main" id="{CF43984D-8E15-4021-8C08-C8CEA7399A91}"/>
              </a:ext>
            </a:extLst>
          </p:cNvPr>
          <p:cNvSpPr txBox="1">
            <a:spLocks/>
          </p:cNvSpPr>
          <p:nvPr/>
        </p:nvSpPr>
        <p:spPr>
          <a:xfrm>
            <a:off x="198437" y="4617491"/>
            <a:ext cx="11920077" cy="16527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pt-BR">
                <a:solidFill>
                  <a:srgbClr val="00B0F0"/>
                </a:solidFill>
                <a:ea typeface="+mj-ea"/>
                <a:cs typeface="+mj-cs"/>
              </a:rPr>
              <a:t>$</a:t>
            </a:r>
            <a:r>
              <a:rPr lang="pt-BR" err="1">
                <a:solidFill>
                  <a:srgbClr val="00B0F0"/>
                </a:solidFill>
                <a:ea typeface="+mj-ea"/>
                <a:cs typeface="+mj-cs"/>
              </a:rPr>
              <a:t>select</a:t>
            </a:r>
            <a:endParaRPr lang="pt-BR">
              <a:solidFill>
                <a:srgbClr val="00B0F0"/>
              </a:solidFill>
              <a:ea typeface="+mj-ea"/>
              <a:cs typeface="+mj-cs"/>
            </a:endParaRPr>
          </a:p>
          <a:p>
            <a:pPr algn="just"/>
            <a:r>
              <a:rPr lang="pt-BR" sz="1800">
                <a:latin typeface="+mn-lt"/>
                <a:cs typeface="Segoe UI Light" panose="020B0502040204020203" pitchFamily="34" charset="0"/>
              </a:rPr>
              <a:t>Exemplo:</a:t>
            </a:r>
          </a:p>
          <a:p>
            <a:pPr lvl="1" algn="just"/>
            <a:r>
              <a:rPr lang="pt-BR" sz="1800">
                <a:cs typeface="Segoe UI Light" panose="020B0502040204020203" pitchFamily="34" charset="0"/>
              </a:rPr>
              <a:t>Recuperar apenas coluna Name dos registros de conta</a:t>
            </a:r>
          </a:p>
          <a:p>
            <a:pPr lvl="1" algn="just"/>
            <a:r>
              <a:rPr lang="en-US" sz="1800" err="1">
                <a:solidFill>
                  <a:srgbClr val="009933"/>
                </a:solidFill>
                <a:cs typeface="Segoe UI Light" panose="020B0502040204020203" pitchFamily="34" charset="0"/>
              </a:rPr>
              <a:t>AccountSet</a:t>
            </a:r>
            <a:r>
              <a:rPr lang="en-US" sz="1800">
                <a:solidFill>
                  <a:srgbClr val="009933"/>
                </a:solidFill>
                <a:cs typeface="Segoe UI Light" panose="020B0502040204020203" pitchFamily="34" charset="0"/>
              </a:rPr>
              <a:t>?$select=Name</a:t>
            </a:r>
            <a:endParaRPr lang="pt-BR" sz="1800">
              <a:cs typeface="Segoe UI Light" panose="020B0502040204020203" pitchFamily="34" charset="0"/>
            </a:endParaRPr>
          </a:p>
        </p:txBody>
      </p:sp>
    </p:spTree>
    <p:extLst>
      <p:ext uri="{BB962C8B-B14F-4D97-AF65-F5344CB8AC3E}">
        <p14:creationId xmlns:p14="http://schemas.microsoft.com/office/powerpoint/2010/main" val="313155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4294967295"/>
          </p:nvPr>
        </p:nvSpPr>
        <p:spPr>
          <a:xfrm>
            <a:off x="9534525" y="6483350"/>
            <a:ext cx="2901950" cy="371475"/>
          </a:xfrm>
        </p:spPr>
        <p:txBody>
          <a:bodyPr/>
          <a:lstStyle/>
          <a:p>
            <a:fld id="{25B1B22E-D3C8-4129-8E85-2E5037E3E69B}" type="slidenum">
              <a:rPr lang="en-US" smtClean="0"/>
              <a:pPr/>
              <a:t>6</a:t>
            </a:fld>
            <a:endParaRPr lang="en-US"/>
          </a:p>
        </p:txBody>
      </p:sp>
      <p:pic>
        <p:nvPicPr>
          <p:cNvPr id="1026" name="Picture 2" descr="http://www.encorebusiness.com/app/uploads/2017/08/architecture.png">
            <a:extLst>
              <a:ext uri="{FF2B5EF4-FFF2-40B4-BE49-F238E27FC236}">
                <a16:creationId xmlns:a16="http://schemas.microsoft.com/office/drawing/2014/main" id="{C034E74F-40DA-4F17-A713-512A6797E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830262"/>
            <a:ext cx="11887200" cy="616080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446478" y="265836"/>
            <a:ext cx="8812979"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080">
                <a:solidFill>
                  <a:srgbClr val="1BA1E2"/>
                </a:solidFill>
              </a:rPr>
              <a:t>Plataforma</a:t>
            </a:r>
          </a:p>
          <a:p>
            <a:endParaRPr lang="pt-BR" sz="4080">
              <a:solidFill>
                <a:srgbClr val="1BA1E2"/>
              </a:solidFill>
            </a:endParaRPr>
          </a:p>
        </p:txBody>
      </p:sp>
      <p:pic>
        <p:nvPicPr>
          <p:cNvPr id="5" name="Imagem 2" descr="logo-FYI_novo1"/>
          <p:cNvPicPr>
            <a:picLocks noChangeAspect="1" noChangeArrowheads="1"/>
          </p:cNvPicPr>
          <p:nvPr/>
        </p:nvPicPr>
        <p:blipFill>
          <a:blip r:embed="rId3"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Tree>
    <p:extLst>
      <p:ext uri="{BB962C8B-B14F-4D97-AF65-F5344CB8AC3E}">
        <p14:creationId xmlns:p14="http://schemas.microsoft.com/office/powerpoint/2010/main" val="1032650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err="1">
                <a:solidFill>
                  <a:srgbClr val="00B0F0"/>
                </a:solidFill>
              </a:rPr>
              <a:t>OData</a:t>
            </a:r>
            <a:endParaRPr lang="pt-BR">
              <a:solidFill>
                <a:srgbClr val="00B0F0"/>
              </a:solidFill>
            </a:endParaRPr>
          </a:p>
        </p:txBody>
      </p:sp>
      <p:sp>
        <p:nvSpPr>
          <p:cNvPr id="9" name="Text Placeholder 2"/>
          <p:cNvSpPr txBox="1">
            <a:spLocks/>
          </p:cNvSpPr>
          <p:nvPr/>
        </p:nvSpPr>
        <p:spPr>
          <a:xfrm>
            <a:off x="198438" y="934642"/>
            <a:ext cx="11734799" cy="16527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pt-BR">
                <a:solidFill>
                  <a:srgbClr val="00B0F0"/>
                </a:solidFill>
                <a:ea typeface="+mj-ea"/>
                <a:cs typeface="+mj-cs"/>
              </a:rPr>
              <a:t>$</a:t>
            </a:r>
            <a:r>
              <a:rPr lang="pt-BR" err="1">
                <a:solidFill>
                  <a:srgbClr val="00B0F0"/>
                </a:solidFill>
                <a:ea typeface="+mj-ea"/>
                <a:cs typeface="+mj-cs"/>
              </a:rPr>
              <a:t>skip</a:t>
            </a:r>
            <a:endParaRPr lang="pt-BR">
              <a:solidFill>
                <a:srgbClr val="00B0F0"/>
              </a:solidFill>
              <a:ea typeface="+mj-ea"/>
              <a:cs typeface="+mj-cs"/>
            </a:endParaRPr>
          </a:p>
          <a:p>
            <a:pPr algn="just"/>
            <a:r>
              <a:rPr lang="pt-BR" sz="1800">
                <a:latin typeface="+mn-lt"/>
                <a:cs typeface="Segoe UI Light" panose="020B0502040204020203" pitchFamily="34" charset="0"/>
              </a:rPr>
              <a:t>Exemplo:</a:t>
            </a:r>
          </a:p>
          <a:p>
            <a:pPr lvl="1" algn="just"/>
            <a:r>
              <a:rPr lang="pt-BR" sz="1800">
                <a:cs typeface="Segoe UI Light" panose="020B0502040204020203" pitchFamily="34" charset="0"/>
              </a:rPr>
              <a:t>Recuperar coluna Name dos registros de conta mas ignorar os cinco primeiros registros</a:t>
            </a:r>
          </a:p>
          <a:p>
            <a:pPr lvl="1" algn="just"/>
            <a:r>
              <a:rPr lang="en-US" sz="1800" err="1">
                <a:solidFill>
                  <a:srgbClr val="009933"/>
                </a:solidFill>
                <a:cs typeface="Segoe UI Light" panose="020B0502040204020203" pitchFamily="34" charset="0"/>
              </a:rPr>
              <a:t>AccountSet</a:t>
            </a:r>
            <a:r>
              <a:rPr lang="en-US" sz="1800">
                <a:solidFill>
                  <a:srgbClr val="009933"/>
                </a:solidFill>
                <a:cs typeface="Segoe UI Light" panose="020B0502040204020203" pitchFamily="34" charset="0"/>
              </a:rPr>
              <a:t>?$select=Name&amp;$skip=5</a:t>
            </a:r>
            <a:endParaRPr lang="pt-BR" sz="1800">
              <a:cs typeface="Segoe UI Light" panose="020B0502040204020203" pitchFamily="34" charset="0"/>
            </a:endParaRPr>
          </a:p>
        </p:txBody>
      </p:sp>
      <p:sp>
        <p:nvSpPr>
          <p:cNvPr id="5" name="Text Placeholder 2">
            <a:extLst>
              <a:ext uri="{FF2B5EF4-FFF2-40B4-BE49-F238E27FC236}">
                <a16:creationId xmlns:a16="http://schemas.microsoft.com/office/drawing/2014/main" id="{CE7B3EE4-D7E9-436E-AB6A-31A922D76C5E}"/>
              </a:ext>
            </a:extLst>
          </p:cNvPr>
          <p:cNvSpPr txBox="1">
            <a:spLocks/>
          </p:cNvSpPr>
          <p:nvPr/>
        </p:nvSpPr>
        <p:spPr>
          <a:xfrm>
            <a:off x="198438" y="2811462"/>
            <a:ext cx="11596734" cy="16527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pt-BR">
                <a:solidFill>
                  <a:srgbClr val="00B0F0"/>
                </a:solidFill>
                <a:ea typeface="+mj-ea"/>
                <a:cs typeface="+mj-cs"/>
              </a:rPr>
              <a:t>$top</a:t>
            </a:r>
          </a:p>
          <a:p>
            <a:pPr algn="just"/>
            <a:r>
              <a:rPr lang="pt-BR" sz="1800">
                <a:latin typeface="+mn-lt"/>
                <a:cs typeface="Segoe UI Light" panose="020B0502040204020203" pitchFamily="34" charset="0"/>
              </a:rPr>
              <a:t>Exemplo:</a:t>
            </a:r>
          </a:p>
          <a:p>
            <a:pPr lvl="1" algn="just"/>
            <a:r>
              <a:rPr lang="pt-BR" sz="1800">
                <a:cs typeface="Segoe UI Light" panose="020B0502040204020203" pitchFamily="34" charset="0"/>
              </a:rPr>
              <a:t>Recuperar apenas os dois primeiros registros</a:t>
            </a:r>
          </a:p>
          <a:p>
            <a:pPr lvl="1" algn="just"/>
            <a:r>
              <a:rPr lang="pt-BR" altLang="pt-BR" sz="1800">
                <a:solidFill>
                  <a:srgbClr val="009933"/>
                </a:solidFill>
                <a:latin typeface="Consolas" panose="020B0609020204030204" pitchFamily="49" charset="0"/>
                <a:cs typeface="Consolas" panose="020B0609020204030204" pitchFamily="49" charset="0"/>
              </a:rPr>
              <a:t>/</a:t>
            </a:r>
            <a:r>
              <a:rPr lang="pt-BR" altLang="pt-BR" sz="1800" err="1">
                <a:solidFill>
                  <a:srgbClr val="009933"/>
                </a:solidFill>
                <a:latin typeface="Consolas" panose="020B0609020204030204" pitchFamily="49" charset="0"/>
                <a:cs typeface="Consolas" panose="020B0609020204030204" pitchFamily="49" charset="0"/>
              </a:rPr>
              <a:t>AccountSet</a:t>
            </a:r>
            <a:r>
              <a:rPr lang="pt-BR" altLang="pt-BR" sz="1800">
                <a:solidFill>
                  <a:srgbClr val="009933"/>
                </a:solidFill>
                <a:latin typeface="Consolas" panose="020B0609020204030204" pitchFamily="49" charset="0"/>
                <a:cs typeface="Consolas" panose="020B0609020204030204" pitchFamily="49" charset="0"/>
              </a:rPr>
              <a:t>?$</a:t>
            </a:r>
            <a:r>
              <a:rPr lang="pt-BR" altLang="pt-BR" sz="1800" err="1">
                <a:solidFill>
                  <a:srgbClr val="009933"/>
                </a:solidFill>
                <a:latin typeface="Consolas" panose="020B0609020204030204" pitchFamily="49" charset="0"/>
                <a:cs typeface="Consolas" panose="020B0609020204030204" pitchFamily="49" charset="0"/>
              </a:rPr>
              <a:t>select</a:t>
            </a:r>
            <a:r>
              <a:rPr lang="pt-BR" altLang="pt-BR" sz="1800">
                <a:solidFill>
                  <a:srgbClr val="009933"/>
                </a:solidFill>
                <a:latin typeface="Consolas" panose="020B0609020204030204" pitchFamily="49" charset="0"/>
                <a:cs typeface="Consolas" panose="020B0609020204030204" pitchFamily="49" charset="0"/>
              </a:rPr>
              <a:t>=Name&amp;$top=2</a:t>
            </a:r>
            <a:endParaRPr lang="pt-BR" sz="1800">
              <a:cs typeface="Segoe UI Light" panose="020B0502040204020203" pitchFamily="34" charset="0"/>
            </a:endParaRPr>
          </a:p>
        </p:txBody>
      </p:sp>
    </p:spTree>
    <p:extLst>
      <p:ext uri="{BB962C8B-B14F-4D97-AF65-F5344CB8AC3E}">
        <p14:creationId xmlns:p14="http://schemas.microsoft.com/office/powerpoint/2010/main" val="25691322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Método Execute</a:t>
            </a:r>
          </a:p>
        </p:txBody>
      </p:sp>
      <p:sp>
        <p:nvSpPr>
          <p:cNvPr id="9" name="Text Placeholder 2"/>
          <p:cNvSpPr txBox="1">
            <a:spLocks/>
          </p:cNvSpPr>
          <p:nvPr/>
        </p:nvSpPr>
        <p:spPr>
          <a:xfrm>
            <a:off x="427036" y="1321722"/>
            <a:ext cx="11506201" cy="16527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mn-lt"/>
                <a:cs typeface="Segoe UI Light" panose="020B0502040204020203" pitchFamily="34" charset="0"/>
              </a:rPr>
              <a:t>Finalidade</a:t>
            </a:r>
          </a:p>
          <a:p>
            <a:pPr algn="just"/>
            <a:endParaRPr lang="pt-BR" sz="1800">
              <a:latin typeface="+mn-lt"/>
              <a:cs typeface="Segoe UI Light" panose="020B0502040204020203" pitchFamily="34" charset="0"/>
            </a:endParaRPr>
          </a:p>
          <a:p>
            <a:pPr algn="just"/>
            <a:r>
              <a:rPr lang="pt-BR" sz="1800">
                <a:latin typeface="+mn-lt"/>
                <a:cs typeface="Segoe UI Light" panose="020B0502040204020203" pitchFamily="34" charset="0"/>
              </a:rPr>
              <a:t>Benefícios</a:t>
            </a:r>
          </a:p>
          <a:p>
            <a:pPr marL="0" indent="0" algn="just">
              <a:buNone/>
            </a:pPr>
            <a:endParaRPr lang="pt-BR" sz="1800">
              <a:latin typeface="+mn-lt"/>
              <a:cs typeface="Segoe UI Light" panose="020B0502040204020203" pitchFamily="34" charset="0"/>
            </a:endParaRPr>
          </a:p>
          <a:p>
            <a:pPr algn="just"/>
            <a:r>
              <a:rPr lang="pt-BR" sz="1800">
                <a:latin typeface="+mn-lt"/>
                <a:cs typeface="Segoe UI Light" panose="020B0502040204020203" pitchFamily="34" charset="0"/>
              </a:rPr>
              <a:t>Exemplo: Atribuição de registros</a:t>
            </a:r>
            <a:endParaRPr lang="pt-BR" sz="3600">
              <a:latin typeface="+mn-lt"/>
              <a:cs typeface="Segoe UI Light" panose="020B0502040204020203" pitchFamily="34"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638" y="3344862"/>
            <a:ext cx="7891154" cy="326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1644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Solicitações e Respostas</a:t>
            </a:r>
          </a:p>
        </p:txBody>
      </p:sp>
      <p:sp>
        <p:nvSpPr>
          <p:cNvPr id="9" name="Text Placeholder 2"/>
          <p:cNvSpPr txBox="1">
            <a:spLocks/>
          </p:cNvSpPr>
          <p:nvPr/>
        </p:nvSpPr>
        <p:spPr>
          <a:xfrm>
            <a:off x="427036" y="1321722"/>
            <a:ext cx="11506201" cy="43950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gn="just"/>
            <a:r>
              <a:rPr lang="pt-BR" sz="1800">
                <a:cs typeface="Segoe UI Light" panose="020B0502040204020203" pitchFamily="34" charset="0"/>
              </a:rPr>
              <a:t>Como eles são usados com o método Execute?</a:t>
            </a:r>
          </a:p>
          <a:p>
            <a:pPr marL="342900" lvl="1" indent="-342900" algn="just"/>
            <a:endParaRPr lang="pt-BR" sz="1800">
              <a:cs typeface="Segoe UI Light" panose="020B0502040204020203" pitchFamily="34" charset="0"/>
            </a:endParaRPr>
          </a:p>
          <a:p>
            <a:pPr marL="342900" lvl="1" indent="-342900" algn="just"/>
            <a:r>
              <a:rPr lang="pt-BR" sz="1800">
                <a:cs typeface="Segoe UI Light" panose="020B0502040204020203" pitchFamily="34" charset="0"/>
              </a:rPr>
              <a:t>Solicitações não específicas de entidade</a:t>
            </a:r>
          </a:p>
          <a:p>
            <a:pPr marL="558800" lvl="2" indent="-342900" algn="just"/>
            <a:r>
              <a:rPr lang="pt-BR" sz="1800" err="1">
                <a:cs typeface="Segoe UI Light" panose="020B0502040204020203" pitchFamily="34" charset="0"/>
              </a:rPr>
              <a:t>CreateRequest</a:t>
            </a:r>
            <a:endParaRPr lang="pt-BR" sz="1800">
              <a:cs typeface="Segoe UI Light" panose="020B0502040204020203" pitchFamily="34" charset="0"/>
            </a:endParaRPr>
          </a:p>
          <a:p>
            <a:pPr marL="558800" lvl="2" indent="-342900" algn="just"/>
            <a:r>
              <a:rPr lang="pt-BR" sz="1800" err="1">
                <a:cs typeface="Segoe UI Light" panose="020B0502040204020203" pitchFamily="34" charset="0"/>
              </a:rPr>
              <a:t>DeleteRequest</a:t>
            </a:r>
            <a:endParaRPr lang="pt-BR" sz="1800">
              <a:cs typeface="Segoe UI Light" panose="020B0502040204020203" pitchFamily="34" charset="0"/>
            </a:endParaRPr>
          </a:p>
          <a:p>
            <a:pPr marL="558800" lvl="2" indent="-342900" algn="just"/>
            <a:r>
              <a:rPr lang="pt-BR" sz="1800" err="1">
                <a:cs typeface="Segoe UI Light" panose="020B0502040204020203" pitchFamily="34" charset="0"/>
              </a:rPr>
              <a:t>UpdateRequest</a:t>
            </a:r>
            <a:endParaRPr lang="pt-BR" sz="1800">
              <a:cs typeface="Segoe UI Light" panose="020B0502040204020203" pitchFamily="34" charset="0"/>
            </a:endParaRPr>
          </a:p>
          <a:p>
            <a:pPr marL="558800" lvl="2" indent="-342900" algn="just"/>
            <a:r>
              <a:rPr lang="pt-BR" err="1"/>
              <a:t>AssignRequest</a:t>
            </a:r>
            <a:endParaRPr lang="pt-BR" sz="1800">
              <a:cs typeface="Segoe UI Light" panose="020B0502040204020203" pitchFamily="34" charset="0"/>
            </a:endParaRPr>
          </a:p>
          <a:p>
            <a:pPr marL="342900" lvl="1" indent="-342900" algn="just"/>
            <a:endParaRPr lang="pt-BR" sz="1800">
              <a:cs typeface="Segoe UI Light" panose="020B0502040204020203" pitchFamily="34" charset="0"/>
            </a:endParaRPr>
          </a:p>
          <a:p>
            <a:pPr marL="342900" lvl="1" indent="-342900" algn="just"/>
            <a:r>
              <a:rPr lang="pt-BR" sz="1800">
                <a:cs typeface="Segoe UI Light" panose="020B0502040204020203" pitchFamily="34" charset="0"/>
              </a:rPr>
              <a:t>Solicitações específicas da entidade</a:t>
            </a:r>
          </a:p>
          <a:p>
            <a:pPr marL="558800" lvl="2" indent="-342900" algn="just"/>
            <a:r>
              <a:rPr lang="pt-BR" sz="1800" err="1">
                <a:cs typeface="Segoe UI Light" panose="020B0502040204020203" pitchFamily="34" charset="0"/>
              </a:rPr>
              <a:t>GenerateQuoteFromOpportunityRequest</a:t>
            </a:r>
            <a:endParaRPr lang="pt-BR" sz="1800">
              <a:cs typeface="Segoe UI Light" panose="020B0502040204020203" pitchFamily="34" charset="0"/>
            </a:endParaRPr>
          </a:p>
          <a:p>
            <a:pPr marL="558800" lvl="2" indent="-342900" algn="just"/>
            <a:r>
              <a:rPr lang="pt-BR" sz="1800" err="1">
                <a:cs typeface="Segoe UI Light" panose="020B0502040204020203" pitchFamily="34" charset="0"/>
              </a:rPr>
              <a:t>SendEmailRequest</a:t>
            </a:r>
            <a:endParaRPr lang="pt-BR" sz="1800">
              <a:cs typeface="Segoe UI Light" panose="020B0502040204020203" pitchFamily="34" charset="0"/>
            </a:endParaRPr>
          </a:p>
          <a:p>
            <a:pPr marL="342900" lvl="1" indent="-342900" algn="just"/>
            <a:endParaRPr lang="pt-BR" sz="1800">
              <a:cs typeface="Segoe UI Light" panose="020B0502040204020203" pitchFamily="34" charset="0"/>
            </a:endParaRPr>
          </a:p>
          <a:p>
            <a:pPr marL="342900" lvl="1" indent="-342900" algn="just"/>
            <a:r>
              <a:rPr lang="pt-BR" sz="1800">
                <a:cs typeface="Segoe UI Light" panose="020B0502040204020203" pitchFamily="34" charset="0"/>
              </a:rPr>
              <a:t>Solicitações genéricas</a:t>
            </a:r>
          </a:p>
          <a:p>
            <a:pPr marL="558800" lvl="2" indent="-342900" algn="just"/>
            <a:r>
              <a:rPr lang="pt-BR" sz="1800" err="1">
                <a:cs typeface="Segoe UI Light" panose="020B0502040204020203" pitchFamily="34" charset="0"/>
              </a:rPr>
              <a:t>ExecuteWorkflow</a:t>
            </a:r>
            <a:endParaRPr lang="pt-BR" sz="1800">
              <a:cs typeface="Segoe UI Light" panose="020B0502040204020203" pitchFamily="34" charset="0"/>
            </a:endParaRPr>
          </a:p>
        </p:txBody>
      </p:sp>
    </p:spTree>
    <p:extLst>
      <p:ext uri="{BB962C8B-B14F-4D97-AF65-F5344CB8AC3E}">
        <p14:creationId xmlns:p14="http://schemas.microsoft.com/office/powerpoint/2010/main" val="3982087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Solicitações e Respostas</a:t>
            </a:r>
          </a:p>
        </p:txBody>
      </p:sp>
      <p:sp>
        <p:nvSpPr>
          <p:cNvPr id="9" name="Text Placeholder 2"/>
          <p:cNvSpPr txBox="1">
            <a:spLocks/>
          </p:cNvSpPr>
          <p:nvPr/>
        </p:nvSpPr>
        <p:spPr>
          <a:xfrm>
            <a:off x="427036" y="132172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gn="just"/>
            <a:r>
              <a:rPr lang="pt-BR" sz="1800">
                <a:cs typeface="Segoe UI Light" panose="020B0502040204020203" pitchFamily="34" charset="0"/>
              </a:rPr>
              <a:t>Como eles são usados com o método Execute?</a:t>
            </a:r>
          </a:p>
        </p:txBody>
      </p:sp>
      <p:sp>
        <p:nvSpPr>
          <p:cNvPr id="2" name="Retângulo 1">
            <a:extLst>
              <a:ext uri="{FF2B5EF4-FFF2-40B4-BE49-F238E27FC236}">
                <a16:creationId xmlns:a16="http://schemas.microsoft.com/office/drawing/2014/main" id="{21D6C870-393E-44BA-8FF9-8E7255B97FFA}"/>
              </a:ext>
            </a:extLst>
          </p:cNvPr>
          <p:cNvSpPr/>
          <p:nvPr/>
        </p:nvSpPr>
        <p:spPr>
          <a:xfrm>
            <a:off x="312737" y="2430462"/>
            <a:ext cx="11811000" cy="2862322"/>
          </a:xfrm>
          <a:prstGeom prst="rect">
            <a:avLst/>
          </a:prstGeom>
        </p:spPr>
        <p:txBody>
          <a:bodyPr wrap="square">
            <a:spAutoFit/>
          </a:bodyPr>
          <a:lstStyle/>
          <a:p>
            <a:r>
              <a:rPr lang="pt-BR" err="1">
                <a:solidFill>
                  <a:srgbClr val="000000"/>
                </a:solidFill>
                <a:latin typeface="Consolas" panose="020B0609020204030204" pitchFamily="49" charset="0"/>
              </a:rPr>
              <a:t>EntityReference</a:t>
            </a:r>
            <a:r>
              <a:rPr lang="pt-BR">
                <a:solidFill>
                  <a:srgbClr val="000000"/>
                </a:solidFill>
                <a:latin typeface="Consolas" panose="020B0609020204030204" pitchFamily="49" charset="0"/>
              </a:rPr>
              <a:t> fonte = </a:t>
            </a:r>
            <a:r>
              <a:rPr lang="pt-BR">
                <a:solidFill>
                  <a:srgbClr val="0000FF"/>
                </a:solidFill>
                <a:latin typeface="Consolas" panose="020B0609020204030204" pitchFamily="49" charset="0"/>
              </a:rPr>
              <a:t>new</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EntityReference</a:t>
            </a:r>
            <a:r>
              <a:rPr lang="pt-BR">
                <a:solidFill>
                  <a:srgbClr val="000000"/>
                </a:solidFill>
                <a:latin typeface="Consolas" panose="020B0609020204030204" pitchFamily="49" charset="0"/>
              </a:rPr>
              <a:t>(</a:t>
            </a:r>
            <a:r>
              <a:rPr lang="pt-BR">
                <a:solidFill>
                  <a:srgbClr val="A31515"/>
                </a:solidFill>
                <a:latin typeface="Consolas" panose="020B0609020204030204" pitchFamily="49" charset="0"/>
              </a:rPr>
              <a:t>"</a:t>
            </a:r>
            <a:r>
              <a:rPr lang="pt-BR" err="1">
                <a:solidFill>
                  <a:srgbClr val="A31515"/>
                </a:solidFill>
                <a:latin typeface="Consolas" panose="020B0609020204030204" pitchFamily="49" charset="0"/>
              </a:rPr>
              <a:t>systemuser</a:t>
            </a:r>
            <a:r>
              <a:rPr lang="pt-BR">
                <a:solidFill>
                  <a:srgbClr val="A31515"/>
                </a:solidFill>
                <a:latin typeface="Consolas" panose="020B0609020204030204" pitchFamily="49" charset="0"/>
              </a:rPr>
              <a:t>"</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Guid.Empty</a:t>
            </a:r>
            <a:r>
              <a:rPr lang="pt-BR">
                <a:solidFill>
                  <a:srgbClr val="000000"/>
                </a:solidFill>
                <a:latin typeface="Consolas" panose="020B0609020204030204" pitchFamily="49" charset="0"/>
              </a:rPr>
              <a:t>);</a:t>
            </a:r>
          </a:p>
          <a:p>
            <a:endParaRPr lang="pt-BR">
              <a:solidFill>
                <a:srgbClr val="000000"/>
              </a:solidFill>
              <a:latin typeface="Consolas" panose="020B0609020204030204" pitchFamily="49" charset="0"/>
            </a:endParaRPr>
          </a:p>
          <a:p>
            <a:r>
              <a:rPr lang="en-US" err="1">
                <a:solidFill>
                  <a:srgbClr val="000000"/>
                </a:solidFill>
                <a:latin typeface="Consolas" panose="020B0609020204030204" pitchFamily="49" charset="0"/>
              </a:rPr>
              <a:t>EntityReference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Alvo</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EntityReference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"account"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Guid.Empty</a:t>
            </a:r>
            <a:r>
              <a:rPr lang="en-US">
                <a:solidFill>
                  <a:srgbClr val="000000"/>
                </a:solidFill>
                <a:latin typeface="Consolas" panose="020B0609020204030204" pitchFamily="49" charset="0"/>
              </a:rPr>
              <a:t>);</a:t>
            </a:r>
          </a:p>
          <a:p>
            <a:endParaRPr lang="pt-BR">
              <a:solidFill>
                <a:srgbClr val="000000"/>
              </a:solidFill>
              <a:latin typeface="Consolas" panose="020B0609020204030204" pitchFamily="49" charset="0"/>
            </a:endParaRPr>
          </a:p>
          <a:p>
            <a:r>
              <a:rPr lang="pt-BR" err="1">
                <a:solidFill>
                  <a:srgbClr val="000000"/>
                </a:solidFill>
                <a:latin typeface="Consolas" panose="020B0609020204030204" pitchFamily="49" charset="0"/>
              </a:rPr>
              <a:t>AssignRequest</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assignRequest</a:t>
            </a:r>
            <a:r>
              <a:rPr lang="pt-BR">
                <a:solidFill>
                  <a:srgbClr val="000000"/>
                </a:solidFill>
                <a:latin typeface="Consolas" panose="020B0609020204030204" pitchFamily="49" charset="0"/>
              </a:rPr>
              <a:t> = </a:t>
            </a:r>
            <a:r>
              <a:rPr lang="pt-BR">
                <a:solidFill>
                  <a:srgbClr val="0000FF"/>
                </a:solidFill>
                <a:latin typeface="Consolas" panose="020B0609020204030204" pitchFamily="49" charset="0"/>
              </a:rPr>
              <a:t>new</a:t>
            </a:r>
            <a:r>
              <a:rPr lang="pt-BR">
                <a:solidFill>
                  <a:srgbClr val="000000"/>
                </a:solidFill>
                <a:latin typeface="Consolas" panose="020B0609020204030204" pitchFamily="49" charset="0"/>
              </a:rPr>
              <a:t> </a:t>
            </a:r>
            <a:r>
              <a:rPr lang="pt-BR" err="1">
                <a:solidFill>
                  <a:srgbClr val="000000"/>
                </a:solidFill>
                <a:latin typeface="Consolas" panose="020B0609020204030204" pitchFamily="49" charset="0"/>
              </a:rPr>
              <a:t>AssignRequest</a:t>
            </a:r>
            <a:r>
              <a:rPr lang="pt-BR">
                <a:solidFill>
                  <a:srgbClr val="000000"/>
                </a:solidFill>
                <a:latin typeface="Consolas" panose="020B0609020204030204" pitchFamily="49" charset="0"/>
              </a:rPr>
              <a:t>();</a:t>
            </a:r>
          </a:p>
          <a:p>
            <a:endParaRPr lang="pt-BR">
              <a:solidFill>
                <a:srgbClr val="000000"/>
              </a:solidFill>
              <a:latin typeface="Consolas" panose="020B0609020204030204" pitchFamily="49" charset="0"/>
            </a:endParaRPr>
          </a:p>
          <a:p>
            <a:r>
              <a:rPr lang="pt-BR" err="1">
                <a:solidFill>
                  <a:srgbClr val="000000"/>
                </a:solidFill>
                <a:latin typeface="Consolas" panose="020B0609020204030204" pitchFamily="49" charset="0"/>
              </a:rPr>
              <a:t>assignRequest.Assignee</a:t>
            </a:r>
            <a:r>
              <a:rPr lang="pt-BR">
                <a:solidFill>
                  <a:srgbClr val="000000"/>
                </a:solidFill>
                <a:latin typeface="Consolas" panose="020B0609020204030204" pitchFamily="49" charset="0"/>
              </a:rPr>
              <a:t> = fonte;</a:t>
            </a:r>
          </a:p>
          <a:p>
            <a:r>
              <a:rPr lang="pt-BR" err="1">
                <a:solidFill>
                  <a:srgbClr val="000000"/>
                </a:solidFill>
                <a:latin typeface="Consolas" panose="020B0609020204030204" pitchFamily="49" charset="0"/>
              </a:rPr>
              <a:t>assignRequest.Target</a:t>
            </a:r>
            <a:r>
              <a:rPr lang="pt-BR">
                <a:solidFill>
                  <a:srgbClr val="000000"/>
                </a:solidFill>
                <a:latin typeface="Consolas" panose="020B0609020204030204" pitchFamily="49" charset="0"/>
              </a:rPr>
              <a:t> = Alvo;</a:t>
            </a:r>
          </a:p>
          <a:p>
            <a:endParaRPr lang="pt-BR">
              <a:solidFill>
                <a:srgbClr val="000000"/>
              </a:solidFill>
              <a:latin typeface="Consolas" panose="020B0609020204030204" pitchFamily="49" charset="0"/>
            </a:endParaRPr>
          </a:p>
          <a:p>
            <a:r>
              <a:rPr lang="pt-BR" err="1">
                <a:solidFill>
                  <a:srgbClr val="000000"/>
                </a:solidFill>
                <a:latin typeface="Consolas" panose="020B0609020204030204" pitchFamily="49" charset="0"/>
              </a:rPr>
              <a:t>AssignResponse</a:t>
            </a:r>
            <a:r>
              <a:rPr lang="pt-BR">
                <a:solidFill>
                  <a:srgbClr val="000000"/>
                </a:solidFill>
                <a:latin typeface="Consolas" panose="020B0609020204030204" pitchFamily="49" charset="0"/>
              </a:rPr>
              <a:t> resposta = (</a:t>
            </a:r>
            <a:r>
              <a:rPr lang="pt-BR" err="1">
                <a:solidFill>
                  <a:srgbClr val="000000"/>
                </a:solidFill>
                <a:latin typeface="Consolas" panose="020B0609020204030204" pitchFamily="49" charset="0"/>
              </a:rPr>
              <a:t>AssignResponse</a:t>
            </a:r>
            <a:r>
              <a:rPr lang="pt-BR">
                <a:solidFill>
                  <a:srgbClr val="000000"/>
                </a:solidFill>
                <a:latin typeface="Consolas" panose="020B0609020204030204" pitchFamily="49" charset="0"/>
              </a:rPr>
              <a:t>)</a:t>
            </a:r>
            <a:r>
              <a:rPr lang="pt-BR" err="1">
                <a:solidFill>
                  <a:srgbClr val="000000"/>
                </a:solidFill>
                <a:latin typeface="Consolas" panose="020B0609020204030204" pitchFamily="49" charset="0"/>
              </a:rPr>
              <a:t>serviceProxy.Execute</a:t>
            </a:r>
            <a:r>
              <a:rPr lang="pt-BR">
                <a:solidFill>
                  <a:srgbClr val="000000"/>
                </a:solidFill>
                <a:latin typeface="Consolas" panose="020B0609020204030204" pitchFamily="49" charset="0"/>
              </a:rPr>
              <a:t>(</a:t>
            </a:r>
            <a:r>
              <a:rPr lang="pt-BR" err="1">
                <a:solidFill>
                  <a:srgbClr val="000000"/>
                </a:solidFill>
                <a:latin typeface="Consolas" panose="020B0609020204030204" pitchFamily="49" charset="0"/>
              </a:rPr>
              <a:t>assignRequest</a:t>
            </a:r>
            <a:r>
              <a:rPr lang="pt-BR">
                <a:solidFill>
                  <a:srgbClr val="000000"/>
                </a:solidFill>
                <a:latin typeface="Consolas" panose="020B0609020204030204" pitchFamily="49" charset="0"/>
              </a:rPr>
              <a:t>);</a:t>
            </a:r>
            <a:endParaRPr lang="pt-BR"/>
          </a:p>
        </p:txBody>
      </p:sp>
    </p:spTree>
    <p:extLst>
      <p:ext uri="{BB962C8B-B14F-4D97-AF65-F5344CB8AC3E}">
        <p14:creationId xmlns:p14="http://schemas.microsoft.com/office/powerpoint/2010/main" val="33691361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Uso do Execute</a:t>
            </a: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Este laboratório demonstra o uso de execuções no Microsoft Dynamics CRM</a:t>
            </a:r>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294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a:t>
            </a:r>
            <a:r>
              <a:rPr lang="pt-BR" err="1">
                <a:solidFill>
                  <a:srgbClr val="00B0F0"/>
                </a:solidFill>
              </a:rPr>
              <a:t>metadados</a:t>
            </a:r>
            <a:endParaRPr lang="pt-BR">
              <a:solidFill>
                <a:srgbClr val="00B0F0"/>
              </a:solidFill>
            </a:endParaRPr>
          </a:p>
        </p:txBody>
      </p:sp>
      <p:sp>
        <p:nvSpPr>
          <p:cNvPr id="9" name="Text Placeholder 2"/>
          <p:cNvSpPr txBox="1">
            <a:spLocks/>
          </p:cNvSpPr>
          <p:nvPr/>
        </p:nvSpPr>
        <p:spPr>
          <a:xfrm>
            <a:off x="427036" y="1321722"/>
            <a:ext cx="11506201" cy="226215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mn-lt"/>
                <a:cs typeface="Segoe UI Light" panose="020B0502040204020203" pitchFamily="34" charset="0"/>
              </a:rPr>
              <a:t>Finalidade</a:t>
            </a:r>
          </a:p>
          <a:p>
            <a:pPr algn="just"/>
            <a:endParaRPr lang="pt-BR" sz="1800">
              <a:latin typeface="+mn-lt"/>
              <a:cs typeface="Segoe UI Light" panose="020B0502040204020203" pitchFamily="34" charset="0"/>
            </a:endParaRPr>
          </a:p>
          <a:p>
            <a:pPr algn="just"/>
            <a:r>
              <a:rPr lang="pt-BR" sz="1800">
                <a:latin typeface="+mn-lt"/>
                <a:cs typeface="Segoe UI Light" panose="020B0502040204020203" pitchFamily="34" charset="0"/>
              </a:rPr>
              <a:t>Possíveis ações com os </a:t>
            </a:r>
            <a:r>
              <a:rPr lang="pt-BR" sz="1800" err="1">
                <a:latin typeface="+mn-lt"/>
                <a:cs typeface="Segoe UI Light" panose="020B0502040204020203" pitchFamily="34" charset="0"/>
              </a:rPr>
              <a:t>metadados</a:t>
            </a:r>
            <a:endParaRPr lang="pt-BR" sz="1800">
              <a:latin typeface="+mn-lt"/>
              <a:cs typeface="Segoe UI Light" panose="020B0502040204020203" pitchFamily="34" charset="0"/>
            </a:endParaRPr>
          </a:p>
          <a:p>
            <a:pPr algn="just"/>
            <a:endParaRPr lang="pt-BR" sz="1800">
              <a:latin typeface="+mn-lt"/>
              <a:cs typeface="Segoe UI Light" panose="020B0502040204020203" pitchFamily="34" charset="0"/>
            </a:endParaRPr>
          </a:p>
          <a:p>
            <a:pPr algn="just"/>
            <a:r>
              <a:rPr lang="pt-BR" sz="1800">
                <a:latin typeface="+mn-lt"/>
                <a:cs typeface="Segoe UI Light" panose="020B0502040204020203" pitchFamily="34" charset="0"/>
              </a:rPr>
              <a:t>Privilégios requeridos</a:t>
            </a:r>
          </a:p>
          <a:p>
            <a:pPr algn="just"/>
            <a:endParaRPr lang="pt-BR" sz="1800">
              <a:latin typeface="+mn-lt"/>
              <a:cs typeface="Segoe UI Light" panose="020B0502040204020203" pitchFamily="34" charset="0"/>
            </a:endParaRPr>
          </a:p>
          <a:p>
            <a:pPr algn="just"/>
            <a:r>
              <a:rPr lang="pt-BR" sz="1800">
                <a:latin typeface="+mn-lt"/>
                <a:cs typeface="Segoe UI Light" panose="020B0502040204020203" pitchFamily="34" charset="0"/>
              </a:rPr>
              <a:t>Exemplo:</a:t>
            </a:r>
            <a:endParaRPr lang="pt-BR" sz="3600">
              <a:latin typeface="+mn-lt"/>
              <a:cs typeface="Segoe UI Light" panose="020B0502040204020203" pitchFamily="34" charset="0"/>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437" y="3344862"/>
            <a:ext cx="860890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393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a:t>
            </a:r>
            <a:r>
              <a:rPr lang="pt-BR" err="1">
                <a:solidFill>
                  <a:srgbClr val="00B0F0"/>
                </a:solidFill>
              </a:rPr>
              <a:t>metadados</a:t>
            </a:r>
            <a:endParaRPr lang="pt-BR">
              <a:solidFill>
                <a:srgbClr val="00B0F0"/>
              </a:solidFill>
            </a:endParaRPr>
          </a:p>
        </p:txBody>
      </p:sp>
      <p:sp>
        <p:nvSpPr>
          <p:cNvPr id="9" name="Text Placeholder 2"/>
          <p:cNvSpPr txBox="1">
            <a:spLocks/>
          </p:cNvSpPr>
          <p:nvPr/>
        </p:nvSpPr>
        <p:spPr>
          <a:xfrm>
            <a:off x="427036" y="132172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mn-lt"/>
                <a:cs typeface="Segoe UI Light" panose="020B0502040204020203" pitchFamily="34" charset="0"/>
              </a:rPr>
              <a:t>Criar campo </a:t>
            </a:r>
            <a:r>
              <a:rPr lang="pt-BR" sz="1800" err="1">
                <a:latin typeface="+mn-lt"/>
                <a:cs typeface="Segoe UI Light" panose="020B0502040204020203" pitchFamily="34" charset="0"/>
              </a:rPr>
              <a:t>Datetime</a:t>
            </a:r>
            <a:endParaRPr lang="pt-BR" sz="3600">
              <a:latin typeface="+mn-lt"/>
              <a:cs typeface="Segoe UI Light" panose="020B0502040204020203" pitchFamily="34" charset="0"/>
            </a:endParaRPr>
          </a:p>
        </p:txBody>
      </p:sp>
      <p:sp>
        <p:nvSpPr>
          <p:cNvPr id="2" name="Retângulo 1">
            <a:extLst>
              <a:ext uri="{FF2B5EF4-FFF2-40B4-BE49-F238E27FC236}">
                <a16:creationId xmlns:a16="http://schemas.microsoft.com/office/drawing/2014/main" id="{2B2EA497-317B-4482-B965-CD1D4B1B4A0A}"/>
              </a:ext>
            </a:extLst>
          </p:cNvPr>
          <p:cNvSpPr/>
          <p:nvPr/>
        </p:nvSpPr>
        <p:spPr>
          <a:xfrm>
            <a:off x="198437" y="1755687"/>
            <a:ext cx="12429975" cy="3293209"/>
          </a:xfrm>
          <a:prstGeom prst="rect">
            <a:avLst/>
          </a:prstGeom>
        </p:spPr>
        <p:txBody>
          <a:bodyPr wrap="square">
            <a:spAutoFit/>
          </a:bodyPr>
          <a:lstStyle/>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CreateAttributeRequest</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createCheckedDateRequest</a:t>
            </a:r>
            <a:r>
              <a:rPr lang="pt-BR" sz="1600">
                <a:solidFill>
                  <a:srgbClr val="000000"/>
                </a:solidFill>
                <a:latin typeface="Consolas" panose="020B0609020204030204" pitchFamily="49" charset="0"/>
              </a:rPr>
              <a:t> = </a:t>
            </a:r>
            <a:r>
              <a:rPr lang="pt-BR" sz="1600">
                <a:solidFill>
                  <a:srgbClr val="0000FF"/>
                </a:solidFill>
                <a:latin typeface="Consolas" panose="020B0609020204030204" pitchFamily="49" charset="0"/>
              </a:rPr>
              <a:t>new</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CreateAttributeRequest</a:t>
            </a:r>
            <a:r>
              <a:rPr lang="pt-BR" sz="1600">
                <a:solidFill>
                  <a:srgbClr val="000000"/>
                </a:solidFill>
                <a:latin typeface="Consolas" panose="020B0609020204030204" pitchFamily="49" charset="0"/>
              </a:rPr>
              <a:t> {</a:t>
            </a: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EntityName</a:t>
            </a:r>
            <a:r>
              <a:rPr lang="pt-BR" sz="1600">
                <a:solidFill>
                  <a:srgbClr val="000000"/>
                </a:solidFill>
                <a:latin typeface="Consolas" panose="020B0609020204030204" pitchFamily="49" charset="0"/>
              </a:rPr>
              <a:t> = </a:t>
            </a:r>
            <a:r>
              <a:rPr lang="pt-BR" sz="1600">
                <a:solidFill>
                  <a:srgbClr val="A31515"/>
                </a:solidFill>
                <a:latin typeface="Consolas" panose="020B0609020204030204" pitchFamily="49" charset="0"/>
              </a:rPr>
              <a:t>"</a:t>
            </a:r>
            <a:r>
              <a:rPr lang="pt-BR" sz="1600" err="1">
                <a:solidFill>
                  <a:srgbClr val="A31515"/>
                </a:solidFill>
                <a:latin typeface="Consolas" panose="020B0609020204030204" pitchFamily="49" charset="0"/>
              </a:rPr>
              <a:t>new_bankaccount</a:t>
            </a:r>
            <a:r>
              <a:rPr lang="pt-BR" sz="1600">
                <a:solidFill>
                  <a:srgbClr val="A31515"/>
                </a:solidFill>
                <a:latin typeface="Consolas" panose="020B0609020204030204" pitchFamily="49" charset="0"/>
              </a:rPr>
              <a:t>"</a:t>
            </a:r>
            <a:r>
              <a:rPr lang="pt-BR" sz="1600">
                <a:solidFill>
                  <a:srgbClr val="000000"/>
                </a:solidFill>
                <a:latin typeface="Consolas" panose="020B0609020204030204" pitchFamily="49" charset="0"/>
              </a:rPr>
              <a:t>,</a:t>
            </a: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Attribute</a:t>
            </a:r>
            <a:r>
              <a:rPr lang="pt-BR" sz="1600">
                <a:solidFill>
                  <a:srgbClr val="000000"/>
                </a:solidFill>
                <a:latin typeface="Consolas" panose="020B0609020204030204" pitchFamily="49" charset="0"/>
              </a:rPr>
              <a:t> = </a:t>
            </a:r>
            <a:r>
              <a:rPr lang="pt-BR" sz="1600">
                <a:solidFill>
                  <a:srgbClr val="0000FF"/>
                </a:solidFill>
                <a:latin typeface="Consolas" panose="020B0609020204030204" pitchFamily="49" charset="0"/>
              </a:rPr>
              <a:t>new</a:t>
            </a:r>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DateTimeAttributeMetadata</a:t>
            </a:r>
            <a:r>
              <a:rPr lang="pt-BR" sz="1600">
                <a:solidFill>
                  <a:srgbClr val="000000"/>
                </a:solidFill>
                <a:latin typeface="Consolas" panose="020B0609020204030204" pitchFamily="49" charset="0"/>
              </a:rPr>
              <a:t> {</a:t>
            </a: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SchemaName</a:t>
            </a:r>
            <a:r>
              <a:rPr lang="pt-BR" sz="1600">
                <a:solidFill>
                  <a:srgbClr val="000000"/>
                </a:solidFill>
                <a:latin typeface="Consolas" panose="020B0609020204030204" pitchFamily="49" charset="0"/>
              </a:rPr>
              <a:t> = </a:t>
            </a:r>
            <a:r>
              <a:rPr lang="pt-BR" sz="1600">
                <a:solidFill>
                  <a:srgbClr val="A31515"/>
                </a:solidFill>
                <a:latin typeface="Consolas" panose="020B0609020204030204" pitchFamily="49" charset="0"/>
              </a:rPr>
              <a:t>"</a:t>
            </a:r>
            <a:r>
              <a:rPr lang="pt-BR" sz="1600" err="1">
                <a:solidFill>
                  <a:srgbClr val="A31515"/>
                </a:solidFill>
                <a:latin typeface="Consolas" panose="020B0609020204030204" pitchFamily="49" charset="0"/>
              </a:rPr>
              <a:t>new_checkeddate</a:t>
            </a:r>
            <a:r>
              <a:rPr lang="pt-BR" sz="1600">
                <a:solidFill>
                  <a:srgbClr val="A31515"/>
                </a:solidFill>
                <a:latin typeface="Consolas" panose="020B0609020204030204" pitchFamily="49" charset="0"/>
              </a:rPr>
              <a:t>"</a:t>
            </a:r>
            <a:r>
              <a:rPr lang="pt-BR"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RequiredLevel</a:t>
            </a:r>
            <a:r>
              <a:rPr lang="en-US" sz="1600">
                <a:solidFill>
                  <a:srgbClr val="000000"/>
                </a:solidFill>
                <a:latin typeface="Consolas" panose="020B0609020204030204" pitchFamily="49" charset="0"/>
              </a:rPr>
              <a:t> = </a:t>
            </a:r>
            <a:r>
              <a:rPr lang="en-US" sz="1600">
                <a:solidFill>
                  <a:srgbClr val="0000FF"/>
                </a:solidFill>
                <a:latin typeface="Consolas" panose="020B0609020204030204" pitchFamily="49" charset="0"/>
              </a:rPr>
              <a:t>new </a:t>
            </a:r>
            <a:r>
              <a:rPr lang="en-US" sz="1600" err="1">
                <a:solidFill>
                  <a:srgbClr val="000000"/>
                </a:solidFill>
                <a:latin typeface="Consolas" panose="020B0609020204030204" pitchFamily="49" charset="0"/>
              </a:rPr>
              <a:t>AttributeRequiredLevelManagedProperty</a:t>
            </a:r>
            <a:r>
              <a:rPr lang="en-US" sz="1600">
                <a:solidFill>
                  <a:srgbClr val="000000"/>
                </a:solidFill>
                <a:latin typeface="Consolas" panose="020B0609020204030204" pitchFamily="49" charset="0"/>
              </a:rPr>
              <a:t>(</a:t>
            </a:r>
            <a:r>
              <a:rPr lang="en-US" sz="1600" err="1">
                <a:solidFill>
                  <a:srgbClr val="000000"/>
                </a:solidFill>
                <a:latin typeface="Consolas" panose="020B0609020204030204" pitchFamily="49" charset="0"/>
              </a:rPr>
              <a:t>AttributeRequiredLevel.None</a:t>
            </a:r>
            <a:r>
              <a:rPr lang="en-US" sz="1600">
                <a:solidFill>
                  <a:srgbClr val="000000"/>
                </a:solidFill>
                <a:latin typeface="Consolas" panose="020B0609020204030204" pitchFamily="49" charset="0"/>
              </a:rPr>
              <a:t>),</a:t>
            </a:r>
          </a:p>
          <a:p>
            <a:r>
              <a:rPr lang="pt-BR" sz="1600">
                <a:solidFill>
                  <a:srgbClr val="000000"/>
                </a:solidFill>
                <a:latin typeface="Consolas" panose="020B0609020204030204" pitchFamily="49" charset="0"/>
              </a:rPr>
              <a:t>                    Format = </a:t>
            </a:r>
            <a:r>
              <a:rPr lang="pt-BR" sz="1600" err="1">
                <a:solidFill>
                  <a:srgbClr val="000000"/>
                </a:solidFill>
                <a:latin typeface="Consolas" panose="020B0609020204030204" pitchFamily="49" charset="0"/>
              </a:rPr>
              <a:t>DateTimeFormat.DateOnly</a:t>
            </a:r>
            <a:r>
              <a:rPr lang="pt-BR"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DisplayName = </a:t>
            </a:r>
            <a:r>
              <a:rPr lang="en-US" sz="1600">
                <a:solidFill>
                  <a:srgbClr val="0000FF"/>
                </a:solidFill>
                <a:latin typeface="Consolas" panose="020B0609020204030204" pitchFamily="49" charset="0"/>
              </a:rPr>
              <a:t>new</a:t>
            </a:r>
            <a:r>
              <a:rPr lang="en-US" sz="1600">
                <a:solidFill>
                  <a:srgbClr val="000000"/>
                </a:solidFill>
                <a:latin typeface="Consolas" panose="020B0609020204030204" pitchFamily="49" charset="0"/>
              </a:rPr>
              <a:t> Label(</a:t>
            </a:r>
            <a:r>
              <a:rPr lang="en-US" sz="1600">
                <a:solidFill>
                  <a:srgbClr val="A31515"/>
                </a:solidFill>
                <a:latin typeface="Consolas" panose="020B0609020204030204" pitchFamily="49" charset="0"/>
              </a:rPr>
              <a:t>"Date"</a:t>
            </a:r>
            <a:r>
              <a:rPr lang="en-US" sz="1600">
                <a:solidFill>
                  <a:srgbClr val="000000"/>
                </a:solidFill>
                <a:latin typeface="Consolas" panose="020B0609020204030204" pitchFamily="49" charset="0"/>
              </a:rPr>
              <a:t>, 1046),</a:t>
            </a:r>
          </a:p>
          <a:p>
            <a:r>
              <a:rPr lang="en-US" sz="1600">
                <a:solidFill>
                  <a:srgbClr val="000000"/>
                </a:solidFill>
                <a:latin typeface="Consolas" panose="020B0609020204030204" pitchFamily="49" charset="0"/>
              </a:rPr>
              <a:t>                    Description = </a:t>
            </a:r>
            <a:r>
              <a:rPr lang="en-US" sz="1600">
                <a:solidFill>
                  <a:srgbClr val="0000FF"/>
                </a:solidFill>
                <a:latin typeface="Consolas" panose="020B0609020204030204" pitchFamily="49" charset="0"/>
              </a:rPr>
              <a:t>new</a:t>
            </a:r>
            <a:r>
              <a:rPr lang="en-US" sz="1600">
                <a:solidFill>
                  <a:srgbClr val="000000"/>
                </a:solidFill>
                <a:latin typeface="Consolas" panose="020B0609020204030204" pitchFamily="49" charset="0"/>
              </a:rPr>
              <a:t> Label(</a:t>
            </a:r>
            <a:r>
              <a:rPr lang="en-US" sz="1600">
                <a:solidFill>
                  <a:srgbClr val="A31515"/>
                </a:solidFill>
                <a:latin typeface="Consolas" panose="020B0609020204030204" pitchFamily="49" charset="0"/>
              </a:rPr>
              <a:t>"The date the account balance was last confirmed"</a:t>
            </a:r>
            <a:r>
              <a:rPr lang="en-US" sz="1600">
                <a:solidFill>
                  <a:srgbClr val="000000"/>
                </a:solidFill>
                <a:latin typeface="Consolas" panose="020B0609020204030204" pitchFamily="49" charset="0"/>
              </a:rPr>
              <a:t>, 1046)</a:t>
            </a:r>
            <a:endParaRPr lang="pt-BR" sz="1600">
              <a:solidFill>
                <a:srgbClr val="000000"/>
              </a:solidFill>
              <a:latin typeface="Consolas" panose="020B0609020204030204" pitchFamily="49" charset="0"/>
            </a:endParaRPr>
          </a:p>
          <a:p>
            <a:r>
              <a:rPr lang="pt-BR" sz="1600">
                <a:solidFill>
                  <a:srgbClr val="000000"/>
                </a:solidFill>
                <a:latin typeface="Consolas" panose="020B0609020204030204" pitchFamily="49" charset="0"/>
              </a:rPr>
              <a:t>                }</a:t>
            </a:r>
          </a:p>
          <a:p>
            <a:r>
              <a:rPr lang="pt-BR" sz="1600">
                <a:solidFill>
                  <a:srgbClr val="000000"/>
                </a:solidFill>
                <a:latin typeface="Consolas" panose="020B0609020204030204" pitchFamily="49" charset="0"/>
              </a:rPr>
              <a:t>            };</a:t>
            </a:r>
          </a:p>
          <a:p>
            <a:endParaRPr lang="pt-BR" sz="1600">
              <a:solidFill>
                <a:srgbClr val="000000"/>
              </a:solidFill>
              <a:latin typeface="Consolas" panose="020B0609020204030204" pitchFamily="49" charset="0"/>
            </a:endParaRP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serviceProxy.Execute</a:t>
            </a:r>
            <a:r>
              <a:rPr lang="pt-BR" sz="1600">
                <a:solidFill>
                  <a:srgbClr val="000000"/>
                </a:solidFill>
                <a:latin typeface="Consolas" panose="020B0609020204030204" pitchFamily="49" charset="0"/>
              </a:rPr>
              <a:t>(</a:t>
            </a:r>
            <a:r>
              <a:rPr lang="pt-BR" sz="1600" err="1">
                <a:solidFill>
                  <a:srgbClr val="000000"/>
                </a:solidFill>
                <a:latin typeface="Consolas" panose="020B0609020204030204" pitchFamily="49" charset="0"/>
              </a:rPr>
              <a:t>createCheckedDateRequest</a:t>
            </a:r>
            <a:r>
              <a:rPr lang="pt-BR" sz="1600">
                <a:solidFill>
                  <a:srgbClr val="000000"/>
                </a:solidFill>
                <a:latin typeface="Consolas" panose="020B0609020204030204" pitchFamily="49" charset="0"/>
              </a:rPr>
              <a:t>);</a:t>
            </a:r>
          </a:p>
          <a:p>
            <a:r>
              <a:rPr lang="pt-BR" sz="1600">
                <a:solidFill>
                  <a:srgbClr val="000000"/>
                </a:solidFill>
                <a:latin typeface="Consolas" panose="020B0609020204030204" pitchFamily="49" charset="0"/>
              </a:rPr>
              <a:t>            </a:t>
            </a:r>
            <a:r>
              <a:rPr lang="pt-BR" sz="1600" err="1">
                <a:solidFill>
                  <a:srgbClr val="000000"/>
                </a:solidFill>
                <a:latin typeface="Consolas" panose="020B0609020204030204" pitchFamily="49" charset="0"/>
              </a:rPr>
              <a:t>Console.WriteLine</a:t>
            </a:r>
            <a:r>
              <a:rPr lang="pt-BR" sz="1600">
                <a:solidFill>
                  <a:srgbClr val="000000"/>
                </a:solidFill>
                <a:latin typeface="Consolas" panose="020B0609020204030204" pitchFamily="49" charset="0"/>
              </a:rPr>
              <a:t>(</a:t>
            </a:r>
            <a:r>
              <a:rPr lang="pt-BR" sz="1600">
                <a:solidFill>
                  <a:srgbClr val="A31515"/>
                </a:solidFill>
                <a:latin typeface="Consolas" panose="020B0609020204030204" pitchFamily="49" charset="0"/>
              </a:rPr>
              <a:t>"Campo criado com sucesso"</a:t>
            </a:r>
            <a:r>
              <a:rPr lang="pt-BR" sz="1600">
                <a:solidFill>
                  <a:srgbClr val="000000"/>
                </a:solidFill>
                <a:latin typeface="Consolas" panose="020B0609020204030204" pitchFamily="49" charset="0"/>
              </a:rPr>
              <a:t>);</a:t>
            </a:r>
          </a:p>
        </p:txBody>
      </p:sp>
    </p:spTree>
    <p:extLst>
      <p:ext uri="{BB962C8B-B14F-4D97-AF65-F5344CB8AC3E}">
        <p14:creationId xmlns:p14="http://schemas.microsoft.com/office/powerpoint/2010/main" val="6063096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21824" y="0"/>
            <a:ext cx="11192828" cy="839343"/>
          </a:xfrm>
        </p:spPr>
        <p:txBody>
          <a:bodyPr>
            <a:normAutofit/>
          </a:bodyPr>
          <a:lstStyle/>
          <a:p>
            <a:r>
              <a:rPr lang="pt-BR">
                <a:solidFill>
                  <a:srgbClr val="00B0F0"/>
                </a:solidFill>
              </a:rPr>
              <a:t>Usando o </a:t>
            </a:r>
            <a:r>
              <a:rPr lang="pt-BR" err="1">
                <a:solidFill>
                  <a:srgbClr val="00B0F0"/>
                </a:solidFill>
              </a:rPr>
              <a:t>metadados</a:t>
            </a:r>
            <a:endParaRPr lang="pt-BR">
              <a:solidFill>
                <a:srgbClr val="00B0F0"/>
              </a:solidFill>
            </a:endParaRPr>
          </a:p>
        </p:txBody>
      </p:sp>
      <p:sp>
        <p:nvSpPr>
          <p:cNvPr id="9" name="Text Placeholder 2"/>
          <p:cNvSpPr txBox="1">
            <a:spLocks/>
          </p:cNvSpPr>
          <p:nvPr/>
        </p:nvSpPr>
        <p:spPr>
          <a:xfrm>
            <a:off x="404707" y="906462"/>
            <a:ext cx="11506201"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mn-lt"/>
                <a:cs typeface="Segoe UI Light" panose="020B0502040204020203" pitchFamily="34" charset="0"/>
              </a:rPr>
              <a:t>Criar entidade</a:t>
            </a:r>
            <a:endParaRPr lang="pt-BR" sz="3600">
              <a:latin typeface="+mn-lt"/>
              <a:cs typeface="Segoe UI Light" panose="020B0502040204020203" pitchFamily="34" charset="0"/>
            </a:endParaRPr>
          </a:p>
        </p:txBody>
      </p:sp>
      <p:sp>
        <p:nvSpPr>
          <p:cNvPr id="2" name="Retângulo 1">
            <a:extLst>
              <a:ext uri="{FF2B5EF4-FFF2-40B4-BE49-F238E27FC236}">
                <a16:creationId xmlns:a16="http://schemas.microsoft.com/office/drawing/2014/main" id="{D710D324-A785-434E-8287-BBA8857A8651}"/>
              </a:ext>
            </a:extLst>
          </p:cNvPr>
          <p:cNvSpPr/>
          <p:nvPr/>
        </p:nvSpPr>
        <p:spPr>
          <a:xfrm>
            <a:off x="415137" y="1333201"/>
            <a:ext cx="12238038" cy="5693866"/>
          </a:xfrm>
          <a:prstGeom prst="rect">
            <a:avLst/>
          </a:prstGeom>
        </p:spPr>
        <p:txBody>
          <a:bodyPr wrap="square">
            <a:spAutoFit/>
          </a:bodyPr>
          <a:lstStyle/>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CreateEntityRequest</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createrequest</a:t>
            </a:r>
            <a:r>
              <a:rPr lang="pt-BR" sz="1400">
                <a:solidFill>
                  <a:srgbClr val="000000"/>
                </a:solidFill>
                <a:latin typeface="Consolas" panose="020B0609020204030204" pitchFamily="49" charset="0"/>
              </a:rPr>
              <a:t> = </a:t>
            </a:r>
            <a:r>
              <a:rPr lang="pt-BR" sz="1400">
                <a:solidFill>
                  <a:srgbClr val="0000FF"/>
                </a:solidFill>
                <a:latin typeface="Consolas" panose="020B0609020204030204" pitchFamily="49" charset="0"/>
              </a:rPr>
              <a:t>new</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CreateEntityRequest</a:t>
            </a:r>
            <a:r>
              <a:rPr lang="pt-BR" sz="1400">
                <a:solidFill>
                  <a:srgbClr val="000000"/>
                </a:solidFill>
                <a:latin typeface="Consolas" panose="020B0609020204030204" pitchFamily="49" charset="0"/>
              </a:rPr>
              <a:t> {</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a:solidFill>
                  <a:srgbClr val="008000"/>
                </a:solidFill>
                <a:latin typeface="Consolas" panose="020B0609020204030204" pitchFamily="49" charset="0"/>
              </a:rPr>
              <a:t>//Define a entidade</a:t>
            </a:r>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Entity</a:t>
            </a:r>
            <a:r>
              <a:rPr lang="pt-BR" sz="1400">
                <a:solidFill>
                  <a:srgbClr val="000000"/>
                </a:solidFill>
                <a:latin typeface="Consolas" panose="020B0609020204030204" pitchFamily="49" charset="0"/>
              </a:rPr>
              <a:t> = </a:t>
            </a:r>
            <a:r>
              <a:rPr lang="pt-BR" sz="1400">
                <a:solidFill>
                  <a:srgbClr val="0000FF"/>
                </a:solidFill>
                <a:latin typeface="Consolas" panose="020B0609020204030204" pitchFamily="49" charset="0"/>
              </a:rPr>
              <a:t>new</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EntityMetadata</a:t>
            </a:r>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SchemaName</a:t>
            </a:r>
            <a:r>
              <a:rPr lang="pt-BR" sz="1400">
                <a:solidFill>
                  <a:srgbClr val="000000"/>
                </a:solidFill>
                <a:latin typeface="Consolas" panose="020B0609020204030204" pitchFamily="49" charset="0"/>
              </a:rPr>
              <a:t> = </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new_minhaEntidade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DisplayName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Label(</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Minha</a:t>
            </a:r>
            <a:r>
              <a:rPr lang="en-US" sz="1400">
                <a:solidFill>
                  <a:srgbClr val="A31515"/>
                </a:solidFill>
                <a:latin typeface="Consolas" panose="020B0609020204030204" pitchFamily="49" charset="0"/>
              </a:rPr>
              <a:t> </a:t>
            </a:r>
            <a:r>
              <a:rPr lang="en-US" sz="1400" err="1">
                <a:solidFill>
                  <a:srgbClr val="A31515"/>
                </a:solidFill>
                <a:latin typeface="Consolas" panose="020B0609020204030204" pitchFamily="49" charset="0"/>
              </a:rPr>
              <a:t>Entidade</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1046),</a:t>
            </a: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DisplayCollectionName</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Label(</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Minha</a:t>
            </a:r>
            <a:r>
              <a:rPr lang="en-US" sz="1400">
                <a:solidFill>
                  <a:srgbClr val="A31515"/>
                </a:solidFill>
                <a:latin typeface="Consolas" panose="020B0609020204030204" pitchFamily="49" charset="0"/>
              </a:rPr>
              <a:t> </a:t>
            </a:r>
            <a:r>
              <a:rPr lang="en-US" sz="1400" err="1">
                <a:solidFill>
                  <a:srgbClr val="A31515"/>
                </a:solidFill>
                <a:latin typeface="Consolas" panose="020B0609020204030204" pitchFamily="49" charset="0"/>
              </a:rPr>
              <a:t>Entidade</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1046),</a:t>
            </a:r>
          </a:p>
          <a:p>
            <a:r>
              <a:rPr lang="en-US" sz="1400">
                <a:solidFill>
                  <a:srgbClr val="000000"/>
                </a:solidFill>
                <a:latin typeface="Consolas" panose="020B0609020204030204" pitchFamily="49" charset="0"/>
              </a:rPr>
              <a:t>                    Description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Label(</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Descritivo</a:t>
            </a:r>
            <a:r>
              <a:rPr lang="en-US" sz="1400">
                <a:solidFill>
                  <a:srgbClr val="A31515"/>
                </a:solidFill>
                <a:latin typeface="Consolas" panose="020B0609020204030204" pitchFamily="49" charset="0"/>
              </a:rPr>
              <a:t> para </a:t>
            </a:r>
            <a:r>
              <a:rPr lang="en-US" sz="1400" err="1">
                <a:solidFill>
                  <a:srgbClr val="A31515"/>
                </a:solidFill>
                <a:latin typeface="Consolas" panose="020B0609020204030204" pitchFamily="49" charset="0"/>
              </a:rPr>
              <a:t>informar</a:t>
            </a:r>
            <a:r>
              <a:rPr lang="en-US" sz="1400">
                <a:solidFill>
                  <a:srgbClr val="A31515"/>
                </a:solidFill>
                <a:latin typeface="Consolas" panose="020B0609020204030204" pitchFamily="49" charset="0"/>
              </a:rPr>
              <a:t> </a:t>
            </a:r>
            <a:r>
              <a:rPr lang="en-US" sz="1400" err="1">
                <a:solidFill>
                  <a:srgbClr val="A31515"/>
                </a:solidFill>
                <a:latin typeface="Consolas" panose="020B0609020204030204" pitchFamily="49" charset="0"/>
              </a:rPr>
              <a:t>sobre</a:t>
            </a:r>
            <a:r>
              <a:rPr lang="en-US" sz="1400">
                <a:solidFill>
                  <a:srgbClr val="A31515"/>
                </a:solidFill>
                <a:latin typeface="Consolas" panose="020B0609020204030204" pitchFamily="49" charset="0"/>
              </a:rPr>
              <a:t> a </a:t>
            </a:r>
            <a:r>
              <a:rPr lang="en-US" sz="1400" err="1">
                <a:solidFill>
                  <a:srgbClr val="A31515"/>
                </a:solidFill>
                <a:latin typeface="Consolas" panose="020B0609020204030204" pitchFamily="49" charset="0"/>
              </a:rPr>
              <a:t>entidade</a:t>
            </a:r>
            <a:r>
              <a:rPr lang="en-US" sz="1400">
                <a:solidFill>
                  <a:srgbClr val="A31515"/>
                </a:solidFill>
                <a:latin typeface="Consolas" panose="020B0609020204030204" pitchFamily="49" charset="0"/>
              </a:rPr>
              <a:t> </a:t>
            </a:r>
            <a:r>
              <a:rPr lang="en-US" sz="1400" err="1">
                <a:solidFill>
                  <a:srgbClr val="A31515"/>
                </a:solidFill>
                <a:latin typeface="Consolas" panose="020B0609020204030204" pitchFamily="49" charset="0"/>
              </a:rPr>
              <a:t>na</a:t>
            </a:r>
            <a:r>
              <a:rPr lang="en-US" sz="1400">
                <a:solidFill>
                  <a:srgbClr val="A31515"/>
                </a:solidFill>
                <a:latin typeface="Consolas" panose="020B0609020204030204" pitchFamily="49" charset="0"/>
              </a:rPr>
              <a:t> </a:t>
            </a:r>
            <a:r>
              <a:rPr lang="en-US" sz="1400" err="1">
                <a:solidFill>
                  <a:srgbClr val="A31515"/>
                </a:solidFill>
                <a:latin typeface="Consolas" panose="020B0609020204030204" pitchFamily="49" charset="0"/>
              </a:rPr>
              <a:t>solução</a:t>
            </a:r>
            <a:r>
              <a:rPr lang="en-US" sz="1400">
                <a:solidFill>
                  <a:srgbClr val="A31515"/>
                </a:solidFill>
                <a:latin typeface="Consolas" panose="020B0609020204030204" pitchFamily="49" charset="0"/>
              </a:rPr>
              <a:t> de </a:t>
            </a:r>
            <a:r>
              <a:rPr lang="en-US" sz="1400" err="1">
                <a:solidFill>
                  <a:srgbClr val="A31515"/>
                </a:solidFill>
                <a:latin typeface="Consolas" panose="020B0609020204030204" pitchFamily="49" charset="0"/>
              </a:rPr>
              <a:t>negócios</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1046),</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OwnershipType</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OwnershipTypes.UserOwned</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IsActivity</a:t>
            </a:r>
            <a:r>
              <a:rPr lang="pt-BR" sz="1400">
                <a:solidFill>
                  <a:srgbClr val="000000"/>
                </a:solidFill>
                <a:latin typeface="Consolas" panose="020B0609020204030204" pitchFamily="49" charset="0"/>
              </a:rPr>
              <a:t> = </a:t>
            </a:r>
            <a:r>
              <a:rPr lang="pt-BR" sz="1400">
                <a:solidFill>
                  <a:srgbClr val="0000FF"/>
                </a:solidFill>
                <a:latin typeface="Consolas" panose="020B0609020204030204" pitchFamily="49" charset="0"/>
              </a:rPr>
              <a:t>false</a:t>
            </a:r>
            <a:r>
              <a:rPr lang="pt-BR" sz="1400">
                <a:solidFill>
                  <a:srgbClr val="000000"/>
                </a:solidFill>
                <a:latin typeface="Consolas" panose="020B0609020204030204" pitchFamily="49" charset="0"/>
              </a:rPr>
              <a:t>,</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Define o </a:t>
            </a:r>
            <a:r>
              <a:rPr lang="en-US" sz="1400" err="1">
                <a:solidFill>
                  <a:srgbClr val="008000"/>
                </a:solidFill>
                <a:latin typeface="Consolas" panose="020B0609020204030204" pitchFamily="49" charset="0"/>
              </a:rPr>
              <a:t>atributo</a:t>
            </a:r>
            <a:r>
              <a:rPr lang="en-US" sz="1400">
                <a:solidFill>
                  <a:srgbClr val="008000"/>
                </a:solidFill>
                <a:latin typeface="Consolas" panose="020B0609020204030204" pitchFamily="49" charset="0"/>
              </a:rPr>
              <a:t> </a:t>
            </a:r>
            <a:r>
              <a:rPr lang="en-US" sz="1400" err="1">
                <a:solidFill>
                  <a:srgbClr val="008000"/>
                </a:solidFill>
                <a:latin typeface="Consolas" panose="020B0609020204030204" pitchFamily="49" charset="0"/>
              </a:rPr>
              <a:t>primário</a:t>
            </a:r>
            <a:r>
              <a:rPr lang="en-US" sz="1400">
                <a:solidFill>
                  <a:srgbClr val="008000"/>
                </a:solidFill>
                <a:latin typeface="Consolas" panose="020B0609020204030204" pitchFamily="49" charset="0"/>
              </a:rPr>
              <a:t> da </a:t>
            </a:r>
            <a:r>
              <a:rPr lang="en-US" sz="1400" err="1">
                <a:solidFill>
                  <a:srgbClr val="008000"/>
                </a:solidFill>
                <a:latin typeface="Consolas" panose="020B0609020204030204" pitchFamily="49" charset="0"/>
              </a:rPr>
              <a:t>entidade</a:t>
            </a:r>
            <a:endParaRPr lang="en-US"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PrimaryAttribute</a:t>
            </a:r>
            <a:r>
              <a:rPr lang="pt-BR" sz="1400">
                <a:solidFill>
                  <a:srgbClr val="000000"/>
                </a:solidFill>
                <a:latin typeface="Consolas" panose="020B0609020204030204" pitchFamily="49" charset="0"/>
              </a:rPr>
              <a:t> = </a:t>
            </a:r>
            <a:r>
              <a:rPr lang="pt-BR" sz="1400">
                <a:solidFill>
                  <a:srgbClr val="0000FF"/>
                </a:solidFill>
                <a:latin typeface="Consolas" panose="020B0609020204030204" pitchFamily="49" charset="0"/>
              </a:rPr>
              <a:t>new</a:t>
            </a:r>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StringAttributeMetadata</a:t>
            </a:r>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SchemaName</a:t>
            </a:r>
            <a:r>
              <a:rPr lang="pt-BR" sz="1400">
                <a:solidFill>
                  <a:srgbClr val="000000"/>
                </a:solidFill>
                <a:latin typeface="Consolas" panose="020B0609020204030204" pitchFamily="49" charset="0"/>
              </a:rPr>
              <a:t> = </a:t>
            </a:r>
            <a:r>
              <a:rPr lang="pt-BR" sz="1400">
                <a:solidFill>
                  <a:srgbClr val="A31515"/>
                </a:solidFill>
                <a:latin typeface="Consolas" panose="020B0609020204030204" pitchFamily="49" charset="0"/>
              </a:rPr>
              <a:t>"</a:t>
            </a:r>
            <a:r>
              <a:rPr lang="pt-BR" sz="1400" err="1">
                <a:solidFill>
                  <a:srgbClr val="A31515"/>
                </a:solidFill>
                <a:latin typeface="Consolas" panose="020B0609020204030204" pitchFamily="49" charset="0"/>
              </a:rPr>
              <a:t>new_minhaentidadename</a:t>
            </a:r>
            <a:r>
              <a:rPr lang="pt-BR" sz="1400">
                <a:solidFill>
                  <a:srgbClr val="A31515"/>
                </a:solidFill>
                <a:latin typeface="Consolas" panose="020B0609020204030204" pitchFamily="49" charset="0"/>
              </a:rPr>
              <a:t>"</a:t>
            </a:r>
            <a:r>
              <a:rPr lang="pt-BR"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RequiredLevel</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AttributeRequiredLevelManagedProperty</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AttributeRequiredLevel.None</a:t>
            </a:r>
            <a:r>
              <a:rPr lang="en-US"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MaxLength</a:t>
            </a:r>
            <a:r>
              <a:rPr lang="pt-BR" sz="1400">
                <a:solidFill>
                  <a:srgbClr val="000000"/>
                </a:solidFill>
                <a:latin typeface="Consolas" panose="020B0609020204030204" pitchFamily="49" charset="0"/>
              </a:rPr>
              <a:t> = 100,</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FormatName</a:t>
            </a:r>
            <a:r>
              <a:rPr lang="pt-BR" sz="1400">
                <a:solidFill>
                  <a:srgbClr val="000000"/>
                </a:solidFill>
                <a:latin typeface="Consolas" panose="020B0609020204030204" pitchFamily="49" charset="0"/>
              </a:rPr>
              <a:t> = </a:t>
            </a:r>
            <a:r>
              <a:rPr lang="pt-BR" sz="1400" err="1">
                <a:solidFill>
                  <a:srgbClr val="000000"/>
                </a:solidFill>
                <a:latin typeface="Consolas" panose="020B0609020204030204" pitchFamily="49" charset="0"/>
              </a:rPr>
              <a:t>StringFormatName.Text</a:t>
            </a:r>
            <a:r>
              <a:rPr lang="pt-BR"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DisplayName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Label(</a:t>
            </a:r>
            <a:r>
              <a:rPr lang="en-US" sz="1400">
                <a:solidFill>
                  <a:srgbClr val="A31515"/>
                </a:solidFill>
                <a:latin typeface="Consolas" panose="020B0609020204030204" pitchFamily="49" charset="0"/>
              </a:rPr>
              <a:t>“Nome </a:t>
            </a:r>
            <a:r>
              <a:rPr lang="en-US" sz="1400" err="1">
                <a:solidFill>
                  <a:srgbClr val="A31515"/>
                </a:solidFill>
                <a:latin typeface="Consolas" panose="020B0609020204030204" pitchFamily="49" charset="0"/>
              </a:rPr>
              <a:t>Atributo</a:t>
            </a:r>
            <a:r>
              <a:rPr lang="en-US" sz="1400">
                <a:solidFill>
                  <a:srgbClr val="A31515"/>
                </a:solidFill>
                <a:latin typeface="Consolas" panose="020B0609020204030204" pitchFamily="49" charset="0"/>
              </a:rPr>
              <a:t> </a:t>
            </a:r>
            <a:r>
              <a:rPr lang="en-US" sz="1400" err="1">
                <a:solidFill>
                  <a:srgbClr val="A31515"/>
                </a:solidFill>
                <a:latin typeface="Consolas" panose="020B0609020204030204" pitchFamily="49" charset="0"/>
              </a:rPr>
              <a:t>Primario</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1046),</a:t>
            </a:r>
          </a:p>
          <a:p>
            <a:r>
              <a:rPr lang="en-US" sz="1400">
                <a:solidFill>
                  <a:srgbClr val="000000"/>
                </a:solidFill>
                <a:latin typeface="Consolas" panose="020B0609020204030204" pitchFamily="49" charset="0"/>
              </a:rPr>
              <a:t>                    Description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Label(</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Atributo</a:t>
            </a:r>
            <a:r>
              <a:rPr lang="en-US" sz="1400">
                <a:solidFill>
                  <a:srgbClr val="A31515"/>
                </a:solidFill>
                <a:latin typeface="Consolas" panose="020B0609020204030204" pitchFamily="49" charset="0"/>
              </a:rPr>
              <a:t> </a:t>
            </a:r>
            <a:r>
              <a:rPr lang="en-US" sz="1400" err="1">
                <a:solidFill>
                  <a:srgbClr val="A31515"/>
                </a:solidFill>
                <a:latin typeface="Consolas" panose="020B0609020204030204" pitchFamily="49" charset="0"/>
              </a:rPr>
              <a:t>primário</a:t>
            </a:r>
            <a:r>
              <a:rPr lang="en-US" sz="1400">
                <a:solidFill>
                  <a:srgbClr val="A31515"/>
                </a:solidFill>
                <a:latin typeface="Consolas" panose="020B0609020204030204" pitchFamily="49" charset="0"/>
              </a:rPr>
              <a:t> da </a:t>
            </a:r>
            <a:r>
              <a:rPr lang="en-US" sz="1400" err="1">
                <a:solidFill>
                  <a:srgbClr val="A31515"/>
                </a:solidFill>
                <a:latin typeface="Consolas" panose="020B0609020204030204" pitchFamily="49" charset="0"/>
              </a:rPr>
              <a:t>entidade</a:t>
            </a:r>
            <a:r>
              <a:rPr lang="en-US" sz="1400">
                <a:solidFill>
                  <a:srgbClr val="A31515"/>
                </a:solidFill>
                <a:latin typeface="Consolas" panose="020B0609020204030204" pitchFamily="49" charset="0"/>
              </a:rPr>
              <a:t> </a:t>
            </a:r>
            <a:r>
              <a:rPr lang="en-US" sz="1400" err="1">
                <a:solidFill>
                  <a:srgbClr val="A31515"/>
                </a:solidFill>
                <a:latin typeface="Consolas" panose="020B0609020204030204" pitchFamily="49" charset="0"/>
              </a:rPr>
              <a:t>new_minhaentidade</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1046)</a:t>
            </a:r>
          </a:p>
          <a:p>
            <a:r>
              <a:rPr lang="pt-BR" sz="1400">
                <a:solidFill>
                  <a:srgbClr val="000000"/>
                </a:solidFill>
                <a:latin typeface="Consolas" panose="020B0609020204030204" pitchFamily="49" charset="0"/>
              </a:rPr>
              <a:t>                },</a:t>
            </a:r>
          </a:p>
          <a:p>
            <a:endParaRPr lang="pt-BR" sz="1400">
              <a:solidFill>
                <a:srgbClr val="000000"/>
              </a:solidFill>
              <a:latin typeface="Consolas" panose="020B0609020204030204" pitchFamily="49" charset="0"/>
            </a:endParaRPr>
          </a:p>
          <a:p>
            <a:r>
              <a:rPr lang="pt-BR" sz="1400">
                <a:solidFill>
                  <a:srgbClr val="000000"/>
                </a:solidFill>
                <a:latin typeface="Consolas" panose="020B0609020204030204" pitchFamily="49" charset="0"/>
              </a:rPr>
              <a:t>            };</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serviceProxy.Execute</a:t>
            </a:r>
            <a:r>
              <a:rPr lang="pt-BR" sz="1400">
                <a:solidFill>
                  <a:srgbClr val="000000"/>
                </a:solidFill>
                <a:latin typeface="Consolas" panose="020B0609020204030204" pitchFamily="49" charset="0"/>
              </a:rPr>
              <a:t>(</a:t>
            </a:r>
            <a:r>
              <a:rPr lang="pt-BR" sz="1400" err="1">
                <a:solidFill>
                  <a:srgbClr val="000000"/>
                </a:solidFill>
                <a:latin typeface="Consolas" panose="020B0609020204030204" pitchFamily="49" charset="0"/>
              </a:rPr>
              <a:t>createrequest</a:t>
            </a:r>
            <a:r>
              <a:rPr lang="pt-BR" sz="1400">
                <a:solidFill>
                  <a:srgbClr val="000000"/>
                </a:solidFill>
                <a:latin typeface="Consolas" panose="020B0609020204030204" pitchFamily="49" charset="0"/>
              </a:rPr>
              <a:t>);</a:t>
            </a:r>
          </a:p>
          <a:p>
            <a:r>
              <a:rPr lang="pt-BR" sz="1400">
                <a:solidFill>
                  <a:srgbClr val="000000"/>
                </a:solidFill>
                <a:latin typeface="Consolas" panose="020B0609020204030204" pitchFamily="49" charset="0"/>
              </a:rPr>
              <a:t>            </a:t>
            </a:r>
            <a:r>
              <a:rPr lang="pt-BR" sz="1400" err="1">
                <a:solidFill>
                  <a:srgbClr val="000000"/>
                </a:solidFill>
                <a:latin typeface="Consolas" panose="020B0609020204030204" pitchFamily="49" charset="0"/>
              </a:rPr>
              <a:t>Console.WriteLine</a:t>
            </a:r>
            <a:r>
              <a:rPr lang="pt-BR" sz="1400">
                <a:solidFill>
                  <a:srgbClr val="000000"/>
                </a:solidFill>
                <a:latin typeface="Consolas" panose="020B0609020204030204" pitchFamily="49" charset="0"/>
              </a:rPr>
              <a:t>(</a:t>
            </a:r>
            <a:r>
              <a:rPr lang="pt-BR" sz="1400">
                <a:solidFill>
                  <a:srgbClr val="A31515"/>
                </a:solidFill>
                <a:latin typeface="Consolas" panose="020B0609020204030204" pitchFamily="49" charset="0"/>
              </a:rPr>
              <a:t>"Entidade criada com sucesso."</a:t>
            </a:r>
            <a:r>
              <a:rPr lang="pt-BR" sz="1400">
                <a:solidFill>
                  <a:srgbClr val="000000"/>
                </a:solidFill>
                <a:latin typeface="Consolas" panose="020B0609020204030204" pitchFamily="49" charset="0"/>
              </a:rPr>
              <a:t>);</a:t>
            </a:r>
            <a:endParaRPr lang="pt-BR" sz="1400"/>
          </a:p>
        </p:txBody>
      </p:sp>
    </p:spTree>
    <p:extLst>
      <p:ext uri="{BB962C8B-B14F-4D97-AF65-F5344CB8AC3E}">
        <p14:creationId xmlns:p14="http://schemas.microsoft.com/office/powerpoint/2010/main" val="1450409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Uso do Execute</a:t>
            </a: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Neste laboratório vamos criar uma entidade com dois atributos no Microsoft Dynamics CRM</a:t>
            </a:r>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649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4294967295"/>
          </p:nvPr>
        </p:nvSpPr>
        <p:spPr>
          <a:xfrm>
            <a:off x="1493837" y="3116262"/>
            <a:ext cx="8714368" cy="608083"/>
          </a:xfrm>
          <a:prstGeom prst="rect">
            <a:avLst/>
          </a:prstGeom>
        </p:spPr>
        <p:txBody>
          <a:bodyPr/>
          <a:lstStyle/>
          <a:p>
            <a:pPr marL="0" indent="0" algn="ctr">
              <a:buNone/>
            </a:pPr>
            <a:r>
              <a:rPr lang="pt-BR" err="1">
                <a:solidFill>
                  <a:schemeClr val="bg1"/>
                </a:solidFill>
                <a:latin typeface="Segoe UI Light" panose="020B0502040204020203" pitchFamily="34" charset="0"/>
                <a:cs typeface="Segoe UI Light" panose="020B0502040204020203" pitchFamily="34" charset="0"/>
              </a:rPr>
              <a:t>Plugins</a:t>
            </a:r>
            <a:endParaRPr lang="pt-BR">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6153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4294967295"/>
          </p:nvPr>
        </p:nvSpPr>
        <p:spPr>
          <a:xfrm>
            <a:off x="9534525" y="6483350"/>
            <a:ext cx="2901950" cy="371475"/>
          </a:xfrm>
        </p:spPr>
        <p:txBody>
          <a:bodyPr/>
          <a:lstStyle/>
          <a:p>
            <a:fld id="{25B1B22E-D3C8-4129-8E85-2E5037E3E69B}" type="slidenum">
              <a:rPr lang="en-US" smtClean="0"/>
              <a:pPr/>
              <a:t>7</a:t>
            </a:fld>
            <a:endParaRPr lang="en-US"/>
          </a:p>
        </p:txBody>
      </p:sp>
      <p:pic>
        <p:nvPicPr>
          <p:cNvPr id="5" name="Imagem 2" descr="logo-FYI_novo1"/>
          <p:cNvPicPr>
            <a:picLocks noChangeAspect="1" noChangeArrowheads="1"/>
          </p:cNvPicPr>
          <p:nvPr/>
        </p:nvPicPr>
        <p:blipFill>
          <a:blip r:embed="rId2"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
        <p:nvSpPr>
          <p:cNvPr id="8" name="Title 1"/>
          <p:cNvSpPr txBox="1">
            <a:spLocks/>
          </p:cNvSpPr>
          <p:nvPr/>
        </p:nvSpPr>
        <p:spPr>
          <a:xfrm>
            <a:off x="446478" y="265836"/>
            <a:ext cx="8812979"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080">
                <a:solidFill>
                  <a:srgbClr val="1BA1E2"/>
                </a:solidFill>
              </a:rPr>
              <a:t>Recursos de Extensibilidade </a:t>
            </a:r>
          </a:p>
        </p:txBody>
      </p:sp>
      <p:sp>
        <p:nvSpPr>
          <p:cNvPr id="7" name="CaixaDeTexto 6"/>
          <p:cNvSpPr txBox="1"/>
          <p:nvPr/>
        </p:nvSpPr>
        <p:spPr>
          <a:xfrm>
            <a:off x="446478" y="1755830"/>
            <a:ext cx="11524857" cy="3693319"/>
          </a:xfrm>
          <a:prstGeom prst="rect">
            <a:avLst/>
          </a:prstGeom>
        </p:spPr>
        <p:txBody>
          <a:bodyPr wrap="square">
            <a:spAutoFit/>
          </a:bodyPr>
          <a:lstStyle>
            <a:defPPr>
              <a:defRPr lang="en-US"/>
            </a:defPPr>
            <a:lvl1pPr marL="342900" lvl="0" indent="-342900" algn="just">
              <a:spcAft>
                <a:spcPts val="0"/>
              </a:spcAft>
              <a:buFont typeface="Symbol" panose="05050102010706020507" pitchFamily="18" charset="2"/>
              <a:buChar char=""/>
              <a:defRPr>
                <a:latin typeface="Segoe UI" panose="020B0502040204020203" pitchFamily="34" charset="0"/>
                <a:ea typeface="Century Gothic" panose="020B0502020202020204" pitchFamily="34" charset="0"/>
                <a:cs typeface="Segoe UI" panose="020B0502040204020203" pitchFamily="34" charset="0"/>
              </a:defRPr>
            </a:lvl1pPr>
            <a:lvl2pPr marL="742950" lvl="1" indent="-285750" algn="just">
              <a:spcAft>
                <a:spcPts val="0"/>
              </a:spcAft>
              <a:buFont typeface="Courier New" panose="02070309020205020404" pitchFamily="49" charset="0"/>
              <a:buChar char="o"/>
              <a:defRPr b="1">
                <a:latin typeface="Segoe UI" panose="020B0502040204020203" pitchFamily="34" charset="0"/>
                <a:ea typeface="Century Gothic" panose="020B0502020202020204" pitchFamily="34" charset="0"/>
                <a:cs typeface="Segoe UI" panose="020B0502040204020203" pitchFamily="34" charset="0"/>
              </a:defRPr>
            </a:lvl2pPr>
          </a:lstStyle>
          <a:p>
            <a:r>
              <a:rPr lang="pt-BR">
                <a:latin typeface="+mj-lt"/>
                <a:cs typeface="Segoe UI Light" panose="020B0502040204020203" pitchFamily="34" charset="0"/>
              </a:rPr>
              <a:t>Formulário e eventos do lado do cliente </a:t>
            </a:r>
          </a:p>
          <a:p>
            <a:endParaRPr lang="pt-BR">
              <a:latin typeface="+mj-lt"/>
              <a:cs typeface="Segoe UI Light" panose="020B0502040204020203" pitchFamily="34" charset="0"/>
            </a:endParaRPr>
          </a:p>
          <a:p>
            <a:r>
              <a:rPr lang="pt-BR">
                <a:latin typeface="+mj-lt"/>
                <a:cs typeface="Segoe UI Light" panose="020B0502040204020203" pitchFamily="34" charset="0"/>
              </a:rPr>
              <a:t>Faixa de Opções e Mapa do Site </a:t>
            </a:r>
          </a:p>
          <a:p>
            <a:endParaRPr lang="pt-BR">
              <a:latin typeface="+mj-lt"/>
              <a:cs typeface="Segoe UI Light" panose="020B0502040204020203" pitchFamily="34" charset="0"/>
            </a:endParaRPr>
          </a:p>
          <a:p>
            <a:r>
              <a:rPr lang="pt-BR">
                <a:latin typeface="+mj-lt"/>
                <a:cs typeface="Segoe UI Light" panose="020B0502040204020203" pitchFamily="34" charset="0"/>
              </a:rPr>
              <a:t>Bibliotecas JScript </a:t>
            </a:r>
          </a:p>
          <a:p>
            <a:endParaRPr lang="pt-BR">
              <a:latin typeface="+mj-lt"/>
              <a:cs typeface="Segoe UI Light" panose="020B0502040204020203" pitchFamily="34" charset="0"/>
            </a:endParaRPr>
          </a:p>
          <a:p>
            <a:r>
              <a:rPr lang="pt-BR">
                <a:latin typeface="+mj-lt"/>
                <a:cs typeface="Segoe UI Light" panose="020B0502040204020203" pitchFamily="34" charset="0"/>
              </a:rPr>
              <a:t>Plug-ins </a:t>
            </a:r>
          </a:p>
          <a:p>
            <a:endParaRPr lang="pt-BR">
              <a:latin typeface="+mj-lt"/>
              <a:cs typeface="Segoe UI Light" panose="020B0502040204020203" pitchFamily="34" charset="0"/>
            </a:endParaRPr>
          </a:p>
          <a:p>
            <a:r>
              <a:rPr lang="pt-BR">
                <a:latin typeface="+mj-lt"/>
                <a:cs typeface="Segoe UI Light" panose="020B0502040204020203" pitchFamily="34" charset="0"/>
              </a:rPr>
              <a:t>Programação do serviço Web</a:t>
            </a:r>
          </a:p>
          <a:p>
            <a:endParaRPr lang="pt-BR">
              <a:latin typeface="+mj-lt"/>
              <a:cs typeface="Segoe UI Light" panose="020B0502040204020203" pitchFamily="34" charset="0"/>
            </a:endParaRPr>
          </a:p>
          <a:p>
            <a:r>
              <a:rPr lang="pt-BR">
                <a:latin typeface="+mj-lt"/>
                <a:cs typeface="Segoe UI Light" panose="020B0502040204020203" pitchFamily="34" charset="0"/>
              </a:rPr>
              <a:t>Recursos da Web</a:t>
            </a:r>
          </a:p>
          <a:p>
            <a:pPr marL="0" indent="0">
              <a:buNone/>
            </a:pPr>
            <a:endParaRPr lang="pt-BR">
              <a:latin typeface="+mj-lt"/>
              <a:cs typeface="Segoe UI Light" panose="020B0502040204020203" pitchFamily="34" charset="0"/>
            </a:endParaRPr>
          </a:p>
          <a:p>
            <a:r>
              <a:rPr lang="pt-BR">
                <a:latin typeface="+mj-lt"/>
                <a:cs typeface="Segoe UI Light" panose="020B0502040204020203" pitchFamily="34" charset="0"/>
              </a:rPr>
              <a:t>Processos (fluxos de trabalho, caixas de diálogo e ações)</a:t>
            </a:r>
            <a:endParaRPr lang="en-US" sz="3200">
              <a:latin typeface="+mj-lt"/>
              <a:cs typeface="Segoe UI Light" panose="020B0502040204020203" pitchFamily="34" charset="0"/>
            </a:endParaRPr>
          </a:p>
        </p:txBody>
      </p:sp>
      <p:pic>
        <p:nvPicPr>
          <p:cNvPr id="10" name="Picture 4" descr="https://neuropharmlabs.com/wp-content/uploads/2014/12/neuropharm-puzz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614" y="2423109"/>
            <a:ext cx="4110038" cy="308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645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46997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Identificar como plug-ins podem ser usados para estender o Microsoft Dynamics CRM</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Revisar a estrutura de eventos do Microsoft Dynamics CRM</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Examinar isolamento de plug-ins, confianças e estatísticas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Desenvolver plug-ins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Usar representação em plug-ins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Usar Classes de Entidades em plug-ins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Registrar e implantar plug-ins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Depurar plug-ins</a:t>
            </a:r>
            <a:endParaRPr lang="en-US"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Objetivos</a:t>
            </a:r>
          </a:p>
        </p:txBody>
      </p:sp>
    </p:spTree>
    <p:extLst>
      <p:ext uri="{BB962C8B-B14F-4D97-AF65-F5344CB8AC3E}">
        <p14:creationId xmlns:p14="http://schemas.microsoft.com/office/powerpoint/2010/main" val="30067730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31762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Noções básicas sobre plug-ins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Usos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Quando usar:</a:t>
            </a:r>
          </a:p>
          <a:p>
            <a:pPr lvl="1" algn="just"/>
            <a:r>
              <a:rPr lang="pt-BR" sz="1800">
                <a:latin typeface="Segoe UI "/>
                <a:cs typeface="Segoe UI Light" panose="020B0502040204020203" pitchFamily="34" charset="0"/>
              </a:rPr>
              <a:t>Facilidade de desenvolvimento</a:t>
            </a:r>
          </a:p>
          <a:p>
            <a:pPr lvl="1" algn="just"/>
            <a:r>
              <a:rPr lang="pt-BR" sz="1800">
                <a:latin typeface="Segoe UI "/>
                <a:cs typeface="Segoe UI Light" panose="020B0502040204020203" pitchFamily="34" charset="0"/>
              </a:rPr>
              <a:t>Aplicativo sob demanda</a:t>
            </a:r>
          </a:p>
          <a:p>
            <a:pPr lvl="1" algn="just"/>
            <a:r>
              <a:rPr lang="pt-BR" sz="1800">
                <a:latin typeface="Segoe UI "/>
                <a:cs typeface="Segoe UI Light" panose="020B0502040204020203" pitchFamily="34" charset="0"/>
              </a:rPr>
              <a:t>Suporte lógico </a:t>
            </a:r>
          </a:p>
          <a:p>
            <a:pPr lvl="1" algn="just"/>
            <a:r>
              <a:rPr lang="pt-BR" sz="1800">
                <a:latin typeface="Segoe UI "/>
                <a:cs typeface="Segoe UI Light" panose="020B0502040204020203" pitchFamily="34" charset="0"/>
              </a:rPr>
              <a:t>Imediatismo</a:t>
            </a:r>
          </a:p>
          <a:p>
            <a:pPr lvl="1" algn="just"/>
            <a:r>
              <a:rPr lang="pt-BR" sz="1800">
                <a:latin typeface="Segoe UI "/>
                <a:cs typeface="Segoe UI Light" panose="020B0502040204020203" pitchFamily="34" charset="0"/>
              </a:rPr>
              <a:t>Validação de dados da camada de plataforma</a:t>
            </a:r>
            <a:endParaRPr lang="en-US"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Visão Geral de </a:t>
            </a:r>
            <a:r>
              <a:rPr lang="pt-BR" err="1">
                <a:solidFill>
                  <a:srgbClr val="00B0F0"/>
                </a:solidFill>
              </a:rPr>
              <a:t>Plugins</a:t>
            </a:r>
            <a:endParaRPr lang="pt-BR">
              <a:solidFill>
                <a:srgbClr val="00B0F0"/>
              </a:solidFill>
            </a:endParaRPr>
          </a:p>
        </p:txBody>
      </p:sp>
    </p:spTree>
    <p:extLst>
      <p:ext uri="{BB962C8B-B14F-4D97-AF65-F5344CB8AC3E}">
        <p14:creationId xmlns:p14="http://schemas.microsoft.com/office/powerpoint/2010/main" val="38453177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10433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Recursos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Pipeline de execução</a:t>
            </a:r>
            <a:endParaRPr lang="en-US" sz="1800">
              <a:latin typeface="Segoe UI "/>
              <a:cs typeface="Segoe UI Light" panose="020B0502040204020203" pitchFamily="34" charset="0"/>
            </a:endParaRPr>
          </a:p>
        </p:txBody>
      </p:sp>
      <p:pic>
        <p:nvPicPr>
          <p:cNvPr id="4" name="Picture 6" descr="janela"/>
          <p:cNvPicPr/>
          <p:nvPr/>
        </p:nvPicPr>
        <p:blipFill>
          <a:blip r:embed="rId2" cstate="print"/>
          <a:stretch>
            <a:fillRect/>
          </a:stretch>
        </p:blipFill>
        <p:spPr bwMode="auto">
          <a:xfrm>
            <a:off x="4237037" y="68262"/>
            <a:ext cx="8077200" cy="6858000"/>
          </a:xfrm>
          <a:prstGeom prst="rect">
            <a:avLst/>
          </a:prstGeom>
          <a:noFill/>
          <a:ln w="9525">
            <a:noFill/>
            <a:miter lim="800000"/>
            <a:headEnd/>
            <a:tailEnd/>
          </a:ln>
        </p:spPr>
      </p:pic>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Estrutura de Eventos</a:t>
            </a:r>
          </a:p>
        </p:txBody>
      </p:sp>
    </p:spTree>
    <p:extLst>
      <p:ext uri="{BB962C8B-B14F-4D97-AF65-F5344CB8AC3E}">
        <p14:creationId xmlns:p14="http://schemas.microsoft.com/office/powerpoint/2010/main" val="42120642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Estágios de eventos de </a:t>
            </a:r>
            <a:r>
              <a:rPr lang="pt-BR" err="1">
                <a:solidFill>
                  <a:srgbClr val="00B0F0"/>
                </a:solidFill>
              </a:rPr>
              <a:t>Plugins</a:t>
            </a:r>
            <a:endParaRPr lang="pt-BR">
              <a:solidFill>
                <a:srgbClr val="00B0F0"/>
              </a:solidFill>
            </a:endParaRPr>
          </a:p>
        </p:txBody>
      </p:sp>
      <p:graphicFrame>
        <p:nvGraphicFramePr>
          <p:cNvPr id="4" name="Table 8"/>
          <p:cNvGraphicFramePr>
            <a:graphicFrameLocks noGrp="1"/>
          </p:cNvGraphicFramePr>
          <p:nvPr>
            <p:extLst>
              <p:ext uri="{D42A27DB-BD31-4B8C-83A1-F6EECF244321}">
                <p14:modId xmlns:p14="http://schemas.microsoft.com/office/powerpoint/2010/main" val="364852752"/>
              </p:ext>
            </p:extLst>
          </p:nvPr>
        </p:nvGraphicFramePr>
        <p:xfrm>
          <a:off x="1951037" y="1668462"/>
          <a:ext cx="8686799" cy="4567850"/>
        </p:xfrm>
        <a:graphic>
          <a:graphicData uri="http://schemas.openxmlformats.org/drawingml/2006/table">
            <a:tbl>
              <a:tblPr>
                <a:tableStyleId>{5C22544A-7EE6-4342-B048-85BDC9FD1C3A}</a:tableStyleId>
              </a:tblPr>
              <a:tblGrid>
                <a:gridCol w="1831886">
                  <a:extLst>
                    <a:ext uri="{9D8B030D-6E8A-4147-A177-3AD203B41FA5}">
                      <a16:colId xmlns:a16="http://schemas.microsoft.com/office/drawing/2014/main" val="20000"/>
                    </a:ext>
                  </a:extLst>
                </a:gridCol>
                <a:gridCol w="2019692">
                  <a:extLst>
                    <a:ext uri="{9D8B030D-6E8A-4147-A177-3AD203B41FA5}">
                      <a16:colId xmlns:a16="http://schemas.microsoft.com/office/drawing/2014/main" val="20001"/>
                    </a:ext>
                  </a:extLst>
                </a:gridCol>
                <a:gridCol w="1330022">
                  <a:extLst>
                    <a:ext uri="{9D8B030D-6E8A-4147-A177-3AD203B41FA5}">
                      <a16:colId xmlns:a16="http://schemas.microsoft.com/office/drawing/2014/main" val="20002"/>
                    </a:ext>
                  </a:extLst>
                </a:gridCol>
                <a:gridCol w="3505199">
                  <a:extLst>
                    <a:ext uri="{9D8B030D-6E8A-4147-A177-3AD203B41FA5}">
                      <a16:colId xmlns:a16="http://schemas.microsoft.com/office/drawing/2014/main" val="20003"/>
                    </a:ext>
                  </a:extLst>
                </a:gridCol>
              </a:tblGrid>
              <a:tr h="258137">
                <a:tc>
                  <a:txBody>
                    <a:bodyPr/>
                    <a:lstStyle/>
                    <a:p>
                      <a:pPr marL="0" marR="0" algn="l" defTabSz="914400">
                        <a:spcBef>
                          <a:spcPts val="200"/>
                        </a:spcBef>
                        <a:spcAft>
                          <a:spcPts val="200"/>
                        </a:spcAft>
                        <a:buNone/>
                      </a:pPr>
                      <a:r>
                        <a:rPr lang="pt-BR" sz="1000" b="1" i="0" noProof="0">
                          <a:solidFill>
                            <a:schemeClr val="dk1"/>
                          </a:solidFill>
                          <a:effectLst/>
                          <a:latin typeface="Calibri"/>
                          <a:ea typeface="+mn-ea"/>
                          <a:cs typeface="+mn-cs"/>
                        </a:rPr>
                        <a:t>Estágio</a:t>
                      </a:r>
                    </a:p>
                  </a:txBody>
                  <a:tcPr marL="46278" marR="46278" marT="46278" marB="46278">
                    <a:solidFill>
                      <a:schemeClr val="accent1">
                        <a:lumMod val="40000"/>
                        <a:lumOff val="60000"/>
                      </a:schemeClr>
                    </a:solidFill>
                  </a:tcPr>
                </a:tc>
                <a:tc>
                  <a:txBody>
                    <a:bodyPr/>
                    <a:lstStyle/>
                    <a:p>
                      <a:pPr marL="0" marR="0" algn="l" defTabSz="914400">
                        <a:spcBef>
                          <a:spcPts val="200"/>
                        </a:spcBef>
                        <a:spcAft>
                          <a:spcPts val="200"/>
                        </a:spcAft>
                        <a:buNone/>
                      </a:pPr>
                      <a:r>
                        <a:rPr lang="pt-BR" sz="1000" b="1" i="0" noProof="0">
                          <a:solidFill>
                            <a:schemeClr val="dk1"/>
                          </a:solidFill>
                          <a:effectLst/>
                          <a:latin typeface="Calibri"/>
                          <a:ea typeface="+mn-ea"/>
                          <a:cs typeface="+mn-cs"/>
                        </a:rPr>
                        <a:t>Nome do Estágio</a:t>
                      </a:r>
                    </a:p>
                  </a:txBody>
                  <a:tcPr marL="46278" marR="46278" marT="46278" marB="46278">
                    <a:solidFill>
                      <a:schemeClr val="accent1">
                        <a:lumMod val="40000"/>
                        <a:lumOff val="60000"/>
                      </a:schemeClr>
                    </a:solidFill>
                  </a:tcPr>
                </a:tc>
                <a:tc>
                  <a:txBody>
                    <a:bodyPr/>
                    <a:lstStyle/>
                    <a:p>
                      <a:pPr marL="0" marR="0" algn="l" defTabSz="914400">
                        <a:spcBef>
                          <a:spcPts val="200"/>
                        </a:spcBef>
                        <a:spcAft>
                          <a:spcPts val="200"/>
                        </a:spcAft>
                        <a:buNone/>
                      </a:pPr>
                      <a:r>
                        <a:rPr lang="pt-BR" sz="1000" b="1" i="0" noProof="0">
                          <a:solidFill>
                            <a:schemeClr val="dk1"/>
                          </a:solidFill>
                          <a:effectLst/>
                          <a:latin typeface="Calibri"/>
                          <a:ea typeface="+mn-ea"/>
                          <a:cs typeface="+mn-cs"/>
                        </a:rPr>
                        <a:t>Número do Estágio</a:t>
                      </a:r>
                    </a:p>
                  </a:txBody>
                  <a:tcPr marL="46278" marR="46278" marT="46278" marB="46278">
                    <a:solidFill>
                      <a:schemeClr val="accent1">
                        <a:lumMod val="40000"/>
                        <a:lumOff val="60000"/>
                      </a:schemeClr>
                    </a:solidFill>
                  </a:tcPr>
                </a:tc>
                <a:tc>
                  <a:txBody>
                    <a:bodyPr/>
                    <a:lstStyle/>
                    <a:p>
                      <a:pPr marL="0" marR="0" algn="l" defTabSz="914400">
                        <a:spcBef>
                          <a:spcPts val="200"/>
                        </a:spcBef>
                        <a:spcAft>
                          <a:spcPts val="200"/>
                        </a:spcAft>
                        <a:buNone/>
                      </a:pPr>
                      <a:r>
                        <a:rPr lang="pt-BR" sz="1000" b="1" i="0" noProof="0">
                          <a:solidFill>
                            <a:schemeClr val="dk1"/>
                          </a:solidFill>
                          <a:effectLst/>
                          <a:latin typeface="Calibri"/>
                          <a:ea typeface="+mn-ea"/>
                          <a:cs typeface="+mn-cs"/>
                        </a:rPr>
                        <a:t>Descrição</a:t>
                      </a:r>
                    </a:p>
                  </a:txBody>
                  <a:tcPr marL="46278" marR="46278" marT="46278" marB="46278">
                    <a:solidFill>
                      <a:schemeClr val="accent1">
                        <a:lumMod val="40000"/>
                        <a:lumOff val="60000"/>
                      </a:schemeClr>
                    </a:solidFill>
                  </a:tcPr>
                </a:tc>
                <a:extLst>
                  <a:ext uri="{0D108BD9-81ED-4DB2-BD59-A6C34878D82A}">
                    <a16:rowId xmlns:a16="http://schemas.microsoft.com/office/drawing/2014/main" val="10000"/>
                  </a:ext>
                </a:extLst>
              </a:tr>
              <a:tr h="1265863">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Pré-evento</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Pré-validação</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10</a:t>
                      </a:r>
                    </a:p>
                  </a:txBody>
                  <a:tcPr marL="46278" marR="46278" marT="46278" marB="46278"/>
                </a:tc>
                <a:tc>
                  <a:txBody>
                    <a:bodyPr/>
                    <a:lstStyle/>
                    <a:p>
                      <a:pPr marL="0" marR="0" algn="l" defTabSz="914400">
                        <a:spcBef>
                          <a:spcPts val="300"/>
                        </a:spcBef>
                        <a:spcAft>
                          <a:spcPts val="300"/>
                        </a:spcAft>
                        <a:buNone/>
                      </a:pPr>
                      <a:r>
                        <a:rPr lang="pt-BR" sz="1200" b="1" i="0" noProof="0">
                          <a:solidFill>
                            <a:schemeClr val="dk1"/>
                          </a:solidFill>
                          <a:effectLst/>
                          <a:latin typeface="Calibri"/>
                          <a:ea typeface="+mn-ea"/>
                          <a:cs typeface="+mn-cs"/>
                        </a:rPr>
                        <a:t>O Pré-evento é acionado antes da operação principal da plataforma e do início das transações do banco de dados</a:t>
                      </a:r>
                      <a:br>
                        <a:rPr lang="pt-BR" sz="1200" b="1" i="0" noProof="0">
                          <a:solidFill>
                            <a:schemeClr val="dk1"/>
                          </a:solidFill>
                          <a:effectLst/>
                          <a:latin typeface="Calibri"/>
                          <a:ea typeface="+mn-ea"/>
                          <a:cs typeface="+mn-cs"/>
                        </a:rPr>
                      </a:br>
                      <a:br>
                        <a:rPr lang="pt-BR" sz="1200" b="1" i="0" noProof="0">
                          <a:solidFill>
                            <a:schemeClr val="dk1"/>
                          </a:solidFill>
                          <a:effectLst/>
                          <a:latin typeface="Calibri"/>
                          <a:ea typeface="+mn-ea"/>
                          <a:cs typeface="+mn-cs"/>
                        </a:rPr>
                      </a:br>
                      <a:r>
                        <a:rPr lang="pt-BR" sz="1200" b="1" i="0" noProof="0">
                          <a:solidFill>
                            <a:schemeClr val="dk1"/>
                          </a:solidFill>
                          <a:effectLst/>
                          <a:latin typeface="Calibri"/>
                          <a:ea typeface="+mn-ea"/>
                          <a:cs typeface="+mn-cs"/>
                        </a:rPr>
                        <a:t>Exceto quando invocado por um plug-in que já esteja em uma transação</a:t>
                      </a:r>
                    </a:p>
                  </a:txBody>
                  <a:tcPr marL="46278" marR="46278" marT="46278" marB="46278"/>
                </a:tc>
                <a:extLst>
                  <a:ext uri="{0D108BD9-81ED-4DB2-BD59-A6C34878D82A}">
                    <a16:rowId xmlns:a16="http://schemas.microsoft.com/office/drawing/2014/main" val="10001"/>
                  </a:ext>
                </a:extLst>
              </a:tr>
              <a:tr h="943713">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Pré-evento</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Pré-operação</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20</a:t>
                      </a:r>
                    </a:p>
                  </a:txBody>
                  <a:tcPr marL="46278" marR="46278" marT="46278" marB="46278"/>
                </a:tc>
                <a:tc>
                  <a:txBody>
                    <a:bodyPr/>
                    <a:lstStyle/>
                    <a:p>
                      <a:pPr marL="0" marR="0" algn="l" defTabSz="914400">
                        <a:spcBef>
                          <a:spcPts val="300"/>
                        </a:spcBef>
                        <a:spcAft>
                          <a:spcPts val="300"/>
                        </a:spcAft>
                        <a:buNone/>
                      </a:pPr>
                      <a:r>
                        <a:rPr lang="pt-BR" sz="1200" b="1" i="0" noProof="0">
                          <a:solidFill>
                            <a:schemeClr val="dk1"/>
                          </a:solidFill>
                          <a:effectLst/>
                          <a:latin typeface="Calibri"/>
                          <a:ea typeface="+mn-ea"/>
                          <a:cs typeface="+mn-cs"/>
                        </a:rPr>
                        <a:t>Executa antes da operação principal do sistema</a:t>
                      </a:r>
                      <a:br>
                        <a:rPr lang="pt-BR" sz="1200" b="1" i="0" noProof="0">
                          <a:solidFill>
                            <a:schemeClr val="dk1"/>
                          </a:solidFill>
                          <a:effectLst/>
                          <a:latin typeface="Calibri"/>
                          <a:ea typeface="+mn-ea"/>
                          <a:cs typeface="+mn-cs"/>
                        </a:rPr>
                      </a:br>
                      <a:br>
                        <a:rPr lang="pt-BR" sz="1200" b="1" i="0" noProof="0">
                          <a:solidFill>
                            <a:schemeClr val="dk1"/>
                          </a:solidFill>
                          <a:effectLst/>
                          <a:latin typeface="Calibri"/>
                          <a:ea typeface="+mn-ea"/>
                          <a:cs typeface="+mn-cs"/>
                        </a:rPr>
                      </a:br>
                      <a:r>
                        <a:rPr lang="pt-BR" sz="1200" b="1" i="0" noProof="0">
                          <a:solidFill>
                            <a:schemeClr val="dk1"/>
                          </a:solidFill>
                          <a:effectLst/>
                          <a:latin typeface="Calibri"/>
                          <a:ea typeface="+mn-ea"/>
                          <a:cs typeface="+mn-cs"/>
                        </a:rPr>
                        <a:t>Os plug-ins registrados neste estágio são executados na transação do banco de dados</a:t>
                      </a:r>
                    </a:p>
                  </a:txBody>
                  <a:tcPr marL="46278" marR="46278" marT="46278" marB="46278"/>
                </a:tc>
                <a:extLst>
                  <a:ext uri="{0D108BD9-81ED-4DB2-BD59-A6C34878D82A}">
                    <a16:rowId xmlns:a16="http://schemas.microsoft.com/office/drawing/2014/main" val="10002"/>
                  </a:ext>
                </a:extLst>
              </a:tr>
              <a:tr h="943713">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Operações principais da plataforma</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MainOperation</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30</a:t>
                      </a:r>
                    </a:p>
                  </a:txBody>
                  <a:tcPr marL="46278" marR="46278" marT="46278" marB="46278"/>
                </a:tc>
                <a:tc>
                  <a:txBody>
                    <a:bodyPr/>
                    <a:lstStyle/>
                    <a:p>
                      <a:pPr marL="0" marR="0" algn="l" defTabSz="914400">
                        <a:spcBef>
                          <a:spcPts val="300"/>
                        </a:spcBef>
                        <a:spcAft>
                          <a:spcPts val="300"/>
                        </a:spcAft>
                        <a:buNone/>
                      </a:pPr>
                      <a:r>
                        <a:rPr lang="pt-BR" sz="1200" b="1" i="0" noProof="0">
                          <a:solidFill>
                            <a:schemeClr val="dk1"/>
                          </a:solidFill>
                          <a:effectLst/>
                          <a:latin typeface="Calibri"/>
                          <a:ea typeface="+mn-ea"/>
                          <a:cs typeface="+mn-cs"/>
                        </a:rPr>
                        <a:t>Operação principal em transação do sistema.</a:t>
                      </a:r>
                      <a:r>
                        <a:rPr lang="pt-BR" sz="1200" b="1" i="0" noProof="0">
                          <a:solidFill>
                            <a:schemeClr val="dk1"/>
                          </a:solidFill>
                          <a:latin typeface="Calibri"/>
                          <a:ea typeface="+mn-ea"/>
                          <a:cs typeface="+mn-cs"/>
                        </a:rPr>
                        <a:t> </a:t>
                      </a:r>
                      <a:r>
                        <a:rPr lang="pt-BR" sz="1200" b="1" i="0" noProof="0">
                          <a:solidFill>
                            <a:schemeClr val="dk1"/>
                          </a:solidFill>
                          <a:effectLst/>
                          <a:latin typeface="Calibri"/>
                          <a:ea typeface="+mn-ea"/>
                          <a:cs typeface="+mn-cs"/>
                        </a:rPr>
                        <a:t>Nenhum plug-in personalizado pode ser registrado neste estágio.</a:t>
                      </a:r>
                      <a:r>
                        <a:rPr lang="pt-BR" sz="1200" b="1" i="0" noProof="0">
                          <a:solidFill>
                            <a:schemeClr val="dk1"/>
                          </a:solidFill>
                          <a:latin typeface="Calibri"/>
                          <a:ea typeface="+mn-ea"/>
                          <a:cs typeface="+mn-cs"/>
                        </a:rPr>
                        <a:t> </a:t>
                      </a:r>
                      <a:r>
                        <a:rPr lang="pt-BR" sz="1200" b="1" i="0" noProof="0">
                          <a:solidFill>
                            <a:schemeClr val="dk1"/>
                          </a:solidFill>
                          <a:effectLst/>
                          <a:latin typeface="Calibri"/>
                          <a:ea typeface="+mn-ea"/>
                          <a:cs typeface="+mn-cs"/>
                        </a:rPr>
                        <a:t>Somente para uso interno</a:t>
                      </a:r>
                    </a:p>
                  </a:txBody>
                  <a:tcPr marL="46278" marR="46278" marT="46278" marB="46278"/>
                </a:tc>
                <a:extLst>
                  <a:ext uri="{0D108BD9-81ED-4DB2-BD59-A6C34878D82A}">
                    <a16:rowId xmlns:a16="http://schemas.microsoft.com/office/drawing/2014/main" val="10003"/>
                  </a:ext>
                </a:extLst>
              </a:tr>
              <a:tr h="515228">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Pós-evento</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Pós-operação</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40</a:t>
                      </a:r>
                    </a:p>
                  </a:txBody>
                  <a:tcPr marL="46278" marR="46278" marT="46278" marB="46278"/>
                </a:tc>
                <a:tc>
                  <a:txBody>
                    <a:bodyPr/>
                    <a:lstStyle/>
                    <a:p>
                      <a:pPr marL="0" marR="0" algn="l" defTabSz="914400">
                        <a:spcBef>
                          <a:spcPts val="300"/>
                        </a:spcBef>
                        <a:spcAft>
                          <a:spcPts val="300"/>
                        </a:spcAft>
                        <a:buNone/>
                      </a:pPr>
                      <a:r>
                        <a:rPr lang="pt-BR" sz="1200" b="1" i="0" noProof="0">
                          <a:solidFill>
                            <a:schemeClr val="dk1"/>
                          </a:solidFill>
                          <a:effectLst/>
                          <a:latin typeface="Calibri"/>
                          <a:ea typeface="+mn-ea"/>
                          <a:cs typeface="+mn-cs"/>
                        </a:rPr>
                        <a:t>Executa após a operação principal</a:t>
                      </a:r>
                      <a:r>
                        <a:rPr lang="pt-BR" sz="1200" b="1" i="0" baseline="0" noProof="0">
                          <a:solidFill>
                            <a:schemeClr val="dk1"/>
                          </a:solidFill>
                          <a:effectLst/>
                          <a:latin typeface="Calibri"/>
                          <a:ea typeface="+mn-ea"/>
                          <a:cs typeface="+mn-cs"/>
                        </a:rPr>
                        <a:t> dentro da transação</a:t>
                      </a:r>
                    </a:p>
                  </a:txBody>
                  <a:tcPr marL="46278" marR="46278" marT="46278" marB="46278"/>
                </a:tc>
                <a:extLst>
                  <a:ext uri="{0D108BD9-81ED-4DB2-BD59-A6C34878D82A}">
                    <a16:rowId xmlns:a16="http://schemas.microsoft.com/office/drawing/2014/main" val="10004"/>
                  </a:ext>
                </a:extLst>
              </a:tr>
              <a:tr h="515228">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Pós-evento</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Pós-operação (preterido)</a:t>
                      </a:r>
                    </a:p>
                  </a:txBody>
                  <a:tcPr marL="46278" marR="46278" marT="46278" marB="46278"/>
                </a:tc>
                <a:tc>
                  <a:txBody>
                    <a:bodyPr/>
                    <a:lstStyle/>
                    <a:p>
                      <a:pPr marL="0" marR="0" algn="l" defTabSz="914400">
                        <a:spcBef>
                          <a:spcPts val="300"/>
                        </a:spcBef>
                        <a:spcAft>
                          <a:spcPts val="300"/>
                        </a:spcAft>
                        <a:buNone/>
                      </a:pPr>
                      <a:r>
                        <a:rPr lang="pt-BR" sz="1800" b="1" i="0" noProof="0">
                          <a:solidFill>
                            <a:schemeClr val="dk1"/>
                          </a:solidFill>
                          <a:effectLst/>
                          <a:latin typeface="Calibri"/>
                          <a:ea typeface="+mn-ea"/>
                          <a:cs typeface="+mn-cs"/>
                        </a:rPr>
                        <a:t>50</a:t>
                      </a:r>
                    </a:p>
                  </a:txBody>
                  <a:tcPr marL="46278" marR="46278" marT="46278" marB="46278"/>
                </a:tc>
                <a:tc>
                  <a:txBody>
                    <a:bodyPr/>
                    <a:lstStyle/>
                    <a:p>
                      <a:pPr marL="0" marR="0" algn="l" defTabSz="914400">
                        <a:spcBef>
                          <a:spcPts val="300"/>
                        </a:spcBef>
                        <a:spcAft>
                          <a:spcPts val="300"/>
                        </a:spcAft>
                        <a:buNone/>
                      </a:pPr>
                      <a:r>
                        <a:rPr lang="pt-BR" sz="1200" b="1" i="0" noProof="0">
                          <a:solidFill>
                            <a:schemeClr val="dk1"/>
                          </a:solidFill>
                          <a:effectLst/>
                          <a:latin typeface="Calibri"/>
                          <a:ea typeface="+mn-ea"/>
                          <a:cs typeface="+mn-cs"/>
                        </a:rPr>
                        <a:t>Oferece suporte a plug-ins V4 – nenhum novo plug-in do CRM 2011 pode ser registrado aqui</a:t>
                      </a:r>
                    </a:p>
                  </a:txBody>
                  <a:tcPr marL="46278" marR="46278" marT="46278" marB="4627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7574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530914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pt-BR" sz="1800">
                <a:latin typeface="Segoe UI "/>
                <a:cs typeface="Segoe UI Light" panose="020B0502040204020203" pitchFamily="34" charset="0"/>
              </a:rPr>
              <a:t>Restrições Isolamento de área restrita</a:t>
            </a:r>
          </a:p>
          <a:p>
            <a:pPr lvl="1" algn="just">
              <a:lnSpc>
                <a:spcPct val="150000"/>
              </a:lnSpc>
            </a:pPr>
            <a:r>
              <a:rPr lang="pt-BR" sz="1800">
                <a:latin typeface="Segoe UI "/>
                <a:cs typeface="Segoe UI Light" panose="020B0502040204020203" pitchFamily="34" charset="0"/>
              </a:rPr>
              <a:t>Sistema de arquivos do servidor</a:t>
            </a:r>
          </a:p>
          <a:p>
            <a:pPr lvl="1" algn="just">
              <a:lnSpc>
                <a:spcPct val="150000"/>
              </a:lnSpc>
            </a:pPr>
            <a:r>
              <a:rPr lang="pt-BR" sz="1800">
                <a:latin typeface="Segoe UI "/>
                <a:cs typeface="Segoe UI Light" panose="020B0502040204020203" pitchFamily="34" charset="0"/>
              </a:rPr>
              <a:t>Logs de eventos do sistema</a:t>
            </a:r>
          </a:p>
          <a:p>
            <a:pPr lvl="1" algn="just">
              <a:lnSpc>
                <a:spcPct val="150000"/>
              </a:lnSpc>
            </a:pPr>
            <a:r>
              <a:rPr lang="pt-BR" sz="1800">
                <a:latin typeface="Segoe UI "/>
                <a:cs typeface="Segoe UI Light" panose="020B0502040204020203" pitchFamily="34" charset="0"/>
              </a:rPr>
              <a:t>Editor de Registro</a:t>
            </a:r>
          </a:p>
          <a:p>
            <a:pPr lvl="1" algn="just">
              <a:lnSpc>
                <a:spcPct val="150000"/>
              </a:lnSpc>
            </a:pPr>
            <a:r>
              <a:rPr lang="pt-BR" sz="1800">
                <a:latin typeface="Segoe UI "/>
                <a:cs typeface="Segoe UI Light" panose="020B0502040204020203" pitchFamily="34" charset="0"/>
              </a:rPr>
              <a:t>Acessar outras </a:t>
            </a:r>
            <a:r>
              <a:rPr lang="pt-BR" sz="1800" err="1">
                <a:latin typeface="Segoe UI "/>
                <a:cs typeface="Segoe UI Light" panose="020B0502040204020203" pitchFamily="34" charset="0"/>
              </a:rPr>
              <a:t>dll’s</a:t>
            </a:r>
            <a:endParaRPr lang="pt-BR" sz="1800">
              <a:latin typeface="Segoe UI "/>
              <a:cs typeface="Segoe UI Light" panose="020B0502040204020203" pitchFamily="34" charset="0"/>
            </a:endParaRPr>
          </a:p>
          <a:p>
            <a:pPr lvl="1" algn="just">
              <a:lnSpc>
                <a:spcPct val="150000"/>
              </a:lnSpc>
            </a:pPr>
            <a:r>
              <a:rPr lang="pt-BR" sz="1800">
                <a:latin typeface="Segoe UI "/>
                <a:cs typeface="Segoe UI Light" panose="020B0502040204020203" pitchFamily="34" charset="0"/>
              </a:rPr>
              <a:t>Acessar um IP diretamente</a:t>
            </a:r>
          </a:p>
          <a:p>
            <a:pPr algn="just">
              <a:lnSpc>
                <a:spcPct val="150000"/>
              </a:lnSpc>
            </a:pPr>
            <a:r>
              <a:rPr lang="pt-BR" sz="1800">
                <a:latin typeface="Segoe UI "/>
                <a:cs typeface="Segoe UI Light" panose="020B0502040204020203" pitchFamily="34" charset="0"/>
              </a:rPr>
              <a:t>Estatísticas de tempo de execução</a:t>
            </a:r>
          </a:p>
          <a:p>
            <a:pPr lvl="1" algn="just">
              <a:lnSpc>
                <a:spcPct val="150000"/>
              </a:lnSpc>
            </a:pPr>
            <a:r>
              <a:rPr lang="pt-BR" sz="1800">
                <a:latin typeface="Segoe UI "/>
                <a:cs typeface="Segoe UI Light" panose="020B0502040204020203" pitchFamily="34" charset="0"/>
              </a:rPr>
              <a:t>Apenas </a:t>
            </a:r>
            <a:r>
              <a:rPr lang="pt-BR" sz="1800" err="1">
                <a:latin typeface="Segoe UI "/>
                <a:cs typeface="Segoe UI Light" panose="020B0502040204020203" pitchFamily="34" charset="0"/>
              </a:rPr>
              <a:t>Plugins</a:t>
            </a:r>
            <a:r>
              <a:rPr lang="pt-BR" sz="1800">
                <a:latin typeface="Segoe UI "/>
                <a:cs typeface="Segoe UI Light" panose="020B0502040204020203" pitchFamily="34" charset="0"/>
              </a:rPr>
              <a:t> em Área restrita fazem coleta de estatísticas</a:t>
            </a:r>
          </a:p>
          <a:p>
            <a:pPr algn="just">
              <a:lnSpc>
                <a:spcPct val="150000"/>
              </a:lnSpc>
            </a:pPr>
            <a:r>
              <a:rPr lang="pt-BR" sz="1800">
                <a:latin typeface="Segoe UI "/>
                <a:cs typeface="Segoe UI Light" panose="020B0502040204020203" pitchFamily="34" charset="0"/>
              </a:rPr>
              <a:t>Confianças</a:t>
            </a:r>
          </a:p>
          <a:p>
            <a:pPr lvl="1" algn="just">
              <a:lnSpc>
                <a:spcPct val="150000"/>
              </a:lnSpc>
            </a:pPr>
            <a:r>
              <a:rPr lang="pt-BR" sz="1800">
                <a:latin typeface="Segoe UI "/>
                <a:cs typeface="Segoe UI Light" panose="020B0502040204020203" pitchFamily="34" charset="0"/>
              </a:rPr>
              <a:t>Integral </a:t>
            </a:r>
          </a:p>
          <a:p>
            <a:pPr lvl="1" algn="just">
              <a:lnSpc>
                <a:spcPct val="150000"/>
              </a:lnSpc>
            </a:pPr>
            <a:r>
              <a:rPr lang="pt-BR" sz="1800">
                <a:latin typeface="Segoe UI "/>
                <a:cs typeface="Segoe UI Light" panose="020B0502040204020203" pitchFamily="34" charset="0"/>
              </a:rPr>
              <a:t>Parcial</a:t>
            </a:r>
            <a:endParaRPr lang="en-US"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Isolamento de </a:t>
            </a:r>
            <a:r>
              <a:rPr lang="pt-BR" err="1">
                <a:solidFill>
                  <a:srgbClr val="00B0F0"/>
                </a:solidFill>
              </a:rPr>
              <a:t>Plugins</a:t>
            </a:r>
            <a:endParaRPr lang="pt-BR">
              <a:solidFill>
                <a:srgbClr val="00B0F0"/>
              </a:solidFill>
            </a:endParaRPr>
          </a:p>
        </p:txBody>
      </p:sp>
    </p:spTree>
    <p:extLst>
      <p:ext uri="{BB962C8B-B14F-4D97-AF65-F5344CB8AC3E}">
        <p14:creationId xmlns:p14="http://schemas.microsoft.com/office/powerpoint/2010/main" val="585409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46997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err="1">
                <a:latin typeface="Segoe UI "/>
                <a:cs typeface="Segoe UI Light" panose="020B0502040204020203" pitchFamily="34" charset="0"/>
              </a:rPr>
              <a:t>Assemblies</a:t>
            </a:r>
            <a:r>
              <a:rPr lang="pt-BR" sz="1800">
                <a:latin typeface="Segoe UI "/>
                <a:cs typeface="Segoe UI Light" panose="020B0502040204020203" pitchFamily="34" charset="0"/>
              </a:rPr>
              <a:t> necessários</a:t>
            </a: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Contexto de dados do plug-in</a:t>
            </a:r>
          </a:p>
          <a:p>
            <a:pPr algn="just"/>
            <a:r>
              <a:rPr lang="pt-BR" sz="1800">
                <a:latin typeface="Segoe UI "/>
                <a:cs typeface="Segoe UI Light" panose="020B0502040204020203" pitchFamily="34" charset="0"/>
              </a:rPr>
              <a:t>Parâmetros de entrada e saída</a:t>
            </a:r>
          </a:p>
          <a:p>
            <a:pPr algn="just"/>
            <a:r>
              <a:rPr lang="pt-BR" sz="1800">
                <a:latin typeface="Segoe UI "/>
                <a:cs typeface="Segoe UI Light" panose="020B0502040204020203" pitchFamily="34" charset="0"/>
              </a:rPr>
              <a:t>Assinando o </a:t>
            </a:r>
            <a:r>
              <a:rPr lang="pt-BR" sz="1800" err="1">
                <a:latin typeface="Segoe UI "/>
                <a:cs typeface="Segoe UI Light" panose="020B0502040204020203" pitchFamily="34" charset="0"/>
              </a:rPr>
              <a:t>assembly</a:t>
            </a:r>
            <a:endParaRPr lang="pt-BR"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Plugins</a:t>
            </a:r>
            <a:r>
              <a:rPr lang="pt-BR">
                <a:solidFill>
                  <a:srgbClr val="00B0F0"/>
                </a:solidFill>
              </a:rPr>
              <a:t> - </a:t>
            </a:r>
            <a:r>
              <a:rPr lang="pt-BR" err="1">
                <a:solidFill>
                  <a:srgbClr val="00B0F0"/>
                </a:solidFill>
              </a:rPr>
              <a:t>Assemblies</a:t>
            </a:r>
            <a:endParaRPr lang="pt-BR">
              <a:solidFill>
                <a:srgbClr val="00B0F0"/>
              </a:solidFill>
            </a:endParaRPr>
          </a:p>
        </p:txBody>
      </p:sp>
      <p:graphicFrame>
        <p:nvGraphicFramePr>
          <p:cNvPr id="5" name="Table 6"/>
          <p:cNvGraphicFramePr>
            <a:graphicFrameLocks noGrp="1"/>
          </p:cNvGraphicFramePr>
          <p:nvPr>
            <p:extLst>
              <p:ext uri="{D42A27DB-BD31-4B8C-83A1-F6EECF244321}">
                <p14:modId xmlns:p14="http://schemas.microsoft.com/office/powerpoint/2010/main" val="1349524376"/>
              </p:ext>
            </p:extLst>
          </p:nvPr>
        </p:nvGraphicFramePr>
        <p:xfrm>
          <a:off x="731837" y="2125662"/>
          <a:ext cx="11353800" cy="2901574"/>
        </p:xfrm>
        <a:graphic>
          <a:graphicData uri="http://schemas.openxmlformats.org/drawingml/2006/table">
            <a:tbl>
              <a:tblPr>
                <a:tableStyleId>{5C22544A-7EE6-4342-B048-85BDC9FD1C3A}</a:tableStyleId>
              </a:tblPr>
              <a:tblGrid>
                <a:gridCol w="3276600">
                  <a:extLst>
                    <a:ext uri="{9D8B030D-6E8A-4147-A177-3AD203B41FA5}">
                      <a16:colId xmlns:a16="http://schemas.microsoft.com/office/drawing/2014/main" val="20000"/>
                    </a:ext>
                  </a:extLst>
                </a:gridCol>
                <a:gridCol w="8077200">
                  <a:extLst>
                    <a:ext uri="{9D8B030D-6E8A-4147-A177-3AD203B41FA5}">
                      <a16:colId xmlns:a16="http://schemas.microsoft.com/office/drawing/2014/main" val="20001"/>
                    </a:ext>
                  </a:extLst>
                </a:gridCol>
              </a:tblGrid>
              <a:tr h="443273">
                <a:tc>
                  <a:txBody>
                    <a:bodyPr/>
                    <a:lstStyle/>
                    <a:p>
                      <a:pPr marL="0" marR="0" algn="l" defTabSz="914400">
                        <a:spcBef>
                          <a:spcPts val="200"/>
                        </a:spcBef>
                        <a:spcAft>
                          <a:spcPts val="200"/>
                        </a:spcAft>
                        <a:buNone/>
                      </a:pPr>
                      <a:r>
                        <a:rPr lang="pt-BR" sz="2000" b="1" i="0" noProof="0">
                          <a:solidFill>
                            <a:schemeClr val="dk1"/>
                          </a:solidFill>
                          <a:effectLst/>
                          <a:latin typeface="Calibri"/>
                          <a:ea typeface="+mn-ea"/>
                          <a:cs typeface="+mn-cs"/>
                        </a:rPr>
                        <a:t>Nome do Assembly</a:t>
                      </a:r>
                    </a:p>
                  </a:txBody>
                  <a:tcPr marL="50800" marR="50800" marT="50800" marB="50800">
                    <a:solidFill>
                      <a:schemeClr val="accent1">
                        <a:lumMod val="40000"/>
                        <a:lumOff val="60000"/>
                      </a:schemeClr>
                    </a:solidFill>
                  </a:tcPr>
                </a:tc>
                <a:tc>
                  <a:txBody>
                    <a:bodyPr/>
                    <a:lstStyle/>
                    <a:p>
                      <a:pPr marL="0" marR="0" algn="l" defTabSz="914400">
                        <a:spcBef>
                          <a:spcPts val="200"/>
                        </a:spcBef>
                        <a:spcAft>
                          <a:spcPts val="200"/>
                        </a:spcAft>
                        <a:buNone/>
                      </a:pPr>
                      <a:r>
                        <a:rPr lang="pt-BR" sz="2000" b="1" i="0" noProof="0">
                          <a:solidFill>
                            <a:schemeClr val="dk1"/>
                          </a:solidFill>
                          <a:effectLst/>
                          <a:latin typeface="Calibri"/>
                          <a:ea typeface="+mn-ea"/>
                          <a:cs typeface="+mn-cs"/>
                        </a:rPr>
                        <a:t>Descrição</a:t>
                      </a:r>
                    </a:p>
                  </a:txBody>
                  <a:tcPr marL="50800" marR="50800" marT="50800" marB="50800">
                    <a:solidFill>
                      <a:schemeClr val="accent1">
                        <a:lumMod val="40000"/>
                        <a:lumOff val="60000"/>
                      </a:schemeClr>
                    </a:solidFill>
                  </a:tcPr>
                </a:tc>
                <a:extLst>
                  <a:ext uri="{0D108BD9-81ED-4DB2-BD59-A6C34878D82A}">
                    <a16:rowId xmlns:a16="http://schemas.microsoft.com/office/drawing/2014/main" val="10000"/>
                  </a:ext>
                </a:extLst>
              </a:tr>
              <a:tr h="1046928">
                <a:tc>
                  <a:txBody>
                    <a:bodyPr/>
                    <a:lstStyle/>
                    <a:p>
                      <a:pPr marL="0" marR="0" algn="l" defTabSz="914400">
                        <a:spcBef>
                          <a:spcPts val="300"/>
                        </a:spcBef>
                        <a:spcAft>
                          <a:spcPts val="300"/>
                        </a:spcAft>
                        <a:buNone/>
                      </a:pPr>
                      <a:r>
                        <a:rPr lang="pt-BR" sz="1600" b="1" i="0" noProof="0">
                          <a:solidFill>
                            <a:schemeClr val="dk1"/>
                          </a:solidFill>
                          <a:effectLst/>
                          <a:latin typeface="Calibri"/>
                          <a:ea typeface="+mn-ea"/>
                          <a:cs typeface="+mn-cs"/>
                        </a:rPr>
                        <a:t>Microsoft.Xrm.Sdk.dll</a:t>
                      </a:r>
                    </a:p>
                  </a:txBody>
                  <a:tcPr marL="50800" marR="50800" marT="50800" marB="50800"/>
                </a:tc>
                <a:tc>
                  <a:txBody>
                    <a:bodyPr/>
                    <a:lstStyle/>
                    <a:p>
                      <a:pPr marL="0" marR="0" algn="l" defTabSz="914400">
                        <a:spcBef>
                          <a:spcPts val="300"/>
                        </a:spcBef>
                        <a:spcAft>
                          <a:spcPts val="300"/>
                        </a:spcAft>
                        <a:buNone/>
                      </a:pPr>
                      <a:r>
                        <a:rPr lang="pt-BR" sz="1600" b="1" i="0" noProof="0">
                          <a:solidFill>
                            <a:schemeClr val="dk1"/>
                          </a:solidFill>
                          <a:effectLst/>
                          <a:latin typeface="Calibri"/>
                          <a:ea typeface="+mn-ea"/>
                          <a:cs typeface="+mn-cs"/>
                        </a:rPr>
                        <a:t>Inclui namespaces que contêm os principais métodos e tipos xRM</a:t>
                      </a:r>
                      <a:br>
                        <a:rPr lang="pt-BR" sz="1600" b="1" i="0" noProof="0">
                          <a:solidFill>
                            <a:schemeClr val="dk1"/>
                          </a:solidFill>
                          <a:effectLst/>
                          <a:latin typeface="Calibri"/>
                          <a:ea typeface="+mn-ea"/>
                          <a:cs typeface="+mn-cs"/>
                        </a:rPr>
                      </a:br>
                      <a:br>
                        <a:rPr lang="pt-BR" sz="1600" b="1" i="0" noProof="0">
                          <a:solidFill>
                            <a:schemeClr val="dk1"/>
                          </a:solidFill>
                          <a:effectLst/>
                          <a:latin typeface="Calibri"/>
                          <a:ea typeface="+mn-ea"/>
                          <a:cs typeface="+mn-cs"/>
                        </a:rPr>
                      </a:br>
                      <a:r>
                        <a:rPr lang="pt-BR" sz="1600" b="1" i="0" noProof="0">
                          <a:solidFill>
                            <a:schemeClr val="dk1"/>
                          </a:solidFill>
                          <a:effectLst/>
                          <a:latin typeface="Calibri"/>
                          <a:ea typeface="+mn-ea"/>
                          <a:cs typeface="+mn-cs"/>
                        </a:rPr>
                        <a:t>Isso inclui uma implementação de proxy de cliente, métodos de autenticação, o serviço de descoberta e serviços de consulta</a:t>
                      </a:r>
                    </a:p>
                  </a:txBody>
                  <a:tcPr marL="50800" marR="50800" marT="50800" marB="50800"/>
                </a:tc>
                <a:extLst>
                  <a:ext uri="{0D108BD9-81ED-4DB2-BD59-A6C34878D82A}">
                    <a16:rowId xmlns:a16="http://schemas.microsoft.com/office/drawing/2014/main" val="10001"/>
                  </a:ext>
                </a:extLst>
              </a:tr>
              <a:tr h="660039">
                <a:tc>
                  <a:txBody>
                    <a:bodyPr/>
                    <a:lstStyle/>
                    <a:p>
                      <a:pPr marL="0" marR="0" algn="l" defTabSz="914400">
                        <a:spcBef>
                          <a:spcPts val="300"/>
                        </a:spcBef>
                        <a:spcAft>
                          <a:spcPts val="300"/>
                        </a:spcAft>
                        <a:buNone/>
                      </a:pPr>
                      <a:r>
                        <a:rPr lang="pt-BR" sz="1600" b="1" i="0" noProof="0">
                          <a:solidFill>
                            <a:schemeClr val="dk1"/>
                          </a:solidFill>
                          <a:effectLst/>
                          <a:latin typeface="Calibri"/>
                          <a:ea typeface="+mn-ea"/>
                          <a:cs typeface="+mn-cs"/>
                        </a:rPr>
                        <a:t>Microsoft.Crm.Sdk.Proxy.dll</a:t>
                      </a:r>
                    </a:p>
                  </a:txBody>
                  <a:tcPr marL="50800" marR="50800" marT="50800" marB="50800"/>
                </a:tc>
                <a:tc>
                  <a:txBody>
                    <a:bodyPr/>
                    <a:lstStyle/>
                    <a:p>
                      <a:pPr marL="0" marR="0" algn="l" defTabSz="914400">
                        <a:spcBef>
                          <a:spcPts val="300"/>
                        </a:spcBef>
                        <a:spcAft>
                          <a:spcPts val="300"/>
                        </a:spcAft>
                        <a:buNone/>
                      </a:pPr>
                      <a:r>
                        <a:rPr lang="pt-BR" sz="1600" b="1" i="0" noProof="0">
                          <a:solidFill>
                            <a:schemeClr val="dk1"/>
                          </a:solidFill>
                          <a:effectLst/>
                          <a:latin typeface="Calibri"/>
                          <a:ea typeface="+mn-ea"/>
                          <a:cs typeface="+mn-cs"/>
                        </a:rPr>
                        <a:t>Inclui o namespace Microsoft.Crm.Sdk.Messages com as mensagens (tipos de solicitação/resposta) e enumerações necessárias para trabalhar com dados de organização</a:t>
                      </a:r>
                      <a:endParaRPr lang="pt-BR" sz="1600" b="1" i="0" noProof="0">
                        <a:solidFill>
                          <a:schemeClr val="dk1"/>
                        </a:solidFill>
                        <a:latin typeface="Calibri"/>
                        <a:ea typeface="+mn-ea"/>
                        <a:cs typeface="+mn-cs"/>
                      </a:endParaRPr>
                    </a:p>
                  </a:txBody>
                  <a:tcPr marL="50800" marR="50800" marT="50800" marB="50800"/>
                </a:tc>
                <a:extLst>
                  <a:ext uri="{0D108BD9-81ED-4DB2-BD59-A6C34878D82A}">
                    <a16:rowId xmlns:a16="http://schemas.microsoft.com/office/drawing/2014/main" val="10002"/>
                  </a:ext>
                </a:extLst>
              </a:tr>
              <a:tr h="721302">
                <a:tc>
                  <a:txBody>
                    <a:bodyPr/>
                    <a:lstStyle/>
                    <a:p>
                      <a:pPr marL="0" marR="0" algn="l" defTabSz="914400">
                        <a:spcBef>
                          <a:spcPts val="300"/>
                        </a:spcBef>
                        <a:spcAft>
                          <a:spcPts val="300"/>
                        </a:spcAft>
                        <a:buNone/>
                      </a:pPr>
                      <a:r>
                        <a:rPr lang="pt-BR" sz="1600" b="1" i="0" noProof="0">
                          <a:solidFill>
                            <a:schemeClr val="dk1"/>
                          </a:solidFill>
                          <a:effectLst/>
                          <a:latin typeface="Calibri"/>
                          <a:ea typeface="+mn-ea"/>
                          <a:cs typeface="+mn-cs"/>
                        </a:rPr>
                        <a:t>Microsoft.Xrm.Sdk.Deployment.dll</a:t>
                      </a:r>
                    </a:p>
                  </a:txBody>
                  <a:tcPr marL="50800" marR="50800" marT="50800" marB="50800"/>
                </a:tc>
                <a:tc>
                  <a:txBody>
                    <a:bodyPr/>
                    <a:lstStyle/>
                    <a:p>
                      <a:pPr marL="0" marR="0" algn="l" defTabSz="914400">
                        <a:spcBef>
                          <a:spcPts val="300"/>
                        </a:spcBef>
                        <a:spcAft>
                          <a:spcPts val="300"/>
                        </a:spcAft>
                        <a:buNone/>
                      </a:pPr>
                      <a:r>
                        <a:rPr lang="pt-BR" sz="1600" b="1" i="0" noProof="0">
                          <a:solidFill>
                            <a:schemeClr val="dk1"/>
                          </a:solidFill>
                          <a:effectLst/>
                          <a:latin typeface="Calibri"/>
                          <a:ea typeface="+mn-ea"/>
                          <a:cs typeface="+mn-cs"/>
                        </a:rPr>
                        <a:t>Inclui métodos e tipos necessários para desenvolver código de implantação personalizado que usa o serviço Web de implantação</a:t>
                      </a:r>
                    </a:p>
                  </a:txBody>
                  <a:tcPr marL="50800" marR="50800" marT="50800" marB="508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496344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40903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Contexto de </a:t>
            </a:r>
            <a:r>
              <a:rPr lang="pt-BR" sz="1800" err="1">
                <a:latin typeface="Segoe UI "/>
                <a:cs typeface="Segoe UI Light" panose="020B0502040204020203" pitchFamily="34" charset="0"/>
              </a:rPr>
              <a:t>Plugin</a:t>
            </a:r>
            <a:endParaRPr lang="pt-BR" sz="1800">
              <a:latin typeface="Segoe UI "/>
              <a:cs typeface="Segoe UI Light" panose="020B0502040204020203" pitchFamily="34" charset="0"/>
            </a:endParaRPr>
          </a:p>
          <a:p>
            <a:pPr lvl="1" algn="just"/>
            <a:r>
              <a:rPr lang="pt-BR" sz="1800">
                <a:latin typeface="Segoe UI "/>
                <a:cs typeface="Segoe UI Light" panose="020B0502040204020203" pitchFamily="34" charset="0"/>
              </a:rPr>
              <a:t>Contém informações sobre o ambiente de tempo de execução</a:t>
            </a:r>
          </a:p>
          <a:p>
            <a:pPr lvl="1" algn="just"/>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lvl="1"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Propriedades do contexto são somente leitura</a:t>
            </a:r>
          </a:p>
          <a:p>
            <a:pPr lvl="1" algn="just"/>
            <a:r>
              <a:rPr lang="pt-BR" sz="1800">
                <a:latin typeface="Segoe UI "/>
                <a:cs typeface="Segoe UI Light" panose="020B0502040204020203" pitchFamily="34" charset="0"/>
              </a:rPr>
              <a:t>Com exceção de coleções e entidades do contexto</a:t>
            </a:r>
          </a:p>
        </p:txBody>
      </p:sp>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Plugins</a:t>
            </a:r>
            <a:r>
              <a:rPr lang="pt-BR">
                <a:solidFill>
                  <a:srgbClr val="00B0F0"/>
                </a:solidFill>
              </a:rPr>
              <a:t> - Contexto</a:t>
            </a:r>
          </a:p>
        </p:txBody>
      </p:sp>
      <p:pic>
        <p:nvPicPr>
          <p:cNvPr id="6" name="Picture 2"/>
          <p:cNvPicPr>
            <a:picLocks noChangeAspect="1" noChangeArrowheads="1"/>
          </p:cNvPicPr>
          <p:nvPr/>
        </p:nvPicPr>
        <p:blipFill>
          <a:blip r:embed="rId2" cstate="print"/>
          <a:stretch>
            <a:fillRect/>
          </a:stretch>
        </p:blipFill>
        <p:spPr bwMode="auto">
          <a:xfrm>
            <a:off x="960437" y="2506662"/>
            <a:ext cx="8995806" cy="212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0284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34809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Clique com o botão direito do mouse no projeto e selecione Propriedades </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Selecione Assinando </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Marque Assinar o </a:t>
            </a:r>
            <a:r>
              <a:rPr lang="pt-BR" sz="1800" err="1">
                <a:latin typeface="Segoe UI "/>
                <a:cs typeface="Segoe UI Light" panose="020B0502040204020203" pitchFamily="34" charset="0"/>
              </a:rPr>
              <a:t>assembly</a:t>
            </a:r>
            <a:r>
              <a:rPr lang="pt-BR" sz="1800">
                <a:latin typeface="Segoe UI "/>
                <a:cs typeface="Segoe UI Light" panose="020B0502040204020203" pitchFamily="34" charset="0"/>
              </a:rPr>
              <a:t> </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Selecione uma chave existente ou crie uma nova </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Salve a página de propriedades </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Recompile a DLL</a:t>
            </a:r>
          </a:p>
        </p:txBody>
      </p:sp>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Plugins</a:t>
            </a:r>
            <a:r>
              <a:rPr lang="pt-BR">
                <a:solidFill>
                  <a:srgbClr val="00B0F0"/>
                </a:solidFill>
              </a:rPr>
              <a:t> - Assinatura</a:t>
            </a:r>
          </a:p>
        </p:txBody>
      </p:sp>
      <p:pic>
        <p:nvPicPr>
          <p:cNvPr id="2" name="Imagem 1"/>
          <p:cNvPicPr>
            <a:picLocks noChangeAspect="1"/>
          </p:cNvPicPr>
          <p:nvPr/>
        </p:nvPicPr>
        <p:blipFill>
          <a:blip r:embed="rId2"/>
          <a:stretch>
            <a:fillRect/>
          </a:stretch>
        </p:blipFill>
        <p:spPr>
          <a:xfrm>
            <a:off x="9952037" y="121166"/>
            <a:ext cx="2100000" cy="2914286"/>
          </a:xfrm>
          <a:prstGeom prst="rect">
            <a:avLst/>
          </a:prstGeom>
        </p:spPr>
      </p:pic>
      <p:pic>
        <p:nvPicPr>
          <p:cNvPr id="4" name="Imagem 3"/>
          <p:cNvPicPr>
            <a:picLocks noChangeAspect="1"/>
          </p:cNvPicPr>
          <p:nvPr/>
        </p:nvPicPr>
        <p:blipFill>
          <a:blip r:embed="rId3"/>
          <a:stretch>
            <a:fillRect/>
          </a:stretch>
        </p:blipFill>
        <p:spPr>
          <a:xfrm>
            <a:off x="6218238" y="1844953"/>
            <a:ext cx="4219066" cy="2623330"/>
          </a:xfrm>
          <a:prstGeom prst="rect">
            <a:avLst/>
          </a:prstGeom>
        </p:spPr>
      </p:pic>
      <p:pic>
        <p:nvPicPr>
          <p:cNvPr id="5" name="Imagem 4"/>
          <p:cNvPicPr>
            <a:picLocks noChangeAspect="1"/>
          </p:cNvPicPr>
          <p:nvPr/>
        </p:nvPicPr>
        <p:blipFill>
          <a:blip r:embed="rId4"/>
          <a:stretch>
            <a:fillRect/>
          </a:stretch>
        </p:blipFill>
        <p:spPr>
          <a:xfrm>
            <a:off x="7979332" y="3554881"/>
            <a:ext cx="4457143" cy="3285714"/>
          </a:xfrm>
          <a:prstGeom prst="rect">
            <a:avLst/>
          </a:prstGeom>
        </p:spPr>
      </p:pic>
    </p:spTree>
    <p:extLst>
      <p:ext uri="{BB962C8B-B14F-4D97-AF65-F5344CB8AC3E}">
        <p14:creationId xmlns:p14="http://schemas.microsoft.com/office/powerpoint/2010/main" val="39930199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Por que representação é importante em Plug-ins?</a:t>
            </a:r>
          </a:p>
          <a:p>
            <a:pPr lvl="1" algn="just"/>
            <a:r>
              <a:rPr lang="pt-BR" sz="1800">
                <a:latin typeface="Segoe UI "/>
                <a:cs typeface="Segoe UI Light" panose="020B0502040204020203" pitchFamily="34" charset="0"/>
              </a:rPr>
              <a:t>A representação permite usuários agirem em nome de outros usuários para atingirem efeitos determinados pela lógica do negócio.</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Modos de representar:</a:t>
            </a:r>
          </a:p>
          <a:p>
            <a:pPr lvl="1" algn="just"/>
            <a:r>
              <a:rPr lang="pt-BR" sz="1800">
                <a:latin typeface="Segoe UI "/>
                <a:cs typeface="Segoe UI Light" panose="020B0502040204020203" pitchFamily="34" charset="0"/>
              </a:rPr>
              <a:t>Representar durante registro</a:t>
            </a:r>
          </a:p>
          <a:p>
            <a:pPr lvl="1" algn="just"/>
            <a:r>
              <a:rPr lang="pt-BR" sz="1800" err="1">
                <a:latin typeface="Segoe UI "/>
                <a:cs typeface="Segoe UI Light" panose="020B0502040204020203" pitchFamily="34" charset="0"/>
              </a:rPr>
              <a:t>SdkMessageProcessingStep.ImpersonatingUserId</a:t>
            </a:r>
            <a:r>
              <a:rPr lang="pt-BR" sz="1800">
                <a:latin typeface="Segoe UI "/>
                <a:cs typeface="Segoe UI Light" panose="020B0502040204020203" pitchFamily="34" charset="0"/>
              </a:rPr>
              <a:t> </a:t>
            </a:r>
          </a:p>
          <a:p>
            <a:pPr lvl="1" algn="just"/>
            <a:r>
              <a:rPr lang="pt-BR" sz="1800">
                <a:latin typeface="Segoe UI "/>
                <a:cs typeface="Segoe UI Light" panose="020B0502040204020203" pitchFamily="34" charset="0"/>
              </a:rPr>
              <a:t>Executar como o usuário para o plug-in iniciado para execução</a:t>
            </a:r>
          </a:p>
          <a:p>
            <a:pPr lvl="1" algn="just"/>
            <a:r>
              <a:rPr lang="pt-BR" sz="1800">
                <a:latin typeface="Segoe UI "/>
                <a:cs typeface="Segoe UI Light" panose="020B0502040204020203" pitchFamily="34" charset="0"/>
              </a:rPr>
              <a:t>Se </a:t>
            </a:r>
            <a:r>
              <a:rPr lang="pt-BR" sz="1800" err="1">
                <a:latin typeface="Segoe UI "/>
                <a:cs typeface="Segoe UI Light" panose="020B0502040204020203" pitchFamily="34" charset="0"/>
              </a:rPr>
              <a:t>ImpersonatingUserId</a:t>
            </a:r>
            <a:r>
              <a:rPr lang="pt-BR" sz="1800">
                <a:latin typeface="Segoe UI "/>
                <a:cs typeface="Segoe UI Light" panose="020B0502040204020203" pitchFamily="34" charset="0"/>
              </a:rPr>
              <a:t> for nulo ou </a:t>
            </a:r>
            <a:r>
              <a:rPr lang="pt-BR" sz="1800" err="1">
                <a:latin typeface="Segoe UI "/>
                <a:cs typeface="Segoe UI Light" panose="020B0502040204020203" pitchFamily="34" charset="0"/>
              </a:rPr>
              <a:t>Guid.Empty</a:t>
            </a:r>
            <a:r>
              <a:rPr lang="pt-BR" sz="1800">
                <a:latin typeface="Segoe UI "/>
                <a:cs typeface="Segoe UI Light" panose="020B0502040204020203" pitchFamily="34" charset="0"/>
              </a:rPr>
              <a:t>, o usuário será definido como "Usuário do Sistema"</a:t>
            </a:r>
          </a:p>
        </p:txBody>
      </p:sp>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Plugins</a:t>
            </a:r>
            <a:r>
              <a:rPr lang="pt-BR">
                <a:solidFill>
                  <a:srgbClr val="00B0F0"/>
                </a:solidFill>
              </a:rPr>
              <a:t> - Representação</a:t>
            </a:r>
          </a:p>
        </p:txBody>
      </p:sp>
      <p:pic>
        <p:nvPicPr>
          <p:cNvPr id="2" name="Imagem 1"/>
          <p:cNvPicPr>
            <a:picLocks noChangeAspect="1"/>
          </p:cNvPicPr>
          <p:nvPr/>
        </p:nvPicPr>
        <p:blipFill>
          <a:blip r:embed="rId3"/>
          <a:stretch>
            <a:fillRect/>
          </a:stretch>
        </p:blipFill>
        <p:spPr>
          <a:xfrm>
            <a:off x="6742749" y="4259262"/>
            <a:ext cx="5071903" cy="3183267"/>
          </a:xfrm>
          <a:prstGeom prst="rect">
            <a:avLst/>
          </a:prstGeom>
        </p:spPr>
      </p:pic>
    </p:spTree>
    <p:extLst>
      <p:ext uri="{BB962C8B-B14F-4D97-AF65-F5344CB8AC3E}">
        <p14:creationId xmlns:p14="http://schemas.microsoft.com/office/powerpoint/2010/main" val="40195129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37302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Registrar e implantar</a:t>
            </a:r>
          </a:p>
          <a:p>
            <a:pPr lvl="1" algn="just"/>
            <a:r>
              <a:rPr lang="pt-BR" sz="1800">
                <a:latin typeface="Segoe UI "/>
                <a:cs typeface="Segoe UI Light" panose="020B0502040204020203" pitchFamily="34" charset="0"/>
              </a:rPr>
              <a:t>Plug-in </a:t>
            </a:r>
            <a:r>
              <a:rPr lang="pt-BR" sz="1800" err="1">
                <a:latin typeface="Segoe UI "/>
                <a:cs typeface="Segoe UI Light" panose="020B0502040204020203" pitchFamily="34" charset="0"/>
              </a:rPr>
              <a:t>Registration</a:t>
            </a:r>
            <a:r>
              <a:rPr lang="pt-BR" sz="1800">
                <a:latin typeface="Segoe UI "/>
                <a:cs typeface="Segoe UI Light" panose="020B0502040204020203" pitchFamily="34" charset="0"/>
              </a:rPr>
              <a:t> Tool</a:t>
            </a:r>
          </a:p>
          <a:p>
            <a:pPr lvl="2" algn="just"/>
            <a:r>
              <a:rPr lang="pt-BR" sz="1800">
                <a:latin typeface="Segoe UI "/>
                <a:cs typeface="Segoe UI Light" panose="020B0502040204020203" pitchFamily="34" charset="0"/>
              </a:rPr>
              <a:t>*Quando plug-ins são registrados, eles se tornam parte da funcionalidade de operação principal do aplicativo</a:t>
            </a:r>
          </a:p>
          <a:p>
            <a:pPr lvl="1" algn="just"/>
            <a:r>
              <a:rPr lang="pt-BR" sz="1800">
                <a:latin typeface="Segoe UI "/>
                <a:cs typeface="Segoe UI Light" panose="020B0502040204020203" pitchFamily="34" charset="0"/>
              </a:rPr>
              <a:t>Armazenamento de plug-ins</a:t>
            </a:r>
          </a:p>
          <a:p>
            <a:pPr lvl="2" algn="just"/>
            <a:r>
              <a:rPr lang="pt-BR" sz="1800">
                <a:latin typeface="Segoe UI "/>
                <a:cs typeface="Segoe UI Light" panose="020B0502040204020203" pitchFamily="34" charset="0"/>
              </a:rPr>
              <a:t>Banco de dados</a:t>
            </a:r>
          </a:p>
          <a:p>
            <a:pPr lvl="2" algn="just"/>
            <a:r>
              <a:rPr lang="pt-BR" sz="1800">
                <a:latin typeface="Segoe UI "/>
                <a:cs typeface="Segoe UI Light" panose="020B0502040204020203" pitchFamily="34" charset="0"/>
              </a:rPr>
              <a:t>Em disco (</a:t>
            </a:r>
            <a:r>
              <a:rPr lang="pt-BR" sz="1800" err="1">
                <a:latin typeface="Segoe UI "/>
                <a:cs typeface="Segoe UI Light" panose="020B0502040204020203" pitchFamily="34" charset="0"/>
              </a:rPr>
              <a:t>onpremise</a:t>
            </a:r>
            <a:r>
              <a:rPr lang="pt-BR" sz="1800">
                <a:latin typeface="Segoe UI "/>
                <a:cs typeface="Segoe UI Light" panose="020B0502040204020203" pitchFamily="34" charset="0"/>
              </a:rPr>
              <a:t>)</a:t>
            </a:r>
          </a:p>
          <a:p>
            <a:pPr lvl="2" algn="just"/>
            <a:r>
              <a:rPr lang="pt-BR" sz="1800">
                <a:latin typeface="Segoe UI "/>
                <a:cs typeface="Segoe UI Light" panose="020B0502040204020203" pitchFamily="34" charset="0"/>
              </a:rPr>
              <a:t>GAC (</a:t>
            </a:r>
            <a:r>
              <a:rPr lang="pt-BR" sz="1800" err="1">
                <a:latin typeface="Segoe UI "/>
                <a:cs typeface="Segoe UI Light" panose="020B0502040204020203" pitchFamily="34" charset="0"/>
              </a:rPr>
              <a:t>onpremise</a:t>
            </a:r>
            <a:r>
              <a:rPr lang="pt-BR" sz="1800">
                <a:latin typeface="Segoe UI "/>
                <a:cs typeface="Segoe UI Light" panose="020B0502040204020203" pitchFamily="34" charset="0"/>
              </a:rPr>
              <a:t>)</a:t>
            </a:r>
          </a:p>
          <a:p>
            <a:pPr lvl="1" algn="just"/>
            <a:r>
              <a:rPr lang="pt-BR" sz="1800">
                <a:latin typeface="Segoe UI "/>
                <a:cs typeface="Segoe UI Light" panose="020B0502040204020203" pitchFamily="34" charset="0"/>
              </a:rPr>
              <a:t>Opções de implantação</a:t>
            </a:r>
          </a:p>
          <a:p>
            <a:pPr lvl="2" algn="just"/>
            <a:r>
              <a:rPr lang="pt-BR" sz="1800">
                <a:latin typeface="Segoe UI "/>
                <a:cs typeface="Segoe UI Light" panose="020B0502040204020203" pitchFamily="34" charset="0"/>
              </a:rPr>
              <a:t>Online</a:t>
            </a:r>
          </a:p>
          <a:p>
            <a:pPr lvl="2" algn="just"/>
            <a:r>
              <a:rPr lang="pt-BR" sz="1800" err="1">
                <a:latin typeface="Segoe UI "/>
                <a:cs typeface="Segoe UI Light" panose="020B0502040204020203" pitchFamily="34" charset="0"/>
              </a:rPr>
              <a:t>Onpremise</a:t>
            </a:r>
            <a:endParaRPr lang="pt-BR" sz="1800">
              <a:latin typeface="Segoe UI "/>
              <a:cs typeface="Segoe UI Light" panose="020B0502040204020203" pitchFamily="34" charset="0"/>
            </a:endParaRPr>
          </a:p>
          <a:p>
            <a:pPr marL="0" indent="0" algn="just">
              <a:buNone/>
            </a:pPr>
            <a:endParaRPr lang="pt-BR"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Plugins</a:t>
            </a:r>
            <a:r>
              <a:rPr lang="pt-BR">
                <a:solidFill>
                  <a:srgbClr val="00B0F0"/>
                </a:solidFill>
              </a:rPr>
              <a:t> - Registrando</a:t>
            </a:r>
          </a:p>
        </p:txBody>
      </p:sp>
      <p:sp>
        <p:nvSpPr>
          <p:cNvPr id="5" name="Retângulo de cantos arredondados 29"/>
          <p:cNvSpPr/>
          <p:nvPr/>
        </p:nvSpPr>
        <p:spPr bwMode="auto">
          <a:xfrm>
            <a:off x="884237" y="5841047"/>
            <a:ext cx="11353800" cy="1009016"/>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Notas: </a:t>
            </a:r>
            <a:r>
              <a:rPr lang="pt-BR" sz="1836">
                <a:solidFill>
                  <a:srgbClr val="292929"/>
                </a:solidFill>
                <a:ea typeface="Segoe UI" pitchFamily="34" charset="0"/>
                <a:cs typeface="Segoe UI" pitchFamily="34" charset="0"/>
              </a:rPr>
              <a:t>Somente será exigido que o usuário seja Administrador de Implantação para registrar plug-ins caso o </a:t>
            </a:r>
            <a:r>
              <a:rPr lang="pt-BR" sz="1836" err="1">
                <a:solidFill>
                  <a:srgbClr val="292929"/>
                </a:solidFill>
                <a:ea typeface="Segoe UI" pitchFamily="34" charset="0"/>
                <a:cs typeface="Segoe UI" pitchFamily="34" charset="0"/>
              </a:rPr>
              <a:t>plugin</a:t>
            </a:r>
            <a:r>
              <a:rPr lang="pt-BR" sz="1836">
                <a:solidFill>
                  <a:srgbClr val="292929"/>
                </a:solidFill>
                <a:ea typeface="Segoe UI" pitchFamily="34" charset="0"/>
                <a:cs typeface="Segoe UI" pitchFamily="34" charset="0"/>
              </a:rPr>
              <a:t> não esteja em Modo de Isolamento</a:t>
            </a:r>
            <a:endParaRPr lang="pt-BR" sz="1836" b="1">
              <a:solidFill>
                <a:srgbClr val="292929"/>
              </a:solidFill>
              <a:ea typeface="Segoe UI" pitchFamily="34" charset="0"/>
              <a:cs typeface="Segoe UI" pitchFamily="34" charset="0"/>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25662" y="6011531"/>
            <a:ext cx="696983" cy="696983"/>
          </a:xfrm>
          <a:prstGeom prst="rect">
            <a:avLst/>
          </a:prstGeom>
        </p:spPr>
      </p:pic>
    </p:spTree>
    <p:extLst>
      <p:ext uri="{BB962C8B-B14F-4D97-AF65-F5344CB8AC3E}">
        <p14:creationId xmlns:p14="http://schemas.microsoft.com/office/powerpoint/2010/main" val="139811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4294967295"/>
          </p:nvPr>
        </p:nvSpPr>
        <p:spPr>
          <a:xfrm>
            <a:off x="9534525" y="6483350"/>
            <a:ext cx="2901950" cy="371475"/>
          </a:xfrm>
        </p:spPr>
        <p:txBody>
          <a:bodyPr/>
          <a:lstStyle/>
          <a:p>
            <a:fld id="{25B1B22E-D3C8-4129-8E85-2E5037E3E69B}" type="slidenum">
              <a:rPr lang="en-US" smtClean="0"/>
              <a:pPr/>
              <a:t>8</a:t>
            </a:fld>
            <a:endParaRPr lang="en-US"/>
          </a:p>
        </p:txBody>
      </p:sp>
      <p:pic>
        <p:nvPicPr>
          <p:cNvPr id="5" name="Imagem 2" descr="logo-FYI_novo1"/>
          <p:cNvPicPr>
            <a:picLocks noChangeAspect="1" noChangeArrowheads="1"/>
          </p:cNvPicPr>
          <p:nvPr/>
        </p:nvPicPr>
        <p:blipFill>
          <a:blip r:embed="rId2"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
        <p:nvSpPr>
          <p:cNvPr id="8" name="Title 1"/>
          <p:cNvSpPr txBox="1">
            <a:spLocks/>
          </p:cNvSpPr>
          <p:nvPr/>
        </p:nvSpPr>
        <p:spPr>
          <a:xfrm>
            <a:off x="446478" y="265836"/>
            <a:ext cx="8812979"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080">
                <a:solidFill>
                  <a:srgbClr val="1BA1E2"/>
                </a:solidFill>
              </a:rPr>
              <a:t>Formulários</a:t>
            </a:r>
          </a:p>
        </p:txBody>
      </p:sp>
      <p:sp>
        <p:nvSpPr>
          <p:cNvPr id="7" name="CaixaDeTexto 6"/>
          <p:cNvSpPr txBox="1"/>
          <p:nvPr/>
        </p:nvSpPr>
        <p:spPr>
          <a:xfrm>
            <a:off x="446478" y="1755830"/>
            <a:ext cx="11524857" cy="2031325"/>
          </a:xfrm>
          <a:prstGeom prst="rect">
            <a:avLst/>
          </a:prstGeom>
        </p:spPr>
        <p:txBody>
          <a:bodyPr wrap="square">
            <a:spAutoFit/>
          </a:bodyPr>
          <a:lstStyle>
            <a:defPPr>
              <a:defRPr lang="en-US"/>
            </a:defPPr>
            <a:lvl1pPr marL="342900" lvl="0" indent="-342900" algn="just">
              <a:spcAft>
                <a:spcPts val="0"/>
              </a:spcAft>
              <a:buFont typeface="Symbol" panose="05050102010706020507" pitchFamily="18" charset="2"/>
              <a:buChar char=""/>
              <a:defRPr>
                <a:latin typeface="Segoe UI" panose="020B0502040204020203" pitchFamily="34" charset="0"/>
                <a:ea typeface="Century Gothic" panose="020B0502020202020204" pitchFamily="34" charset="0"/>
                <a:cs typeface="Segoe UI" panose="020B0502040204020203" pitchFamily="34" charset="0"/>
              </a:defRPr>
            </a:lvl1pPr>
            <a:lvl2pPr marL="742950" lvl="1" indent="-285750" algn="just">
              <a:spcAft>
                <a:spcPts val="0"/>
              </a:spcAft>
              <a:buFont typeface="Courier New" panose="02070309020205020404" pitchFamily="49" charset="0"/>
              <a:buChar char="o"/>
              <a:defRPr b="1">
                <a:latin typeface="Segoe UI" panose="020B0502040204020203" pitchFamily="34" charset="0"/>
                <a:ea typeface="Century Gothic" panose="020B0502020202020204" pitchFamily="34" charset="0"/>
                <a:cs typeface="Segoe UI" panose="020B0502040204020203" pitchFamily="34" charset="0"/>
              </a:defRPr>
            </a:lvl2pPr>
          </a:lstStyle>
          <a:p>
            <a:r>
              <a:rPr lang="pt-BR">
                <a:latin typeface="+mj-lt"/>
                <a:cs typeface="Segoe UI Light" panose="020B0502040204020203" pitchFamily="34" charset="0"/>
              </a:rPr>
              <a:t>Flexibilidade aprimorada</a:t>
            </a:r>
          </a:p>
          <a:p>
            <a:endParaRPr lang="pt-BR">
              <a:latin typeface="+mj-lt"/>
              <a:cs typeface="Segoe UI Light" panose="020B0502040204020203" pitchFamily="34" charset="0"/>
            </a:endParaRPr>
          </a:p>
          <a:p>
            <a:r>
              <a:rPr lang="pt-BR">
                <a:latin typeface="+mj-lt"/>
                <a:cs typeface="Segoe UI Light" panose="020B0502040204020203" pitchFamily="34" charset="0"/>
              </a:rPr>
              <a:t>Eventos de nível de campo e formulário</a:t>
            </a:r>
          </a:p>
          <a:p>
            <a:endParaRPr lang="pt-BR">
              <a:latin typeface="+mj-lt"/>
              <a:cs typeface="Segoe UI Light" panose="020B0502040204020203" pitchFamily="34" charset="0"/>
            </a:endParaRPr>
          </a:p>
          <a:p>
            <a:r>
              <a:rPr lang="pt-BR">
                <a:latin typeface="+mj-lt"/>
                <a:cs typeface="Segoe UI Light" panose="020B0502040204020203" pitchFamily="34" charset="0"/>
              </a:rPr>
              <a:t>Bibliotecas de scripts</a:t>
            </a:r>
          </a:p>
          <a:p>
            <a:endParaRPr lang="pt-BR">
              <a:latin typeface="+mj-lt"/>
              <a:cs typeface="Segoe UI Light" panose="020B0502040204020203" pitchFamily="34" charset="0"/>
            </a:endParaRPr>
          </a:p>
          <a:p>
            <a:r>
              <a:rPr lang="pt-BR">
                <a:latin typeface="+mj-lt"/>
                <a:cs typeface="Segoe UI Light" panose="020B0502040204020203" pitchFamily="34" charset="0"/>
              </a:rPr>
              <a:t>Interação com elementos de formulário que conta com suporte</a:t>
            </a:r>
          </a:p>
        </p:txBody>
      </p:sp>
    </p:spTree>
    <p:extLst>
      <p:ext uri="{BB962C8B-B14F-4D97-AF65-F5344CB8AC3E}">
        <p14:creationId xmlns:p14="http://schemas.microsoft.com/office/powerpoint/2010/main" val="38479145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19574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Um ou mais para cada plug-in registrado</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Eles identificam:</a:t>
            </a:r>
          </a:p>
          <a:p>
            <a:pPr lvl="1" algn="just"/>
            <a:r>
              <a:rPr lang="pt-BR" sz="1800">
                <a:latin typeface="Segoe UI "/>
                <a:cs typeface="Segoe UI Light" panose="020B0502040204020203" pitchFamily="34" charset="0"/>
              </a:rPr>
              <a:t>Qual plug-in deverá ser executado no </a:t>
            </a:r>
            <a:r>
              <a:rPr lang="pt-BR" sz="1800" err="1">
                <a:latin typeface="Segoe UI "/>
                <a:cs typeface="Segoe UI Light" panose="020B0502040204020203" pitchFamily="34" charset="0"/>
              </a:rPr>
              <a:t>assembly</a:t>
            </a:r>
            <a:endParaRPr lang="pt-BR" sz="1800">
              <a:latin typeface="Segoe UI "/>
              <a:cs typeface="Segoe UI Light" panose="020B0502040204020203" pitchFamily="34" charset="0"/>
            </a:endParaRPr>
          </a:p>
          <a:p>
            <a:pPr lvl="1" algn="just"/>
            <a:r>
              <a:rPr lang="pt-BR" sz="1800">
                <a:latin typeface="Segoe UI "/>
                <a:cs typeface="Segoe UI Light" panose="020B0502040204020203" pitchFamily="34" charset="0"/>
              </a:rPr>
              <a:t>Condições para execução</a:t>
            </a:r>
          </a:p>
          <a:p>
            <a:pPr lvl="1" algn="just"/>
            <a:r>
              <a:rPr lang="pt-BR" sz="1800">
                <a:latin typeface="Segoe UI "/>
                <a:cs typeface="Segoe UI Light" panose="020B0502040204020203" pitchFamily="34" charset="0"/>
              </a:rPr>
              <a:t>Quais informações são transmitidas</a:t>
            </a:r>
          </a:p>
        </p:txBody>
      </p:sp>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Plugins</a:t>
            </a:r>
            <a:r>
              <a:rPr lang="pt-BR">
                <a:solidFill>
                  <a:srgbClr val="00B0F0"/>
                </a:solidFill>
              </a:rPr>
              <a:t> - Etapas</a:t>
            </a:r>
          </a:p>
        </p:txBody>
      </p:sp>
    </p:spTree>
    <p:extLst>
      <p:ext uri="{BB962C8B-B14F-4D97-AF65-F5344CB8AC3E}">
        <p14:creationId xmlns:p14="http://schemas.microsoft.com/office/powerpoint/2010/main" val="25073490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15973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Parte da solução padrão quando registrado</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Plug-ins e etapas registradas com esses plug-ins estão disponíveis nos nós </a:t>
            </a:r>
            <a:r>
              <a:rPr lang="pt-BR" sz="1800" i="1" err="1">
                <a:latin typeface="Segoe UI "/>
                <a:cs typeface="Segoe UI Light" panose="020B0502040204020203" pitchFamily="34" charset="0"/>
              </a:rPr>
              <a:t>Assemblies</a:t>
            </a:r>
            <a:r>
              <a:rPr lang="pt-BR" sz="1800" i="1">
                <a:latin typeface="Segoe UI "/>
                <a:cs typeface="Segoe UI Light" panose="020B0502040204020203" pitchFamily="34" charset="0"/>
              </a:rPr>
              <a:t> de plug-ins</a:t>
            </a:r>
            <a:r>
              <a:rPr lang="pt-BR" sz="1800">
                <a:latin typeface="Segoe UI "/>
                <a:cs typeface="Segoe UI Light" panose="020B0502040204020203" pitchFamily="34" charset="0"/>
              </a:rPr>
              <a:t> e </a:t>
            </a:r>
            <a:r>
              <a:rPr lang="pt-BR" sz="1800" i="1">
                <a:latin typeface="Segoe UI "/>
                <a:cs typeface="Segoe UI Light" panose="020B0502040204020203" pitchFamily="34" charset="0"/>
              </a:rPr>
              <a:t>Processamento de mensagens do SDK</a:t>
            </a:r>
          </a:p>
          <a:p>
            <a:pPr algn="just"/>
            <a:endParaRPr lang="pt-BR"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Plugins</a:t>
            </a:r>
            <a:r>
              <a:rPr lang="pt-BR">
                <a:solidFill>
                  <a:srgbClr val="00B0F0"/>
                </a:solidFill>
              </a:rPr>
              <a:t> - Soluções</a:t>
            </a:r>
          </a:p>
        </p:txBody>
      </p:sp>
      <p:sp>
        <p:nvSpPr>
          <p:cNvPr id="4" name="Retângulo de cantos arredondados 29"/>
          <p:cNvSpPr/>
          <p:nvPr/>
        </p:nvSpPr>
        <p:spPr bwMode="auto">
          <a:xfrm>
            <a:off x="884237" y="5841047"/>
            <a:ext cx="11353800" cy="1009016"/>
          </a:xfrm>
          <a:prstGeom prst="roundRect">
            <a:avLst/>
          </a:prstGeom>
          <a:ln w="28575">
            <a:solidFill>
              <a:srgbClr val="1BA1E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367167" tIns="149217" rIns="183583" bIns="149217" numCol="1" spcCol="0" rtlCol="0" fromWordArt="0" anchor="ctr" anchorCtr="0" forceAA="0" compatLnSpc="1">
            <a:prstTxWarp prst="textNoShape">
              <a:avLst/>
            </a:prstTxWarp>
            <a:noAutofit/>
          </a:bodyPr>
          <a:lstStyle/>
          <a:p>
            <a:pPr marL="547253" defTabSz="866214" fontAlgn="base">
              <a:lnSpc>
                <a:spcPct val="90000"/>
              </a:lnSpc>
              <a:spcBef>
                <a:spcPct val="0"/>
              </a:spcBef>
              <a:spcAft>
                <a:spcPct val="0"/>
              </a:spcAft>
            </a:pPr>
            <a:r>
              <a:rPr lang="pt-BR" sz="1836" b="1">
                <a:solidFill>
                  <a:srgbClr val="292929"/>
                </a:solidFill>
                <a:ea typeface="Segoe UI" pitchFamily="34" charset="0"/>
                <a:cs typeface="Segoe UI" pitchFamily="34" charset="0"/>
              </a:rPr>
              <a:t>Notas: </a:t>
            </a:r>
            <a:r>
              <a:rPr lang="pt-BR" sz="1836">
                <a:solidFill>
                  <a:srgbClr val="292929"/>
                </a:solidFill>
                <a:ea typeface="Segoe UI" pitchFamily="34" charset="0"/>
                <a:cs typeface="Segoe UI" pitchFamily="34" charset="0"/>
              </a:rPr>
              <a:t>Não é mais necessário registrar plug-ins ao usá-los em outras organizações</a:t>
            </a:r>
          </a:p>
          <a:p>
            <a:pPr marL="547253" defTabSz="866214" fontAlgn="base">
              <a:lnSpc>
                <a:spcPct val="90000"/>
              </a:lnSpc>
              <a:spcBef>
                <a:spcPct val="0"/>
              </a:spcBef>
              <a:spcAft>
                <a:spcPct val="0"/>
              </a:spcAft>
            </a:pPr>
            <a:r>
              <a:rPr lang="pt-BR" sz="1836">
                <a:solidFill>
                  <a:srgbClr val="292929"/>
                </a:solidFill>
                <a:ea typeface="Segoe UI" pitchFamily="34" charset="0"/>
                <a:cs typeface="Segoe UI" pitchFamily="34" charset="0"/>
              </a:rPr>
              <a:t>Eles podem ser incluídos em soluções e simplesmente serem importados</a:t>
            </a:r>
          </a:p>
          <a:p>
            <a:pPr marL="547253" defTabSz="866214" fontAlgn="base">
              <a:lnSpc>
                <a:spcPct val="90000"/>
              </a:lnSpc>
              <a:spcBef>
                <a:spcPct val="0"/>
              </a:spcBef>
              <a:spcAft>
                <a:spcPct val="0"/>
              </a:spcAft>
            </a:pPr>
            <a:endParaRPr lang="pt-BR" sz="1836" b="1">
              <a:solidFill>
                <a:srgbClr val="292929"/>
              </a:solidFill>
              <a:ea typeface="Segoe UI" pitchFamily="34" charset="0"/>
              <a:cs typeface="Segoe UI" pitchFamily="34" charset="0"/>
            </a:endParaRP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25662" y="6011531"/>
            <a:ext cx="696983" cy="696983"/>
          </a:xfrm>
          <a:prstGeom prst="rect">
            <a:avLst/>
          </a:prstGeom>
        </p:spPr>
      </p:pic>
    </p:spTree>
    <p:extLst>
      <p:ext uri="{BB962C8B-B14F-4D97-AF65-F5344CB8AC3E}">
        <p14:creationId xmlns:p14="http://schemas.microsoft.com/office/powerpoint/2010/main" val="6782782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43950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Procedimento:</a:t>
            </a:r>
          </a:p>
          <a:p>
            <a:pPr algn="just"/>
            <a:r>
              <a:rPr lang="pt-BR" sz="1800">
                <a:latin typeface="Segoe UI "/>
                <a:cs typeface="Segoe UI Light" panose="020B0502040204020203" pitchFamily="34" charset="0"/>
              </a:rPr>
              <a:t>Registre e implante o </a:t>
            </a:r>
            <a:r>
              <a:rPr lang="pt-BR" sz="1800" err="1">
                <a:latin typeface="Segoe UI "/>
                <a:cs typeface="Segoe UI Light" panose="020B0502040204020203" pitchFamily="34" charset="0"/>
              </a:rPr>
              <a:t>assembly</a:t>
            </a:r>
            <a:r>
              <a:rPr lang="pt-BR" sz="1800">
                <a:latin typeface="Segoe UI "/>
                <a:cs typeface="Segoe UI Light" panose="020B0502040204020203" pitchFamily="34" charset="0"/>
              </a:rPr>
              <a:t> de plug-in (disco ou </a:t>
            </a:r>
            <a:r>
              <a:rPr lang="pt-BR" sz="1800" err="1">
                <a:latin typeface="Segoe UI "/>
                <a:cs typeface="Segoe UI Light" panose="020B0502040204020203" pitchFamily="34" charset="0"/>
              </a:rPr>
              <a:t>none</a:t>
            </a:r>
            <a:r>
              <a:rPr lang="pt-BR" sz="1800">
                <a:latin typeface="Segoe UI "/>
                <a:cs typeface="Segoe UI Light" panose="020B0502040204020203" pitchFamily="34" charset="0"/>
              </a:rPr>
              <a:t>/</a:t>
            </a:r>
            <a:r>
              <a:rPr lang="pt-BR" sz="1800" err="1">
                <a:latin typeface="Segoe UI "/>
                <a:cs typeface="Segoe UI Light" panose="020B0502040204020203" pitchFamily="34" charset="0"/>
              </a:rPr>
              <a:t>database</a:t>
            </a:r>
            <a:r>
              <a:rPr lang="pt-BR" sz="1800">
                <a:latin typeface="Segoe UI "/>
                <a:cs typeface="Segoe UI Light" panose="020B0502040204020203" pitchFamily="34" charset="0"/>
              </a:rPr>
              <a:t>)</a:t>
            </a:r>
          </a:p>
          <a:p>
            <a:pPr algn="just"/>
            <a:r>
              <a:rPr lang="pt-BR" sz="1800">
                <a:latin typeface="Segoe UI "/>
                <a:cs typeface="Segoe UI Light" panose="020B0502040204020203" pitchFamily="34" charset="0"/>
              </a:rPr>
              <a:t>Configurar o depurador</a:t>
            </a: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Testar o plug-in</a:t>
            </a:r>
          </a:p>
          <a:p>
            <a:pPr algn="just"/>
            <a:r>
              <a:rPr lang="pt-BR" sz="1800">
                <a:latin typeface="Segoe UI "/>
                <a:cs typeface="Segoe UI Light" panose="020B0502040204020203" pitchFamily="34" charset="0"/>
              </a:rPr>
              <a:t>Depurar</a:t>
            </a:r>
          </a:p>
          <a:p>
            <a:pPr algn="just"/>
            <a:r>
              <a:rPr lang="pt-BR" sz="1800">
                <a:latin typeface="Segoe UI "/>
                <a:cs typeface="Segoe UI Light" panose="020B0502040204020203" pitchFamily="34" charset="0"/>
              </a:rPr>
              <a:t>Registrar no banco de dados</a:t>
            </a: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Depuração</a:t>
            </a:r>
          </a:p>
        </p:txBody>
      </p:sp>
      <p:graphicFrame>
        <p:nvGraphicFramePr>
          <p:cNvPr id="2" name="Tabela 1"/>
          <p:cNvGraphicFramePr>
            <a:graphicFrameLocks noGrp="1"/>
          </p:cNvGraphicFramePr>
          <p:nvPr>
            <p:extLst>
              <p:ext uri="{D42A27DB-BD31-4B8C-83A1-F6EECF244321}">
                <p14:modId xmlns:p14="http://schemas.microsoft.com/office/powerpoint/2010/main" val="706196632"/>
              </p:ext>
            </p:extLst>
          </p:nvPr>
        </p:nvGraphicFramePr>
        <p:xfrm>
          <a:off x="4389437" y="2963862"/>
          <a:ext cx="3886200" cy="1610584"/>
        </p:xfrm>
        <a:graphic>
          <a:graphicData uri="http://schemas.openxmlformats.org/drawingml/2006/table">
            <a:tbl>
              <a:tblPr>
                <a:tableStyleId>{5C22544A-7EE6-4342-B048-85BDC9FD1C3A}</a:tableStyleId>
              </a:tblPr>
              <a:tblGrid>
                <a:gridCol w="3886200">
                  <a:extLst>
                    <a:ext uri="{9D8B030D-6E8A-4147-A177-3AD203B41FA5}">
                      <a16:colId xmlns:a16="http://schemas.microsoft.com/office/drawing/2014/main" val="20000"/>
                    </a:ext>
                  </a:extLst>
                </a:gridCol>
              </a:tblGrid>
              <a:tr h="274092">
                <a:tc>
                  <a:txBody>
                    <a:bodyPr/>
                    <a:lstStyle/>
                    <a:p>
                      <a:pPr marL="0" marR="0" algn="l" defTabSz="914400">
                        <a:spcBef>
                          <a:spcPts val="200"/>
                        </a:spcBef>
                        <a:spcAft>
                          <a:spcPts val="200"/>
                        </a:spcAft>
                        <a:buNone/>
                      </a:pPr>
                      <a:r>
                        <a:rPr lang="pt-BR" sz="1200" b="1" i="0" noProof="0">
                          <a:solidFill>
                            <a:schemeClr val="dk1"/>
                          </a:solidFill>
                          <a:effectLst/>
                          <a:latin typeface="Calibri"/>
                          <a:ea typeface="+mn-ea"/>
                          <a:cs typeface="+mn-cs"/>
                        </a:rPr>
                        <a:t>Processo de serviço</a:t>
                      </a:r>
                    </a:p>
                  </a:txBody>
                  <a:tcPr marL="50800" marR="50800" marT="50800" marB="50800">
                    <a:solidFill>
                      <a:schemeClr val="accent1">
                        <a:lumMod val="40000"/>
                        <a:lumOff val="60000"/>
                      </a:schemeClr>
                    </a:solidFill>
                  </a:tcPr>
                </a:tc>
                <a:extLst>
                  <a:ext uri="{0D108BD9-81ED-4DB2-BD59-A6C34878D82A}">
                    <a16:rowId xmlns:a16="http://schemas.microsoft.com/office/drawing/2014/main" val="10000"/>
                  </a:ext>
                </a:extLst>
              </a:tr>
              <a:tr h="331526">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w3wp.exe</a:t>
                      </a:r>
                    </a:p>
                  </a:txBody>
                  <a:tcPr marL="50800" marR="50800" marT="50800" marB="50800"/>
                </a:tc>
                <a:extLst>
                  <a:ext uri="{0D108BD9-81ED-4DB2-BD59-A6C34878D82A}">
                    <a16:rowId xmlns:a16="http://schemas.microsoft.com/office/drawing/2014/main" val="10001"/>
                  </a:ext>
                </a:extLst>
              </a:tr>
              <a:tr h="331526">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Microsoft.Crm.Application.Hoster.exe</a:t>
                      </a:r>
                    </a:p>
                  </a:txBody>
                  <a:tcPr marL="50800" marR="50800" marT="50800" marB="50800"/>
                </a:tc>
                <a:extLst>
                  <a:ext uri="{0D108BD9-81ED-4DB2-BD59-A6C34878D82A}">
                    <a16:rowId xmlns:a16="http://schemas.microsoft.com/office/drawing/2014/main" val="10002"/>
                  </a:ext>
                </a:extLst>
              </a:tr>
              <a:tr h="331526">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CrmAsyncService.exe</a:t>
                      </a:r>
                    </a:p>
                  </a:txBody>
                  <a:tcPr marL="50800" marR="50800" marT="50800" marB="50800"/>
                </a:tc>
                <a:extLst>
                  <a:ext uri="{0D108BD9-81ED-4DB2-BD59-A6C34878D82A}">
                    <a16:rowId xmlns:a16="http://schemas.microsoft.com/office/drawing/2014/main" val="10003"/>
                  </a:ext>
                </a:extLst>
              </a:tr>
              <a:tr h="331526">
                <a:tc>
                  <a:txBody>
                    <a:bodyPr/>
                    <a:lstStyle/>
                    <a:p>
                      <a:pPr marL="0" marR="0" algn="l" defTabSz="914400">
                        <a:spcBef>
                          <a:spcPts val="300"/>
                        </a:spcBef>
                        <a:spcAft>
                          <a:spcPts val="300"/>
                        </a:spcAft>
                        <a:buNone/>
                      </a:pPr>
                      <a:r>
                        <a:rPr lang="pt-BR" sz="1400" b="1" i="0" noProof="0">
                          <a:solidFill>
                            <a:schemeClr val="dk1"/>
                          </a:solidFill>
                          <a:effectLst/>
                          <a:latin typeface="Calibri"/>
                          <a:ea typeface="+mn-ea"/>
                          <a:cs typeface="+mn-cs"/>
                        </a:rPr>
                        <a:t>Microsoft.Crm.Sandbox.WorkerProcess.exe</a:t>
                      </a:r>
                    </a:p>
                  </a:txBody>
                  <a:tcPr marL="50800" marR="50800" marT="50800" marB="508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091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a:t>
            </a:r>
            <a:r>
              <a:rPr lang="pt-BR" err="1">
                <a:solidFill>
                  <a:srgbClr val="00B0F0"/>
                </a:solidFill>
              </a:rPr>
              <a:t>Plugin</a:t>
            </a:r>
            <a:endParaRPr lang="pt-BR">
              <a:solidFill>
                <a:srgbClr val="00B0F0"/>
              </a:solidFill>
            </a:endParaRP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Este laboratório demonstra a criação de um </a:t>
            </a:r>
            <a:r>
              <a:rPr lang="pt-BR" sz="1800" err="1"/>
              <a:t>Plugin</a:t>
            </a:r>
            <a:endParaRPr lang="pt-BR" sz="1800"/>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4384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4294967295"/>
          </p:nvPr>
        </p:nvSpPr>
        <p:spPr>
          <a:xfrm>
            <a:off x="1493837" y="3116262"/>
            <a:ext cx="8714368" cy="608083"/>
          </a:xfrm>
          <a:prstGeom prst="rect">
            <a:avLst/>
          </a:prstGeom>
        </p:spPr>
        <p:txBody>
          <a:bodyPr/>
          <a:lstStyle/>
          <a:p>
            <a:pPr marL="0" indent="0" algn="ctr">
              <a:buNone/>
            </a:pPr>
            <a:r>
              <a:rPr lang="pt-BR">
                <a:solidFill>
                  <a:schemeClr val="bg1"/>
                </a:solidFill>
                <a:latin typeface="Segoe UI Light" panose="020B0502040204020203" pitchFamily="34" charset="0"/>
                <a:cs typeface="Segoe UI Light" panose="020B0502040204020203" pitchFamily="34" charset="0"/>
              </a:rPr>
              <a:t>Workflow Assembly</a:t>
            </a:r>
          </a:p>
        </p:txBody>
      </p:sp>
    </p:spTree>
    <p:extLst>
      <p:ext uri="{BB962C8B-B14F-4D97-AF65-F5344CB8AC3E}">
        <p14:creationId xmlns:p14="http://schemas.microsoft.com/office/powerpoint/2010/main" val="40133698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37856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Configurar o projeto Visual Studio 2012</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Usar as diretivas:</a:t>
            </a:r>
          </a:p>
          <a:p>
            <a:pPr lvl="1" algn="just"/>
            <a:r>
              <a:rPr lang="pt-BR" sz="1800" err="1">
                <a:latin typeface="Segoe UI "/>
                <a:cs typeface="Segoe UI Light" panose="020B0502040204020203" pitchFamily="34" charset="0"/>
              </a:rPr>
              <a:t>System.Activities</a:t>
            </a:r>
            <a:endParaRPr lang="pt-BR" sz="1800">
              <a:latin typeface="Segoe UI "/>
              <a:cs typeface="Segoe UI Light" panose="020B0502040204020203" pitchFamily="34" charset="0"/>
            </a:endParaRPr>
          </a:p>
          <a:p>
            <a:pPr lvl="1" algn="just"/>
            <a:r>
              <a:rPr lang="pt-BR" sz="1800" err="1">
                <a:latin typeface="Segoe UI "/>
                <a:cs typeface="Segoe UI Light" panose="020B0502040204020203" pitchFamily="34" charset="0"/>
              </a:rPr>
              <a:t>Microsoft.Xrm.Sdk</a:t>
            </a:r>
            <a:endParaRPr lang="pt-BR" sz="1800">
              <a:latin typeface="Segoe UI "/>
              <a:cs typeface="Segoe UI Light" panose="020B0502040204020203" pitchFamily="34" charset="0"/>
            </a:endParaRPr>
          </a:p>
          <a:p>
            <a:pPr lvl="1" algn="just"/>
            <a:r>
              <a:rPr lang="pt-BR" sz="1800" err="1">
                <a:latin typeface="Segoe UI "/>
                <a:cs typeface="Segoe UI Light" panose="020B0502040204020203" pitchFamily="34" charset="0"/>
              </a:rPr>
              <a:t>Microsoft.Xrm.Sdk.Workflow</a:t>
            </a:r>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Fazer a classe herdar da classe </a:t>
            </a:r>
            <a:r>
              <a:rPr lang="pt-BR" sz="1800" err="1">
                <a:latin typeface="Segoe UI "/>
                <a:cs typeface="Segoe UI Light" panose="020B0502040204020203" pitchFamily="34" charset="0"/>
              </a:rPr>
              <a:t>CodeActivity</a:t>
            </a:r>
            <a:endParaRPr lang="pt-BR" sz="1800">
              <a:latin typeface="Segoe UI "/>
              <a:cs typeface="Segoe UI Light" panose="020B0502040204020203" pitchFamily="34" charset="0"/>
            </a:endParaRPr>
          </a:p>
          <a:p>
            <a:pPr lvl="1" algn="just"/>
            <a:r>
              <a:rPr lang="pt-BR" sz="1800" err="1">
                <a:latin typeface="Segoe UI "/>
                <a:cs typeface="Segoe UI Light" panose="020B0502040204020203" pitchFamily="34" charset="0"/>
              </a:rPr>
              <a:t>public</a:t>
            </a:r>
            <a:r>
              <a:rPr lang="pt-BR" sz="1800">
                <a:latin typeface="Segoe UI "/>
                <a:cs typeface="Segoe UI Light" panose="020B0502040204020203" pitchFamily="34" charset="0"/>
              </a:rPr>
              <a:t> </a:t>
            </a:r>
            <a:r>
              <a:rPr lang="pt-BR" sz="1800" err="1">
                <a:latin typeface="Segoe UI "/>
                <a:cs typeface="Segoe UI Light" panose="020B0502040204020203" pitchFamily="34" charset="0"/>
              </a:rPr>
              <a:t>class</a:t>
            </a:r>
            <a:r>
              <a:rPr lang="pt-BR" sz="1800">
                <a:latin typeface="Segoe UI "/>
                <a:cs typeface="Segoe UI Light" panose="020B0502040204020203" pitchFamily="34" charset="0"/>
              </a:rPr>
              <a:t> </a:t>
            </a:r>
            <a:r>
              <a:rPr lang="pt-BR" sz="1800" err="1">
                <a:latin typeface="Segoe UI "/>
                <a:cs typeface="Segoe UI Light" panose="020B0502040204020203" pitchFamily="34" charset="0"/>
              </a:rPr>
              <a:t>RetrieveCreditScore</a:t>
            </a:r>
            <a:r>
              <a:rPr lang="pt-BR" sz="1800">
                <a:latin typeface="Segoe UI "/>
                <a:cs typeface="Segoe UI Light" panose="020B0502040204020203" pitchFamily="34" charset="0"/>
              </a:rPr>
              <a:t> : </a:t>
            </a:r>
            <a:r>
              <a:rPr lang="pt-BR" sz="1800" err="1">
                <a:latin typeface="Segoe UI "/>
                <a:cs typeface="Segoe UI Light" panose="020B0502040204020203" pitchFamily="34" charset="0"/>
              </a:rPr>
              <a:t>CodeActivity</a:t>
            </a:r>
            <a:endParaRPr lang="pt-BR" sz="1800">
              <a:latin typeface="Segoe UI "/>
              <a:cs typeface="Segoe UI Light" panose="020B0502040204020203" pitchFamily="34" charset="0"/>
            </a:endParaRP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Adicionar funcionalidade à classe por meio da adição de um método Execute</a:t>
            </a:r>
          </a:p>
          <a:p>
            <a:pPr lvl="1" algn="just"/>
            <a:r>
              <a:rPr lang="pt-BR" sz="1800" err="1">
                <a:latin typeface="Segoe UI "/>
                <a:cs typeface="Segoe UI Light" panose="020B0502040204020203" pitchFamily="34" charset="0"/>
              </a:rPr>
              <a:t>protected</a:t>
            </a:r>
            <a:r>
              <a:rPr lang="pt-BR" sz="1800">
                <a:latin typeface="Segoe UI "/>
                <a:cs typeface="Segoe UI Light" panose="020B0502040204020203" pitchFamily="34" charset="0"/>
              </a:rPr>
              <a:t> </a:t>
            </a:r>
            <a:r>
              <a:rPr lang="pt-BR" sz="1800" err="1">
                <a:latin typeface="Segoe UI "/>
                <a:cs typeface="Segoe UI Light" panose="020B0502040204020203" pitchFamily="34" charset="0"/>
              </a:rPr>
              <a:t>override</a:t>
            </a:r>
            <a:r>
              <a:rPr lang="pt-BR" sz="1800">
                <a:latin typeface="Segoe UI "/>
                <a:cs typeface="Segoe UI Light" panose="020B0502040204020203" pitchFamily="34" charset="0"/>
              </a:rPr>
              <a:t> </a:t>
            </a:r>
            <a:r>
              <a:rPr lang="pt-BR" sz="1800" err="1">
                <a:latin typeface="Segoe UI "/>
                <a:cs typeface="Segoe UI Light" panose="020B0502040204020203" pitchFamily="34" charset="0"/>
              </a:rPr>
              <a:t>void</a:t>
            </a:r>
            <a:r>
              <a:rPr lang="pt-BR" sz="1800">
                <a:latin typeface="Segoe UI "/>
                <a:cs typeface="Segoe UI Light" panose="020B0502040204020203" pitchFamily="34" charset="0"/>
              </a:rPr>
              <a:t> Execute(</a:t>
            </a:r>
            <a:r>
              <a:rPr lang="pt-BR" sz="1800" err="1">
                <a:latin typeface="Segoe UI "/>
                <a:cs typeface="Segoe UI Light" panose="020B0502040204020203" pitchFamily="34" charset="0"/>
              </a:rPr>
              <a:t>CodeActivityContext</a:t>
            </a:r>
            <a:r>
              <a:rPr lang="pt-BR" sz="1800">
                <a:latin typeface="Segoe UI "/>
                <a:cs typeface="Segoe UI Light" panose="020B0502040204020203" pitchFamily="34" charset="0"/>
              </a:rPr>
              <a:t> </a:t>
            </a:r>
            <a:r>
              <a:rPr lang="pt-BR" sz="1800" err="1">
                <a:latin typeface="Segoe UI "/>
                <a:cs typeface="Segoe UI Light" panose="020B0502040204020203" pitchFamily="34" charset="0"/>
              </a:rPr>
              <a:t>context</a:t>
            </a:r>
            <a:r>
              <a:rPr lang="pt-BR" sz="1800">
                <a:latin typeface="Segoe UI "/>
                <a:cs typeface="Segoe UI Light" panose="020B0502040204020203" pitchFamily="34" charset="0"/>
              </a:rPr>
              <a:t>) { //</a:t>
            </a:r>
            <a:r>
              <a:rPr lang="pt-BR" sz="1800" err="1">
                <a:latin typeface="Segoe UI "/>
                <a:cs typeface="Segoe UI Light" panose="020B0502040204020203" pitchFamily="34" charset="0"/>
              </a:rPr>
              <a:t>Activity</a:t>
            </a:r>
            <a:r>
              <a:rPr lang="pt-BR" sz="1800">
                <a:latin typeface="Segoe UI "/>
                <a:cs typeface="Segoe UI Light" panose="020B0502040204020203" pitchFamily="34" charset="0"/>
              </a:rPr>
              <a:t> </a:t>
            </a:r>
            <a:r>
              <a:rPr lang="pt-BR" sz="1800" err="1">
                <a:latin typeface="Segoe UI "/>
                <a:cs typeface="Segoe UI Light" panose="020B0502040204020203" pitchFamily="34" charset="0"/>
              </a:rPr>
              <a:t>code</a:t>
            </a:r>
            <a:r>
              <a:rPr lang="pt-BR" sz="1800">
                <a:latin typeface="Segoe UI "/>
                <a:cs typeface="Segoe UI Light" panose="020B0502040204020203" pitchFamily="34" charset="0"/>
              </a:rPr>
              <a:t>} </a:t>
            </a:r>
          </a:p>
        </p:txBody>
      </p:sp>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Assemblies</a:t>
            </a:r>
            <a:r>
              <a:rPr lang="pt-BR">
                <a:solidFill>
                  <a:srgbClr val="00B0F0"/>
                </a:solidFill>
              </a:rPr>
              <a:t> Personalizados - Criação</a:t>
            </a:r>
          </a:p>
        </p:txBody>
      </p:sp>
    </p:spTree>
    <p:extLst>
      <p:ext uri="{BB962C8B-B14F-4D97-AF65-F5344CB8AC3E}">
        <p14:creationId xmlns:p14="http://schemas.microsoft.com/office/powerpoint/2010/main" val="17229066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Assemblies</a:t>
            </a:r>
            <a:r>
              <a:rPr lang="pt-BR">
                <a:solidFill>
                  <a:srgbClr val="00B0F0"/>
                </a:solidFill>
              </a:rPr>
              <a:t> Personalizados - Contexto</a:t>
            </a:r>
          </a:p>
        </p:txBody>
      </p:sp>
      <p:sp>
        <p:nvSpPr>
          <p:cNvPr id="5" name="Text Placeholder 2"/>
          <p:cNvSpPr txBox="1">
            <a:spLocks/>
          </p:cNvSpPr>
          <p:nvPr/>
        </p:nvSpPr>
        <p:spPr>
          <a:xfrm>
            <a:off x="622141" y="1363662"/>
            <a:ext cx="10668000"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Obtenção de serviços do contexto</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4837" y="3344862"/>
            <a:ext cx="8686799"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4628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Assemblies</a:t>
            </a:r>
            <a:r>
              <a:rPr lang="pt-BR">
                <a:solidFill>
                  <a:srgbClr val="00B0F0"/>
                </a:solidFill>
              </a:rPr>
              <a:t> Personalizados - Parâmetros</a:t>
            </a:r>
          </a:p>
        </p:txBody>
      </p:sp>
      <p:sp>
        <p:nvSpPr>
          <p:cNvPr id="5" name="Text Placeholder 2"/>
          <p:cNvSpPr txBox="1">
            <a:spLocks/>
          </p:cNvSpPr>
          <p:nvPr/>
        </p:nvSpPr>
        <p:spPr>
          <a:xfrm>
            <a:off x="622141" y="1363662"/>
            <a:ext cx="10668000"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Parâmetros de entrada e saída</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1908" y="2735262"/>
            <a:ext cx="8468466" cy="2304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9046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Assemblies</a:t>
            </a:r>
            <a:r>
              <a:rPr lang="pt-BR">
                <a:solidFill>
                  <a:srgbClr val="00B0F0"/>
                </a:solidFill>
              </a:rPr>
              <a:t> Personalizados - Parâmetros</a:t>
            </a:r>
          </a:p>
        </p:txBody>
      </p:sp>
      <p:sp>
        <p:nvSpPr>
          <p:cNvPr id="5" name="Text Placeholder 2"/>
          <p:cNvSpPr txBox="1">
            <a:spLocks/>
          </p:cNvSpPr>
          <p:nvPr/>
        </p:nvSpPr>
        <p:spPr>
          <a:xfrm>
            <a:off x="622141" y="1363662"/>
            <a:ext cx="10668000"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Parâmetros de entrada e saída</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6837" y="2363479"/>
            <a:ext cx="8066749"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3442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Assemblies</a:t>
            </a:r>
            <a:r>
              <a:rPr lang="pt-BR">
                <a:solidFill>
                  <a:srgbClr val="00B0F0"/>
                </a:solidFill>
              </a:rPr>
              <a:t> Personalizados - Parâmetros</a:t>
            </a:r>
          </a:p>
        </p:txBody>
      </p:sp>
      <p:sp>
        <p:nvSpPr>
          <p:cNvPr id="5" name="Text Placeholder 2"/>
          <p:cNvSpPr txBox="1">
            <a:spLocks/>
          </p:cNvSpPr>
          <p:nvPr/>
        </p:nvSpPr>
        <p:spPr>
          <a:xfrm>
            <a:off x="622141" y="1363662"/>
            <a:ext cx="10668000"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Parâmetros de entrada e saída</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7" y="3040062"/>
            <a:ext cx="8382001" cy="238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632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4294967295"/>
          </p:nvPr>
        </p:nvSpPr>
        <p:spPr>
          <a:xfrm>
            <a:off x="9534525" y="6483350"/>
            <a:ext cx="2901950" cy="371475"/>
          </a:xfrm>
        </p:spPr>
        <p:txBody>
          <a:bodyPr/>
          <a:lstStyle/>
          <a:p>
            <a:fld id="{25B1B22E-D3C8-4129-8E85-2E5037E3E69B}" type="slidenum">
              <a:rPr lang="en-US" smtClean="0"/>
              <a:pPr/>
              <a:t>9</a:t>
            </a:fld>
            <a:endParaRPr lang="en-US"/>
          </a:p>
        </p:txBody>
      </p:sp>
      <p:pic>
        <p:nvPicPr>
          <p:cNvPr id="5" name="Imagem 2" descr="logo-FYI_novo1"/>
          <p:cNvPicPr>
            <a:picLocks noChangeAspect="1" noChangeArrowheads="1"/>
          </p:cNvPicPr>
          <p:nvPr/>
        </p:nvPicPr>
        <p:blipFill>
          <a:blip r:embed="rId2" cstate="print">
            <a:extLst>
              <a:ext uri="{28A0092B-C50C-407E-A947-70E740481C1C}">
                <a14:useLocalDpi xmlns:a14="http://schemas.microsoft.com/office/drawing/2010/main" val="0"/>
              </a:ext>
            </a:extLst>
          </a:blip>
          <a:srcRect l="1772" t="10458" r="71638" b="11084"/>
          <a:stretch>
            <a:fillRect/>
          </a:stretch>
        </p:blipFill>
        <p:spPr bwMode="auto">
          <a:xfrm>
            <a:off x="-2883" y="6315968"/>
            <a:ext cx="786450" cy="706486"/>
          </a:xfrm>
          <a:prstGeom prst="rect">
            <a:avLst/>
          </a:prstGeom>
          <a:solidFill>
            <a:srgbClr val="0072BC"/>
          </a:solidFill>
        </p:spPr>
      </p:pic>
      <p:sp>
        <p:nvSpPr>
          <p:cNvPr id="8" name="Title 1"/>
          <p:cNvSpPr txBox="1">
            <a:spLocks/>
          </p:cNvSpPr>
          <p:nvPr/>
        </p:nvSpPr>
        <p:spPr>
          <a:xfrm>
            <a:off x="446478" y="265836"/>
            <a:ext cx="8812979" cy="793588"/>
          </a:xfrm>
          <a:prstGeom prst="rect">
            <a:avLst/>
          </a:prstGeom>
        </p:spPr>
        <p:txBody>
          <a:bodyPr/>
          <a:lstStyle>
            <a:lvl1pPr algn="l" defTabSz="914278" rtl="0" eaLnBrk="1" latinLnBrk="0" hangingPunct="1">
              <a:lnSpc>
                <a:spcPct val="90000"/>
              </a:lnSpc>
              <a:spcBef>
                <a:spcPct val="0"/>
              </a:spcBef>
              <a:buNone/>
              <a:defRPr lang="en-US" sz="529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080" err="1">
                <a:solidFill>
                  <a:srgbClr val="1BA1E2"/>
                </a:solidFill>
              </a:rPr>
              <a:t>Plugins</a:t>
            </a:r>
            <a:endParaRPr lang="pt-BR" sz="4080">
              <a:solidFill>
                <a:srgbClr val="1BA1E2"/>
              </a:solidFill>
            </a:endParaRPr>
          </a:p>
          <a:p>
            <a:endParaRPr lang="pt-BR" sz="4080">
              <a:solidFill>
                <a:srgbClr val="1BA1E2"/>
              </a:solidFill>
            </a:endParaRPr>
          </a:p>
        </p:txBody>
      </p:sp>
      <p:sp>
        <p:nvSpPr>
          <p:cNvPr id="7" name="CaixaDeTexto 6"/>
          <p:cNvSpPr txBox="1"/>
          <p:nvPr/>
        </p:nvSpPr>
        <p:spPr>
          <a:xfrm>
            <a:off x="446478" y="1755830"/>
            <a:ext cx="11524857" cy="2862322"/>
          </a:xfrm>
          <a:prstGeom prst="rect">
            <a:avLst/>
          </a:prstGeom>
        </p:spPr>
        <p:txBody>
          <a:bodyPr wrap="square">
            <a:spAutoFit/>
          </a:bodyPr>
          <a:lstStyle>
            <a:defPPr>
              <a:defRPr lang="en-US"/>
            </a:defPPr>
            <a:lvl1pPr marL="342900" lvl="0" indent="-342900" algn="just">
              <a:spcAft>
                <a:spcPts val="0"/>
              </a:spcAft>
              <a:buFont typeface="Symbol" panose="05050102010706020507" pitchFamily="18" charset="2"/>
              <a:buChar char=""/>
              <a:defRPr>
                <a:latin typeface="Segoe UI" panose="020B0502040204020203" pitchFamily="34" charset="0"/>
                <a:ea typeface="Century Gothic" panose="020B0502020202020204" pitchFamily="34" charset="0"/>
                <a:cs typeface="Segoe UI" panose="020B0502040204020203" pitchFamily="34" charset="0"/>
              </a:defRPr>
            </a:lvl1pPr>
            <a:lvl2pPr marL="742950" lvl="1" indent="-285750" algn="just">
              <a:spcAft>
                <a:spcPts val="0"/>
              </a:spcAft>
              <a:buFont typeface="Courier New" panose="02070309020205020404" pitchFamily="49" charset="0"/>
              <a:buChar char="o"/>
              <a:defRPr b="1">
                <a:latin typeface="Segoe UI" panose="020B0502040204020203" pitchFamily="34" charset="0"/>
                <a:ea typeface="Century Gothic" panose="020B0502020202020204" pitchFamily="34" charset="0"/>
                <a:cs typeface="Segoe UI" panose="020B0502040204020203" pitchFamily="34" charset="0"/>
              </a:defRPr>
            </a:lvl2pPr>
          </a:lstStyle>
          <a:p>
            <a:r>
              <a:rPr lang="pt-BR" err="1">
                <a:latin typeface="+mj-lt"/>
                <a:cs typeface="Segoe UI Light" panose="020B0502040204020203" pitchFamily="34" charset="0"/>
              </a:rPr>
              <a:t>Assemblies</a:t>
            </a:r>
            <a:r>
              <a:rPr lang="pt-BR">
                <a:latin typeface="+mj-lt"/>
                <a:cs typeface="Segoe UI Light" panose="020B0502040204020203" pitchFamily="34" charset="0"/>
              </a:rPr>
              <a:t> .NET</a:t>
            </a:r>
          </a:p>
          <a:p>
            <a:endParaRPr lang="pt-BR">
              <a:latin typeface="+mj-lt"/>
              <a:cs typeface="Segoe UI Light" panose="020B0502040204020203" pitchFamily="34" charset="0"/>
            </a:endParaRPr>
          </a:p>
          <a:p>
            <a:r>
              <a:rPr lang="pt-BR">
                <a:latin typeface="+mj-lt"/>
                <a:cs typeface="Segoe UI Light" panose="020B0502040204020203" pitchFamily="34" charset="0"/>
              </a:rPr>
              <a:t>Podem ser disparados por vários eventos</a:t>
            </a:r>
          </a:p>
          <a:p>
            <a:endParaRPr lang="pt-BR">
              <a:latin typeface="+mj-lt"/>
              <a:cs typeface="Segoe UI Light" panose="020B0502040204020203" pitchFamily="34" charset="0"/>
            </a:endParaRPr>
          </a:p>
          <a:p>
            <a:r>
              <a:rPr lang="pt-BR">
                <a:latin typeface="+mj-lt"/>
                <a:cs typeface="Segoe UI Light" panose="020B0502040204020203" pitchFamily="34" charset="0"/>
              </a:rPr>
              <a:t>Podem ser executados em diferentes estágios</a:t>
            </a:r>
          </a:p>
          <a:p>
            <a:endParaRPr lang="pt-BR">
              <a:latin typeface="+mj-lt"/>
              <a:cs typeface="Segoe UI Light" panose="020B0502040204020203" pitchFamily="34" charset="0"/>
            </a:endParaRPr>
          </a:p>
          <a:p>
            <a:r>
              <a:rPr lang="pt-BR" err="1">
                <a:latin typeface="+mj-lt"/>
                <a:cs typeface="Segoe UI Light" panose="020B0502040204020203" pitchFamily="34" charset="0"/>
              </a:rPr>
              <a:t>Onpremise</a:t>
            </a:r>
            <a:r>
              <a:rPr lang="pt-BR">
                <a:latin typeface="+mj-lt"/>
                <a:cs typeface="Segoe UI Light" panose="020B0502040204020203" pitchFamily="34" charset="0"/>
              </a:rPr>
              <a:t> e online</a:t>
            </a:r>
          </a:p>
          <a:p>
            <a:endParaRPr lang="pt-BR">
              <a:latin typeface="+mj-lt"/>
              <a:cs typeface="Segoe UI Light" panose="020B0502040204020203" pitchFamily="34" charset="0"/>
            </a:endParaRPr>
          </a:p>
          <a:p>
            <a:r>
              <a:rPr lang="pt-BR" err="1">
                <a:latin typeface="+mj-lt"/>
                <a:cs typeface="Segoe UI Light" panose="020B0502040204020203" pitchFamily="34" charset="0"/>
              </a:rPr>
              <a:t>Offline</a:t>
            </a:r>
            <a:r>
              <a:rPr lang="pt-BR">
                <a:latin typeface="+mj-lt"/>
                <a:cs typeface="Segoe UI Light" panose="020B0502040204020203" pitchFamily="34" charset="0"/>
              </a:rPr>
              <a:t> e online (cliente Microsoft Dynamics CRM para Microsoft Office Outlook)</a:t>
            </a:r>
          </a:p>
          <a:p>
            <a:endParaRPr lang="pt-BR">
              <a:latin typeface="+mj-lt"/>
              <a:cs typeface="Segoe UI Light" panose="020B0502040204020203" pitchFamily="34" charset="0"/>
            </a:endParaRPr>
          </a:p>
        </p:txBody>
      </p:sp>
    </p:spTree>
    <p:extLst>
      <p:ext uri="{BB962C8B-B14F-4D97-AF65-F5344CB8AC3E}">
        <p14:creationId xmlns:p14="http://schemas.microsoft.com/office/powerpoint/2010/main" val="33809244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Assemblies</a:t>
            </a:r>
            <a:r>
              <a:rPr lang="pt-BR">
                <a:solidFill>
                  <a:srgbClr val="00B0F0"/>
                </a:solidFill>
              </a:rPr>
              <a:t> Personalizados - Código</a:t>
            </a:r>
          </a:p>
        </p:txBody>
      </p:sp>
      <p:sp>
        <p:nvSpPr>
          <p:cNvPr id="2" name="Retângulo 1">
            <a:extLst>
              <a:ext uri="{FF2B5EF4-FFF2-40B4-BE49-F238E27FC236}">
                <a16:creationId xmlns:a16="http://schemas.microsoft.com/office/drawing/2014/main" id="{1844EF28-1F7E-4000-BA01-716677F28D25}"/>
              </a:ext>
            </a:extLst>
          </p:cNvPr>
          <p:cNvSpPr/>
          <p:nvPr/>
        </p:nvSpPr>
        <p:spPr>
          <a:xfrm>
            <a:off x="808037" y="754062"/>
            <a:ext cx="11506200" cy="6093976"/>
          </a:xfrm>
          <a:prstGeom prst="rect">
            <a:avLst/>
          </a:prstGeom>
        </p:spPr>
        <p:txBody>
          <a:bodyPr wrap="square">
            <a:spAutoFit/>
          </a:bodyPr>
          <a:lstStyle/>
          <a:p>
            <a:r>
              <a:rPr lang="pt-BR" sz="1300" err="1">
                <a:solidFill>
                  <a:srgbClr val="0000FF"/>
                </a:solidFill>
                <a:latin typeface="Consolas" panose="020B0609020204030204" pitchFamily="49" charset="0"/>
              </a:rPr>
              <a:t>public</a:t>
            </a:r>
            <a:r>
              <a:rPr lang="pt-BR" sz="1300">
                <a:solidFill>
                  <a:srgbClr val="000000"/>
                </a:solidFill>
                <a:latin typeface="Consolas" panose="020B0609020204030204" pitchFamily="49" charset="0"/>
              </a:rPr>
              <a:t> </a:t>
            </a:r>
            <a:r>
              <a:rPr lang="pt-BR" sz="1300" err="1">
                <a:solidFill>
                  <a:srgbClr val="0000FF"/>
                </a:solidFill>
                <a:latin typeface="Consolas" panose="020B0609020204030204" pitchFamily="49" charset="0"/>
              </a:rPr>
              <a:t>class</a:t>
            </a:r>
            <a:r>
              <a:rPr lang="pt-BR" sz="1300">
                <a:solidFill>
                  <a:srgbClr val="000000"/>
                </a:solidFill>
                <a:latin typeface="Consolas" panose="020B0609020204030204" pitchFamily="49" charset="0"/>
              </a:rPr>
              <a:t> </a:t>
            </a:r>
            <a:r>
              <a:rPr lang="pt-BR" sz="1300" err="1">
                <a:solidFill>
                  <a:srgbClr val="2B91AF"/>
                </a:solidFill>
                <a:latin typeface="Consolas" panose="020B0609020204030204" pitchFamily="49" charset="0"/>
              </a:rPr>
              <a:t>WFAssinc</a:t>
            </a:r>
            <a:r>
              <a:rPr lang="pt-BR" sz="1300">
                <a:solidFill>
                  <a:srgbClr val="000000"/>
                </a:solidFill>
                <a:latin typeface="Consolas" panose="020B0609020204030204" pitchFamily="49" charset="0"/>
              </a:rPr>
              <a:t> : </a:t>
            </a:r>
            <a:r>
              <a:rPr lang="pt-BR" sz="1300" err="1">
                <a:solidFill>
                  <a:srgbClr val="000000"/>
                </a:solidFill>
                <a:latin typeface="Consolas" panose="020B0609020204030204" pitchFamily="49" charset="0"/>
              </a:rPr>
              <a:t>CodeActivity</a:t>
            </a:r>
            <a:r>
              <a:rPr lang="pt-BR" sz="1300">
                <a:solidFill>
                  <a:srgbClr val="000000"/>
                </a:solidFill>
                <a:latin typeface="Consolas" panose="020B0609020204030204" pitchFamily="49" charset="0"/>
              </a:rPr>
              <a:t> {</a:t>
            </a:r>
          </a:p>
          <a:p>
            <a:r>
              <a:rPr lang="pt-BR" sz="1300">
                <a:solidFill>
                  <a:srgbClr val="000000"/>
                </a:solidFill>
                <a:latin typeface="Consolas" panose="020B0609020204030204" pitchFamily="49" charset="0"/>
              </a:rPr>
              <a:t>        [Input(</a:t>
            </a:r>
            <a:r>
              <a:rPr lang="pt-BR" sz="1300">
                <a:solidFill>
                  <a:srgbClr val="A31515"/>
                </a:solidFill>
                <a:latin typeface="Consolas" panose="020B0609020204030204" pitchFamily="49" charset="0"/>
              </a:rPr>
              <a:t>"Entrada"</a:t>
            </a:r>
            <a:r>
              <a:rPr lang="pt-BR"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public</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InArgument</a:t>
            </a:r>
            <a:r>
              <a:rPr lang="en-US" sz="1300">
                <a:solidFill>
                  <a:srgbClr val="000000"/>
                </a:solidFill>
                <a:latin typeface="Consolas" panose="020B0609020204030204" pitchFamily="49" charset="0"/>
              </a:rPr>
              <a:t>&lt;</a:t>
            </a:r>
            <a:r>
              <a:rPr lang="en-US" sz="1300">
                <a:solidFill>
                  <a:srgbClr val="0000FF"/>
                </a:solidFill>
                <a:latin typeface="Consolas" panose="020B0609020204030204" pitchFamily="49" charset="0"/>
              </a:rPr>
              <a:t>string</a:t>
            </a:r>
            <a:r>
              <a:rPr lang="en-US" sz="1300">
                <a:solidFill>
                  <a:srgbClr val="000000"/>
                </a:solidFill>
                <a:latin typeface="Consolas" panose="020B0609020204030204" pitchFamily="49" charset="0"/>
              </a:rPr>
              <a:t>&gt; entrada { </a:t>
            </a:r>
            <a:r>
              <a:rPr lang="en-US" sz="1300">
                <a:solidFill>
                  <a:srgbClr val="0000FF"/>
                </a:solidFill>
                <a:latin typeface="Consolas" panose="020B0609020204030204" pitchFamily="49" charset="0"/>
              </a:rPr>
              <a:t>get</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set</a:t>
            </a:r>
            <a:r>
              <a:rPr lang="en-US" sz="1300">
                <a:solidFill>
                  <a:srgbClr val="000000"/>
                </a:solidFill>
                <a:latin typeface="Consolas" panose="020B0609020204030204" pitchFamily="49" charset="0"/>
              </a:rPr>
              <a:t>; }</a:t>
            </a:r>
          </a:p>
          <a:p>
            <a:endParaRPr lang="pt-BR" sz="1300">
              <a:solidFill>
                <a:srgbClr val="000000"/>
              </a:solidFill>
              <a:latin typeface="Consolas" panose="020B0609020204030204" pitchFamily="49" charset="0"/>
            </a:endParaRPr>
          </a:p>
          <a:p>
            <a:r>
              <a:rPr lang="pt-BR" sz="1300">
                <a:solidFill>
                  <a:srgbClr val="000000"/>
                </a:solidFill>
                <a:latin typeface="Consolas" panose="020B0609020204030204" pitchFamily="49" charset="0"/>
              </a:rPr>
              <a:t>        [Input(</a:t>
            </a:r>
            <a:r>
              <a:rPr lang="pt-BR" sz="1300">
                <a:solidFill>
                  <a:srgbClr val="A31515"/>
                </a:solidFill>
                <a:latin typeface="Consolas" panose="020B0609020204030204" pitchFamily="49" charset="0"/>
              </a:rPr>
              <a:t>"</a:t>
            </a:r>
            <a:r>
              <a:rPr lang="pt-BR" sz="1300" err="1">
                <a:solidFill>
                  <a:srgbClr val="A31515"/>
                </a:solidFill>
                <a:latin typeface="Consolas" panose="020B0609020204030204" pitchFamily="49" charset="0"/>
              </a:rPr>
              <a:t>Usuario</a:t>
            </a:r>
            <a:r>
              <a:rPr lang="pt-BR" sz="1300">
                <a:solidFill>
                  <a:srgbClr val="A31515"/>
                </a:solidFill>
                <a:latin typeface="Consolas" panose="020B0609020204030204" pitchFamily="49" charset="0"/>
              </a:rPr>
              <a:t>"</a:t>
            </a:r>
            <a:r>
              <a:rPr lang="pt-BR" sz="1300">
                <a:solidFill>
                  <a:srgbClr val="000000"/>
                </a:solidFill>
                <a:latin typeface="Consolas" panose="020B0609020204030204" pitchFamily="49" charset="0"/>
              </a:rPr>
              <a:t>)]</a:t>
            </a:r>
          </a:p>
          <a:p>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ReferenceTarget</a:t>
            </a:r>
            <a:r>
              <a:rPr lang="pt-BR" sz="1300">
                <a:solidFill>
                  <a:srgbClr val="000000"/>
                </a:solidFill>
                <a:latin typeface="Consolas" panose="020B0609020204030204" pitchFamily="49" charset="0"/>
              </a:rPr>
              <a:t>(</a:t>
            </a:r>
            <a:r>
              <a:rPr lang="pt-BR" sz="1300">
                <a:solidFill>
                  <a:srgbClr val="A31515"/>
                </a:solidFill>
                <a:latin typeface="Consolas" panose="020B0609020204030204" pitchFamily="49" charset="0"/>
              </a:rPr>
              <a:t>"</a:t>
            </a:r>
            <a:r>
              <a:rPr lang="pt-BR" sz="1300" err="1">
                <a:solidFill>
                  <a:srgbClr val="A31515"/>
                </a:solidFill>
                <a:latin typeface="Consolas" panose="020B0609020204030204" pitchFamily="49" charset="0"/>
              </a:rPr>
              <a:t>systemuser</a:t>
            </a:r>
            <a:r>
              <a:rPr lang="pt-BR" sz="1300">
                <a:solidFill>
                  <a:srgbClr val="A31515"/>
                </a:solidFill>
                <a:latin typeface="Consolas" panose="020B0609020204030204" pitchFamily="49" charset="0"/>
              </a:rPr>
              <a:t>"</a:t>
            </a:r>
            <a:r>
              <a:rPr lang="pt-BR"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public</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InArgument</a:t>
            </a:r>
            <a:r>
              <a:rPr lang="en-US" sz="1300">
                <a:solidFill>
                  <a:srgbClr val="000000"/>
                </a:solidFill>
                <a:latin typeface="Consolas" panose="020B0609020204030204" pitchFamily="49" charset="0"/>
              </a:rPr>
              <a:t>&lt;</a:t>
            </a:r>
            <a:r>
              <a:rPr lang="en-US" sz="1300" err="1">
                <a:solidFill>
                  <a:srgbClr val="000000"/>
                </a:solidFill>
                <a:latin typeface="Consolas" panose="020B0609020204030204" pitchFamily="49" charset="0"/>
              </a:rPr>
              <a:t>EntityReference</a:t>
            </a:r>
            <a:r>
              <a:rPr lang="en-US" sz="1300">
                <a:solidFill>
                  <a:srgbClr val="000000"/>
                </a:solidFill>
                <a:latin typeface="Consolas" panose="020B0609020204030204" pitchFamily="49" charset="0"/>
              </a:rPr>
              <a:t>&gt; </a:t>
            </a:r>
            <a:r>
              <a:rPr lang="en-US" sz="1300" err="1">
                <a:solidFill>
                  <a:srgbClr val="000000"/>
                </a:solidFill>
                <a:latin typeface="Consolas" panose="020B0609020204030204" pitchFamily="49" charset="0"/>
              </a:rPr>
              <a:t>usuarioEntrada</a:t>
            </a:r>
            <a:r>
              <a:rPr lang="en-US" sz="1300">
                <a:solidFill>
                  <a:srgbClr val="000000"/>
                </a:solidFill>
                <a:latin typeface="Consolas" panose="020B0609020204030204" pitchFamily="49" charset="0"/>
              </a:rPr>
              <a:t> { </a:t>
            </a:r>
            <a:r>
              <a:rPr lang="en-US" sz="1300">
                <a:solidFill>
                  <a:srgbClr val="0000FF"/>
                </a:solidFill>
                <a:latin typeface="Consolas" panose="020B0609020204030204" pitchFamily="49" charset="0"/>
              </a:rPr>
              <a:t>get</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set</a:t>
            </a:r>
            <a:r>
              <a:rPr lang="en-US" sz="1300">
                <a:solidFill>
                  <a:srgbClr val="000000"/>
                </a:solidFill>
                <a:latin typeface="Consolas" panose="020B0609020204030204" pitchFamily="49" charset="0"/>
              </a:rPr>
              <a:t>; }</a:t>
            </a:r>
          </a:p>
          <a:p>
            <a:endParaRPr lang="pt-BR" sz="1300">
              <a:solidFill>
                <a:srgbClr val="000000"/>
              </a:solidFill>
              <a:latin typeface="Consolas" panose="020B0609020204030204" pitchFamily="49" charset="0"/>
            </a:endParaRPr>
          </a:p>
          <a:p>
            <a:r>
              <a:rPr lang="pt-BR" sz="1300">
                <a:solidFill>
                  <a:srgbClr val="000000"/>
                </a:solidFill>
                <a:latin typeface="Consolas" panose="020B0609020204030204" pitchFamily="49" charset="0"/>
              </a:rPr>
              <a:t>        [Input(</a:t>
            </a:r>
            <a:r>
              <a:rPr lang="pt-BR" sz="1300">
                <a:solidFill>
                  <a:srgbClr val="A31515"/>
                </a:solidFill>
                <a:latin typeface="Consolas" panose="020B0609020204030204" pitchFamily="49" charset="0"/>
              </a:rPr>
              <a:t>"Conta"</a:t>
            </a:r>
            <a:r>
              <a:rPr lang="pt-BR" sz="1300">
                <a:solidFill>
                  <a:srgbClr val="000000"/>
                </a:solidFill>
                <a:latin typeface="Consolas" panose="020B0609020204030204" pitchFamily="49" charset="0"/>
              </a:rPr>
              <a:t>)]</a:t>
            </a:r>
          </a:p>
          <a:p>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ReferenceTarget</a:t>
            </a:r>
            <a:r>
              <a:rPr lang="pt-BR" sz="1300">
                <a:solidFill>
                  <a:srgbClr val="000000"/>
                </a:solidFill>
                <a:latin typeface="Consolas" panose="020B0609020204030204" pitchFamily="49" charset="0"/>
              </a:rPr>
              <a:t>(</a:t>
            </a:r>
            <a:r>
              <a:rPr lang="pt-BR" sz="1300">
                <a:solidFill>
                  <a:srgbClr val="A31515"/>
                </a:solidFill>
                <a:latin typeface="Consolas" panose="020B0609020204030204" pitchFamily="49" charset="0"/>
              </a:rPr>
              <a:t>"</a:t>
            </a:r>
            <a:r>
              <a:rPr lang="pt-BR" sz="1300" err="1">
                <a:solidFill>
                  <a:srgbClr val="A31515"/>
                </a:solidFill>
                <a:latin typeface="Consolas" panose="020B0609020204030204" pitchFamily="49" charset="0"/>
              </a:rPr>
              <a:t>account</a:t>
            </a:r>
            <a:r>
              <a:rPr lang="pt-BR" sz="1300">
                <a:solidFill>
                  <a:srgbClr val="A31515"/>
                </a:solidFill>
                <a:latin typeface="Consolas" panose="020B0609020204030204" pitchFamily="49" charset="0"/>
              </a:rPr>
              <a:t>"</a:t>
            </a:r>
            <a:r>
              <a:rPr lang="pt-BR"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public</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InArgument</a:t>
            </a:r>
            <a:r>
              <a:rPr lang="en-US" sz="1300">
                <a:solidFill>
                  <a:srgbClr val="000000"/>
                </a:solidFill>
                <a:latin typeface="Consolas" panose="020B0609020204030204" pitchFamily="49" charset="0"/>
              </a:rPr>
              <a:t>&lt;</a:t>
            </a:r>
            <a:r>
              <a:rPr lang="en-US" sz="1300" err="1">
                <a:solidFill>
                  <a:srgbClr val="000000"/>
                </a:solidFill>
                <a:latin typeface="Consolas" panose="020B0609020204030204" pitchFamily="49" charset="0"/>
              </a:rPr>
              <a:t>EntityReference</a:t>
            </a:r>
            <a:r>
              <a:rPr lang="en-US" sz="1300">
                <a:solidFill>
                  <a:srgbClr val="000000"/>
                </a:solidFill>
                <a:latin typeface="Consolas" panose="020B0609020204030204" pitchFamily="49" charset="0"/>
              </a:rPr>
              <a:t>&gt; </a:t>
            </a:r>
            <a:r>
              <a:rPr lang="en-US" sz="1300" err="1">
                <a:solidFill>
                  <a:srgbClr val="000000"/>
                </a:solidFill>
                <a:latin typeface="Consolas" panose="020B0609020204030204" pitchFamily="49" charset="0"/>
              </a:rPr>
              <a:t>conta</a:t>
            </a:r>
            <a:r>
              <a:rPr lang="en-US" sz="1300">
                <a:solidFill>
                  <a:srgbClr val="000000"/>
                </a:solidFill>
                <a:latin typeface="Consolas" panose="020B0609020204030204" pitchFamily="49" charset="0"/>
              </a:rPr>
              <a:t> { </a:t>
            </a:r>
            <a:r>
              <a:rPr lang="en-US" sz="1300">
                <a:solidFill>
                  <a:srgbClr val="0000FF"/>
                </a:solidFill>
                <a:latin typeface="Consolas" panose="020B0609020204030204" pitchFamily="49" charset="0"/>
              </a:rPr>
              <a:t>get</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set</a:t>
            </a:r>
            <a:r>
              <a:rPr lang="en-US" sz="1300">
                <a:solidFill>
                  <a:srgbClr val="000000"/>
                </a:solidFill>
                <a:latin typeface="Consolas" panose="020B0609020204030204" pitchFamily="49" charset="0"/>
              </a:rPr>
              <a:t>; }</a:t>
            </a:r>
          </a:p>
          <a:p>
            <a:endParaRPr lang="pt-BR" sz="1300">
              <a:solidFill>
                <a:srgbClr val="000000"/>
              </a:solidFill>
              <a:latin typeface="Consolas" panose="020B0609020204030204" pitchFamily="49" charset="0"/>
            </a:endParaRPr>
          </a:p>
          <a:p>
            <a:r>
              <a:rPr lang="pt-BR" sz="1300">
                <a:solidFill>
                  <a:srgbClr val="000000"/>
                </a:solidFill>
                <a:latin typeface="Consolas" panose="020B0609020204030204" pitchFamily="49" charset="0"/>
              </a:rPr>
              <a:t>        [Output(</a:t>
            </a:r>
            <a:r>
              <a:rPr lang="pt-BR" sz="1300">
                <a:solidFill>
                  <a:srgbClr val="A31515"/>
                </a:solidFill>
                <a:latin typeface="Consolas" panose="020B0609020204030204" pitchFamily="49" charset="0"/>
              </a:rPr>
              <a:t>"</a:t>
            </a:r>
            <a:r>
              <a:rPr lang="pt-BR" sz="1300" err="1">
                <a:solidFill>
                  <a:srgbClr val="A31515"/>
                </a:solidFill>
                <a:latin typeface="Consolas" panose="020B0609020204030204" pitchFamily="49" charset="0"/>
              </a:rPr>
              <a:t>Saida</a:t>
            </a:r>
            <a:r>
              <a:rPr lang="pt-BR" sz="1300">
                <a:solidFill>
                  <a:srgbClr val="A31515"/>
                </a:solidFill>
                <a:latin typeface="Consolas" panose="020B0609020204030204" pitchFamily="49" charset="0"/>
              </a:rPr>
              <a:t>"</a:t>
            </a:r>
            <a:r>
              <a:rPr lang="pt-BR" sz="1300">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public</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OutArgument</a:t>
            </a:r>
            <a:r>
              <a:rPr lang="en-US" sz="1300">
                <a:solidFill>
                  <a:srgbClr val="000000"/>
                </a:solidFill>
                <a:latin typeface="Consolas" panose="020B0609020204030204" pitchFamily="49" charset="0"/>
              </a:rPr>
              <a:t>&lt;</a:t>
            </a:r>
            <a:r>
              <a:rPr lang="en-US" sz="1300">
                <a:solidFill>
                  <a:srgbClr val="0000FF"/>
                </a:solidFill>
                <a:latin typeface="Consolas" panose="020B0609020204030204" pitchFamily="49" charset="0"/>
              </a:rPr>
              <a:t>string</a:t>
            </a:r>
            <a:r>
              <a:rPr lang="en-US" sz="1300">
                <a:solidFill>
                  <a:srgbClr val="000000"/>
                </a:solidFill>
                <a:latin typeface="Consolas" panose="020B0609020204030204" pitchFamily="49" charset="0"/>
              </a:rPr>
              <a:t>&gt; </a:t>
            </a:r>
            <a:r>
              <a:rPr lang="en-US" sz="1300" err="1">
                <a:solidFill>
                  <a:srgbClr val="000000"/>
                </a:solidFill>
                <a:latin typeface="Consolas" panose="020B0609020204030204" pitchFamily="49" charset="0"/>
              </a:rPr>
              <a:t>saida</a:t>
            </a:r>
            <a:r>
              <a:rPr lang="en-US" sz="1300">
                <a:solidFill>
                  <a:srgbClr val="000000"/>
                </a:solidFill>
                <a:latin typeface="Consolas" panose="020B0609020204030204" pitchFamily="49" charset="0"/>
              </a:rPr>
              <a:t> { </a:t>
            </a:r>
            <a:r>
              <a:rPr lang="en-US" sz="1300">
                <a:solidFill>
                  <a:srgbClr val="0000FF"/>
                </a:solidFill>
                <a:latin typeface="Consolas" panose="020B0609020204030204" pitchFamily="49" charset="0"/>
              </a:rPr>
              <a:t>get</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set</a:t>
            </a:r>
            <a:r>
              <a:rPr lang="en-US" sz="1300">
                <a:solidFill>
                  <a:srgbClr val="000000"/>
                </a:solidFill>
                <a:latin typeface="Consolas" panose="020B0609020204030204" pitchFamily="49" charset="0"/>
              </a:rPr>
              <a:t>; }</a:t>
            </a:r>
          </a:p>
          <a:p>
            <a:endParaRPr lang="pt-BR" sz="1300">
              <a:solidFill>
                <a:srgbClr val="000000"/>
              </a:solidFill>
              <a:latin typeface="Consolas" panose="020B0609020204030204" pitchFamily="49" charset="0"/>
            </a:endParaRPr>
          </a:p>
          <a:p>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protected</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override</a:t>
            </a:r>
            <a:r>
              <a:rPr lang="en-US" sz="1300">
                <a:solidFill>
                  <a:srgbClr val="000000"/>
                </a:solidFill>
                <a:latin typeface="Consolas" panose="020B0609020204030204" pitchFamily="49" charset="0"/>
              </a:rPr>
              <a:t> </a:t>
            </a:r>
            <a:r>
              <a:rPr lang="en-US" sz="1300">
                <a:solidFill>
                  <a:srgbClr val="0000FF"/>
                </a:solidFill>
                <a:latin typeface="Consolas" panose="020B0609020204030204" pitchFamily="49" charset="0"/>
              </a:rPr>
              <a:t>void</a:t>
            </a:r>
            <a:r>
              <a:rPr lang="en-US" sz="1300">
                <a:solidFill>
                  <a:srgbClr val="000000"/>
                </a:solidFill>
                <a:latin typeface="Consolas" panose="020B0609020204030204" pitchFamily="49" charset="0"/>
              </a:rPr>
              <a:t> Execute(</a:t>
            </a:r>
            <a:r>
              <a:rPr lang="en-US" sz="1300" err="1">
                <a:solidFill>
                  <a:srgbClr val="000000"/>
                </a:solidFill>
                <a:latin typeface="Consolas" panose="020B0609020204030204" pitchFamily="49" charset="0"/>
              </a:rPr>
              <a:t>CodeActivityContext</a:t>
            </a:r>
            <a:r>
              <a:rPr lang="en-US" sz="1300">
                <a:solidFill>
                  <a:srgbClr val="000000"/>
                </a:solidFill>
                <a:latin typeface="Consolas" panose="020B0609020204030204" pitchFamily="49" charset="0"/>
              </a:rPr>
              <a:t> context) {</a:t>
            </a:r>
          </a:p>
          <a:p>
            <a:endParaRPr lang="en-US" sz="1300">
              <a:solidFill>
                <a:srgbClr val="000000"/>
              </a:solidFill>
              <a:latin typeface="Consolas" panose="020B0609020204030204" pitchFamily="49" charset="0"/>
            </a:endParaRPr>
          </a:p>
          <a:p>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IWorkflowContext</a:t>
            </a:r>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contextoWorkFlow</a:t>
            </a:r>
            <a:r>
              <a:rPr lang="pt-BR" sz="1300">
                <a:solidFill>
                  <a:srgbClr val="000000"/>
                </a:solidFill>
                <a:latin typeface="Consolas" panose="020B0609020204030204" pitchFamily="49" charset="0"/>
              </a:rPr>
              <a:t> = </a:t>
            </a:r>
            <a:r>
              <a:rPr lang="pt-BR" sz="1300" err="1">
                <a:solidFill>
                  <a:srgbClr val="000000"/>
                </a:solidFill>
                <a:latin typeface="Consolas" panose="020B0609020204030204" pitchFamily="49" charset="0"/>
              </a:rPr>
              <a:t>context.GetExtension</a:t>
            </a:r>
            <a:r>
              <a:rPr lang="pt-BR" sz="1300">
                <a:solidFill>
                  <a:srgbClr val="000000"/>
                </a:solidFill>
                <a:latin typeface="Consolas" panose="020B0609020204030204" pitchFamily="49" charset="0"/>
              </a:rPr>
              <a:t>&lt;</a:t>
            </a:r>
            <a:r>
              <a:rPr lang="pt-BR" sz="1300" err="1">
                <a:solidFill>
                  <a:srgbClr val="000000"/>
                </a:solidFill>
                <a:latin typeface="Consolas" panose="020B0609020204030204" pitchFamily="49" charset="0"/>
              </a:rPr>
              <a:t>IWorkflowContext</a:t>
            </a:r>
            <a:r>
              <a:rPr lang="pt-BR" sz="1300">
                <a:solidFill>
                  <a:srgbClr val="000000"/>
                </a:solidFill>
                <a:latin typeface="Consolas" panose="020B0609020204030204" pitchFamily="49" charset="0"/>
              </a:rPr>
              <a:t>&gt;();</a:t>
            </a:r>
          </a:p>
          <a:p>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IOrganizationServiceFactory</a:t>
            </a:r>
            <a:r>
              <a:rPr lang="en-US" sz="1300">
                <a:solidFill>
                  <a:srgbClr val="000000"/>
                </a:solidFill>
                <a:latin typeface="Consolas" panose="020B0609020204030204" pitchFamily="49" charset="0"/>
              </a:rPr>
              <a:t> </a:t>
            </a:r>
            <a:r>
              <a:rPr lang="en-US" sz="1300" err="1">
                <a:solidFill>
                  <a:srgbClr val="000000"/>
                </a:solidFill>
                <a:latin typeface="Consolas" panose="020B0609020204030204" pitchFamily="49" charset="0"/>
              </a:rPr>
              <a:t>serviceFactory</a:t>
            </a:r>
            <a:r>
              <a:rPr lang="en-US" sz="1300">
                <a:solidFill>
                  <a:srgbClr val="000000"/>
                </a:solidFill>
                <a:latin typeface="Consolas" panose="020B0609020204030204" pitchFamily="49" charset="0"/>
              </a:rPr>
              <a:t> = </a:t>
            </a:r>
            <a:r>
              <a:rPr lang="en-US" sz="1300" err="1">
                <a:solidFill>
                  <a:srgbClr val="000000"/>
                </a:solidFill>
                <a:latin typeface="Consolas" panose="020B0609020204030204" pitchFamily="49" charset="0"/>
              </a:rPr>
              <a:t>context.GetExtension</a:t>
            </a:r>
            <a:r>
              <a:rPr lang="en-US" sz="1300">
                <a:solidFill>
                  <a:srgbClr val="000000"/>
                </a:solidFill>
                <a:latin typeface="Consolas" panose="020B0609020204030204" pitchFamily="49" charset="0"/>
              </a:rPr>
              <a:t>&lt;</a:t>
            </a:r>
            <a:r>
              <a:rPr lang="en-US" sz="1300" err="1">
                <a:solidFill>
                  <a:srgbClr val="000000"/>
                </a:solidFill>
                <a:latin typeface="Consolas" panose="020B0609020204030204" pitchFamily="49" charset="0"/>
              </a:rPr>
              <a:t>IOrganizationServiceFactory</a:t>
            </a:r>
            <a:r>
              <a:rPr lang="en-US" sz="1300">
                <a:solidFill>
                  <a:srgbClr val="000000"/>
                </a:solidFill>
                <a:latin typeface="Consolas" panose="020B0609020204030204" pitchFamily="49" charset="0"/>
              </a:rPr>
              <a:t>&gt;();            </a:t>
            </a:r>
          </a:p>
          <a:p>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ITracingService</a:t>
            </a:r>
            <a:r>
              <a:rPr lang="pt-BR" sz="1300">
                <a:solidFill>
                  <a:srgbClr val="000000"/>
                </a:solidFill>
                <a:latin typeface="Consolas" panose="020B0609020204030204" pitchFamily="49" charset="0"/>
              </a:rPr>
              <a:t> trace = </a:t>
            </a:r>
            <a:r>
              <a:rPr lang="pt-BR" sz="1300" err="1">
                <a:solidFill>
                  <a:srgbClr val="000000"/>
                </a:solidFill>
                <a:latin typeface="Consolas" panose="020B0609020204030204" pitchFamily="49" charset="0"/>
              </a:rPr>
              <a:t>context.GetExtension</a:t>
            </a:r>
            <a:r>
              <a:rPr lang="pt-BR" sz="1300">
                <a:solidFill>
                  <a:srgbClr val="000000"/>
                </a:solidFill>
                <a:latin typeface="Consolas" panose="020B0609020204030204" pitchFamily="49" charset="0"/>
              </a:rPr>
              <a:t>&lt;</a:t>
            </a:r>
            <a:r>
              <a:rPr lang="pt-BR" sz="1300" err="1">
                <a:solidFill>
                  <a:srgbClr val="000000"/>
                </a:solidFill>
                <a:latin typeface="Consolas" panose="020B0609020204030204" pitchFamily="49" charset="0"/>
              </a:rPr>
              <a:t>ITracingService</a:t>
            </a:r>
            <a:r>
              <a:rPr lang="pt-BR" sz="1300">
                <a:solidFill>
                  <a:srgbClr val="000000"/>
                </a:solidFill>
                <a:latin typeface="Consolas" panose="020B0609020204030204" pitchFamily="49" charset="0"/>
              </a:rPr>
              <a:t>&gt;();</a:t>
            </a:r>
          </a:p>
          <a:p>
            <a:endParaRPr lang="pt-BR" sz="1300">
              <a:solidFill>
                <a:srgbClr val="000000"/>
              </a:solidFill>
              <a:latin typeface="Consolas" panose="020B0609020204030204" pitchFamily="49" charset="0"/>
            </a:endParaRPr>
          </a:p>
          <a:p>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trace.Trace</a:t>
            </a:r>
            <a:r>
              <a:rPr lang="pt-BR" sz="1300">
                <a:solidFill>
                  <a:srgbClr val="000000"/>
                </a:solidFill>
                <a:latin typeface="Consolas" panose="020B0609020204030204" pitchFamily="49" charset="0"/>
              </a:rPr>
              <a:t>(</a:t>
            </a:r>
            <a:r>
              <a:rPr lang="pt-BR" sz="1300">
                <a:solidFill>
                  <a:srgbClr val="A31515"/>
                </a:solidFill>
                <a:latin typeface="Consolas" panose="020B0609020204030204" pitchFamily="49" charset="0"/>
              </a:rPr>
              <a:t>"Inicio do </a:t>
            </a:r>
            <a:r>
              <a:rPr lang="pt-BR" sz="1300" err="1">
                <a:solidFill>
                  <a:srgbClr val="A31515"/>
                </a:solidFill>
                <a:latin typeface="Consolas" panose="020B0609020204030204" pitchFamily="49" charset="0"/>
              </a:rPr>
              <a:t>WorkFlow</a:t>
            </a:r>
            <a:r>
              <a:rPr lang="pt-BR" sz="1300">
                <a:solidFill>
                  <a:srgbClr val="A31515"/>
                </a:solidFill>
                <a:latin typeface="Consolas" panose="020B0609020204030204" pitchFamily="49" charset="0"/>
              </a:rPr>
              <a:t>"</a:t>
            </a:r>
            <a:r>
              <a:rPr lang="pt-BR" sz="1300">
                <a:solidFill>
                  <a:srgbClr val="000000"/>
                </a:solidFill>
                <a:latin typeface="Consolas" panose="020B0609020204030204" pitchFamily="49" charset="0"/>
              </a:rPr>
              <a:t>);</a:t>
            </a:r>
          </a:p>
          <a:p>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if</a:t>
            </a:r>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usuarioEntrada.Get</a:t>
            </a:r>
            <a:r>
              <a:rPr lang="pt-BR" sz="1300">
                <a:solidFill>
                  <a:srgbClr val="000000"/>
                </a:solidFill>
                <a:latin typeface="Consolas" panose="020B0609020204030204" pitchFamily="49" charset="0"/>
              </a:rPr>
              <a:t>&lt;</a:t>
            </a:r>
            <a:r>
              <a:rPr lang="pt-BR" sz="1300" err="1">
                <a:solidFill>
                  <a:srgbClr val="000000"/>
                </a:solidFill>
                <a:latin typeface="Consolas" panose="020B0609020204030204" pitchFamily="49" charset="0"/>
              </a:rPr>
              <a:t>EntityReference</a:t>
            </a:r>
            <a:r>
              <a:rPr lang="pt-BR" sz="1300">
                <a:solidFill>
                  <a:srgbClr val="000000"/>
                </a:solidFill>
                <a:latin typeface="Consolas" panose="020B0609020204030204" pitchFamily="49" charset="0"/>
              </a:rPr>
              <a:t>&gt;(</a:t>
            </a:r>
            <a:r>
              <a:rPr lang="pt-BR" sz="1300" err="1">
                <a:solidFill>
                  <a:srgbClr val="000000"/>
                </a:solidFill>
                <a:latin typeface="Consolas" panose="020B0609020204030204" pitchFamily="49" charset="0"/>
              </a:rPr>
              <a:t>context</a:t>
            </a:r>
            <a:r>
              <a:rPr lang="pt-BR" sz="1300">
                <a:solidFill>
                  <a:srgbClr val="000000"/>
                </a:solidFill>
                <a:latin typeface="Consolas" panose="020B0609020204030204" pitchFamily="49" charset="0"/>
              </a:rPr>
              <a:t>) != </a:t>
            </a:r>
            <a:r>
              <a:rPr lang="pt-BR" sz="1300" err="1">
                <a:solidFill>
                  <a:srgbClr val="000000"/>
                </a:solidFill>
                <a:latin typeface="Consolas" panose="020B0609020204030204" pitchFamily="49" charset="0"/>
              </a:rPr>
              <a:t>null</a:t>
            </a:r>
            <a:r>
              <a:rPr lang="pt-BR" sz="1300">
                <a:solidFill>
                  <a:srgbClr val="000000"/>
                </a:solidFill>
                <a:latin typeface="Consolas" panose="020B0609020204030204" pitchFamily="49" charset="0"/>
              </a:rPr>
              <a:t>) {</a:t>
            </a:r>
          </a:p>
          <a:p>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usuario</a:t>
            </a:r>
            <a:r>
              <a:rPr lang="pt-BR" sz="1300">
                <a:solidFill>
                  <a:srgbClr val="000000"/>
                </a:solidFill>
                <a:latin typeface="Consolas" panose="020B0609020204030204" pitchFamily="49" charset="0"/>
              </a:rPr>
              <a:t> = </a:t>
            </a:r>
            <a:r>
              <a:rPr lang="pt-BR" sz="1300" err="1">
                <a:solidFill>
                  <a:srgbClr val="000000"/>
                </a:solidFill>
                <a:latin typeface="Consolas" panose="020B0609020204030204" pitchFamily="49" charset="0"/>
              </a:rPr>
              <a:t>usuarioEntrada.Get</a:t>
            </a:r>
            <a:r>
              <a:rPr lang="pt-BR" sz="1300">
                <a:solidFill>
                  <a:srgbClr val="000000"/>
                </a:solidFill>
                <a:latin typeface="Consolas" panose="020B0609020204030204" pitchFamily="49" charset="0"/>
              </a:rPr>
              <a:t>&lt;</a:t>
            </a:r>
            <a:r>
              <a:rPr lang="pt-BR" sz="1300" err="1">
                <a:solidFill>
                  <a:srgbClr val="000000"/>
                </a:solidFill>
                <a:latin typeface="Consolas" panose="020B0609020204030204" pitchFamily="49" charset="0"/>
              </a:rPr>
              <a:t>EntityReference</a:t>
            </a:r>
            <a:r>
              <a:rPr lang="pt-BR" sz="1300">
                <a:solidFill>
                  <a:srgbClr val="000000"/>
                </a:solidFill>
                <a:latin typeface="Consolas" panose="020B0609020204030204" pitchFamily="49" charset="0"/>
              </a:rPr>
              <a:t>&gt;(</a:t>
            </a:r>
            <a:r>
              <a:rPr lang="pt-BR" sz="1300" err="1">
                <a:solidFill>
                  <a:srgbClr val="000000"/>
                </a:solidFill>
                <a:latin typeface="Consolas" panose="020B0609020204030204" pitchFamily="49" charset="0"/>
              </a:rPr>
              <a:t>context</a:t>
            </a:r>
            <a:r>
              <a:rPr lang="pt-BR" sz="1300">
                <a:solidFill>
                  <a:srgbClr val="000000"/>
                </a:solidFill>
                <a:latin typeface="Consolas" panose="020B0609020204030204" pitchFamily="49" charset="0"/>
              </a:rPr>
              <a:t>).Id;</a:t>
            </a:r>
          </a:p>
          <a:p>
            <a:r>
              <a:rPr lang="pt-BR" sz="1300">
                <a:solidFill>
                  <a:srgbClr val="000000"/>
                </a:solidFill>
                <a:latin typeface="Consolas" panose="020B0609020204030204" pitchFamily="49" charset="0"/>
              </a:rPr>
              <a:t>            } </a:t>
            </a:r>
            <a:r>
              <a:rPr lang="pt-BR" sz="1300" err="1">
                <a:solidFill>
                  <a:srgbClr val="000000"/>
                </a:solidFill>
                <a:latin typeface="Consolas" panose="020B0609020204030204" pitchFamily="49" charset="0"/>
              </a:rPr>
              <a:t>else</a:t>
            </a:r>
            <a:r>
              <a:rPr lang="pt-BR" sz="1300">
                <a:solidFill>
                  <a:srgbClr val="000000"/>
                </a:solidFill>
                <a:latin typeface="Consolas" panose="020B0609020204030204" pitchFamily="49" charset="0"/>
              </a:rPr>
              <a:t> {</a:t>
            </a:r>
          </a:p>
          <a:p>
            <a:r>
              <a:rPr lang="pt-BR" sz="1300">
                <a:solidFill>
                  <a:srgbClr val="000000"/>
                </a:solidFill>
                <a:latin typeface="Consolas" panose="020B0609020204030204" pitchFamily="49" charset="0"/>
              </a:rPr>
              <a:t>                </a:t>
            </a:r>
            <a:r>
              <a:rPr lang="pt-BR" sz="1300" err="1">
                <a:solidFill>
                  <a:srgbClr val="000000"/>
                </a:solidFill>
                <a:latin typeface="Consolas" panose="020B0609020204030204" pitchFamily="49" charset="0"/>
              </a:rPr>
              <a:t>usuario</a:t>
            </a:r>
            <a:r>
              <a:rPr lang="pt-BR" sz="1300">
                <a:solidFill>
                  <a:srgbClr val="000000"/>
                </a:solidFill>
                <a:latin typeface="Consolas" panose="020B0609020204030204" pitchFamily="49" charset="0"/>
              </a:rPr>
              <a:t> = </a:t>
            </a:r>
            <a:r>
              <a:rPr lang="pt-BR" sz="1300" err="1">
                <a:solidFill>
                  <a:srgbClr val="000000"/>
                </a:solidFill>
                <a:latin typeface="Consolas" panose="020B0609020204030204" pitchFamily="49" charset="0"/>
              </a:rPr>
              <a:t>contextoWorkFlow.InitiatingUserId</a:t>
            </a:r>
            <a:r>
              <a:rPr lang="pt-BR" sz="1300">
                <a:solidFill>
                  <a:srgbClr val="000000"/>
                </a:solidFill>
                <a:latin typeface="Consolas" panose="020B0609020204030204" pitchFamily="49" charset="0"/>
              </a:rPr>
              <a:t>;</a:t>
            </a:r>
          </a:p>
          <a:p>
            <a:r>
              <a:rPr lang="pt-BR" sz="1300">
                <a:solidFill>
                  <a:srgbClr val="000000"/>
                </a:solidFill>
                <a:latin typeface="Consolas" panose="020B0609020204030204" pitchFamily="49" charset="0"/>
              </a:rPr>
              <a:t>            }</a:t>
            </a:r>
          </a:p>
          <a:p>
            <a:r>
              <a:rPr lang="pt-BR" sz="1300">
                <a:solidFill>
                  <a:srgbClr val="000000"/>
                </a:solidFill>
                <a:latin typeface="Consolas" panose="020B0609020204030204" pitchFamily="49" charset="0"/>
              </a:rPr>
              <a:t>            </a:t>
            </a:r>
            <a:endParaRPr lang="en-US" sz="1300">
              <a:solidFill>
                <a:srgbClr val="000000"/>
              </a:solidFill>
              <a:latin typeface="Consolas" panose="020B0609020204030204" pitchFamily="49" charset="0"/>
            </a:endParaRPr>
          </a:p>
          <a:p>
            <a:r>
              <a:rPr lang="pt-BR" sz="1300">
                <a:solidFill>
                  <a:srgbClr val="000000"/>
                </a:solidFill>
                <a:latin typeface="Consolas" panose="020B0609020204030204" pitchFamily="49" charset="0"/>
              </a:rPr>
              <a:t>        }</a:t>
            </a:r>
          </a:p>
          <a:p>
            <a:r>
              <a:rPr lang="pt-BR" sz="1300">
                <a:solidFill>
                  <a:srgbClr val="000000"/>
                </a:solidFill>
                <a:latin typeface="Consolas" panose="020B0609020204030204" pitchFamily="49" charset="0"/>
              </a:rPr>
              <a:t>    }</a:t>
            </a:r>
            <a:endParaRPr lang="pt-BR" sz="1300"/>
          </a:p>
        </p:txBody>
      </p:sp>
    </p:spTree>
    <p:extLst>
      <p:ext uri="{BB962C8B-B14F-4D97-AF65-F5344CB8AC3E}">
        <p14:creationId xmlns:p14="http://schemas.microsoft.com/office/powerpoint/2010/main" val="38078356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24" y="0"/>
            <a:ext cx="11192828" cy="839343"/>
          </a:xfrm>
        </p:spPr>
        <p:txBody>
          <a:bodyPr>
            <a:normAutofit/>
          </a:bodyPr>
          <a:lstStyle/>
          <a:p>
            <a:r>
              <a:rPr lang="pt-BR">
                <a:solidFill>
                  <a:srgbClr val="00B0F0"/>
                </a:solidFill>
              </a:rPr>
              <a:t>Laboratório: Processo customizado</a:t>
            </a:r>
          </a:p>
        </p:txBody>
      </p:sp>
      <p:sp>
        <p:nvSpPr>
          <p:cNvPr id="3" name="Espaço Reservado para Texto 2"/>
          <p:cNvSpPr>
            <a:spLocks noGrp="1"/>
          </p:cNvSpPr>
          <p:nvPr>
            <p:ph type="body" sz="quarter" idx="4294967295"/>
          </p:nvPr>
        </p:nvSpPr>
        <p:spPr>
          <a:xfrm>
            <a:off x="621824" y="1088037"/>
            <a:ext cx="11192828" cy="5207035"/>
          </a:xfrm>
          <a:prstGeom prst="rect">
            <a:avLst/>
          </a:prstGeom>
        </p:spPr>
        <p:txBody>
          <a:bodyPr/>
          <a:lstStyle/>
          <a:p>
            <a:r>
              <a:rPr lang="pt-BR" sz="1800"/>
              <a:t>Este laboratório demonstra a criação de um fluxo de trabalho customizado</a:t>
            </a:r>
          </a:p>
        </p:txBody>
      </p:sp>
      <p:pic>
        <p:nvPicPr>
          <p:cNvPr id="1030" name="Picture 6" descr="http://images.all-free-download.com/images/graphiclarge/glass_lab_bottle_266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116262"/>
            <a:ext cx="4048125" cy="30384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183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quarter" idx="4294967295"/>
          </p:nvPr>
        </p:nvSpPr>
        <p:spPr>
          <a:xfrm>
            <a:off x="1493837" y="3116262"/>
            <a:ext cx="8714368" cy="608083"/>
          </a:xfrm>
          <a:prstGeom prst="rect">
            <a:avLst/>
          </a:prstGeom>
        </p:spPr>
        <p:txBody>
          <a:bodyPr/>
          <a:lstStyle/>
          <a:p>
            <a:pPr marL="0" indent="0" algn="ctr">
              <a:buNone/>
            </a:pPr>
            <a:r>
              <a:rPr lang="pt-BR">
                <a:solidFill>
                  <a:schemeClr val="bg1"/>
                </a:solidFill>
                <a:latin typeface="Segoe UI Light" panose="020B0502040204020203" pitchFamily="34" charset="0"/>
                <a:cs typeface="Segoe UI Light" panose="020B0502040204020203" pitchFamily="34" charset="0"/>
              </a:rPr>
              <a:t>Eventos do Aplicativo</a:t>
            </a:r>
          </a:p>
        </p:txBody>
      </p:sp>
    </p:spTree>
    <p:extLst>
      <p:ext uri="{BB962C8B-B14F-4D97-AF65-F5344CB8AC3E}">
        <p14:creationId xmlns:p14="http://schemas.microsoft.com/office/powerpoint/2010/main" val="27988265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40903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Usar bibliotecas JScript para personalizar o Microsoft Dynamics CRM</a:t>
            </a:r>
          </a:p>
          <a:p>
            <a:pPr algn="just"/>
            <a:r>
              <a:rPr lang="pt-BR" sz="1800">
                <a:latin typeface="Segoe UI "/>
                <a:cs typeface="Segoe UI Light" panose="020B0502040204020203" pitchFamily="34" charset="0"/>
              </a:rPr>
              <a:t>Explorar eventos de formulário e campo</a:t>
            </a:r>
          </a:p>
          <a:p>
            <a:pPr algn="just"/>
            <a:r>
              <a:rPr lang="pt-BR" sz="1800">
                <a:latin typeface="Segoe UI "/>
                <a:cs typeface="Segoe UI Light" panose="020B0502040204020203" pitchFamily="34" charset="0"/>
              </a:rPr>
              <a:t>Examinar:</a:t>
            </a:r>
          </a:p>
          <a:p>
            <a:pPr lvl="1" algn="just"/>
            <a:r>
              <a:rPr lang="pt-BR" sz="1800">
                <a:latin typeface="Segoe UI "/>
                <a:cs typeface="Segoe UI Light" panose="020B0502040204020203" pitchFamily="34" charset="0"/>
              </a:rPr>
              <a:t>Objeto </a:t>
            </a:r>
            <a:r>
              <a:rPr lang="pt-BR" sz="1800" err="1">
                <a:latin typeface="Segoe UI "/>
                <a:cs typeface="Segoe UI Light" panose="020B0502040204020203" pitchFamily="34" charset="0"/>
              </a:rPr>
              <a:t>Xrm.Page</a:t>
            </a:r>
            <a:endParaRPr lang="pt-BR" sz="1800">
              <a:latin typeface="Segoe UI "/>
              <a:cs typeface="Segoe UI Light" panose="020B0502040204020203" pitchFamily="34" charset="0"/>
            </a:endParaRPr>
          </a:p>
          <a:p>
            <a:pPr lvl="1" algn="just"/>
            <a:r>
              <a:rPr lang="pt-BR" sz="1800">
                <a:latin typeface="Segoe UI "/>
                <a:cs typeface="Segoe UI Light" panose="020B0502040204020203" pitchFamily="34" charset="0"/>
              </a:rPr>
              <a:t>Objeto </a:t>
            </a:r>
            <a:r>
              <a:rPr lang="pt-BR" sz="1800" err="1">
                <a:latin typeface="Segoe UI "/>
                <a:cs typeface="Segoe UI Light" panose="020B0502040204020203" pitchFamily="34" charset="0"/>
              </a:rPr>
              <a:t>Xrm.Page.context</a:t>
            </a:r>
            <a:r>
              <a:rPr lang="pt-BR" sz="1800">
                <a:latin typeface="Segoe UI "/>
                <a:cs typeface="Segoe UI Light" panose="020B0502040204020203" pitchFamily="34" charset="0"/>
              </a:rPr>
              <a:t> (objeto de contexto do lado do cliente)</a:t>
            </a:r>
          </a:p>
          <a:p>
            <a:pPr lvl="1" algn="just"/>
            <a:r>
              <a:rPr lang="pt-BR" sz="1800">
                <a:latin typeface="Segoe UI "/>
                <a:cs typeface="Segoe UI Light" panose="020B0502040204020203" pitchFamily="34" charset="0"/>
              </a:rPr>
              <a:t>Objeto </a:t>
            </a:r>
            <a:r>
              <a:rPr lang="pt-BR" sz="1800" err="1">
                <a:latin typeface="Segoe UI "/>
                <a:cs typeface="Segoe UI Light" panose="020B0502040204020203" pitchFamily="34" charset="0"/>
              </a:rPr>
              <a:t>Xrm.Page.data.entity</a:t>
            </a:r>
            <a:endParaRPr lang="pt-BR" sz="1800">
              <a:latin typeface="Segoe UI "/>
              <a:cs typeface="Segoe UI Light" panose="020B0502040204020203" pitchFamily="34" charset="0"/>
            </a:endParaRPr>
          </a:p>
          <a:p>
            <a:pPr lvl="1" algn="just"/>
            <a:r>
              <a:rPr lang="pt-BR" sz="1800">
                <a:latin typeface="Segoe UI "/>
                <a:cs typeface="Segoe UI Light" panose="020B0502040204020203" pitchFamily="34" charset="0"/>
              </a:rPr>
              <a:t>Objeto </a:t>
            </a:r>
            <a:r>
              <a:rPr lang="pt-BR" sz="1800" err="1">
                <a:latin typeface="Segoe UI "/>
                <a:cs typeface="Segoe UI Light" panose="020B0502040204020203" pitchFamily="34" charset="0"/>
              </a:rPr>
              <a:t>Xrm.Page.ui</a:t>
            </a:r>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Explorar tipos de formulário</a:t>
            </a:r>
          </a:p>
          <a:p>
            <a:pPr algn="just"/>
            <a:r>
              <a:rPr lang="pt-BR" sz="1800">
                <a:latin typeface="Segoe UI "/>
                <a:cs typeface="Segoe UI Light" panose="020B0502040204020203" pitchFamily="34" charset="0"/>
              </a:rPr>
              <a:t>Examinar o contexto de execução do manipulador de eventos de formulários</a:t>
            </a:r>
          </a:p>
          <a:p>
            <a:pPr algn="just"/>
            <a:r>
              <a:rPr lang="pt-BR" sz="1800">
                <a:latin typeface="Segoe UI "/>
                <a:cs typeface="Segoe UI Light" panose="020B0502040204020203" pitchFamily="34" charset="0"/>
              </a:rPr>
              <a:t>Identificar como definir dependências de eventos</a:t>
            </a:r>
          </a:p>
          <a:p>
            <a:pPr algn="just"/>
            <a:r>
              <a:rPr lang="pt-BR" sz="1800">
                <a:latin typeface="Segoe UI "/>
                <a:cs typeface="Segoe UI Light" panose="020B0502040204020203" pitchFamily="34" charset="0"/>
              </a:rPr>
              <a:t>Avaliar como os parâmetros podem ser usados em formulários</a:t>
            </a:r>
          </a:p>
          <a:p>
            <a:pPr algn="just"/>
            <a:r>
              <a:rPr lang="pt-BR" sz="1800">
                <a:latin typeface="Segoe UI "/>
                <a:cs typeface="Segoe UI Light" panose="020B0502040204020203" pitchFamily="34" charset="0"/>
              </a:rPr>
              <a:t>Aplicar as práticas recomendadas ao criar código do lado do cliente</a:t>
            </a:r>
          </a:p>
          <a:p>
            <a:pPr algn="just"/>
            <a:r>
              <a:rPr lang="pt-BR" sz="1800">
                <a:latin typeface="Segoe UI "/>
                <a:cs typeface="Segoe UI Light" panose="020B0502040204020203" pitchFamily="34" charset="0"/>
              </a:rPr>
              <a:t>Identificar como depurar código do lado do cliente</a:t>
            </a:r>
            <a:endParaRPr lang="en-US"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Objetivos</a:t>
            </a:r>
          </a:p>
        </p:txBody>
      </p:sp>
    </p:spTree>
    <p:extLst>
      <p:ext uri="{BB962C8B-B14F-4D97-AF65-F5344CB8AC3E}">
        <p14:creationId xmlns:p14="http://schemas.microsoft.com/office/powerpoint/2010/main" val="10462562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25668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1800">
                <a:latin typeface="Segoe UI "/>
                <a:cs typeface="Segoe UI Light" panose="020B0502040204020203" pitchFamily="34" charset="0"/>
              </a:rPr>
              <a:t>Usos</a:t>
            </a:r>
          </a:p>
          <a:p>
            <a:pPr lvl="1" algn="just"/>
            <a:r>
              <a:rPr lang="pt-BR" sz="1800">
                <a:latin typeface="Segoe UI "/>
                <a:cs typeface="Segoe UI Light" panose="020B0502040204020203" pitchFamily="34" charset="0"/>
              </a:rPr>
              <a:t>Manipular eventos de formulário e campo </a:t>
            </a:r>
          </a:p>
          <a:p>
            <a:pPr lvl="1" algn="just"/>
            <a:r>
              <a:rPr lang="pt-BR" sz="1800">
                <a:latin typeface="Segoe UI "/>
                <a:cs typeface="Segoe UI Light" panose="020B0502040204020203" pitchFamily="34" charset="0"/>
              </a:rPr>
              <a:t>Executar ações em controles configurados na faixa de opções </a:t>
            </a:r>
          </a:p>
          <a:p>
            <a:pPr lvl="1" algn="just"/>
            <a:r>
              <a:rPr lang="pt-BR" sz="1800">
                <a:latin typeface="Segoe UI "/>
                <a:cs typeface="Segoe UI Light" panose="020B0502040204020203" pitchFamily="34" charset="0"/>
              </a:rPr>
              <a:t>Oferecer suporte a outras funções</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Associação de funções com eventos de formulário e campo</a:t>
            </a:r>
          </a:p>
          <a:p>
            <a:pPr algn="just"/>
            <a:endParaRPr lang="pt-BR" sz="1800">
              <a:latin typeface="Segoe UI "/>
              <a:cs typeface="Segoe UI Light" panose="020B0502040204020203" pitchFamily="34" charset="0"/>
            </a:endParaRPr>
          </a:p>
          <a:p>
            <a:pPr algn="just"/>
            <a:r>
              <a:rPr lang="pt-BR" sz="1800">
                <a:latin typeface="Segoe UI "/>
                <a:cs typeface="Segoe UI Light" panose="020B0502040204020203" pitchFamily="34" charset="0"/>
              </a:rPr>
              <a:t>Associação de funções em tempo de execução</a:t>
            </a:r>
            <a:endParaRPr lang="en-US"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Bibliotecas JScript</a:t>
            </a:r>
          </a:p>
        </p:txBody>
      </p:sp>
    </p:spTree>
    <p:extLst>
      <p:ext uri="{BB962C8B-B14F-4D97-AF65-F5344CB8AC3E}">
        <p14:creationId xmlns:p14="http://schemas.microsoft.com/office/powerpoint/2010/main" val="30139694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622141" y="1363662"/>
            <a:ext cx="10668000" cy="46997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err="1">
                <a:latin typeface="Segoe UI "/>
                <a:cs typeface="Segoe UI Light" panose="020B0502040204020203" pitchFamily="34" charset="0"/>
              </a:rPr>
              <a:t>OnLoad</a:t>
            </a:r>
            <a:endParaRPr lang="en-US" sz="1800">
              <a:latin typeface="Segoe UI "/>
              <a:cs typeface="Segoe UI Light" panose="020B0502040204020203" pitchFamily="34" charset="0"/>
            </a:endParaRPr>
          </a:p>
          <a:p>
            <a:pPr algn="just"/>
            <a:endParaRPr lang="en-US" sz="1800">
              <a:latin typeface="Segoe UI "/>
              <a:cs typeface="Segoe UI Light" panose="020B0502040204020203" pitchFamily="34" charset="0"/>
            </a:endParaRPr>
          </a:p>
          <a:p>
            <a:pPr algn="just"/>
            <a:r>
              <a:rPr lang="en-US" sz="1800" err="1">
                <a:latin typeface="Segoe UI "/>
                <a:cs typeface="Segoe UI Light" panose="020B0502040204020203" pitchFamily="34" charset="0"/>
              </a:rPr>
              <a:t>OnSave</a:t>
            </a:r>
            <a:endParaRPr lang="en-US" sz="1800">
              <a:latin typeface="Segoe UI "/>
              <a:cs typeface="Segoe UI Light" panose="020B0502040204020203" pitchFamily="34" charset="0"/>
            </a:endParaRPr>
          </a:p>
          <a:p>
            <a:pPr algn="just"/>
            <a:endParaRPr lang="en-US" sz="1800">
              <a:latin typeface="Segoe UI "/>
              <a:cs typeface="Segoe UI Light" panose="020B0502040204020203" pitchFamily="34" charset="0"/>
            </a:endParaRPr>
          </a:p>
          <a:p>
            <a:pPr algn="just"/>
            <a:r>
              <a:rPr lang="en-US" sz="1800" err="1">
                <a:latin typeface="Segoe UI "/>
                <a:cs typeface="Segoe UI Light" panose="020B0502040204020203" pitchFamily="34" charset="0"/>
              </a:rPr>
              <a:t>OnChange</a:t>
            </a:r>
            <a:endParaRPr lang="en-US" sz="1800">
              <a:latin typeface="Segoe UI "/>
              <a:cs typeface="Segoe UI Light" panose="020B0502040204020203" pitchFamily="34" charset="0"/>
            </a:endParaRPr>
          </a:p>
          <a:p>
            <a:pPr algn="just"/>
            <a:endParaRPr lang="en-US" sz="1800">
              <a:latin typeface="Segoe UI "/>
              <a:cs typeface="Segoe UI Light" panose="020B0502040204020203" pitchFamily="34" charset="0"/>
            </a:endParaRPr>
          </a:p>
          <a:p>
            <a:pPr algn="just"/>
            <a:r>
              <a:rPr lang="en-US" sz="1800" err="1">
                <a:latin typeface="Segoe UI "/>
                <a:cs typeface="Segoe UI Light" panose="020B0502040204020203" pitchFamily="34" charset="0"/>
              </a:rPr>
              <a:t>TabStateChange</a:t>
            </a:r>
            <a:endParaRPr lang="en-US" sz="1800">
              <a:latin typeface="Segoe UI "/>
              <a:cs typeface="Segoe UI Light" panose="020B0502040204020203" pitchFamily="34" charset="0"/>
            </a:endParaRPr>
          </a:p>
          <a:p>
            <a:pPr algn="just"/>
            <a:endParaRPr lang="en-US" sz="1800">
              <a:latin typeface="Segoe UI "/>
              <a:cs typeface="Segoe UI Light" panose="020B0502040204020203" pitchFamily="34" charset="0"/>
            </a:endParaRPr>
          </a:p>
          <a:p>
            <a:pPr algn="just"/>
            <a:r>
              <a:rPr lang="en-US" sz="1800" err="1">
                <a:latin typeface="Segoe UI "/>
                <a:cs typeface="Segoe UI Light" panose="020B0502040204020203" pitchFamily="34" charset="0"/>
              </a:rPr>
              <a:t>OnReadyStateComplete</a:t>
            </a:r>
            <a:endParaRPr lang="en-US" sz="1800">
              <a:latin typeface="Segoe UI "/>
              <a:cs typeface="Segoe UI Light" panose="020B0502040204020203" pitchFamily="34" charset="0"/>
            </a:endParaRPr>
          </a:p>
          <a:p>
            <a:pPr algn="just"/>
            <a:endParaRPr lang="en-US" sz="1800">
              <a:latin typeface="Segoe UI "/>
              <a:cs typeface="Segoe UI Light" panose="020B0502040204020203" pitchFamily="34" charset="0"/>
            </a:endParaRPr>
          </a:p>
          <a:p>
            <a:pPr algn="just"/>
            <a:r>
              <a:rPr lang="en-US" sz="1800" err="1">
                <a:latin typeface="Segoe UI "/>
                <a:cs typeface="Segoe UI Light" panose="020B0502040204020203" pitchFamily="34" charset="0"/>
              </a:rPr>
              <a:t>OnProcessStatusChange</a:t>
            </a:r>
            <a:endParaRPr lang="en-US" sz="1800">
              <a:latin typeface="Segoe UI "/>
              <a:cs typeface="Segoe UI Light" panose="020B0502040204020203" pitchFamily="34" charset="0"/>
            </a:endParaRPr>
          </a:p>
          <a:p>
            <a:pPr algn="just"/>
            <a:endParaRPr lang="en-US" sz="1800">
              <a:latin typeface="Segoe UI "/>
              <a:cs typeface="Segoe UI Light" panose="020B0502040204020203" pitchFamily="34" charset="0"/>
            </a:endParaRPr>
          </a:p>
          <a:p>
            <a:pPr algn="just"/>
            <a:r>
              <a:rPr lang="en-US" sz="1800" err="1">
                <a:latin typeface="Segoe UI "/>
                <a:cs typeface="Segoe UI Light" panose="020B0502040204020203" pitchFamily="34" charset="0"/>
              </a:rPr>
              <a:t>OnStageChange</a:t>
            </a:r>
            <a:endParaRPr lang="en-US" sz="1800">
              <a:latin typeface="Segoe UI "/>
              <a:cs typeface="Segoe UI Light" panose="020B0502040204020203" pitchFamily="34" charset="0"/>
            </a:endParaRPr>
          </a:p>
          <a:p>
            <a:pPr algn="just"/>
            <a:endParaRPr lang="en-US" sz="1800">
              <a:latin typeface="Segoe UI "/>
              <a:cs typeface="Segoe UI Light" panose="020B0502040204020203" pitchFamily="34" charset="0"/>
            </a:endParaRPr>
          </a:p>
          <a:p>
            <a:pPr algn="just"/>
            <a:r>
              <a:rPr lang="en-US" sz="1800" err="1">
                <a:latin typeface="Segoe UI "/>
                <a:cs typeface="Segoe UI Light" panose="020B0502040204020203" pitchFamily="34" charset="0"/>
              </a:rPr>
              <a:t>OnStageSelected</a:t>
            </a:r>
            <a:endParaRPr lang="en-US" sz="1800">
              <a:latin typeface="Segoe UI "/>
              <a:cs typeface="Segoe UI Light" panose="020B0502040204020203" pitchFamily="34" charset="0"/>
            </a:endParaRPr>
          </a:p>
        </p:txBody>
      </p:sp>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Eventos Disponíveis</a:t>
            </a:r>
          </a:p>
        </p:txBody>
      </p:sp>
    </p:spTree>
    <p:extLst>
      <p:ext uri="{BB962C8B-B14F-4D97-AF65-F5344CB8AC3E}">
        <p14:creationId xmlns:p14="http://schemas.microsoft.com/office/powerpoint/2010/main" val="29650472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Modelo </a:t>
            </a:r>
            <a:r>
              <a:rPr lang="pt-BR" err="1">
                <a:solidFill>
                  <a:srgbClr val="00B0F0"/>
                </a:solidFill>
              </a:rPr>
              <a:t>Xrm</a:t>
            </a:r>
            <a:endParaRPr lang="pt-BR">
              <a:solidFill>
                <a:srgbClr val="00B0F0"/>
              </a:solidFill>
            </a:endParaRPr>
          </a:p>
        </p:txBody>
      </p:sp>
      <p:pic>
        <p:nvPicPr>
          <p:cNvPr id="1026" name="Picture 2" descr="Modelo de objeto Xrm.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6" y="1897062"/>
            <a:ext cx="787231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146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a:solidFill>
                  <a:srgbClr val="00B0F0"/>
                </a:solidFill>
              </a:rPr>
              <a:t>Novo Modelo </a:t>
            </a:r>
            <a:r>
              <a:rPr lang="pt-BR" err="1">
                <a:solidFill>
                  <a:srgbClr val="00B0F0"/>
                </a:solidFill>
              </a:rPr>
              <a:t>Xrm</a:t>
            </a:r>
            <a:endParaRPr lang="pt-BR">
              <a:solidFill>
                <a:srgbClr val="00B0F0"/>
              </a:solidFill>
            </a:endParaRPr>
          </a:p>
        </p:txBody>
      </p:sp>
      <p:pic>
        <p:nvPicPr>
          <p:cNvPr id="2" name="Picture 2" descr="Xrm Object Model">
            <a:extLst>
              <a:ext uri="{FF2B5EF4-FFF2-40B4-BE49-F238E27FC236}">
                <a16:creationId xmlns:a16="http://schemas.microsoft.com/office/drawing/2014/main" id="{B9B5B024-0979-45E1-9823-E92C1D221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98" y="1287463"/>
            <a:ext cx="8728364" cy="3505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a 3">
            <a:extLst>
              <a:ext uri="{FF2B5EF4-FFF2-40B4-BE49-F238E27FC236}">
                <a16:creationId xmlns:a16="http://schemas.microsoft.com/office/drawing/2014/main" id="{B58D1BFA-28DA-4889-9F02-6D5C832FDE3E}"/>
              </a:ext>
            </a:extLst>
          </p:cNvPr>
          <p:cNvGraphicFramePr>
            <a:graphicFrameLocks noGrp="1"/>
          </p:cNvGraphicFramePr>
          <p:nvPr>
            <p:extLst>
              <p:ext uri="{D42A27DB-BD31-4B8C-83A1-F6EECF244321}">
                <p14:modId xmlns:p14="http://schemas.microsoft.com/office/powerpoint/2010/main" val="3995569765"/>
              </p:ext>
            </p:extLst>
          </p:nvPr>
        </p:nvGraphicFramePr>
        <p:xfrm>
          <a:off x="9024662" y="220662"/>
          <a:ext cx="3115516" cy="6591368"/>
        </p:xfrm>
        <a:graphic>
          <a:graphicData uri="http://schemas.openxmlformats.org/drawingml/2006/table">
            <a:tbl>
              <a:tblPr/>
              <a:tblGrid>
                <a:gridCol w="1557758">
                  <a:extLst>
                    <a:ext uri="{9D8B030D-6E8A-4147-A177-3AD203B41FA5}">
                      <a16:colId xmlns:a16="http://schemas.microsoft.com/office/drawing/2014/main" val="680890113"/>
                    </a:ext>
                  </a:extLst>
                </a:gridCol>
                <a:gridCol w="1557758">
                  <a:extLst>
                    <a:ext uri="{9D8B030D-6E8A-4147-A177-3AD203B41FA5}">
                      <a16:colId xmlns:a16="http://schemas.microsoft.com/office/drawing/2014/main" val="1263283045"/>
                    </a:ext>
                  </a:extLst>
                </a:gridCol>
              </a:tblGrid>
              <a:tr h="188707">
                <a:tc>
                  <a:txBody>
                    <a:bodyPr/>
                    <a:lstStyle/>
                    <a:p>
                      <a:pPr algn="l" fontAlgn="b"/>
                      <a:r>
                        <a:rPr lang="pt-BR" sz="1050">
                          <a:effectLst/>
                        </a:rPr>
                        <a:t>Namespace</a:t>
                      </a:r>
                    </a:p>
                  </a:txBody>
                  <a:tcPr marL="29335" marR="29335" marT="22001" marB="220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pt-BR" sz="1050">
                          <a:effectLst/>
                        </a:rPr>
                        <a:t>Descrição</a:t>
                      </a:r>
                    </a:p>
                  </a:txBody>
                  <a:tcPr marL="29335" marR="29335" marT="22001" marB="220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01686740"/>
                  </a:ext>
                </a:extLst>
              </a:tr>
              <a:tr h="561558">
                <a:tc>
                  <a:txBody>
                    <a:bodyPr/>
                    <a:lstStyle/>
                    <a:p>
                      <a:pPr fontAlgn="t"/>
                      <a:r>
                        <a:rPr lang="pt-BR" sz="1050" u="none" strike="noStrike">
                          <a:effectLst/>
                          <a:hlinkClick r:id="rId4"/>
                        </a:rPr>
                        <a:t>Xrm.Device</a:t>
                      </a:r>
                      <a:endParaRPr lang="pt-BR"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pt-BR" sz="1050">
                          <a:effectLst/>
                        </a:rPr>
                        <a:t>Fornece métodos para usar os recursos nativos de dispositivos móveis.</a:t>
                      </a:r>
                      <a:endParaRPr lang="en-US"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79457629"/>
                  </a:ext>
                </a:extLst>
              </a:tr>
              <a:tr h="311432">
                <a:tc>
                  <a:txBody>
                    <a:bodyPr/>
                    <a:lstStyle/>
                    <a:p>
                      <a:pPr fontAlgn="t"/>
                      <a:r>
                        <a:rPr lang="pt-BR" sz="1050" u="none" strike="noStrike">
                          <a:effectLst/>
                          <a:hlinkClick r:id="rId5"/>
                        </a:rPr>
                        <a:t>Xrm.Encoding</a:t>
                      </a:r>
                      <a:endParaRPr lang="pt-BR"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pt-BR" sz="1050">
                          <a:effectLst/>
                        </a:rPr>
                        <a:t>Fornece métodos para codificar </a:t>
                      </a:r>
                      <a:r>
                        <a:rPr lang="pt-BR" sz="1050" err="1">
                          <a:effectLst/>
                        </a:rPr>
                        <a:t>seqüências</a:t>
                      </a:r>
                      <a:r>
                        <a:rPr lang="pt-BR" sz="1050">
                          <a:effectLst/>
                        </a:rPr>
                        <a:t> de caracteres.</a:t>
                      </a:r>
                      <a:endParaRPr lang="en-US"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65775232"/>
                  </a:ext>
                </a:extLst>
              </a:tr>
              <a:tr h="686621">
                <a:tc>
                  <a:txBody>
                    <a:bodyPr/>
                    <a:lstStyle/>
                    <a:p>
                      <a:pPr fontAlgn="t"/>
                      <a:r>
                        <a:rPr lang="pt-BR" sz="1050" u="none" strike="noStrike" err="1">
                          <a:effectLst/>
                          <a:hlinkClick r:id="rId6"/>
                        </a:rPr>
                        <a:t>Xrm.Navigation</a:t>
                      </a:r>
                      <a:endParaRPr lang="pt-BR"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pt-BR" sz="1050">
                          <a:effectLst/>
                        </a:rPr>
                        <a:t>Fornece métodos para navegar por formulários e itens do cliente.</a:t>
                      </a:r>
                      <a:endParaRPr lang="en-US"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9294111"/>
                  </a:ext>
                </a:extLst>
              </a:tr>
              <a:tr h="686621">
                <a:tc>
                  <a:txBody>
                    <a:bodyPr/>
                    <a:lstStyle/>
                    <a:p>
                      <a:pPr fontAlgn="t"/>
                      <a:r>
                        <a:rPr lang="pt-BR" sz="1050" u="none" strike="noStrike">
                          <a:effectLst/>
                          <a:hlinkClick r:id="rId7"/>
                        </a:rPr>
                        <a:t>Xrm.Panel</a:t>
                      </a:r>
                      <a:endParaRPr lang="pt-BR"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pt-BR" sz="1050">
                          <a:effectLst/>
                        </a:rPr>
                        <a:t>Fornece um método para exibir uma página da Web no painel lateral do formulário do cliente.</a:t>
                      </a:r>
                      <a:endParaRPr lang="en-US"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30107877"/>
                  </a:ext>
                </a:extLst>
              </a:tr>
              <a:tr h="316108">
                <a:tc>
                  <a:txBody>
                    <a:bodyPr/>
                    <a:lstStyle/>
                    <a:p>
                      <a:pPr fontAlgn="t"/>
                      <a:r>
                        <a:rPr lang="pt-BR" sz="1050" u="none" strike="noStrike">
                          <a:effectLst/>
                          <a:hlinkClick r:id="rId8"/>
                        </a:rPr>
                        <a:t>Xrm.Utility</a:t>
                      </a:r>
                      <a:endParaRPr lang="pt-BR"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pt-BR" sz="1050">
                          <a:effectLst/>
                        </a:rPr>
                        <a:t>Fornece um contêiner para métodos úteis.</a:t>
                      </a:r>
                      <a:endParaRPr lang="en-US"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9772917"/>
                  </a:ext>
                </a:extLst>
              </a:tr>
              <a:tr h="3437998">
                <a:tc>
                  <a:txBody>
                    <a:bodyPr/>
                    <a:lstStyle/>
                    <a:p>
                      <a:pPr fontAlgn="t"/>
                      <a:r>
                        <a:rPr lang="pt-BR" sz="1050" u="none" strike="noStrike" err="1">
                          <a:effectLst/>
                          <a:hlinkClick r:id="rId9"/>
                        </a:rPr>
                        <a:t>Xrm.WebApi</a:t>
                      </a:r>
                      <a:endParaRPr lang="pt-BR"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pt-BR" sz="1050">
                          <a:effectLst/>
                        </a:rPr>
                        <a:t>Fornece métodos para usar a API da Web para criar e gerenciar registros e executar ações e funções da API da Web.</a:t>
                      </a:r>
                      <a:br>
                        <a:rPr lang="en-US" sz="1050">
                          <a:effectLst/>
                        </a:rPr>
                      </a:br>
                      <a:br>
                        <a:rPr lang="en-US" sz="1050">
                          <a:effectLst/>
                        </a:rPr>
                      </a:br>
                      <a:r>
                        <a:rPr lang="en-US" sz="1050" u="none" strike="noStrike" err="1">
                          <a:effectLst/>
                          <a:hlinkClick r:id="rId10"/>
                        </a:rPr>
                        <a:t>Xrm.WebApi.offline</a:t>
                      </a:r>
                      <a:r>
                        <a:rPr lang="en-US" sz="1050">
                          <a:effectLst/>
                        </a:rPr>
                        <a:t>: </a:t>
                      </a:r>
                      <a:r>
                        <a:rPr lang="pt-BR" sz="1050">
                          <a:effectLst/>
                        </a:rPr>
                        <a:t>Fornece métodos para criar e gerenciar registros nos clientes móveis do Dynamics 365 ao trabalhar no modo off-line.</a:t>
                      </a:r>
                      <a:br>
                        <a:rPr lang="en-US" sz="1050">
                          <a:effectLst/>
                        </a:rPr>
                      </a:br>
                      <a:br>
                        <a:rPr lang="en-US" sz="1050">
                          <a:effectLst/>
                        </a:rPr>
                      </a:br>
                      <a:r>
                        <a:rPr lang="en-US" sz="1050" u="none" strike="noStrike" err="1">
                          <a:effectLst/>
                          <a:hlinkClick r:id="rId11"/>
                        </a:rPr>
                        <a:t>Xrm.WebApi.online</a:t>
                      </a:r>
                      <a:r>
                        <a:rPr lang="en-US" sz="1050">
                          <a:effectLst/>
                        </a:rPr>
                        <a:t>: </a:t>
                      </a:r>
                      <a:r>
                        <a:rPr lang="pt-BR" sz="1050">
                          <a:effectLst/>
                        </a:rPr>
                        <a:t>Fornece métodos para usar a API da Web para criar e gerenciar registros e executar ações e funções da API da Web quando conectado ao servidor.</a:t>
                      </a:r>
                      <a:endParaRPr lang="en-US" sz="1050">
                        <a:effectLst/>
                      </a:endParaRPr>
                    </a:p>
                  </a:txBody>
                  <a:tcPr marL="29335" marR="29335" marT="22001" marB="220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68523346"/>
                  </a:ext>
                </a:extLst>
              </a:tr>
            </a:tbl>
          </a:graphicData>
        </a:graphic>
      </p:graphicFrame>
    </p:spTree>
    <p:extLst>
      <p:ext uri="{BB962C8B-B14F-4D97-AF65-F5344CB8AC3E}">
        <p14:creationId xmlns:p14="http://schemas.microsoft.com/office/powerpoint/2010/main" val="10009702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Old</a:t>
            </a:r>
            <a:r>
              <a:rPr lang="pt-BR">
                <a:solidFill>
                  <a:srgbClr val="00B0F0"/>
                </a:solidFill>
              </a:rPr>
              <a:t> </a:t>
            </a:r>
            <a:r>
              <a:rPr lang="pt-BR">
                <a:solidFill>
                  <a:srgbClr val="00B0F0"/>
                </a:solidFill>
                <a:sym typeface="Wingdings" panose="05000000000000000000" pitchFamily="2" charset="2"/>
              </a:rPr>
              <a:t> New</a:t>
            </a:r>
            <a:endParaRPr lang="pt-BR">
              <a:solidFill>
                <a:srgbClr val="00B0F0"/>
              </a:solidFill>
            </a:endParaRPr>
          </a:p>
        </p:txBody>
      </p:sp>
      <p:graphicFrame>
        <p:nvGraphicFramePr>
          <p:cNvPr id="2" name="Tabela 1">
            <a:extLst>
              <a:ext uri="{FF2B5EF4-FFF2-40B4-BE49-F238E27FC236}">
                <a16:creationId xmlns:a16="http://schemas.microsoft.com/office/drawing/2014/main" id="{89E82CC1-62B0-4CB1-B70A-2B4520931E09}"/>
              </a:ext>
            </a:extLst>
          </p:cNvPr>
          <p:cNvGraphicFramePr>
            <a:graphicFrameLocks noGrp="1"/>
          </p:cNvGraphicFramePr>
          <p:nvPr>
            <p:extLst>
              <p:ext uri="{D42A27DB-BD31-4B8C-83A1-F6EECF244321}">
                <p14:modId xmlns:p14="http://schemas.microsoft.com/office/powerpoint/2010/main" val="1955024755"/>
              </p:ext>
            </p:extLst>
          </p:nvPr>
        </p:nvGraphicFramePr>
        <p:xfrm>
          <a:off x="4875213" y="-7938"/>
          <a:ext cx="7561262" cy="6966637"/>
        </p:xfrm>
        <a:graphic>
          <a:graphicData uri="http://schemas.openxmlformats.org/drawingml/2006/table">
            <a:tbl>
              <a:tblPr>
                <a:tableStyleId>{5C22544A-7EE6-4342-B048-85BDC9FD1C3A}</a:tableStyleId>
              </a:tblPr>
              <a:tblGrid>
                <a:gridCol w="4215000">
                  <a:extLst>
                    <a:ext uri="{9D8B030D-6E8A-4147-A177-3AD203B41FA5}">
                      <a16:colId xmlns:a16="http://schemas.microsoft.com/office/drawing/2014/main" val="1548377106"/>
                    </a:ext>
                  </a:extLst>
                </a:gridCol>
                <a:gridCol w="3346262">
                  <a:extLst>
                    <a:ext uri="{9D8B030D-6E8A-4147-A177-3AD203B41FA5}">
                      <a16:colId xmlns:a16="http://schemas.microsoft.com/office/drawing/2014/main" val="524012927"/>
                    </a:ext>
                  </a:extLst>
                </a:gridCol>
              </a:tblGrid>
              <a:tr h="143401">
                <a:tc>
                  <a:txBody>
                    <a:bodyPr/>
                    <a:lstStyle/>
                    <a:p>
                      <a:pPr algn="l" fontAlgn="b"/>
                      <a:r>
                        <a:rPr lang="pt-BR" sz="1100" b="1" u="none" strike="noStrike" err="1">
                          <a:effectLst/>
                        </a:rPr>
                        <a:t>Deprecated</a:t>
                      </a:r>
                      <a:r>
                        <a:rPr lang="pt-BR" sz="1100" b="1" u="none" strike="noStrike">
                          <a:effectLst/>
                        </a:rPr>
                        <a:t> </a:t>
                      </a:r>
                      <a:r>
                        <a:rPr lang="pt-BR" sz="1100" b="1" u="none" strike="noStrike" err="1">
                          <a:effectLst/>
                        </a:rPr>
                        <a:t>Client</a:t>
                      </a:r>
                      <a:r>
                        <a:rPr lang="pt-BR" sz="1100" b="1" u="none" strike="noStrike">
                          <a:effectLst/>
                        </a:rPr>
                        <a:t> API</a:t>
                      </a:r>
                      <a:endParaRPr lang="pt-BR" sz="1050" b="1" i="0" u="none" strike="noStrike">
                        <a:solidFill>
                          <a:srgbClr val="000000"/>
                        </a:solidFill>
                        <a:effectLst/>
                        <a:latin typeface="Segoe UI" panose="020B0502040204020203" pitchFamily="34" charset="0"/>
                      </a:endParaRPr>
                    </a:p>
                  </a:txBody>
                  <a:tcPr marL="41147" marR="3429" marT="3429" marB="0" anchor="b"/>
                </a:tc>
                <a:tc>
                  <a:txBody>
                    <a:bodyPr/>
                    <a:lstStyle/>
                    <a:p>
                      <a:pPr algn="l" fontAlgn="b"/>
                      <a:r>
                        <a:rPr lang="pt-BR" sz="1100" b="1" u="none" strike="noStrike" err="1">
                          <a:effectLst/>
                        </a:rPr>
                        <a:t>Replacement</a:t>
                      </a:r>
                      <a:r>
                        <a:rPr lang="pt-BR" sz="1100" b="1" u="none" strike="noStrike">
                          <a:effectLst/>
                        </a:rPr>
                        <a:t> </a:t>
                      </a:r>
                      <a:r>
                        <a:rPr lang="pt-BR" sz="1100" b="1" u="none" strike="noStrike" err="1">
                          <a:effectLst/>
                        </a:rPr>
                        <a:t>Client</a:t>
                      </a:r>
                      <a:r>
                        <a:rPr lang="pt-BR" sz="1100" b="1" u="none" strike="noStrike">
                          <a:effectLst/>
                        </a:rPr>
                        <a:t> API</a:t>
                      </a:r>
                      <a:endParaRPr lang="pt-BR" sz="1100" b="1" i="0" u="none" strike="noStrike">
                        <a:solidFill>
                          <a:srgbClr val="000000"/>
                        </a:solidFill>
                        <a:effectLst/>
                        <a:latin typeface="Segoe UI" panose="020B0502040204020203" pitchFamily="34" charset="0"/>
                      </a:endParaRPr>
                    </a:p>
                  </a:txBody>
                  <a:tcPr marL="41147" marR="3429" marT="3429" marB="0" anchor="b"/>
                </a:tc>
                <a:extLst>
                  <a:ext uri="{0D108BD9-81ED-4DB2-BD59-A6C34878D82A}">
                    <a16:rowId xmlns:a16="http://schemas.microsoft.com/office/drawing/2014/main" val="435501914"/>
                  </a:ext>
                </a:extLst>
              </a:tr>
              <a:tr h="614571">
                <a:tc rowSpan="2">
                  <a:txBody>
                    <a:bodyPr/>
                    <a:lstStyle/>
                    <a:p>
                      <a:pPr algn="l" fontAlgn="t"/>
                      <a:r>
                        <a:rPr lang="pt-BR" sz="1050" u="sng" strike="noStrike" err="1">
                          <a:effectLst/>
                          <a:hlinkClick r:id="rId2"/>
                        </a:rPr>
                        <a:t>Xrm.Page</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sng" strike="noStrike" err="1">
                          <a:effectLst/>
                          <a:hlinkClick r:id="rId3"/>
                        </a:rPr>
                        <a:t>Forms</a:t>
                      </a:r>
                      <a:r>
                        <a:rPr lang="pt-BR" sz="1050" u="sng" strike="noStrike">
                          <a:effectLst/>
                          <a:hlinkClick r:id="rId3"/>
                        </a:rPr>
                        <a:t>: </a:t>
                      </a:r>
                      <a:r>
                        <a:rPr lang="pt-BR" sz="1050" u="sng" strike="noStrike" err="1">
                          <a:effectLst/>
                          <a:hlinkClick r:id="rId3"/>
                        </a:rPr>
                        <a:t>ExecutionContext.getFormContext</a:t>
                      </a:r>
                      <a:r>
                        <a:rPr lang="pt-BR" sz="1050" u="sng" strike="noStrike">
                          <a:effectLst/>
                          <a:hlinkClick r:id="rId3"/>
                        </a:rPr>
                        <a:t> </a:t>
                      </a:r>
                      <a:endParaRPr lang="pt-BR"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62027136"/>
                  </a:ext>
                </a:extLst>
              </a:tr>
              <a:tr h="430199">
                <a:tc vMerge="1">
                  <a:txBody>
                    <a:bodyPr/>
                    <a:lstStyle/>
                    <a:p>
                      <a:endParaRPr lang="pt-BR"/>
                    </a:p>
                  </a:txBody>
                  <a:tcPr/>
                </a:tc>
                <a:tc>
                  <a:txBody>
                    <a:bodyPr/>
                    <a:lstStyle/>
                    <a:p>
                      <a:pPr algn="l" fontAlgn="t"/>
                      <a:r>
                        <a:rPr lang="en-US" sz="1050" u="sng" strike="noStrike">
                          <a:effectLst/>
                          <a:hlinkClick r:id="rId4"/>
                        </a:rPr>
                        <a:t>Commands: Send it as the </a:t>
                      </a:r>
                      <a:r>
                        <a:rPr lang="en-US" sz="1050" u="sng" strike="noStrike" err="1">
                          <a:effectLst/>
                          <a:hlinkClick r:id="rId4"/>
                        </a:rPr>
                        <a:t>PrimaryControl</a:t>
                      </a:r>
                      <a:r>
                        <a:rPr lang="en-US" sz="1050" u="sng" strike="noStrike">
                          <a:effectLst/>
                          <a:hlinkClick r:id="rId4"/>
                        </a:rPr>
                        <a:t> parameter</a:t>
                      </a:r>
                      <a:endParaRPr lang="en-US"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2855168225"/>
                  </a:ext>
                </a:extLst>
              </a:tr>
              <a:tr h="143401">
                <a:tc>
                  <a:txBody>
                    <a:bodyPr/>
                    <a:lstStyle/>
                    <a:p>
                      <a:pPr algn="l" fontAlgn="t"/>
                      <a:r>
                        <a:rPr lang="pt-BR" sz="1050" u="sng" strike="noStrike">
                          <a:effectLst/>
                          <a:hlinkClick r:id="rId5"/>
                        </a:rPr>
                        <a:t>Xrm.Page.context</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sng" strike="noStrike" err="1">
                          <a:effectLst/>
                          <a:hlinkClick r:id="rId6"/>
                        </a:rPr>
                        <a:t>Xrm.Utility.getGlobalContext</a:t>
                      </a:r>
                      <a:endParaRPr lang="pt-BR"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1445699698"/>
                  </a:ext>
                </a:extLst>
              </a:tr>
              <a:tr h="368742">
                <a:tc>
                  <a:txBody>
                    <a:bodyPr/>
                    <a:lstStyle/>
                    <a:p>
                      <a:pPr algn="l" fontAlgn="t"/>
                      <a:r>
                        <a:rPr lang="pt-BR" sz="1050" u="sng" strike="noStrike">
                          <a:effectLst/>
                          <a:hlinkClick r:id="rId7"/>
                        </a:rPr>
                        <a:t>Xrm.Page.context.getQueryStringParameters</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formContext.data.attributes</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2808221219"/>
                  </a:ext>
                </a:extLst>
              </a:tr>
              <a:tr h="286799">
                <a:tc>
                  <a:txBody>
                    <a:bodyPr/>
                    <a:lstStyle/>
                    <a:p>
                      <a:pPr algn="l" fontAlgn="t"/>
                      <a:r>
                        <a:rPr lang="pt-BR" sz="1050" u="sng" strike="noStrike">
                          <a:effectLst/>
                          <a:hlinkClick r:id="rId8"/>
                        </a:rPr>
                        <a:t>Xrm.Page.context.getTimeZoneOffsetMinutes</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globalContext.userSettings.getTimeZoneOffsetMinutes</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2860832755"/>
                  </a:ext>
                </a:extLst>
              </a:tr>
              <a:tr h="143401">
                <a:tc>
                  <a:txBody>
                    <a:bodyPr/>
                    <a:lstStyle/>
                    <a:p>
                      <a:pPr algn="l" fontAlgn="t"/>
                      <a:r>
                        <a:rPr lang="pt-BR" sz="1050" u="sng" strike="noStrike">
                          <a:effectLst/>
                          <a:hlinkClick r:id="rId9"/>
                        </a:rPr>
                        <a:t>Xrm.Page.context.getUserId</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globalContext.userSettings.userId</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1584118367"/>
                  </a:ext>
                </a:extLst>
              </a:tr>
              <a:tr h="143401">
                <a:tc>
                  <a:txBody>
                    <a:bodyPr/>
                    <a:lstStyle/>
                    <a:p>
                      <a:pPr algn="l" fontAlgn="t"/>
                      <a:r>
                        <a:rPr lang="pt-BR" sz="1050" u="sng" strike="noStrike">
                          <a:effectLst/>
                          <a:hlinkClick r:id="rId10"/>
                        </a:rPr>
                        <a:t>Xrm.Page.context.getUserLcid</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globalContext.userSetings.languageId</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3333935601"/>
                  </a:ext>
                </a:extLst>
              </a:tr>
              <a:tr h="143401">
                <a:tc>
                  <a:txBody>
                    <a:bodyPr/>
                    <a:lstStyle/>
                    <a:p>
                      <a:pPr algn="l" fontAlgn="t"/>
                      <a:r>
                        <a:rPr lang="pt-BR" sz="1050" u="sng" strike="noStrike">
                          <a:effectLst/>
                          <a:hlinkClick r:id="rId11"/>
                        </a:rPr>
                        <a:t>Xrm.Page.context.getUserName</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globalContext.userSettings.userName</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1909775345"/>
                  </a:ext>
                </a:extLst>
              </a:tr>
              <a:tr h="143401">
                <a:tc>
                  <a:txBody>
                    <a:bodyPr/>
                    <a:lstStyle/>
                    <a:p>
                      <a:pPr algn="l" fontAlgn="t"/>
                      <a:r>
                        <a:rPr lang="pt-BR" sz="1050" u="sng" strike="noStrike">
                          <a:effectLst/>
                          <a:hlinkClick r:id="rId12"/>
                        </a:rPr>
                        <a:t>Xrm.Page.context.getUserRoles</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globalContext.userSettings.securityRoles</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370226524"/>
                  </a:ext>
                </a:extLst>
              </a:tr>
              <a:tr h="286799">
                <a:tc>
                  <a:txBody>
                    <a:bodyPr/>
                    <a:lstStyle/>
                    <a:p>
                      <a:pPr algn="l" fontAlgn="t"/>
                      <a:r>
                        <a:rPr lang="pt-BR" sz="1050" u="sng" strike="noStrike">
                          <a:effectLst/>
                          <a:hlinkClick r:id="rId13"/>
                        </a:rPr>
                        <a:t>Xrm.Page.context.getIsAutoSaveEnabled</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globalContext.organizationSettings.isAutoSaveEnabled</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2108162651"/>
                  </a:ext>
                </a:extLst>
              </a:tr>
              <a:tr h="286799">
                <a:tc>
                  <a:txBody>
                    <a:bodyPr/>
                    <a:lstStyle/>
                    <a:p>
                      <a:pPr algn="l" fontAlgn="t"/>
                      <a:r>
                        <a:rPr lang="pt-BR" sz="1050" u="sng" strike="noStrike">
                          <a:effectLst/>
                          <a:hlinkClick r:id="rId14"/>
                        </a:rPr>
                        <a:t>Xrm.Page.context.getOrgLcid</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globalContext.organizationSettings.languageId</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2982617192"/>
                  </a:ext>
                </a:extLst>
              </a:tr>
              <a:tr h="286799">
                <a:tc>
                  <a:txBody>
                    <a:bodyPr/>
                    <a:lstStyle/>
                    <a:p>
                      <a:pPr algn="l" fontAlgn="t"/>
                      <a:r>
                        <a:rPr lang="pt-BR" sz="1050" u="sng" strike="noStrike">
                          <a:effectLst/>
                          <a:hlinkClick r:id="rId15"/>
                        </a:rPr>
                        <a:t>Xrm.Page.context.getOrgUniqueName</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globalContext.organizationSettings.uniqueName</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695782298"/>
                  </a:ext>
                </a:extLst>
              </a:tr>
              <a:tr h="430199">
                <a:tc>
                  <a:txBody>
                    <a:bodyPr/>
                    <a:lstStyle/>
                    <a:p>
                      <a:pPr algn="l" fontAlgn="t"/>
                      <a:r>
                        <a:rPr lang="pt-BR" sz="1050" u="sng" strike="noStrike">
                          <a:effectLst/>
                          <a:hlinkClick r:id="rId16"/>
                        </a:rPr>
                        <a:t>Xrm.Page.data.entity.getDataXml</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en-US" sz="1050" u="none" strike="noStrike">
                          <a:effectLst/>
                        </a:rPr>
                        <a:t>No change in the method, but use "</a:t>
                      </a:r>
                      <a:r>
                        <a:rPr lang="en-US" sz="1050" u="none" strike="noStrike" err="1">
                          <a:effectLst/>
                        </a:rPr>
                        <a:t>typename</a:t>
                      </a:r>
                      <a:r>
                        <a:rPr lang="en-US" sz="1050" u="none" strike="noStrike">
                          <a:effectLst/>
                        </a:rPr>
                        <a:t>" instead of type for lookup attributes.</a:t>
                      </a:r>
                      <a:endParaRPr lang="en-US"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1264196782"/>
                  </a:ext>
                </a:extLst>
              </a:tr>
              <a:tr h="286799">
                <a:tc>
                  <a:txBody>
                    <a:bodyPr/>
                    <a:lstStyle/>
                    <a:p>
                      <a:pPr algn="l" fontAlgn="t"/>
                      <a:r>
                        <a:rPr lang="pt-BR" sz="1050" u="sng" strike="noStrike">
                          <a:effectLst/>
                          <a:hlinkClick r:id="rId17"/>
                        </a:rPr>
                        <a:t>GridRow.getData</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GridRow.data</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4082426061"/>
                  </a:ext>
                </a:extLst>
              </a:tr>
              <a:tr h="143401">
                <a:tc>
                  <a:txBody>
                    <a:bodyPr/>
                    <a:lstStyle/>
                    <a:p>
                      <a:pPr algn="l" fontAlgn="t"/>
                      <a:r>
                        <a:rPr lang="pt-BR" sz="1050" u="sng" strike="noStrike">
                          <a:effectLst/>
                          <a:hlinkClick r:id="rId18"/>
                        </a:rPr>
                        <a:t>GridRowData.getEntity</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err="1">
                          <a:effectLst/>
                        </a:rPr>
                        <a:t>GridRowData.entity</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3864918653"/>
                  </a:ext>
                </a:extLst>
              </a:tr>
              <a:tr h="143401">
                <a:tc>
                  <a:txBody>
                    <a:bodyPr/>
                    <a:lstStyle/>
                    <a:p>
                      <a:pPr algn="l" fontAlgn="t"/>
                      <a:r>
                        <a:rPr lang="pt-BR" sz="1050" u="none" strike="noStrike">
                          <a:effectLst/>
                        </a:rPr>
                        <a:t>Xrm.Mobile.offline</a:t>
                      </a:r>
                      <a:endParaRPr lang="pt-BR" sz="1050" b="0" i="0" u="none" strike="noStrike">
                        <a:solidFill>
                          <a:srgbClr val="000000"/>
                        </a:solidFill>
                        <a:effectLst/>
                        <a:latin typeface="Segoe UI" panose="020B0502040204020203" pitchFamily="34" charset="0"/>
                      </a:endParaRPr>
                    </a:p>
                  </a:txBody>
                  <a:tcPr marL="41147" marR="3429" marT="3429" marB="0"/>
                </a:tc>
                <a:tc>
                  <a:txBody>
                    <a:bodyPr/>
                    <a:lstStyle/>
                    <a:p>
                      <a:pPr algn="l" fontAlgn="t"/>
                      <a:r>
                        <a:rPr lang="pt-BR" sz="1050" u="sng" strike="noStrike" err="1">
                          <a:effectLst/>
                          <a:hlinkClick r:id="rId19"/>
                        </a:rPr>
                        <a:t>Xrm.WebApi.offline</a:t>
                      </a:r>
                      <a:endParaRPr lang="pt-BR"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1170458167"/>
                  </a:ext>
                </a:extLst>
              </a:tr>
              <a:tr h="118932">
                <a:tc>
                  <a:txBody>
                    <a:bodyPr/>
                    <a:lstStyle/>
                    <a:p>
                      <a:pPr algn="l" fontAlgn="t"/>
                      <a:r>
                        <a:rPr lang="pt-BR" sz="1050" u="sng" strike="noStrike">
                          <a:effectLst/>
                          <a:hlinkClick r:id="rId20"/>
                        </a:rPr>
                        <a:t>parent.Xrm</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none" strike="noStrike">
                          <a:effectLst/>
                        </a:rPr>
                        <a:t> </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1679904533"/>
                  </a:ext>
                </a:extLst>
              </a:tr>
              <a:tr h="143401">
                <a:tc>
                  <a:txBody>
                    <a:bodyPr/>
                    <a:lstStyle/>
                    <a:p>
                      <a:pPr algn="l" fontAlgn="t"/>
                      <a:r>
                        <a:rPr lang="pt-BR" sz="1050" u="none" strike="noStrike">
                          <a:effectLst/>
                        </a:rPr>
                        <a:t>addOnKeyPress</a:t>
                      </a:r>
                      <a:endParaRPr lang="pt-BR" sz="1050" b="0" i="0" u="none" strike="noStrike">
                        <a:solidFill>
                          <a:srgbClr val="000000"/>
                        </a:solidFill>
                        <a:effectLst/>
                        <a:latin typeface="Segoe UI" panose="020B0502040204020203" pitchFamily="34" charset="0"/>
                      </a:endParaRPr>
                    </a:p>
                  </a:txBody>
                  <a:tcPr marL="41147" marR="3429" marT="3429" marB="0"/>
                </a:tc>
                <a:tc>
                  <a:txBody>
                    <a:bodyPr/>
                    <a:lstStyle/>
                    <a:p>
                      <a:pPr algn="l" fontAlgn="t"/>
                      <a:r>
                        <a:rPr lang="pt-BR" sz="1050" u="none" strike="noStrike">
                          <a:effectLst/>
                        </a:rPr>
                        <a:t>Use a </a:t>
                      </a:r>
                      <a:r>
                        <a:rPr lang="pt-BR" sz="1050" u="none" strike="noStrike" err="1">
                          <a:effectLst/>
                        </a:rPr>
                        <a:t>custom</a:t>
                      </a:r>
                      <a:r>
                        <a:rPr lang="pt-BR" sz="1050" u="none" strike="noStrike">
                          <a:effectLst/>
                        </a:rPr>
                        <a:t> </a:t>
                      </a:r>
                      <a:r>
                        <a:rPr lang="pt-BR" sz="1050" u="none" strike="noStrike" err="1">
                          <a:effectLst/>
                        </a:rPr>
                        <a:t>control</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1085062278"/>
                  </a:ext>
                </a:extLst>
              </a:tr>
              <a:tr h="143401">
                <a:tc>
                  <a:txBody>
                    <a:bodyPr/>
                    <a:lstStyle/>
                    <a:p>
                      <a:pPr algn="l" fontAlgn="t"/>
                      <a:r>
                        <a:rPr lang="pt-BR" sz="1050" u="none" strike="noStrike">
                          <a:effectLst/>
                        </a:rPr>
                        <a:t>removeOnKeyPress</a:t>
                      </a:r>
                      <a:endParaRPr lang="pt-BR" sz="1050" b="0" i="0" u="none" strike="noStrike">
                        <a:solidFill>
                          <a:srgbClr val="000000"/>
                        </a:solidFill>
                        <a:effectLst/>
                        <a:latin typeface="Segoe UI" panose="020B0502040204020203" pitchFamily="34" charset="0"/>
                      </a:endParaRPr>
                    </a:p>
                  </a:txBody>
                  <a:tcPr marL="41147" marR="3429" marT="3429" marB="0"/>
                </a:tc>
                <a:tc>
                  <a:txBody>
                    <a:bodyPr/>
                    <a:lstStyle/>
                    <a:p>
                      <a:pPr algn="l" fontAlgn="t"/>
                      <a:r>
                        <a:rPr lang="pt-BR" sz="1050" u="none" strike="noStrike">
                          <a:effectLst/>
                        </a:rPr>
                        <a:t>Use a </a:t>
                      </a:r>
                      <a:r>
                        <a:rPr lang="pt-BR" sz="1050" u="none" strike="noStrike" err="1">
                          <a:effectLst/>
                        </a:rPr>
                        <a:t>custom</a:t>
                      </a:r>
                      <a:r>
                        <a:rPr lang="pt-BR" sz="1050" u="none" strike="noStrike">
                          <a:effectLst/>
                        </a:rPr>
                        <a:t> </a:t>
                      </a:r>
                      <a:r>
                        <a:rPr lang="pt-BR" sz="1050" u="none" strike="noStrike" err="1">
                          <a:effectLst/>
                        </a:rPr>
                        <a:t>control</a:t>
                      </a:r>
                      <a:endParaRPr lang="pt-BR"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2510077147"/>
                  </a:ext>
                </a:extLst>
              </a:tr>
              <a:tr h="286799">
                <a:tc>
                  <a:txBody>
                    <a:bodyPr/>
                    <a:lstStyle/>
                    <a:p>
                      <a:pPr algn="l" fontAlgn="t"/>
                      <a:r>
                        <a:rPr lang="pt-BR" sz="1050" u="none" strike="noStrike">
                          <a:effectLst/>
                        </a:rPr>
                        <a:t>showAutoComplete</a:t>
                      </a:r>
                      <a:endParaRPr lang="pt-BR" sz="1050" b="0" i="0" u="none" strike="noStrike">
                        <a:solidFill>
                          <a:srgbClr val="000000"/>
                        </a:solidFill>
                        <a:effectLst/>
                        <a:latin typeface="Segoe UI" panose="020B0502040204020203" pitchFamily="34" charset="0"/>
                      </a:endParaRPr>
                    </a:p>
                  </a:txBody>
                  <a:tcPr marL="41147" marR="3429" marT="3429" marB="0"/>
                </a:tc>
                <a:tc>
                  <a:txBody>
                    <a:bodyPr/>
                    <a:lstStyle/>
                    <a:p>
                      <a:pPr algn="l" fontAlgn="t"/>
                      <a:r>
                        <a:rPr lang="en-US" sz="1050" u="none" strike="noStrike">
                          <a:effectLst/>
                        </a:rPr>
                        <a:t>Use a custom control and corresponding UI</a:t>
                      </a:r>
                      <a:endParaRPr lang="en-US"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3117939686"/>
                  </a:ext>
                </a:extLst>
              </a:tr>
              <a:tr h="286799">
                <a:tc>
                  <a:txBody>
                    <a:bodyPr/>
                    <a:lstStyle/>
                    <a:p>
                      <a:pPr algn="l" fontAlgn="t"/>
                      <a:r>
                        <a:rPr lang="pt-BR" sz="1050" u="none" strike="noStrike">
                          <a:effectLst/>
                        </a:rPr>
                        <a:t>hideAutoComplete</a:t>
                      </a:r>
                      <a:endParaRPr lang="pt-BR" sz="1050" b="0" i="0" u="none" strike="noStrike">
                        <a:solidFill>
                          <a:srgbClr val="000000"/>
                        </a:solidFill>
                        <a:effectLst/>
                        <a:latin typeface="Segoe UI" panose="020B0502040204020203" pitchFamily="34" charset="0"/>
                      </a:endParaRPr>
                    </a:p>
                  </a:txBody>
                  <a:tcPr marL="41147" marR="3429" marT="3429" marB="0"/>
                </a:tc>
                <a:tc>
                  <a:txBody>
                    <a:bodyPr/>
                    <a:lstStyle/>
                    <a:p>
                      <a:pPr algn="l" fontAlgn="t"/>
                      <a:r>
                        <a:rPr lang="en-US" sz="1050" u="none" strike="noStrike">
                          <a:effectLst/>
                        </a:rPr>
                        <a:t>Use a custom control and corresponding UI</a:t>
                      </a:r>
                      <a:endParaRPr lang="en-US" sz="1050" b="0" i="0" u="none" strike="noStrike">
                        <a:solidFill>
                          <a:srgbClr val="000000"/>
                        </a:solidFill>
                        <a:effectLst/>
                        <a:latin typeface="Segoe UI" panose="020B0502040204020203" pitchFamily="34" charset="0"/>
                      </a:endParaRPr>
                    </a:p>
                  </a:txBody>
                  <a:tcPr marL="41147" marR="3429" marT="3429" marB="0"/>
                </a:tc>
                <a:extLst>
                  <a:ext uri="{0D108BD9-81ED-4DB2-BD59-A6C34878D82A}">
                    <a16:rowId xmlns:a16="http://schemas.microsoft.com/office/drawing/2014/main" val="494620124"/>
                  </a:ext>
                </a:extLst>
              </a:tr>
              <a:tr h="286799">
                <a:tc>
                  <a:txBody>
                    <a:bodyPr/>
                    <a:lstStyle/>
                    <a:p>
                      <a:pPr algn="l" fontAlgn="t"/>
                      <a:r>
                        <a:rPr lang="pt-BR" sz="1050" u="sng" strike="noStrike">
                          <a:effectLst/>
                          <a:hlinkClick r:id="rId21"/>
                        </a:rPr>
                        <a:t>Xrm.Utility.alertDialog</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sng" strike="noStrike" err="1">
                          <a:effectLst/>
                          <a:hlinkClick r:id="rId22"/>
                        </a:rPr>
                        <a:t>Xrm.Navigation.openAlertDialog</a:t>
                      </a:r>
                      <a:endParaRPr lang="pt-BR"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1256838482"/>
                  </a:ext>
                </a:extLst>
              </a:tr>
              <a:tr h="286799">
                <a:tc>
                  <a:txBody>
                    <a:bodyPr/>
                    <a:lstStyle/>
                    <a:p>
                      <a:pPr algn="l" fontAlgn="t"/>
                      <a:r>
                        <a:rPr lang="pt-BR" sz="1050" u="sng" strike="noStrike">
                          <a:effectLst/>
                          <a:hlinkClick r:id="rId23"/>
                        </a:rPr>
                        <a:t>Xrm.Utility.confirmDialog</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sng" strike="noStrike" err="1">
                          <a:effectLst/>
                          <a:hlinkClick r:id="rId24"/>
                        </a:rPr>
                        <a:t>Xrm.Navigation.openConfirmDialog</a:t>
                      </a:r>
                      <a:endParaRPr lang="pt-BR"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2402968511"/>
                  </a:ext>
                </a:extLst>
              </a:tr>
              <a:tr h="245829">
                <a:tc>
                  <a:txBody>
                    <a:bodyPr/>
                    <a:lstStyle/>
                    <a:p>
                      <a:pPr algn="l" fontAlgn="t"/>
                      <a:r>
                        <a:rPr lang="pt-BR" sz="1050" u="sng" strike="noStrike">
                          <a:effectLst/>
                          <a:hlinkClick r:id="rId25"/>
                        </a:rPr>
                        <a:t>Xrm.Utility.isActivityType</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sng" strike="noStrike" err="1">
                          <a:effectLst/>
                          <a:hlinkClick r:id="rId26"/>
                        </a:rPr>
                        <a:t>Xrm.Utility.getEntityMetadata</a:t>
                      </a:r>
                      <a:endParaRPr lang="pt-BR"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2465223545"/>
                  </a:ext>
                </a:extLst>
              </a:tr>
              <a:tr h="143401">
                <a:tc>
                  <a:txBody>
                    <a:bodyPr/>
                    <a:lstStyle/>
                    <a:p>
                      <a:pPr algn="l" fontAlgn="t"/>
                      <a:r>
                        <a:rPr lang="pt-BR" sz="1050" u="sng" strike="noStrike">
                          <a:effectLst/>
                          <a:hlinkClick r:id="rId27"/>
                        </a:rPr>
                        <a:t>Xrm.Utility.openEntityForm</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sng" strike="noStrike" err="1">
                          <a:effectLst/>
                          <a:hlinkClick r:id="rId28"/>
                        </a:rPr>
                        <a:t>Xrm.Navigation.openForm</a:t>
                      </a:r>
                      <a:endParaRPr lang="pt-BR"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3775559856"/>
                  </a:ext>
                </a:extLst>
              </a:tr>
              <a:tr h="143401">
                <a:tc>
                  <a:txBody>
                    <a:bodyPr/>
                    <a:lstStyle/>
                    <a:p>
                      <a:pPr algn="l" fontAlgn="t"/>
                      <a:r>
                        <a:rPr lang="pt-BR" sz="1050" u="sng" strike="noStrike">
                          <a:effectLst/>
                          <a:hlinkClick r:id="rId29"/>
                        </a:rPr>
                        <a:t>Xrm.Utility.openQuickCreate</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sng" strike="noStrike" err="1">
                          <a:effectLst/>
                          <a:hlinkClick r:id="rId28"/>
                        </a:rPr>
                        <a:t>Xrm.Navigation.openForm</a:t>
                      </a:r>
                      <a:endParaRPr lang="pt-BR"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2851131031"/>
                  </a:ext>
                </a:extLst>
              </a:tr>
              <a:tr h="118932">
                <a:tc>
                  <a:txBody>
                    <a:bodyPr/>
                    <a:lstStyle/>
                    <a:p>
                      <a:pPr algn="l" fontAlgn="t"/>
                      <a:r>
                        <a:rPr lang="pt-BR" sz="1050" u="sng" strike="noStrike">
                          <a:effectLst/>
                          <a:hlinkClick r:id="rId30"/>
                        </a:rPr>
                        <a:t>Xrm.Utility.openWebResource</a:t>
                      </a:r>
                      <a:endParaRPr lang="pt-BR" sz="1050" b="0" i="0" u="sng" strike="noStrike">
                        <a:solidFill>
                          <a:srgbClr val="0563C1"/>
                        </a:solidFill>
                        <a:effectLst/>
                        <a:latin typeface="Calibri" panose="020F0502020204030204" pitchFamily="34" charset="0"/>
                      </a:endParaRPr>
                    </a:p>
                  </a:txBody>
                  <a:tcPr marL="41147" marR="3429" marT="3429" marB="0"/>
                </a:tc>
                <a:tc>
                  <a:txBody>
                    <a:bodyPr/>
                    <a:lstStyle/>
                    <a:p>
                      <a:pPr algn="l" fontAlgn="t"/>
                      <a:r>
                        <a:rPr lang="pt-BR" sz="1050" u="sng" strike="noStrike" err="1">
                          <a:effectLst/>
                          <a:hlinkClick r:id="rId31"/>
                        </a:rPr>
                        <a:t>Xrm.Navigation.openWebResource</a:t>
                      </a:r>
                      <a:endParaRPr lang="pt-BR" sz="1050" b="0" i="0" u="sng" strike="noStrike">
                        <a:solidFill>
                          <a:srgbClr val="0563C1"/>
                        </a:solidFill>
                        <a:effectLst/>
                        <a:latin typeface="Calibri" panose="020F0502020204030204" pitchFamily="34" charset="0"/>
                      </a:endParaRPr>
                    </a:p>
                  </a:txBody>
                  <a:tcPr marL="41147" marR="3429" marT="3429" marB="0"/>
                </a:tc>
                <a:extLst>
                  <a:ext uri="{0D108BD9-81ED-4DB2-BD59-A6C34878D82A}">
                    <a16:rowId xmlns:a16="http://schemas.microsoft.com/office/drawing/2014/main" val="285781734"/>
                  </a:ext>
                </a:extLst>
              </a:tr>
            </a:tbl>
          </a:graphicData>
        </a:graphic>
      </p:graphicFrame>
    </p:spTree>
    <p:extLst>
      <p:ext uri="{BB962C8B-B14F-4D97-AF65-F5344CB8AC3E}">
        <p14:creationId xmlns:p14="http://schemas.microsoft.com/office/powerpoint/2010/main" val="112961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21824" y="0"/>
            <a:ext cx="11192828" cy="839343"/>
          </a:xfrm>
        </p:spPr>
        <p:txBody>
          <a:bodyPr>
            <a:normAutofit/>
          </a:bodyPr>
          <a:lstStyle/>
          <a:p>
            <a:r>
              <a:rPr lang="pt-BR" err="1">
                <a:solidFill>
                  <a:srgbClr val="00B0F0"/>
                </a:solidFill>
              </a:rPr>
              <a:t>WebApi</a:t>
            </a:r>
            <a:r>
              <a:rPr lang="pt-BR">
                <a:solidFill>
                  <a:srgbClr val="00B0F0"/>
                </a:solidFill>
              </a:rPr>
              <a:t> </a:t>
            </a:r>
            <a:r>
              <a:rPr lang="pt-BR" err="1">
                <a:solidFill>
                  <a:srgbClr val="00B0F0"/>
                </a:solidFill>
              </a:rPr>
              <a:t>RetrieveMultipleRecords</a:t>
            </a:r>
            <a:endParaRPr lang="pt-BR">
              <a:solidFill>
                <a:srgbClr val="00B0F0"/>
              </a:solidFill>
            </a:endParaRPr>
          </a:p>
        </p:txBody>
      </p:sp>
      <p:sp>
        <p:nvSpPr>
          <p:cNvPr id="2" name="Retângulo 1">
            <a:extLst>
              <a:ext uri="{FF2B5EF4-FFF2-40B4-BE49-F238E27FC236}">
                <a16:creationId xmlns:a16="http://schemas.microsoft.com/office/drawing/2014/main" id="{5294FAAD-2E5A-4FE2-B14D-4BE35E12DAA3}"/>
              </a:ext>
            </a:extLst>
          </p:cNvPr>
          <p:cNvSpPr/>
          <p:nvPr/>
        </p:nvSpPr>
        <p:spPr>
          <a:xfrm>
            <a:off x="274637" y="1211262"/>
            <a:ext cx="12268200" cy="3877985"/>
          </a:xfrm>
          <a:prstGeom prst="rect">
            <a:avLst/>
          </a:prstGeom>
        </p:spPr>
        <p:txBody>
          <a:bodyPr wrap="square">
            <a:spAutoFit/>
          </a:bodyPr>
          <a:lstStyle/>
          <a:p>
            <a:pPr marL="171450" indent="-171450">
              <a:buFont typeface="Arial" panose="020B0604020202020204" pitchFamily="34" charset="0"/>
              <a:buChar char="•"/>
            </a:pPr>
            <a:r>
              <a:rPr lang="pt-BR">
                <a:gradFill>
                  <a:gsLst>
                    <a:gs pos="1250">
                      <a:schemeClr val="tx1"/>
                    </a:gs>
                    <a:gs pos="100000">
                      <a:schemeClr val="tx1"/>
                    </a:gs>
                  </a:gsLst>
                  <a:lin ang="5400000" scaled="0"/>
                </a:gradFill>
                <a:latin typeface="Segoe UI "/>
                <a:cs typeface="Segoe UI Light" panose="020B0502040204020203" pitchFamily="34" charset="0"/>
              </a:rPr>
              <a:t>Exemplo de Obter Lista de registros</a:t>
            </a:r>
          </a:p>
          <a:p>
            <a:endParaRPr lang="pt-BR" sz="1200">
              <a:solidFill>
                <a:srgbClr val="000000"/>
              </a:solidFill>
              <a:latin typeface="Consolas" panose="020B0609020204030204" pitchFamily="49" charset="0"/>
            </a:endParaRPr>
          </a:p>
          <a:p>
            <a:endParaRPr lang="pt-BR" sz="1200">
              <a:solidFill>
                <a:srgbClr val="000000"/>
              </a:solidFill>
              <a:latin typeface="Consolas" panose="020B0609020204030204" pitchFamily="49" charset="0"/>
            </a:endParaRPr>
          </a:p>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Xrm.WebApi.retrieveMultipleRecords</a:t>
            </a:r>
            <a:r>
              <a:rPr lang="pt-BR" sz="1200">
                <a:solidFill>
                  <a:srgbClr val="000000"/>
                </a:solidFill>
                <a:latin typeface="Consolas" panose="020B0609020204030204" pitchFamily="49" charset="0"/>
              </a:rPr>
              <a:t>(</a:t>
            </a:r>
            <a:r>
              <a:rPr lang="pt-BR" sz="1200">
                <a:solidFill>
                  <a:srgbClr val="A31515"/>
                </a:solidFill>
                <a:latin typeface="Consolas" panose="020B0609020204030204" pitchFamily="49" charset="0"/>
              </a:rPr>
              <a:t>“contact"</a:t>
            </a:r>
            <a:r>
              <a:rPr lang="pt-BR" sz="1200">
                <a:solidFill>
                  <a:srgbClr val="000000"/>
                </a:solidFill>
                <a:latin typeface="Consolas" panose="020B0609020204030204" pitchFamily="49" charset="0"/>
              </a:rPr>
              <a:t>, </a:t>
            </a:r>
            <a:r>
              <a:rPr lang="pt-BR" sz="1200">
                <a:solidFill>
                  <a:srgbClr val="A31515"/>
                </a:solidFill>
                <a:latin typeface="Consolas" panose="020B0609020204030204" pitchFamily="49" charset="0"/>
              </a:rPr>
              <a:t>"?$</a:t>
            </a:r>
            <a:r>
              <a:rPr lang="pt-BR" sz="1200" err="1">
                <a:solidFill>
                  <a:srgbClr val="A31515"/>
                </a:solidFill>
                <a:latin typeface="Consolas" panose="020B0609020204030204" pitchFamily="49" charset="0"/>
              </a:rPr>
              <a:t>select</a:t>
            </a:r>
            <a:r>
              <a:rPr lang="pt-BR" sz="1200">
                <a:solidFill>
                  <a:srgbClr val="A31515"/>
                </a:solidFill>
                <a:latin typeface="Consolas" panose="020B0609020204030204" pitchFamily="49" charset="0"/>
              </a:rPr>
              <a:t>=</a:t>
            </a:r>
            <a:r>
              <a:rPr lang="pt-BR" sz="1200" err="1">
                <a:solidFill>
                  <a:srgbClr val="A31515"/>
                </a:solidFill>
                <a:latin typeface="Consolas" panose="020B0609020204030204" pitchFamily="49" charset="0"/>
              </a:rPr>
              <a:t>new_valor</a:t>
            </a:r>
            <a:r>
              <a:rPr lang="pt-BR" sz="1200">
                <a:solidFill>
                  <a:srgbClr val="A31515"/>
                </a:solidFill>
                <a:latin typeface="Consolas" panose="020B0609020204030204" pitchFamily="49" charset="0"/>
              </a:rPr>
              <a:t>, </a:t>
            </a:r>
            <a:r>
              <a:rPr lang="pt-BR" sz="1200" err="1">
                <a:solidFill>
                  <a:srgbClr val="A31515"/>
                </a:solidFill>
                <a:latin typeface="Consolas" panose="020B0609020204030204" pitchFamily="49" charset="0"/>
              </a:rPr>
              <a:t>new_chave</a:t>
            </a:r>
            <a:r>
              <a:rPr lang="pt-BR" sz="1200">
                <a:solidFill>
                  <a:srgbClr val="A31515"/>
                </a:solidFill>
                <a:latin typeface="Consolas" panose="020B0609020204030204" pitchFamily="49" charset="0"/>
              </a:rPr>
              <a:t>&amp;$</a:t>
            </a:r>
            <a:r>
              <a:rPr lang="pt-BR" sz="1200" err="1">
                <a:solidFill>
                  <a:srgbClr val="A31515"/>
                </a:solidFill>
                <a:latin typeface="Consolas" panose="020B0609020204030204" pitchFamily="49" charset="0"/>
              </a:rPr>
              <a:t>filter</a:t>
            </a:r>
            <a:r>
              <a:rPr lang="pt-BR" sz="1200">
                <a:solidFill>
                  <a:srgbClr val="A31515"/>
                </a:solidFill>
                <a:latin typeface="Consolas" panose="020B0609020204030204" pitchFamily="49" charset="0"/>
              </a:rPr>
              <a:t>=</a:t>
            </a:r>
            <a:r>
              <a:rPr lang="pt-BR" sz="1200" err="1">
                <a:solidFill>
                  <a:srgbClr val="A31515"/>
                </a:solidFill>
                <a:latin typeface="Consolas" panose="020B0609020204030204" pitchFamily="49" charset="0"/>
              </a:rPr>
              <a:t>new_chave</a:t>
            </a:r>
            <a:r>
              <a:rPr lang="pt-BR" sz="1200">
                <a:solidFill>
                  <a:srgbClr val="A31515"/>
                </a:solidFill>
                <a:latin typeface="Consolas" panose="020B0609020204030204" pitchFamily="49" charset="0"/>
              </a:rPr>
              <a:t> </a:t>
            </a:r>
            <a:r>
              <a:rPr lang="pt-BR" sz="1200" err="1">
                <a:solidFill>
                  <a:srgbClr val="A31515"/>
                </a:solidFill>
                <a:latin typeface="Consolas" panose="020B0609020204030204" pitchFamily="49" charset="0"/>
              </a:rPr>
              <a:t>eq</a:t>
            </a:r>
            <a:r>
              <a:rPr lang="pt-BR" sz="1200">
                <a:solidFill>
                  <a:srgbClr val="A31515"/>
                </a:solidFill>
                <a:latin typeface="Consolas" panose="020B0609020204030204" pitchFamily="49" charset="0"/>
              </a:rPr>
              <a:t> 'Idade Mínima' </a:t>
            </a:r>
            <a:r>
              <a:rPr lang="pt-BR" sz="1200" err="1">
                <a:solidFill>
                  <a:srgbClr val="A31515"/>
                </a:solidFill>
                <a:latin typeface="Consolas" panose="020B0609020204030204" pitchFamily="49" charset="0"/>
              </a:rPr>
              <a:t>or</a:t>
            </a:r>
            <a:r>
              <a:rPr lang="pt-BR" sz="1200">
                <a:solidFill>
                  <a:srgbClr val="A31515"/>
                </a:solidFill>
                <a:latin typeface="Consolas" panose="020B0609020204030204" pitchFamily="49" charset="0"/>
              </a:rPr>
              <a:t>  </a:t>
            </a:r>
            <a:r>
              <a:rPr lang="pt-BR" sz="1200" err="1">
                <a:solidFill>
                  <a:srgbClr val="A31515"/>
                </a:solidFill>
                <a:latin typeface="Consolas" panose="020B0609020204030204" pitchFamily="49" charset="0"/>
              </a:rPr>
              <a:t>new_chave</a:t>
            </a:r>
            <a:r>
              <a:rPr lang="pt-BR" sz="1200">
                <a:solidFill>
                  <a:srgbClr val="A31515"/>
                </a:solidFill>
                <a:latin typeface="Consolas" panose="020B0609020204030204" pitchFamily="49" charset="0"/>
              </a:rPr>
              <a:t> </a:t>
            </a:r>
            <a:r>
              <a:rPr lang="pt-BR" sz="1200" err="1">
                <a:solidFill>
                  <a:srgbClr val="A31515"/>
                </a:solidFill>
                <a:latin typeface="Consolas" panose="020B0609020204030204" pitchFamily="49" charset="0"/>
              </a:rPr>
              <a:t>eq</a:t>
            </a:r>
            <a:r>
              <a:rPr lang="pt-BR" sz="1200">
                <a:solidFill>
                  <a:srgbClr val="A31515"/>
                </a:solidFill>
                <a:latin typeface="Consolas" panose="020B0609020204030204" pitchFamily="49" charset="0"/>
              </a:rPr>
              <a:t> 'Idade Máxima'"</a:t>
            </a:r>
            <a:r>
              <a:rPr lang="pt-BR" sz="1200">
                <a:solidFill>
                  <a:srgbClr val="000000"/>
                </a:solidFill>
                <a:latin typeface="Consolas" panose="020B0609020204030204" pitchFamily="49" charset="0"/>
              </a:rPr>
              <a:t>).</a:t>
            </a:r>
            <a:r>
              <a:rPr lang="pt-BR" sz="1200" err="1">
                <a:solidFill>
                  <a:srgbClr val="000000"/>
                </a:solidFill>
                <a:latin typeface="Consolas" panose="020B0609020204030204" pitchFamily="49" charset="0"/>
              </a:rPr>
              <a:t>then</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err="1">
                <a:solidFill>
                  <a:srgbClr val="0000FF"/>
                </a:solidFill>
                <a:latin typeface="Consolas" panose="020B0609020204030204" pitchFamily="49" charset="0"/>
              </a:rPr>
              <a:t>function</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success</a:t>
            </a:r>
            <a:r>
              <a:rPr lang="pt-BR" sz="1200">
                <a:solidFill>
                  <a:srgbClr val="000000"/>
                </a:solidFill>
                <a:latin typeface="Consolas" panose="020B0609020204030204" pitchFamily="49" charset="0"/>
              </a:rPr>
              <a:t>(</a:t>
            </a:r>
            <a:r>
              <a:rPr lang="pt-BR" sz="1200" err="1">
                <a:solidFill>
                  <a:srgbClr val="000000"/>
                </a:solidFill>
                <a:latin typeface="Consolas" panose="020B0609020204030204" pitchFamily="49" charset="0"/>
              </a:rPr>
              <a:t>result</a:t>
            </a:r>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r>
              <a:rPr lang="pt-BR" sz="1200">
                <a:solidFill>
                  <a:srgbClr val="0000FF"/>
                </a:solidFill>
                <a:latin typeface="Consolas" panose="020B0609020204030204" pitchFamily="49" charset="0"/>
              </a:rPr>
              <a:t>var</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idadeMinima</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a:solidFill>
                  <a:srgbClr val="0000FF"/>
                </a:solidFill>
                <a:latin typeface="Consolas" panose="020B0609020204030204" pitchFamily="49" charset="0"/>
              </a:rPr>
              <a:t>var</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idadeMaxima</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a:solidFill>
                  <a:srgbClr val="0000FF"/>
                </a:solidFill>
                <a:latin typeface="Consolas" panose="020B0609020204030204" pitchFamily="49" charset="0"/>
              </a:rPr>
              <a:t>for</a:t>
            </a:r>
            <a:r>
              <a:rPr lang="pt-BR" sz="1200">
                <a:solidFill>
                  <a:srgbClr val="000000"/>
                </a:solidFill>
                <a:latin typeface="Consolas" panose="020B0609020204030204" pitchFamily="49" charset="0"/>
              </a:rPr>
              <a:t> (</a:t>
            </a:r>
            <a:r>
              <a:rPr lang="pt-BR" sz="1200">
                <a:solidFill>
                  <a:srgbClr val="0000FF"/>
                </a:solidFill>
                <a:latin typeface="Consolas" panose="020B0609020204030204" pitchFamily="49" charset="0"/>
              </a:rPr>
              <a:t>var</a:t>
            </a:r>
            <a:r>
              <a:rPr lang="pt-BR" sz="1200">
                <a:solidFill>
                  <a:srgbClr val="000000"/>
                </a:solidFill>
                <a:latin typeface="Consolas" panose="020B0609020204030204" pitchFamily="49" charset="0"/>
              </a:rPr>
              <a:t> i = 0; i &lt; </a:t>
            </a:r>
            <a:r>
              <a:rPr lang="pt-BR" sz="1200" err="1">
                <a:solidFill>
                  <a:srgbClr val="000000"/>
                </a:solidFill>
                <a:latin typeface="Consolas" panose="020B0609020204030204" pitchFamily="49" charset="0"/>
              </a:rPr>
              <a:t>result.entities.length</a:t>
            </a:r>
            <a:r>
              <a:rPr lang="pt-BR" sz="1200">
                <a:solidFill>
                  <a:srgbClr val="000000"/>
                </a:solidFill>
                <a:latin typeface="Consolas" panose="020B0609020204030204" pitchFamily="49" charset="0"/>
              </a:rPr>
              <a:t>; i++) {</a:t>
            </a:r>
          </a:p>
          <a:p>
            <a:r>
              <a:rPr lang="pt-BR" sz="1200">
                <a:solidFill>
                  <a:srgbClr val="000000"/>
                </a:solidFill>
                <a:latin typeface="Consolas" panose="020B0609020204030204" pitchFamily="49" charset="0"/>
              </a:rPr>
              <a:t>                    </a:t>
            </a:r>
            <a:r>
              <a:rPr lang="pt-BR" sz="1200" err="1">
                <a:solidFill>
                  <a:srgbClr val="0000FF"/>
                </a:solidFill>
                <a:latin typeface="Consolas" panose="020B0609020204030204" pitchFamily="49" charset="0"/>
              </a:rPr>
              <a:t>if</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result.entities</a:t>
            </a:r>
            <a:r>
              <a:rPr lang="pt-BR" sz="1200">
                <a:solidFill>
                  <a:srgbClr val="000000"/>
                </a:solidFill>
                <a:latin typeface="Consolas" panose="020B0609020204030204" pitchFamily="49" charset="0"/>
              </a:rPr>
              <a:t>[i].</a:t>
            </a:r>
            <a:r>
              <a:rPr lang="pt-BR" sz="1200" err="1">
                <a:solidFill>
                  <a:srgbClr val="000000"/>
                </a:solidFill>
                <a:latin typeface="Consolas" panose="020B0609020204030204" pitchFamily="49" charset="0"/>
              </a:rPr>
              <a:t>fly_chave</a:t>
            </a:r>
            <a:r>
              <a:rPr lang="pt-BR" sz="1200">
                <a:solidFill>
                  <a:srgbClr val="000000"/>
                </a:solidFill>
                <a:latin typeface="Consolas" panose="020B0609020204030204" pitchFamily="49" charset="0"/>
              </a:rPr>
              <a:t> === </a:t>
            </a:r>
            <a:r>
              <a:rPr lang="pt-BR" sz="1200">
                <a:solidFill>
                  <a:srgbClr val="A31515"/>
                </a:solidFill>
                <a:latin typeface="Consolas" panose="020B0609020204030204" pitchFamily="49" charset="0"/>
              </a:rPr>
              <a:t>"Idade Mínima"</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idadeMinima</a:t>
            </a:r>
            <a:r>
              <a:rPr lang="pt-BR" sz="1200">
                <a:solidFill>
                  <a:srgbClr val="000000"/>
                </a:solidFill>
                <a:latin typeface="Consolas" panose="020B0609020204030204" pitchFamily="49" charset="0"/>
              </a:rPr>
              <a:t> = </a:t>
            </a:r>
            <a:r>
              <a:rPr lang="pt-BR" sz="1200" err="1">
                <a:solidFill>
                  <a:srgbClr val="000000"/>
                </a:solidFill>
                <a:latin typeface="Consolas" panose="020B0609020204030204" pitchFamily="49" charset="0"/>
              </a:rPr>
              <a:t>result.entities</a:t>
            </a:r>
            <a:r>
              <a:rPr lang="pt-BR" sz="1200">
                <a:solidFill>
                  <a:srgbClr val="000000"/>
                </a:solidFill>
                <a:latin typeface="Consolas" panose="020B0609020204030204" pitchFamily="49" charset="0"/>
              </a:rPr>
              <a:t>[i].</a:t>
            </a:r>
            <a:r>
              <a:rPr lang="pt-BR" sz="1200" err="1">
                <a:solidFill>
                  <a:srgbClr val="000000"/>
                </a:solidFill>
                <a:latin typeface="Consolas" panose="020B0609020204030204" pitchFamily="49" charset="0"/>
              </a:rPr>
              <a:t>fly_valor</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err="1">
                <a:solidFill>
                  <a:srgbClr val="0000FF"/>
                </a:solidFill>
                <a:latin typeface="Consolas" panose="020B0609020204030204" pitchFamily="49" charset="0"/>
              </a:rPr>
              <a:t>if</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result.entities</a:t>
            </a:r>
            <a:r>
              <a:rPr lang="pt-BR" sz="1200">
                <a:solidFill>
                  <a:srgbClr val="000000"/>
                </a:solidFill>
                <a:latin typeface="Consolas" panose="020B0609020204030204" pitchFamily="49" charset="0"/>
              </a:rPr>
              <a:t>[i].</a:t>
            </a:r>
            <a:r>
              <a:rPr lang="pt-BR" sz="1200" err="1">
                <a:solidFill>
                  <a:srgbClr val="000000"/>
                </a:solidFill>
                <a:latin typeface="Consolas" panose="020B0609020204030204" pitchFamily="49" charset="0"/>
              </a:rPr>
              <a:t>fly_chave</a:t>
            </a:r>
            <a:r>
              <a:rPr lang="pt-BR" sz="1200">
                <a:solidFill>
                  <a:srgbClr val="000000"/>
                </a:solidFill>
                <a:latin typeface="Consolas" panose="020B0609020204030204" pitchFamily="49" charset="0"/>
              </a:rPr>
              <a:t> === </a:t>
            </a:r>
            <a:r>
              <a:rPr lang="pt-BR" sz="1200">
                <a:solidFill>
                  <a:srgbClr val="A31515"/>
                </a:solidFill>
                <a:latin typeface="Consolas" panose="020B0609020204030204" pitchFamily="49" charset="0"/>
              </a:rPr>
              <a:t>"Idade Máxima"</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idadeMaxima</a:t>
            </a:r>
            <a:r>
              <a:rPr lang="pt-BR" sz="1200">
                <a:solidFill>
                  <a:srgbClr val="000000"/>
                </a:solidFill>
                <a:latin typeface="Consolas" panose="020B0609020204030204" pitchFamily="49" charset="0"/>
              </a:rPr>
              <a:t> = </a:t>
            </a:r>
            <a:r>
              <a:rPr lang="pt-BR" sz="1200" err="1">
                <a:solidFill>
                  <a:srgbClr val="000000"/>
                </a:solidFill>
                <a:latin typeface="Consolas" panose="020B0609020204030204" pitchFamily="49" charset="0"/>
              </a:rPr>
              <a:t>result.entities</a:t>
            </a:r>
            <a:r>
              <a:rPr lang="pt-BR" sz="1200">
                <a:solidFill>
                  <a:srgbClr val="000000"/>
                </a:solidFill>
                <a:latin typeface="Consolas" panose="020B0609020204030204" pitchFamily="49" charset="0"/>
              </a:rPr>
              <a:t>[i].</a:t>
            </a:r>
            <a:r>
              <a:rPr lang="pt-BR" sz="1200" err="1">
                <a:solidFill>
                  <a:srgbClr val="000000"/>
                </a:solidFill>
                <a:latin typeface="Consolas" panose="020B0609020204030204" pitchFamily="49" charset="0"/>
              </a:rPr>
              <a:t>fly_valor</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r>
              <a:rPr lang="pt-BR" sz="1200" err="1">
                <a:solidFill>
                  <a:srgbClr val="0000FF"/>
                </a:solidFill>
                <a:latin typeface="Consolas" panose="020B0609020204030204" pitchFamily="49" charset="0"/>
              </a:rPr>
              <a:t>function</a:t>
            </a:r>
            <a:r>
              <a:rPr lang="pt-BR" sz="1200">
                <a:solidFill>
                  <a:srgbClr val="000000"/>
                </a:solidFill>
                <a:latin typeface="Consolas" panose="020B0609020204030204" pitchFamily="49" charset="0"/>
              </a:rPr>
              <a:t> (</a:t>
            </a:r>
            <a:r>
              <a:rPr lang="pt-BR" sz="1200" err="1">
                <a:solidFill>
                  <a:srgbClr val="000000"/>
                </a:solidFill>
                <a:latin typeface="Consolas" panose="020B0609020204030204" pitchFamily="49" charset="0"/>
              </a:rPr>
              <a:t>error</a:t>
            </a:r>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console.log(</a:t>
            </a:r>
            <a:r>
              <a:rPr lang="pt-BR" sz="1200" err="1">
                <a:solidFill>
                  <a:srgbClr val="000000"/>
                </a:solidFill>
                <a:latin typeface="Consolas" panose="020B0609020204030204" pitchFamily="49" charset="0"/>
              </a:rPr>
              <a:t>error.message</a:t>
            </a:r>
            <a:r>
              <a:rPr lang="pt-BR" sz="1200">
                <a:solidFill>
                  <a:srgbClr val="000000"/>
                </a:solidFill>
                <a:latin typeface="Consolas" panose="020B0609020204030204" pitchFamily="49" charset="0"/>
              </a:rPr>
              <a:t>);</a:t>
            </a:r>
          </a:p>
          <a:p>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p>
          <a:p>
            <a:r>
              <a:rPr lang="pt-BR" sz="1200">
                <a:solidFill>
                  <a:srgbClr val="000000"/>
                </a:solidFill>
                <a:latin typeface="Consolas" panose="020B0609020204030204" pitchFamily="49" charset="0"/>
              </a:rPr>
              <a:t>    }</a:t>
            </a:r>
          </a:p>
        </p:txBody>
      </p:sp>
    </p:spTree>
    <p:extLst>
      <p:ext uri="{BB962C8B-B14F-4D97-AF65-F5344CB8AC3E}">
        <p14:creationId xmlns:p14="http://schemas.microsoft.com/office/powerpoint/2010/main" val="136519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stealt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C3B4F8DE3B6244AEC5B945309B881F" ma:contentTypeVersion="0" ma:contentTypeDescription="Create a new document." ma:contentTypeScope="" ma:versionID="0d4a2f952dd10a6b08c78bbf5acb795d">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0999B-517C-457C-998C-1518D5B914F7}">
  <ds:schemaRefs>
    <ds:schemaRef ds:uri="http://schemas.microsoft.com/sharepoint/v3/contenttype/forms"/>
  </ds:schemaRefs>
</ds:datastoreItem>
</file>

<file path=customXml/itemProps2.xml><?xml version="1.0" encoding="utf-8"?>
<ds:datastoreItem xmlns:ds="http://schemas.openxmlformats.org/officeDocument/2006/customXml" ds:itemID="{0B37328C-A283-4405-BF7A-CE8F4C1704C6}">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BA558F2-43AC-4A4B-926F-68148C8BDDDF}">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MicrosoftDynamics_Template_16x9_Blue</Template>
  <Application>Microsoft Office PowerPoint</Application>
  <PresentationFormat>Custom</PresentationFormat>
  <Slides>109</Slides>
  <Notes>22</Notes>
  <HiddenSlides>0</HiddenSlide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Office Theme</vt:lpstr>
      <vt:lpstr>PowerPoint Presentation</vt:lpstr>
      <vt:lpstr>PowerPoint Presentation</vt:lpstr>
      <vt:lpstr>PowerPoint Presentation</vt:lpstr>
      <vt:lpstr>Visão Geral Dynamics 365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Soluções</vt:lpstr>
      <vt:lpstr>Esquema e Acesso a Dados</vt:lpstr>
      <vt:lpstr>PowerPoint Presentation</vt:lpstr>
      <vt:lpstr>Objetivos</vt:lpstr>
      <vt:lpstr>Serviços Web</vt:lpstr>
      <vt:lpstr>Usando o Serviço de Descoberta</vt:lpstr>
      <vt:lpstr>Associação Inicial versus Tardia</vt:lpstr>
      <vt:lpstr>Associação Inicial - Exemplo</vt:lpstr>
      <vt:lpstr>Associação Tardia - Exemplo</vt:lpstr>
      <vt:lpstr>Serviço da Organização</vt:lpstr>
      <vt:lpstr>Tipos de Dados: Conjunto de Opções</vt:lpstr>
      <vt:lpstr>Tipos de Dados: Referência de Entidade</vt:lpstr>
      <vt:lpstr>Usando o método Create</vt:lpstr>
      <vt:lpstr>Laboratório: Criando Registros</vt:lpstr>
      <vt:lpstr>Obtendo um Registro</vt:lpstr>
      <vt:lpstr>Laboratório: Obtendo um Registro</vt:lpstr>
      <vt:lpstr>Usando o método Update</vt:lpstr>
      <vt:lpstr>Laboratório: Atualizando Registros</vt:lpstr>
      <vt:lpstr>Usando o método Delete</vt:lpstr>
      <vt:lpstr>Laboratório: Excluindo Registros</vt:lpstr>
      <vt:lpstr>Usando o método Retrieve Multiple</vt:lpstr>
      <vt:lpstr>Usando o método Retrieve Multiple</vt:lpstr>
      <vt:lpstr>Usando o método Retrieve Multiple</vt:lpstr>
      <vt:lpstr>Tratando falhas do WCF</vt:lpstr>
      <vt:lpstr>PowerPoint Presentation</vt:lpstr>
      <vt:lpstr>Objetivos</vt:lpstr>
      <vt:lpstr>Métodos de Consulta</vt:lpstr>
      <vt:lpstr>Métodos de Consulta</vt:lpstr>
      <vt:lpstr>Métodos de Consulta</vt:lpstr>
      <vt:lpstr>QueryExpression</vt:lpstr>
      <vt:lpstr>QueryExpression</vt:lpstr>
      <vt:lpstr>Laboratório: Uso do QueryExpression</vt:lpstr>
      <vt:lpstr>LINQ</vt:lpstr>
      <vt:lpstr>LINQ</vt:lpstr>
      <vt:lpstr>LINQ</vt:lpstr>
      <vt:lpstr>LINQ</vt:lpstr>
      <vt:lpstr>LINQ</vt:lpstr>
      <vt:lpstr>FetchXML</vt:lpstr>
      <vt:lpstr>FetchXML</vt:lpstr>
      <vt:lpstr>FetchXML - Agregação</vt:lpstr>
      <vt:lpstr>FetchXML</vt:lpstr>
      <vt:lpstr>Laboratório: Uso do FetchXML</vt:lpstr>
      <vt:lpstr>OData</vt:lpstr>
      <vt:lpstr>OData</vt:lpstr>
      <vt:lpstr>OData</vt:lpstr>
      <vt:lpstr>OData</vt:lpstr>
      <vt:lpstr>OData</vt:lpstr>
      <vt:lpstr>OData</vt:lpstr>
      <vt:lpstr>Usando o Método Execute</vt:lpstr>
      <vt:lpstr>Solicitações e Respostas</vt:lpstr>
      <vt:lpstr>Solicitações e Respostas</vt:lpstr>
      <vt:lpstr>Laboratório: Uso do Execute</vt:lpstr>
      <vt:lpstr>Usando o metadados</vt:lpstr>
      <vt:lpstr>Usando o metadados</vt:lpstr>
      <vt:lpstr>Usando o metadados</vt:lpstr>
      <vt:lpstr>Laboratório: Uso do Execute</vt:lpstr>
      <vt:lpstr>PowerPoint Presentation</vt:lpstr>
      <vt:lpstr>Objetivos</vt:lpstr>
      <vt:lpstr>Visão Geral de Plugins</vt:lpstr>
      <vt:lpstr>Estrutura de Eventos</vt:lpstr>
      <vt:lpstr>Estágios de eventos de Plugins</vt:lpstr>
      <vt:lpstr>Isolamento de Plugins</vt:lpstr>
      <vt:lpstr>Plugins - Assemblies</vt:lpstr>
      <vt:lpstr>Plugins - Contexto</vt:lpstr>
      <vt:lpstr>Plugins - Assinatura</vt:lpstr>
      <vt:lpstr>Plugins - Representação</vt:lpstr>
      <vt:lpstr>Plugins - Registrando</vt:lpstr>
      <vt:lpstr>Plugins - Etapas</vt:lpstr>
      <vt:lpstr>Plugins - Soluções</vt:lpstr>
      <vt:lpstr>Depuração</vt:lpstr>
      <vt:lpstr>Laboratório: Plugin</vt:lpstr>
      <vt:lpstr>PowerPoint Presentation</vt:lpstr>
      <vt:lpstr>Assemblies Personalizados - Criação</vt:lpstr>
      <vt:lpstr>Assemblies Personalizados - Contexto</vt:lpstr>
      <vt:lpstr>Assemblies Personalizados - Parâmetros</vt:lpstr>
      <vt:lpstr>Assemblies Personalizados - Parâmetros</vt:lpstr>
      <vt:lpstr>Assemblies Personalizados - Parâmetros</vt:lpstr>
      <vt:lpstr>Assemblies Personalizados - Código</vt:lpstr>
      <vt:lpstr>Laboratório: Processo customizado</vt:lpstr>
      <vt:lpstr>PowerPoint Presentation</vt:lpstr>
      <vt:lpstr>Objetivos</vt:lpstr>
      <vt:lpstr>Bibliotecas JScript</vt:lpstr>
      <vt:lpstr>Eventos Disponíveis</vt:lpstr>
      <vt:lpstr>Modelo Xrm</vt:lpstr>
      <vt:lpstr>Novo Modelo Xrm</vt:lpstr>
      <vt:lpstr>Old  New</vt:lpstr>
      <vt:lpstr>WebApi RetrieveMultipleRecords</vt:lpstr>
      <vt:lpstr>WebApi RetrieveRecord</vt:lpstr>
      <vt:lpstr>WebApi CreateRecord</vt:lpstr>
      <vt:lpstr>WebApi UpdateRecord</vt:lpstr>
      <vt:lpstr>WebApi DeleteRecord</vt:lpstr>
      <vt:lpstr>Laboratório: JScript</vt:lpstr>
      <vt:lpstr>Contexto de Execução para Eventos</vt:lpstr>
      <vt:lpstr>Laboratório</vt:lpstr>
      <vt:lpstr>Action Calls</vt:lpstr>
      <vt:lpstr>Action Calls</vt:lpstr>
      <vt:lpstr>Action Calls</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Microsoft Dynamics</dc:subject>
  <dc:creator>dgeraldeli@alfapeople.com.br</dc:creator>
  <cp:keywords>Microsoft Dynamics</cp:keywords>
  <dc:description>Template: Susan Blanchard_x000d_
Formatting:_x000d_
Show Date:  _x000d_
Location:  _x000d_
Audience Type:</dc:description>
  <cp:revision>1</cp:revision>
  <dcterms:created xsi:type="dcterms:W3CDTF">2013-06-14T18:55:12Z</dcterms:created>
  <dcterms:modified xsi:type="dcterms:W3CDTF">2020-03-10T20:31:40Z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0x010100F6C3B4F8DE3B6244AEC5B945309B881F</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