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8"/>
  </p:notesMasterIdLst>
  <p:handoutMasterIdLst>
    <p:handoutMasterId r:id="rId99"/>
  </p:handoutMasterIdLst>
  <p:sldIdLst>
    <p:sldId id="256"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8" r:id="rId43"/>
    <p:sldId id="319" r:id="rId44"/>
    <p:sldId id="320" r:id="rId45"/>
    <p:sldId id="321" r:id="rId46"/>
    <p:sldId id="376" r:id="rId47"/>
    <p:sldId id="322" r:id="rId48"/>
    <p:sldId id="323" r:id="rId49"/>
    <p:sldId id="324" r:id="rId50"/>
    <p:sldId id="327" r:id="rId51"/>
    <p:sldId id="328" r:id="rId52"/>
    <p:sldId id="329" r:id="rId53"/>
    <p:sldId id="332" r:id="rId54"/>
    <p:sldId id="331" r:id="rId55"/>
    <p:sldId id="335" r:id="rId56"/>
    <p:sldId id="337" r:id="rId57"/>
    <p:sldId id="342" r:id="rId58"/>
    <p:sldId id="339" r:id="rId59"/>
    <p:sldId id="340" r:id="rId60"/>
    <p:sldId id="343" r:id="rId61"/>
    <p:sldId id="345" r:id="rId62"/>
    <p:sldId id="344" r:id="rId63"/>
    <p:sldId id="346" r:id="rId64"/>
    <p:sldId id="347" r:id="rId65"/>
    <p:sldId id="336" r:id="rId66"/>
    <p:sldId id="363" r:id="rId67"/>
    <p:sldId id="364" r:id="rId68"/>
    <p:sldId id="325" r:id="rId69"/>
    <p:sldId id="326" r:id="rId70"/>
    <p:sldId id="333"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62" r:id="rId86"/>
    <p:sldId id="365" r:id="rId87"/>
    <p:sldId id="366" r:id="rId88"/>
    <p:sldId id="367" r:id="rId89"/>
    <p:sldId id="368" r:id="rId90"/>
    <p:sldId id="369" r:id="rId91"/>
    <p:sldId id="370" r:id="rId92"/>
    <p:sldId id="372" r:id="rId93"/>
    <p:sldId id="373" r:id="rId94"/>
    <p:sldId id="374" r:id="rId95"/>
    <p:sldId id="375" r:id="rId96"/>
    <p:sldId id="317" r:id="rId9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1" autoAdjust="0"/>
  </p:normalViewPr>
  <p:slideViewPr>
    <p:cSldViewPr snapToGrid="0">
      <p:cViewPr varScale="1">
        <p:scale>
          <a:sx n="110" d="100"/>
          <a:sy n="110" d="100"/>
        </p:scale>
        <p:origin x="168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1734" y="-84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microsoft.com/office/2016/11/relationships/changesInfo" Target="changesInfos/changesInfo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userId="27584a42cba06e93" providerId="LiveId" clId="{9CB1029B-A7DE-4F2D-B456-460F8B1825A6}"/>
    <pc:docChg chg="addSld">
      <pc:chgData name="Alexandre" userId="27584a42cba06e93" providerId="LiveId" clId="{9CB1029B-A7DE-4F2D-B456-460F8B1825A6}" dt="2021-05-22T16:00:00.501" v="0" actId="680"/>
      <pc:docMkLst>
        <pc:docMk/>
      </pc:docMkLst>
      <pc:sldChg chg="new">
        <pc:chgData name="Alexandre" userId="27584a42cba06e93" providerId="LiveId" clId="{9CB1029B-A7DE-4F2D-B456-460F8B1825A6}" dt="2021-05-22T16:00:00.501" v="0" actId="680"/>
        <pc:sldMkLst>
          <pc:docMk/>
          <pc:sldMk cId="4259002523" sldId="3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480D1-565D-4B01-98C1-60D4B00AB7F0}" type="datetimeFigureOut">
              <a:rPr lang="pt-BR" smtClean="0"/>
              <a:t>22/06/2021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BC06E2-4669-465D-BD29-7A501CD1F66F}" type="slidenum">
              <a:rPr lang="pt-BR" smtClean="0"/>
              <a:t>‹nº›</a:t>
            </a:fld>
            <a:endParaRPr lang="pt-BR"/>
          </a:p>
        </p:txBody>
      </p:sp>
    </p:spTree>
    <p:extLst>
      <p:ext uri="{BB962C8B-B14F-4D97-AF65-F5344CB8AC3E}">
        <p14:creationId xmlns:p14="http://schemas.microsoft.com/office/powerpoint/2010/main" val="15164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23AA5-C34D-424F-ABED-B12850860C57}" type="datetimeFigureOut">
              <a:rPr lang="pt-BR" smtClean="0"/>
              <a:pPr/>
              <a:t>22/06/2021</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A23ED-1F99-4A05-A707-6C0EC9F8A4E2}" type="slidenum">
              <a:rPr lang="pt-BR" smtClean="0"/>
              <a:pPr/>
              <a:t>‹nº›</a:t>
            </a:fld>
            <a:endParaRPr lang="pt-BR"/>
          </a:p>
        </p:txBody>
      </p:sp>
    </p:spTree>
    <p:extLst>
      <p:ext uri="{BB962C8B-B14F-4D97-AF65-F5344CB8AC3E}">
        <p14:creationId xmlns:p14="http://schemas.microsoft.com/office/powerpoint/2010/main" val="268737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a:t>
            </a:fld>
            <a:endParaRPr lang="pt-BR"/>
          </a:p>
        </p:txBody>
      </p:sp>
    </p:spTree>
    <p:extLst>
      <p:ext uri="{BB962C8B-B14F-4D97-AF65-F5344CB8AC3E}">
        <p14:creationId xmlns:p14="http://schemas.microsoft.com/office/powerpoint/2010/main" val="3051678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11</a:t>
            </a:fld>
            <a:endParaRPr lang="pt-BR"/>
          </a:p>
        </p:txBody>
      </p:sp>
    </p:spTree>
    <p:extLst>
      <p:ext uri="{BB962C8B-B14F-4D97-AF65-F5344CB8AC3E}">
        <p14:creationId xmlns:p14="http://schemas.microsoft.com/office/powerpoint/2010/main" val="4163476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12</a:t>
            </a:fld>
            <a:endParaRPr lang="pt-BR"/>
          </a:p>
        </p:txBody>
      </p:sp>
    </p:spTree>
    <p:extLst>
      <p:ext uri="{BB962C8B-B14F-4D97-AF65-F5344CB8AC3E}">
        <p14:creationId xmlns:p14="http://schemas.microsoft.com/office/powerpoint/2010/main" val="2360175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13</a:t>
            </a:fld>
            <a:endParaRPr lang="pt-BR"/>
          </a:p>
        </p:txBody>
      </p:sp>
    </p:spTree>
    <p:extLst>
      <p:ext uri="{BB962C8B-B14F-4D97-AF65-F5344CB8AC3E}">
        <p14:creationId xmlns:p14="http://schemas.microsoft.com/office/powerpoint/2010/main" val="1133694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14</a:t>
            </a:fld>
            <a:endParaRPr lang="pt-BR"/>
          </a:p>
        </p:txBody>
      </p:sp>
    </p:spTree>
    <p:extLst>
      <p:ext uri="{BB962C8B-B14F-4D97-AF65-F5344CB8AC3E}">
        <p14:creationId xmlns:p14="http://schemas.microsoft.com/office/powerpoint/2010/main" val="2641672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15</a:t>
            </a:fld>
            <a:endParaRPr lang="pt-BR"/>
          </a:p>
        </p:txBody>
      </p:sp>
    </p:spTree>
    <p:extLst>
      <p:ext uri="{BB962C8B-B14F-4D97-AF65-F5344CB8AC3E}">
        <p14:creationId xmlns:p14="http://schemas.microsoft.com/office/powerpoint/2010/main" val="5925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16</a:t>
            </a:fld>
            <a:endParaRPr lang="pt-BR"/>
          </a:p>
        </p:txBody>
      </p:sp>
    </p:spTree>
    <p:extLst>
      <p:ext uri="{BB962C8B-B14F-4D97-AF65-F5344CB8AC3E}">
        <p14:creationId xmlns:p14="http://schemas.microsoft.com/office/powerpoint/2010/main" val="1198217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17</a:t>
            </a:fld>
            <a:endParaRPr lang="pt-BR"/>
          </a:p>
        </p:txBody>
      </p:sp>
    </p:spTree>
    <p:extLst>
      <p:ext uri="{BB962C8B-B14F-4D97-AF65-F5344CB8AC3E}">
        <p14:creationId xmlns:p14="http://schemas.microsoft.com/office/powerpoint/2010/main" val="803239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18</a:t>
            </a:fld>
            <a:endParaRPr lang="pt-BR"/>
          </a:p>
        </p:txBody>
      </p:sp>
    </p:spTree>
    <p:extLst>
      <p:ext uri="{BB962C8B-B14F-4D97-AF65-F5344CB8AC3E}">
        <p14:creationId xmlns:p14="http://schemas.microsoft.com/office/powerpoint/2010/main" val="2058597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19</a:t>
            </a:fld>
            <a:endParaRPr lang="pt-BR"/>
          </a:p>
        </p:txBody>
      </p:sp>
    </p:spTree>
    <p:extLst>
      <p:ext uri="{BB962C8B-B14F-4D97-AF65-F5344CB8AC3E}">
        <p14:creationId xmlns:p14="http://schemas.microsoft.com/office/powerpoint/2010/main" val="1928051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20</a:t>
            </a:fld>
            <a:endParaRPr lang="pt-BR"/>
          </a:p>
        </p:txBody>
      </p:sp>
    </p:spTree>
    <p:extLst>
      <p:ext uri="{BB962C8B-B14F-4D97-AF65-F5344CB8AC3E}">
        <p14:creationId xmlns:p14="http://schemas.microsoft.com/office/powerpoint/2010/main" val="349384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a:t>
            </a:fld>
            <a:endParaRPr lang="pt-BR"/>
          </a:p>
        </p:txBody>
      </p:sp>
    </p:spTree>
    <p:extLst>
      <p:ext uri="{BB962C8B-B14F-4D97-AF65-F5344CB8AC3E}">
        <p14:creationId xmlns:p14="http://schemas.microsoft.com/office/powerpoint/2010/main" val="98101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21</a:t>
            </a:fld>
            <a:endParaRPr lang="pt-BR"/>
          </a:p>
        </p:txBody>
      </p:sp>
    </p:spTree>
    <p:extLst>
      <p:ext uri="{BB962C8B-B14F-4D97-AF65-F5344CB8AC3E}">
        <p14:creationId xmlns:p14="http://schemas.microsoft.com/office/powerpoint/2010/main" val="2280643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22</a:t>
            </a:fld>
            <a:endParaRPr lang="pt-BR"/>
          </a:p>
        </p:txBody>
      </p:sp>
    </p:spTree>
    <p:extLst>
      <p:ext uri="{BB962C8B-B14F-4D97-AF65-F5344CB8AC3E}">
        <p14:creationId xmlns:p14="http://schemas.microsoft.com/office/powerpoint/2010/main" val="3517197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23</a:t>
            </a:fld>
            <a:endParaRPr lang="pt-BR"/>
          </a:p>
        </p:txBody>
      </p:sp>
    </p:spTree>
    <p:extLst>
      <p:ext uri="{BB962C8B-B14F-4D97-AF65-F5344CB8AC3E}">
        <p14:creationId xmlns:p14="http://schemas.microsoft.com/office/powerpoint/2010/main" val="1426955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24</a:t>
            </a:fld>
            <a:endParaRPr lang="pt-BR"/>
          </a:p>
        </p:txBody>
      </p:sp>
    </p:spTree>
    <p:extLst>
      <p:ext uri="{BB962C8B-B14F-4D97-AF65-F5344CB8AC3E}">
        <p14:creationId xmlns:p14="http://schemas.microsoft.com/office/powerpoint/2010/main" val="1523485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25</a:t>
            </a:fld>
            <a:endParaRPr lang="pt-BR"/>
          </a:p>
        </p:txBody>
      </p:sp>
    </p:spTree>
    <p:extLst>
      <p:ext uri="{BB962C8B-B14F-4D97-AF65-F5344CB8AC3E}">
        <p14:creationId xmlns:p14="http://schemas.microsoft.com/office/powerpoint/2010/main" val="1095659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26</a:t>
            </a:fld>
            <a:endParaRPr lang="pt-BR"/>
          </a:p>
        </p:txBody>
      </p:sp>
    </p:spTree>
    <p:extLst>
      <p:ext uri="{BB962C8B-B14F-4D97-AF65-F5344CB8AC3E}">
        <p14:creationId xmlns:p14="http://schemas.microsoft.com/office/powerpoint/2010/main" val="3578685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27</a:t>
            </a:fld>
            <a:endParaRPr lang="pt-BR"/>
          </a:p>
        </p:txBody>
      </p:sp>
    </p:spTree>
    <p:extLst>
      <p:ext uri="{BB962C8B-B14F-4D97-AF65-F5344CB8AC3E}">
        <p14:creationId xmlns:p14="http://schemas.microsoft.com/office/powerpoint/2010/main" val="1624093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28</a:t>
            </a:fld>
            <a:endParaRPr lang="pt-BR"/>
          </a:p>
        </p:txBody>
      </p:sp>
    </p:spTree>
    <p:extLst>
      <p:ext uri="{BB962C8B-B14F-4D97-AF65-F5344CB8AC3E}">
        <p14:creationId xmlns:p14="http://schemas.microsoft.com/office/powerpoint/2010/main" val="927656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29</a:t>
            </a:fld>
            <a:endParaRPr lang="pt-BR"/>
          </a:p>
        </p:txBody>
      </p:sp>
    </p:spTree>
    <p:extLst>
      <p:ext uri="{BB962C8B-B14F-4D97-AF65-F5344CB8AC3E}">
        <p14:creationId xmlns:p14="http://schemas.microsoft.com/office/powerpoint/2010/main" val="1328342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30</a:t>
            </a:fld>
            <a:endParaRPr lang="pt-BR"/>
          </a:p>
        </p:txBody>
      </p:sp>
    </p:spTree>
    <p:extLst>
      <p:ext uri="{BB962C8B-B14F-4D97-AF65-F5344CB8AC3E}">
        <p14:creationId xmlns:p14="http://schemas.microsoft.com/office/powerpoint/2010/main" val="211013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4</a:t>
            </a:fld>
            <a:endParaRPr lang="pt-BR"/>
          </a:p>
        </p:txBody>
      </p:sp>
    </p:spTree>
    <p:extLst>
      <p:ext uri="{BB962C8B-B14F-4D97-AF65-F5344CB8AC3E}">
        <p14:creationId xmlns:p14="http://schemas.microsoft.com/office/powerpoint/2010/main" val="6067621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31</a:t>
            </a:fld>
            <a:endParaRPr lang="pt-BR"/>
          </a:p>
        </p:txBody>
      </p:sp>
    </p:spTree>
    <p:extLst>
      <p:ext uri="{BB962C8B-B14F-4D97-AF65-F5344CB8AC3E}">
        <p14:creationId xmlns:p14="http://schemas.microsoft.com/office/powerpoint/2010/main" val="1893210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32</a:t>
            </a:fld>
            <a:endParaRPr lang="pt-BR"/>
          </a:p>
        </p:txBody>
      </p:sp>
    </p:spTree>
    <p:extLst>
      <p:ext uri="{BB962C8B-B14F-4D97-AF65-F5344CB8AC3E}">
        <p14:creationId xmlns:p14="http://schemas.microsoft.com/office/powerpoint/2010/main" val="2787052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33</a:t>
            </a:fld>
            <a:endParaRPr lang="pt-BR"/>
          </a:p>
        </p:txBody>
      </p:sp>
    </p:spTree>
    <p:extLst>
      <p:ext uri="{BB962C8B-B14F-4D97-AF65-F5344CB8AC3E}">
        <p14:creationId xmlns:p14="http://schemas.microsoft.com/office/powerpoint/2010/main" val="763285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34</a:t>
            </a:fld>
            <a:endParaRPr lang="pt-BR"/>
          </a:p>
        </p:txBody>
      </p:sp>
    </p:spTree>
    <p:extLst>
      <p:ext uri="{BB962C8B-B14F-4D97-AF65-F5344CB8AC3E}">
        <p14:creationId xmlns:p14="http://schemas.microsoft.com/office/powerpoint/2010/main" val="4131293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35</a:t>
            </a:fld>
            <a:endParaRPr lang="pt-BR"/>
          </a:p>
        </p:txBody>
      </p:sp>
    </p:spTree>
    <p:extLst>
      <p:ext uri="{BB962C8B-B14F-4D97-AF65-F5344CB8AC3E}">
        <p14:creationId xmlns:p14="http://schemas.microsoft.com/office/powerpoint/2010/main" val="313888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36</a:t>
            </a:fld>
            <a:endParaRPr lang="pt-BR"/>
          </a:p>
        </p:txBody>
      </p:sp>
    </p:spTree>
    <p:extLst>
      <p:ext uri="{BB962C8B-B14F-4D97-AF65-F5344CB8AC3E}">
        <p14:creationId xmlns:p14="http://schemas.microsoft.com/office/powerpoint/2010/main" val="554014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37</a:t>
            </a:fld>
            <a:endParaRPr lang="pt-BR"/>
          </a:p>
        </p:txBody>
      </p:sp>
    </p:spTree>
    <p:extLst>
      <p:ext uri="{BB962C8B-B14F-4D97-AF65-F5344CB8AC3E}">
        <p14:creationId xmlns:p14="http://schemas.microsoft.com/office/powerpoint/2010/main" val="523051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38</a:t>
            </a:fld>
            <a:endParaRPr lang="pt-BR"/>
          </a:p>
        </p:txBody>
      </p:sp>
    </p:spTree>
    <p:extLst>
      <p:ext uri="{BB962C8B-B14F-4D97-AF65-F5344CB8AC3E}">
        <p14:creationId xmlns:p14="http://schemas.microsoft.com/office/powerpoint/2010/main" val="3256668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39</a:t>
            </a:fld>
            <a:endParaRPr lang="pt-BR"/>
          </a:p>
        </p:txBody>
      </p:sp>
    </p:spTree>
    <p:extLst>
      <p:ext uri="{BB962C8B-B14F-4D97-AF65-F5344CB8AC3E}">
        <p14:creationId xmlns:p14="http://schemas.microsoft.com/office/powerpoint/2010/main" val="1947803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40</a:t>
            </a:fld>
            <a:endParaRPr lang="pt-BR"/>
          </a:p>
        </p:txBody>
      </p:sp>
    </p:spTree>
    <p:extLst>
      <p:ext uri="{BB962C8B-B14F-4D97-AF65-F5344CB8AC3E}">
        <p14:creationId xmlns:p14="http://schemas.microsoft.com/office/powerpoint/2010/main" val="319319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a:t>
            </a:fld>
            <a:endParaRPr lang="pt-BR"/>
          </a:p>
        </p:txBody>
      </p:sp>
    </p:spTree>
    <p:extLst>
      <p:ext uri="{BB962C8B-B14F-4D97-AF65-F5344CB8AC3E}">
        <p14:creationId xmlns:p14="http://schemas.microsoft.com/office/powerpoint/2010/main" val="363698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41</a:t>
            </a:fld>
            <a:endParaRPr lang="pt-BR"/>
          </a:p>
        </p:txBody>
      </p:sp>
    </p:spTree>
    <p:extLst>
      <p:ext uri="{BB962C8B-B14F-4D97-AF65-F5344CB8AC3E}">
        <p14:creationId xmlns:p14="http://schemas.microsoft.com/office/powerpoint/2010/main" val="569182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42</a:t>
            </a:fld>
            <a:endParaRPr lang="pt-BR"/>
          </a:p>
        </p:txBody>
      </p:sp>
    </p:spTree>
    <p:extLst>
      <p:ext uri="{BB962C8B-B14F-4D97-AF65-F5344CB8AC3E}">
        <p14:creationId xmlns:p14="http://schemas.microsoft.com/office/powerpoint/2010/main" val="1261360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43</a:t>
            </a:fld>
            <a:endParaRPr lang="pt-BR"/>
          </a:p>
        </p:txBody>
      </p:sp>
    </p:spTree>
    <p:extLst>
      <p:ext uri="{BB962C8B-B14F-4D97-AF65-F5344CB8AC3E}">
        <p14:creationId xmlns:p14="http://schemas.microsoft.com/office/powerpoint/2010/main" val="2426976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44</a:t>
            </a:fld>
            <a:endParaRPr lang="pt-BR"/>
          </a:p>
        </p:txBody>
      </p:sp>
    </p:spTree>
    <p:extLst>
      <p:ext uri="{BB962C8B-B14F-4D97-AF65-F5344CB8AC3E}">
        <p14:creationId xmlns:p14="http://schemas.microsoft.com/office/powerpoint/2010/main" val="3291751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46</a:t>
            </a:fld>
            <a:endParaRPr lang="pt-BR"/>
          </a:p>
        </p:txBody>
      </p:sp>
    </p:spTree>
    <p:extLst>
      <p:ext uri="{BB962C8B-B14F-4D97-AF65-F5344CB8AC3E}">
        <p14:creationId xmlns:p14="http://schemas.microsoft.com/office/powerpoint/2010/main" val="38387844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47</a:t>
            </a:fld>
            <a:endParaRPr lang="pt-BR"/>
          </a:p>
        </p:txBody>
      </p:sp>
    </p:spTree>
    <p:extLst>
      <p:ext uri="{BB962C8B-B14F-4D97-AF65-F5344CB8AC3E}">
        <p14:creationId xmlns:p14="http://schemas.microsoft.com/office/powerpoint/2010/main" val="11134674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48</a:t>
            </a:fld>
            <a:endParaRPr lang="pt-BR"/>
          </a:p>
        </p:txBody>
      </p:sp>
    </p:spTree>
    <p:extLst>
      <p:ext uri="{BB962C8B-B14F-4D97-AF65-F5344CB8AC3E}">
        <p14:creationId xmlns:p14="http://schemas.microsoft.com/office/powerpoint/2010/main" val="2663960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49</a:t>
            </a:fld>
            <a:endParaRPr lang="pt-BR"/>
          </a:p>
        </p:txBody>
      </p:sp>
    </p:spTree>
    <p:extLst>
      <p:ext uri="{BB962C8B-B14F-4D97-AF65-F5344CB8AC3E}">
        <p14:creationId xmlns:p14="http://schemas.microsoft.com/office/powerpoint/2010/main" val="24318573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50</a:t>
            </a:fld>
            <a:endParaRPr lang="pt-BR"/>
          </a:p>
        </p:txBody>
      </p:sp>
    </p:spTree>
    <p:extLst>
      <p:ext uri="{BB962C8B-B14F-4D97-AF65-F5344CB8AC3E}">
        <p14:creationId xmlns:p14="http://schemas.microsoft.com/office/powerpoint/2010/main" val="26984932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SyncListUInt é uma lista de inteiros sem assinatura que serão sincronizados do servidor para o cliente</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51</a:t>
            </a:fld>
            <a:endParaRPr lang="pt-BR"/>
          </a:p>
        </p:txBody>
      </p:sp>
    </p:spTree>
    <p:extLst>
      <p:ext uri="{BB962C8B-B14F-4D97-AF65-F5344CB8AC3E}">
        <p14:creationId xmlns:p14="http://schemas.microsoft.com/office/powerpoint/2010/main" val="233317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a:t>
            </a:fld>
            <a:endParaRPr lang="pt-BR"/>
          </a:p>
        </p:txBody>
      </p:sp>
    </p:spTree>
    <p:extLst>
      <p:ext uri="{BB962C8B-B14F-4D97-AF65-F5344CB8AC3E}">
        <p14:creationId xmlns:p14="http://schemas.microsoft.com/office/powerpoint/2010/main" val="39954829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52</a:t>
            </a:fld>
            <a:endParaRPr lang="pt-BR"/>
          </a:p>
        </p:txBody>
      </p:sp>
    </p:spTree>
    <p:extLst>
      <p:ext uri="{BB962C8B-B14F-4D97-AF65-F5344CB8AC3E}">
        <p14:creationId xmlns:p14="http://schemas.microsoft.com/office/powerpoint/2010/main" val="7739146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53</a:t>
            </a:fld>
            <a:endParaRPr lang="pt-BR"/>
          </a:p>
        </p:txBody>
      </p:sp>
    </p:spTree>
    <p:extLst>
      <p:ext uri="{BB962C8B-B14F-4D97-AF65-F5344CB8AC3E}">
        <p14:creationId xmlns:p14="http://schemas.microsoft.com/office/powerpoint/2010/main" val="2151680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54</a:t>
            </a:fld>
            <a:endParaRPr lang="pt-BR"/>
          </a:p>
        </p:txBody>
      </p:sp>
    </p:spTree>
    <p:extLst>
      <p:ext uri="{BB962C8B-B14F-4D97-AF65-F5344CB8AC3E}">
        <p14:creationId xmlns:p14="http://schemas.microsoft.com/office/powerpoint/2010/main" val="13069109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55</a:t>
            </a:fld>
            <a:endParaRPr lang="pt-BR"/>
          </a:p>
        </p:txBody>
      </p:sp>
    </p:spTree>
    <p:extLst>
      <p:ext uri="{BB962C8B-B14F-4D97-AF65-F5344CB8AC3E}">
        <p14:creationId xmlns:p14="http://schemas.microsoft.com/office/powerpoint/2010/main" val="39384789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baseline="0" dirty="0" err="1"/>
              <a:t>class</a:t>
            </a:r>
            <a:r>
              <a:rPr lang="pt-BR" baseline="0" dirty="0"/>
              <a:t> Player : </a:t>
            </a:r>
            <a:r>
              <a:rPr lang="pt-BR" baseline="0" dirty="0" err="1"/>
              <a:t>NetworkBehaviour</a:t>
            </a:r>
            <a:endParaRPr lang="pt-BR" baseline="0" dirty="0"/>
          </a:p>
          <a:p>
            <a:pPr marL="0" indent="0">
              <a:buFont typeface="Arial" panose="020B0604020202020204" pitchFamily="34" charset="0"/>
              <a:buNone/>
            </a:pP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GameObject</a:t>
            </a:r>
            <a:r>
              <a:rPr lang="pt-BR" baseline="0" dirty="0"/>
              <a:t> </a:t>
            </a:r>
            <a:r>
              <a:rPr lang="pt-BR" baseline="0" dirty="0" err="1"/>
              <a:t>bulletPrefab</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Command</a:t>
            </a:r>
            <a:r>
              <a:rPr lang="pt-BR" baseline="0" dirty="0"/>
              <a:t>]</a:t>
            </a:r>
          </a:p>
          <a:p>
            <a:pPr marL="0" indent="0">
              <a:buFont typeface="Arial" panose="020B0604020202020204" pitchFamily="34" charset="0"/>
              <a:buNone/>
            </a:pPr>
            <a:r>
              <a:rPr lang="pt-BR" baseline="0" dirty="0"/>
              <a:t>    </a:t>
            </a:r>
            <a:r>
              <a:rPr lang="pt-BR" baseline="0" dirty="0" err="1"/>
              <a:t>void</a:t>
            </a:r>
            <a:r>
              <a:rPr lang="pt-BR" baseline="0" dirty="0"/>
              <a:t> </a:t>
            </a:r>
            <a:r>
              <a:rPr lang="pt-BR" baseline="0" dirty="0" err="1"/>
              <a:t>CmdDoFire</a:t>
            </a:r>
            <a:r>
              <a:rPr lang="pt-BR" baseline="0" dirty="0"/>
              <a:t>(</a:t>
            </a:r>
            <a:r>
              <a:rPr lang="pt-BR" baseline="0" dirty="0" err="1"/>
              <a:t>float</a:t>
            </a:r>
            <a:r>
              <a:rPr lang="pt-BR" baseline="0" dirty="0"/>
              <a:t> </a:t>
            </a:r>
            <a:r>
              <a:rPr lang="pt-BR" baseline="0" dirty="0" err="1"/>
              <a:t>lifeTime</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GameObject</a:t>
            </a:r>
            <a:r>
              <a:rPr lang="pt-BR" baseline="0" dirty="0"/>
              <a:t> </a:t>
            </a:r>
            <a:r>
              <a:rPr lang="pt-BR" baseline="0" dirty="0" err="1"/>
              <a:t>bullet</a:t>
            </a:r>
            <a:r>
              <a:rPr lang="pt-BR" baseline="0" dirty="0"/>
              <a:t> = (</a:t>
            </a:r>
            <a:r>
              <a:rPr lang="pt-BR" baseline="0" dirty="0" err="1"/>
              <a:t>GameObject</a:t>
            </a:r>
            <a:r>
              <a:rPr lang="pt-BR" baseline="0" dirty="0"/>
              <a:t>)</a:t>
            </a:r>
            <a:r>
              <a:rPr lang="pt-BR" baseline="0" dirty="0" err="1"/>
              <a:t>Instantiate</a:t>
            </a:r>
            <a:r>
              <a:rPr lang="pt-BR" baseline="0" dirty="0"/>
              <a:t>(</a:t>
            </a:r>
          </a:p>
          <a:p>
            <a:pPr marL="0" indent="0">
              <a:buFont typeface="Arial" panose="020B0604020202020204" pitchFamily="34" charset="0"/>
              <a:buNone/>
            </a:pPr>
            <a:r>
              <a:rPr lang="pt-BR" baseline="0" dirty="0"/>
              <a:t>            </a:t>
            </a:r>
            <a:r>
              <a:rPr lang="pt-BR" baseline="0" dirty="0" err="1"/>
              <a:t>bulletPrefab</a:t>
            </a:r>
            <a:r>
              <a:rPr lang="pt-BR" baseline="0" dirty="0"/>
              <a:t>, </a:t>
            </a:r>
          </a:p>
          <a:p>
            <a:pPr marL="0" indent="0">
              <a:buFont typeface="Arial" panose="020B0604020202020204" pitchFamily="34" charset="0"/>
              <a:buNone/>
            </a:pPr>
            <a:r>
              <a:rPr lang="pt-BR" baseline="0" dirty="0"/>
              <a:t>            </a:t>
            </a:r>
            <a:r>
              <a:rPr lang="pt-BR" baseline="0" dirty="0" err="1"/>
              <a:t>transform.position</a:t>
            </a:r>
            <a:r>
              <a:rPr lang="pt-BR" baseline="0" dirty="0"/>
              <a:t> + </a:t>
            </a:r>
            <a:r>
              <a:rPr lang="pt-BR" baseline="0" dirty="0" err="1"/>
              <a:t>transform.right</a:t>
            </a:r>
            <a:r>
              <a:rPr lang="pt-BR" baseline="0" dirty="0"/>
              <a:t>,</a:t>
            </a:r>
          </a:p>
          <a:p>
            <a:pPr marL="0" indent="0">
              <a:buFont typeface="Arial" panose="020B0604020202020204" pitchFamily="34" charset="0"/>
              <a:buNone/>
            </a:pPr>
            <a:r>
              <a:rPr lang="pt-BR" baseline="0" dirty="0"/>
              <a:t>            </a:t>
            </a:r>
            <a:r>
              <a:rPr lang="pt-BR" baseline="0" dirty="0" err="1"/>
              <a:t>Quaternion.identity</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var bullet2D = </a:t>
            </a:r>
            <a:r>
              <a:rPr lang="pt-BR" baseline="0" dirty="0" err="1"/>
              <a:t>bullet.GetComponent</a:t>
            </a:r>
            <a:r>
              <a:rPr lang="pt-BR" baseline="0" dirty="0"/>
              <a:t>&lt;Rigidbody2D&gt;();</a:t>
            </a:r>
          </a:p>
          <a:p>
            <a:pPr marL="0" indent="0">
              <a:buFont typeface="Arial" panose="020B0604020202020204" pitchFamily="34" charset="0"/>
              <a:buNone/>
            </a:pPr>
            <a:r>
              <a:rPr lang="pt-BR" baseline="0" dirty="0"/>
              <a:t>        bullet2D.velocity = </a:t>
            </a:r>
            <a:r>
              <a:rPr lang="pt-BR" baseline="0" dirty="0" err="1"/>
              <a:t>transform.right</a:t>
            </a:r>
            <a:r>
              <a:rPr lang="pt-BR" baseline="0" dirty="0"/>
              <a:t> * </a:t>
            </a:r>
            <a:r>
              <a:rPr lang="pt-BR" baseline="0" dirty="0" err="1"/>
              <a:t>bulletSpeed</a:t>
            </a:r>
            <a:r>
              <a:rPr lang="pt-BR" baseline="0" dirty="0"/>
              <a:t>;</a:t>
            </a:r>
          </a:p>
          <a:p>
            <a:pPr marL="0" indent="0">
              <a:buFont typeface="Arial" panose="020B0604020202020204" pitchFamily="34" charset="0"/>
              <a:buNone/>
            </a:pPr>
            <a:r>
              <a:rPr lang="pt-BR" baseline="0" dirty="0"/>
              <a:t>        </a:t>
            </a:r>
            <a:r>
              <a:rPr lang="pt-BR" baseline="0" dirty="0" err="1"/>
              <a:t>Destroy</a:t>
            </a:r>
            <a:r>
              <a:rPr lang="pt-BR" baseline="0" dirty="0"/>
              <a:t>(</a:t>
            </a:r>
            <a:r>
              <a:rPr lang="pt-BR" baseline="0" dirty="0" err="1"/>
              <a:t>bullet</a:t>
            </a:r>
            <a:r>
              <a:rPr lang="pt-BR" baseline="0" dirty="0"/>
              <a:t>, </a:t>
            </a:r>
            <a:r>
              <a:rPr lang="pt-BR" baseline="0" dirty="0" err="1"/>
              <a:t>lifeTime</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NetworkServer.Spawn</a:t>
            </a:r>
            <a:r>
              <a:rPr lang="pt-BR" baseline="0" dirty="0"/>
              <a:t>(</a:t>
            </a:r>
            <a:r>
              <a:rPr lang="pt-BR" baseline="0" dirty="0" err="1"/>
              <a:t>bullet</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void</a:t>
            </a:r>
            <a:r>
              <a:rPr lang="pt-BR" baseline="0" dirty="0"/>
              <a:t> Update()</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isLocalPlayer</a:t>
            </a:r>
            <a:r>
              <a:rPr lang="pt-BR" baseline="0" dirty="0"/>
              <a:t>)</a:t>
            </a:r>
          </a:p>
          <a:p>
            <a:pPr marL="0" indent="0">
              <a:buFont typeface="Arial" panose="020B0604020202020204" pitchFamily="34" charset="0"/>
              <a:buNone/>
            </a:pPr>
            <a:r>
              <a:rPr lang="pt-BR" baseline="0" dirty="0"/>
              <a:t>            </a:t>
            </a:r>
            <a:r>
              <a:rPr lang="pt-BR" baseline="0" dirty="0" err="1"/>
              <a:t>return</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Input.GetKeyDown</a:t>
            </a:r>
            <a:r>
              <a:rPr lang="pt-BR" baseline="0" dirty="0"/>
              <a:t>(</a:t>
            </a:r>
            <a:r>
              <a:rPr lang="pt-BR" baseline="0" dirty="0" err="1"/>
              <a:t>KeyCode.Space</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CmdDoFire</a:t>
            </a:r>
            <a:r>
              <a:rPr lang="pt-BR" baseline="0" dirty="0"/>
              <a:t>(3.0f);</a:t>
            </a:r>
          </a:p>
          <a:p>
            <a:pPr marL="0" indent="0">
              <a:buFont typeface="Arial" panose="020B0604020202020204" pitchFamily="34" charset="0"/>
              <a:buNone/>
            </a:pPr>
            <a:r>
              <a:rPr lang="pt-BR" baseline="0" dirty="0"/>
              <a:t>        }</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a:t>
            </a:r>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56</a:t>
            </a:fld>
            <a:endParaRPr lang="pt-BR"/>
          </a:p>
        </p:txBody>
      </p:sp>
    </p:spTree>
    <p:extLst>
      <p:ext uri="{BB962C8B-B14F-4D97-AF65-F5344CB8AC3E}">
        <p14:creationId xmlns:p14="http://schemas.microsoft.com/office/powerpoint/2010/main" val="24183493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Canal confiável</a:t>
            </a:r>
            <a:r>
              <a:rPr lang="pt-PT" baseline="0" dirty="0"/>
              <a:t> (padrão) garante que </a:t>
            </a:r>
            <a:r>
              <a:rPr lang="pt-PT" dirty="0"/>
              <a:t>um cliente receberá e executará os RPCs na mesma ordem que enviou,</a:t>
            </a:r>
            <a:r>
              <a:rPr lang="pt-PT" baseline="0" dirty="0"/>
              <a:t> já os não confiáveis não podem garantir isso.</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57</a:t>
            </a:fld>
            <a:endParaRPr lang="pt-BR"/>
          </a:p>
        </p:txBody>
      </p:sp>
    </p:spTree>
    <p:extLst>
      <p:ext uri="{BB962C8B-B14F-4D97-AF65-F5344CB8AC3E}">
        <p14:creationId xmlns:p14="http://schemas.microsoft.com/office/powerpoint/2010/main" val="30677570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58</a:t>
            </a:fld>
            <a:endParaRPr lang="pt-BR"/>
          </a:p>
        </p:txBody>
      </p:sp>
    </p:spTree>
    <p:extLst>
      <p:ext uri="{BB962C8B-B14F-4D97-AF65-F5344CB8AC3E}">
        <p14:creationId xmlns:p14="http://schemas.microsoft.com/office/powerpoint/2010/main" val="2999670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59</a:t>
            </a:fld>
            <a:endParaRPr lang="pt-BR"/>
          </a:p>
        </p:txBody>
      </p:sp>
    </p:spTree>
    <p:extLst>
      <p:ext uri="{BB962C8B-B14F-4D97-AF65-F5344CB8AC3E}">
        <p14:creationId xmlns:p14="http://schemas.microsoft.com/office/powerpoint/2010/main" val="2863010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60</a:t>
            </a:fld>
            <a:endParaRPr lang="pt-BR"/>
          </a:p>
        </p:txBody>
      </p:sp>
    </p:spTree>
    <p:extLst>
      <p:ext uri="{BB962C8B-B14F-4D97-AF65-F5344CB8AC3E}">
        <p14:creationId xmlns:p14="http://schemas.microsoft.com/office/powerpoint/2010/main" val="129299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baseline="0" dirty="0" err="1"/>
              <a:t>using</a:t>
            </a:r>
            <a:r>
              <a:rPr lang="pt-BR" baseline="0" dirty="0"/>
              <a:t> </a:t>
            </a:r>
            <a:r>
              <a:rPr lang="pt-BR" baseline="0" dirty="0" err="1"/>
              <a:t>UnityEngine</a:t>
            </a:r>
            <a:r>
              <a:rPr lang="pt-BR" baseline="0" dirty="0"/>
              <a:t>;</a:t>
            </a:r>
          </a:p>
          <a:p>
            <a:pPr marL="0" indent="0">
              <a:buFont typeface="Arial" panose="020B0604020202020204" pitchFamily="34" charset="0"/>
              <a:buNone/>
            </a:pPr>
            <a:r>
              <a:rPr lang="pt-BR" baseline="0" dirty="0" err="1"/>
              <a:t>using</a:t>
            </a:r>
            <a:r>
              <a:rPr lang="pt-BR" baseline="0" dirty="0"/>
              <a:t> </a:t>
            </a:r>
            <a:r>
              <a:rPr lang="pt-BR" baseline="0" dirty="0" err="1"/>
              <a:t>UnityEngine.Networking</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err="1"/>
              <a:t>public</a:t>
            </a:r>
            <a:r>
              <a:rPr lang="pt-BR" baseline="0" dirty="0"/>
              <a:t> </a:t>
            </a:r>
            <a:r>
              <a:rPr lang="pt-BR" baseline="0" dirty="0" err="1"/>
              <a:t>class</a:t>
            </a:r>
            <a:r>
              <a:rPr lang="pt-BR" baseline="0" dirty="0"/>
              <a:t> </a:t>
            </a:r>
            <a:r>
              <a:rPr lang="pt-BR" baseline="0" dirty="0" err="1"/>
              <a:t>Combat</a:t>
            </a:r>
            <a:r>
              <a:rPr lang="pt-BR" baseline="0" dirty="0"/>
              <a:t> :  </a:t>
            </a:r>
            <a:r>
              <a:rPr lang="pt-BR" baseline="0" dirty="0" err="1"/>
              <a:t>NetworkBehaviour</a:t>
            </a:r>
            <a:r>
              <a:rPr lang="pt-BR" baseline="0" dirty="0"/>
              <a:t> </a:t>
            </a:r>
          </a:p>
          <a:p>
            <a:pPr marL="0" indent="0">
              <a:buFont typeface="Arial" panose="020B0604020202020204" pitchFamily="34" charset="0"/>
              <a:buNone/>
            </a:pPr>
            <a:r>
              <a:rPr lang="pt-BR" baseline="0" dirty="0"/>
              <a:t>{</a:t>
            </a:r>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const</a:t>
            </a:r>
            <a:r>
              <a:rPr lang="pt-BR" baseline="0" dirty="0"/>
              <a:t> </a:t>
            </a:r>
            <a:r>
              <a:rPr lang="pt-BR" baseline="0" dirty="0" err="1"/>
              <a:t>int</a:t>
            </a:r>
            <a:r>
              <a:rPr lang="pt-BR" baseline="0" dirty="0"/>
              <a:t> </a:t>
            </a:r>
            <a:r>
              <a:rPr lang="pt-BR" baseline="0" dirty="0" err="1"/>
              <a:t>maxHealth</a:t>
            </a:r>
            <a:r>
              <a:rPr lang="pt-BR" baseline="0" dirty="0"/>
              <a:t> = 100;</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SyncVar</a:t>
            </a:r>
            <a:r>
              <a:rPr lang="pt-BR" baseline="0" dirty="0"/>
              <a:t>]</a:t>
            </a:r>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int</a:t>
            </a:r>
            <a:r>
              <a:rPr lang="pt-BR" baseline="0" dirty="0"/>
              <a:t> </a:t>
            </a:r>
            <a:r>
              <a:rPr lang="pt-BR" baseline="0" dirty="0" err="1"/>
              <a:t>health</a:t>
            </a:r>
            <a:r>
              <a:rPr lang="pt-BR" baseline="0" dirty="0"/>
              <a:t> = </a:t>
            </a:r>
            <a:r>
              <a:rPr lang="pt-BR" baseline="0" dirty="0" err="1"/>
              <a:t>maxHealth</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void</a:t>
            </a:r>
            <a:r>
              <a:rPr lang="pt-BR" baseline="0" dirty="0"/>
              <a:t> </a:t>
            </a:r>
            <a:r>
              <a:rPr lang="pt-BR" baseline="0" dirty="0" err="1"/>
              <a:t>TakeDamage</a:t>
            </a:r>
            <a:r>
              <a:rPr lang="pt-BR" baseline="0" dirty="0"/>
              <a:t>(</a:t>
            </a:r>
            <a:r>
              <a:rPr lang="pt-BR" baseline="0" dirty="0" err="1"/>
              <a:t>int</a:t>
            </a:r>
            <a:r>
              <a:rPr lang="pt-BR" baseline="0" dirty="0"/>
              <a:t> </a:t>
            </a:r>
            <a:r>
              <a:rPr lang="pt-BR" baseline="0" dirty="0" err="1"/>
              <a:t>amount</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isServer</a:t>
            </a:r>
            <a:r>
              <a:rPr lang="pt-BR" baseline="0" dirty="0"/>
              <a:t>)</a:t>
            </a:r>
          </a:p>
          <a:p>
            <a:pPr marL="0" indent="0">
              <a:buFont typeface="Arial" panose="020B0604020202020204" pitchFamily="34" charset="0"/>
              <a:buNone/>
            </a:pPr>
            <a:r>
              <a:rPr lang="pt-BR" baseline="0" dirty="0"/>
              <a:t>            </a:t>
            </a:r>
            <a:r>
              <a:rPr lang="pt-BR" baseline="0" dirty="0" err="1"/>
              <a:t>return</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health</a:t>
            </a:r>
            <a:r>
              <a:rPr lang="pt-BR" baseline="0" dirty="0"/>
              <a:t> -= </a:t>
            </a:r>
            <a:r>
              <a:rPr lang="pt-BR" baseline="0" dirty="0" err="1"/>
              <a:t>amount</a:t>
            </a:r>
            <a:r>
              <a:rPr lang="pt-BR" baseline="0" dirty="0"/>
              <a:t>;</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health</a:t>
            </a:r>
            <a:r>
              <a:rPr lang="pt-BR" baseline="0" dirty="0"/>
              <a:t> &lt;= 0)</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health</a:t>
            </a:r>
            <a:r>
              <a:rPr lang="pt-BR" baseline="0" dirty="0"/>
              <a:t> = 0;</a:t>
            </a:r>
          </a:p>
          <a:p>
            <a:pPr marL="0" indent="0">
              <a:buFont typeface="Arial" panose="020B0604020202020204" pitchFamily="34" charset="0"/>
              <a:buNone/>
            </a:pPr>
            <a:r>
              <a:rPr lang="pt-BR" baseline="0" dirty="0"/>
              <a:t>            </a:t>
            </a:r>
            <a:r>
              <a:rPr lang="pt-BR" baseline="0" dirty="0" err="1"/>
              <a:t>Debug.Log</a:t>
            </a:r>
            <a:r>
              <a:rPr lang="pt-BR" baseline="0" dirty="0"/>
              <a:t>("</a:t>
            </a:r>
            <a:r>
              <a:rPr lang="pt-BR" baseline="0" dirty="0" err="1"/>
              <a:t>Dead</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a:t>
            </a:r>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61</a:t>
            </a:fld>
            <a:endParaRPr lang="pt-BR"/>
          </a:p>
        </p:txBody>
      </p:sp>
    </p:spTree>
    <p:extLst>
      <p:ext uri="{BB962C8B-B14F-4D97-AF65-F5344CB8AC3E}">
        <p14:creationId xmlns:p14="http://schemas.microsoft.com/office/powerpoint/2010/main" val="491617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a:t>
            </a:fld>
            <a:endParaRPr lang="pt-BR"/>
          </a:p>
        </p:txBody>
      </p:sp>
    </p:spTree>
    <p:extLst>
      <p:ext uri="{BB962C8B-B14F-4D97-AF65-F5344CB8AC3E}">
        <p14:creationId xmlns:p14="http://schemas.microsoft.com/office/powerpoint/2010/main" val="40778174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62</a:t>
            </a:fld>
            <a:endParaRPr lang="pt-BR"/>
          </a:p>
        </p:txBody>
      </p:sp>
    </p:spTree>
    <p:extLst>
      <p:ext uri="{BB962C8B-B14F-4D97-AF65-F5344CB8AC3E}">
        <p14:creationId xmlns:p14="http://schemas.microsoft.com/office/powerpoint/2010/main" val="28061269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63</a:t>
            </a:fld>
            <a:endParaRPr lang="pt-BR"/>
          </a:p>
        </p:txBody>
      </p:sp>
    </p:spTree>
    <p:extLst>
      <p:ext uri="{BB962C8B-B14F-4D97-AF65-F5344CB8AC3E}">
        <p14:creationId xmlns:p14="http://schemas.microsoft.com/office/powerpoint/2010/main" val="3015072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64</a:t>
            </a:fld>
            <a:endParaRPr lang="pt-BR"/>
          </a:p>
        </p:txBody>
      </p:sp>
    </p:spTree>
    <p:extLst>
      <p:ext uri="{BB962C8B-B14F-4D97-AF65-F5344CB8AC3E}">
        <p14:creationId xmlns:p14="http://schemas.microsoft.com/office/powerpoint/2010/main" val="40546723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US" baseline="0" dirty="0" err="1"/>
              <a:t>Utilizando</a:t>
            </a:r>
            <a:r>
              <a:rPr lang="en-US" baseline="0" dirty="0"/>
              <a:t> hook </a:t>
            </a:r>
            <a:r>
              <a:rPr lang="en-US" baseline="0" dirty="0" err="1"/>
              <a:t>na</a:t>
            </a:r>
            <a:r>
              <a:rPr lang="en-US" baseline="0" dirty="0"/>
              <a:t> </a:t>
            </a:r>
            <a:r>
              <a:rPr lang="en-US" baseline="0" dirty="0" err="1"/>
              <a:t>SyncVar</a:t>
            </a:r>
            <a:r>
              <a:rPr lang="en-US" baseline="0" dirty="0"/>
              <a:t>:</a:t>
            </a:r>
          </a:p>
          <a:p>
            <a:pPr marL="0" indent="0">
              <a:buFont typeface="Arial" panose="020B0604020202020204" pitchFamily="34" charset="0"/>
              <a:buNone/>
            </a:pPr>
            <a:endParaRPr lang="en-US" baseline="0" dirty="0"/>
          </a:p>
          <a:p>
            <a:r>
              <a:rPr lang="pt-BR" sz="1200" kern="1200" dirty="0" err="1">
                <a:solidFill>
                  <a:schemeClr val="tx1"/>
                </a:solidFill>
                <a:latin typeface="+mn-lt"/>
                <a:ea typeface="+mn-ea"/>
                <a:cs typeface="+mn-cs"/>
              </a:rPr>
              <a:t>using</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System.Collections</a:t>
            </a:r>
            <a:r>
              <a:rPr lang="pt-BR" sz="1200" kern="1200" dirty="0">
                <a:solidFill>
                  <a:schemeClr val="tx1"/>
                </a:solidFill>
                <a:latin typeface="+mn-lt"/>
                <a:ea typeface="+mn-ea"/>
                <a:cs typeface="+mn-cs"/>
              </a:rPr>
              <a:t>;</a:t>
            </a:r>
          </a:p>
          <a:p>
            <a:r>
              <a:rPr lang="pt-BR" sz="1200" kern="1200" dirty="0" err="1">
                <a:solidFill>
                  <a:schemeClr val="tx1"/>
                </a:solidFill>
                <a:latin typeface="+mn-lt"/>
                <a:ea typeface="+mn-ea"/>
                <a:cs typeface="+mn-cs"/>
              </a:rPr>
              <a:t>using</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System.Collections.Generic</a:t>
            </a:r>
            <a:r>
              <a:rPr lang="pt-BR" sz="1200" kern="1200" dirty="0">
                <a:solidFill>
                  <a:schemeClr val="tx1"/>
                </a:solidFill>
                <a:latin typeface="+mn-lt"/>
                <a:ea typeface="+mn-ea"/>
                <a:cs typeface="+mn-cs"/>
              </a:rPr>
              <a:t>;</a:t>
            </a:r>
          </a:p>
          <a:p>
            <a:r>
              <a:rPr lang="pt-BR" sz="1200" kern="1200" dirty="0" err="1">
                <a:solidFill>
                  <a:schemeClr val="tx1"/>
                </a:solidFill>
                <a:latin typeface="+mn-lt"/>
                <a:ea typeface="+mn-ea"/>
                <a:cs typeface="+mn-cs"/>
              </a:rPr>
              <a:t>using</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UnityEngine</a:t>
            </a:r>
            <a:r>
              <a:rPr lang="pt-BR" sz="1200" kern="1200" dirty="0">
                <a:solidFill>
                  <a:schemeClr val="tx1"/>
                </a:solidFill>
                <a:latin typeface="+mn-lt"/>
                <a:ea typeface="+mn-ea"/>
                <a:cs typeface="+mn-cs"/>
              </a:rPr>
              <a:t>;</a:t>
            </a:r>
          </a:p>
          <a:p>
            <a:r>
              <a:rPr lang="pt-BR" sz="1200" kern="1200" dirty="0" err="1">
                <a:solidFill>
                  <a:schemeClr val="tx1"/>
                </a:solidFill>
                <a:latin typeface="+mn-lt"/>
                <a:ea typeface="+mn-ea"/>
                <a:cs typeface="+mn-cs"/>
              </a:rPr>
              <a:t>using</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UnityEngine.Networking</a:t>
            </a:r>
            <a:r>
              <a:rPr lang="pt-BR" sz="1200" kern="1200" dirty="0">
                <a:solidFill>
                  <a:schemeClr val="tx1"/>
                </a:solidFill>
                <a:latin typeface="+mn-lt"/>
                <a:ea typeface="+mn-ea"/>
                <a:cs typeface="+mn-cs"/>
              </a:rPr>
              <a:t>;</a:t>
            </a:r>
          </a:p>
          <a:p>
            <a:endParaRPr lang="pt-BR" sz="1200" kern="1200" dirty="0">
              <a:solidFill>
                <a:schemeClr val="tx1"/>
              </a:solidFill>
              <a:latin typeface="+mn-lt"/>
              <a:ea typeface="+mn-ea"/>
              <a:cs typeface="+mn-cs"/>
            </a:endParaRPr>
          </a:p>
          <a:p>
            <a:r>
              <a:rPr lang="pt-BR" sz="1200" kern="1200" dirty="0" err="1">
                <a:solidFill>
                  <a:schemeClr val="tx1"/>
                </a:solidFill>
                <a:latin typeface="+mn-lt"/>
                <a:ea typeface="+mn-ea"/>
                <a:cs typeface="+mn-cs"/>
              </a:rPr>
              <a:t>public</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class</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MovementHook</a:t>
            </a:r>
            <a:r>
              <a:rPr lang="pt-BR" sz="1200" kern="1200" dirty="0">
                <a:solidFill>
                  <a:schemeClr val="tx1"/>
                </a:solidFill>
                <a:latin typeface="+mn-lt"/>
                <a:ea typeface="+mn-ea"/>
                <a:cs typeface="+mn-cs"/>
              </a:rPr>
              <a:t> : </a:t>
            </a:r>
            <a:r>
              <a:rPr lang="pt-BR" sz="1200" kern="1200" dirty="0" err="1">
                <a:solidFill>
                  <a:schemeClr val="tx1"/>
                </a:solidFill>
                <a:latin typeface="+mn-lt"/>
                <a:ea typeface="+mn-ea"/>
                <a:cs typeface="+mn-cs"/>
              </a:rPr>
              <a:t>NetworkBehaviour</a:t>
            </a:r>
            <a:endParaRPr lang="pt-BR" sz="1200" kern="1200" dirty="0">
              <a:solidFill>
                <a:schemeClr val="tx1"/>
              </a:solidFill>
              <a:latin typeface="+mn-lt"/>
              <a:ea typeface="+mn-ea"/>
              <a:cs typeface="+mn-cs"/>
            </a:endParaRPr>
          </a:p>
          <a:p>
            <a:r>
              <a:rPr lang="pt-BR" sz="1200" kern="1200" dirty="0">
                <a:solidFill>
                  <a:schemeClr val="tx1"/>
                </a:solidFill>
                <a:latin typeface="+mn-lt"/>
                <a:ea typeface="+mn-ea"/>
                <a:cs typeface="+mn-cs"/>
              </a:rPr>
              <a:t>{</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public</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float</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moveSpeed</a:t>
            </a:r>
            <a:r>
              <a:rPr lang="pt-BR" sz="1200" kern="1200" dirty="0">
                <a:solidFill>
                  <a:schemeClr val="tx1"/>
                </a:solidFill>
                <a:latin typeface="+mn-lt"/>
                <a:ea typeface="+mn-ea"/>
                <a:cs typeface="+mn-cs"/>
              </a:rPr>
              <a:t> = 0.2f;</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public</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float</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moveRotate</a:t>
            </a:r>
            <a:r>
              <a:rPr lang="pt-BR" sz="1200" kern="1200" dirty="0">
                <a:solidFill>
                  <a:schemeClr val="tx1"/>
                </a:solidFill>
                <a:latin typeface="+mn-lt"/>
                <a:ea typeface="+mn-ea"/>
                <a:cs typeface="+mn-cs"/>
              </a:rPr>
              <a:t> = 2.0f;</a:t>
            </a:r>
          </a:p>
          <a:p>
            <a:endParaRPr lang="pt-BR" sz="1200" kern="1200" dirty="0">
              <a:solidFill>
                <a:schemeClr val="tx1"/>
              </a:solidFill>
              <a:latin typeface="+mn-lt"/>
              <a:ea typeface="+mn-ea"/>
              <a:cs typeface="+mn-cs"/>
            </a:endParaRP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SyncVar</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hook</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setColor</a:t>
            </a:r>
            <a:r>
              <a:rPr lang="pt-BR" sz="1200" kern="1200" dirty="0">
                <a:solidFill>
                  <a:schemeClr val="tx1"/>
                </a:solidFill>
                <a:latin typeface="+mn-lt"/>
                <a:ea typeface="+mn-ea"/>
                <a:cs typeface="+mn-cs"/>
              </a:rPr>
              <a:t>")]</a:t>
            </a:r>
          </a:p>
          <a:p>
            <a:r>
              <a:rPr lang="en-US" sz="1200" kern="1200" dirty="0">
                <a:solidFill>
                  <a:schemeClr val="tx1"/>
                </a:solidFill>
                <a:latin typeface="+mn-lt"/>
                <a:ea typeface="+mn-ea"/>
                <a:cs typeface="+mn-cs"/>
              </a:rPr>
              <a:t>    private Color </a:t>
            </a:r>
            <a:r>
              <a:rPr lang="en-US" sz="1200" kern="1200" dirty="0" err="1">
                <a:solidFill>
                  <a:schemeClr val="tx1"/>
                </a:solidFill>
                <a:latin typeface="+mn-lt"/>
                <a:ea typeface="+mn-ea"/>
                <a:cs typeface="+mn-cs"/>
              </a:rPr>
              <a:t>cor</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Color.white</a:t>
            </a:r>
            <a:r>
              <a:rPr lang="en-US" sz="1200" kern="1200" dirty="0">
                <a:solidFill>
                  <a:schemeClr val="tx1"/>
                </a:solidFill>
                <a:latin typeface="+mn-lt"/>
                <a:ea typeface="+mn-ea"/>
                <a:cs typeface="+mn-cs"/>
              </a:rPr>
              <a:t>;</a:t>
            </a:r>
          </a:p>
          <a:p>
            <a:endParaRPr lang="pt-BR" sz="1200" kern="1200" dirty="0">
              <a:solidFill>
                <a:schemeClr val="tx1"/>
              </a:solidFill>
              <a:latin typeface="+mn-lt"/>
              <a:ea typeface="+mn-ea"/>
              <a:cs typeface="+mn-cs"/>
            </a:endParaRPr>
          </a:p>
          <a:p>
            <a:r>
              <a:rPr lang="en-US" sz="1200" kern="1200" dirty="0">
                <a:solidFill>
                  <a:schemeClr val="tx1"/>
                </a:solidFill>
                <a:latin typeface="+mn-lt"/>
                <a:ea typeface="+mn-ea"/>
                <a:cs typeface="+mn-cs"/>
              </a:rPr>
              <a:t>    // Update is called once per frame</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void</a:t>
            </a:r>
            <a:r>
              <a:rPr lang="pt-BR" sz="1200" kern="1200" dirty="0">
                <a:solidFill>
                  <a:schemeClr val="tx1"/>
                </a:solidFill>
                <a:latin typeface="+mn-lt"/>
                <a:ea typeface="+mn-ea"/>
                <a:cs typeface="+mn-cs"/>
              </a:rPr>
              <a:t> Update()</a:t>
            </a:r>
          </a:p>
          <a:p>
            <a:r>
              <a:rPr lang="pt-BR" sz="1200" kern="1200" dirty="0">
                <a:solidFill>
                  <a:schemeClr val="tx1"/>
                </a:solidFill>
                <a:latin typeface="+mn-lt"/>
                <a:ea typeface="+mn-ea"/>
                <a:cs typeface="+mn-cs"/>
              </a:rPr>
              <a:t>    {</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if</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isLocalPlayer</a:t>
            </a:r>
            <a:r>
              <a:rPr lang="pt-BR" sz="1200" kern="1200" dirty="0">
                <a:solidFill>
                  <a:schemeClr val="tx1"/>
                </a:solidFill>
                <a:latin typeface="+mn-lt"/>
                <a:ea typeface="+mn-ea"/>
                <a:cs typeface="+mn-cs"/>
              </a:rPr>
              <a:t>)</a:t>
            </a:r>
          </a:p>
          <a:p>
            <a:r>
              <a:rPr lang="pt-BR" sz="1200" kern="1200" dirty="0">
                <a:solidFill>
                  <a:schemeClr val="tx1"/>
                </a:solidFill>
                <a:latin typeface="+mn-lt"/>
                <a:ea typeface="+mn-ea"/>
                <a:cs typeface="+mn-cs"/>
              </a:rPr>
              <a:t>        {</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transform.Translate</a:t>
            </a:r>
            <a:r>
              <a:rPr lang="pt-BR" sz="1200" kern="1200" dirty="0">
                <a:solidFill>
                  <a:schemeClr val="tx1"/>
                </a:solidFill>
                <a:latin typeface="+mn-lt"/>
                <a:ea typeface="+mn-ea"/>
                <a:cs typeface="+mn-cs"/>
              </a:rPr>
              <a:t>(0, 0, </a:t>
            </a:r>
            <a:r>
              <a:rPr lang="pt-BR" sz="1200" kern="1200" dirty="0" err="1">
                <a:solidFill>
                  <a:schemeClr val="tx1"/>
                </a:solidFill>
                <a:latin typeface="+mn-lt"/>
                <a:ea typeface="+mn-ea"/>
                <a:cs typeface="+mn-cs"/>
              </a:rPr>
              <a:t>Input.GetAxis</a:t>
            </a:r>
            <a:r>
              <a:rPr lang="pt-BR" sz="1200" kern="1200" dirty="0">
                <a:solidFill>
                  <a:schemeClr val="tx1"/>
                </a:solidFill>
                <a:latin typeface="+mn-lt"/>
                <a:ea typeface="+mn-ea"/>
                <a:cs typeface="+mn-cs"/>
              </a:rPr>
              <a:t>("Vertical") * </a:t>
            </a:r>
            <a:r>
              <a:rPr lang="pt-BR" sz="1200" kern="1200" dirty="0" err="1">
                <a:solidFill>
                  <a:schemeClr val="tx1"/>
                </a:solidFill>
                <a:latin typeface="+mn-lt"/>
                <a:ea typeface="+mn-ea"/>
                <a:cs typeface="+mn-cs"/>
              </a:rPr>
              <a:t>moveSpeed</a:t>
            </a:r>
            <a:r>
              <a:rPr lang="pt-BR" sz="1200" kern="1200" dirty="0">
                <a:solidFill>
                  <a:schemeClr val="tx1"/>
                </a:solidFill>
                <a:latin typeface="+mn-lt"/>
                <a:ea typeface="+mn-ea"/>
                <a:cs typeface="+mn-cs"/>
              </a:rPr>
              <a:t>);</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transform.Rotate</a:t>
            </a:r>
            <a:r>
              <a:rPr lang="pt-BR" sz="1200" kern="1200" dirty="0">
                <a:solidFill>
                  <a:schemeClr val="tx1"/>
                </a:solidFill>
                <a:latin typeface="+mn-lt"/>
                <a:ea typeface="+mn-ea"/>
                <a:cs typeface="+mn-cs"/>
              </a:rPr>
              <a:t>(0, </a:t>
            </a:r>
            <a:r>
              <a:rPr lang="pt-BR" sz="1200" kern="1200" dirty="0" err="1">
                <a:solidFill>
                  <a:schemeClr val="tx1"/>
                </a:solidFill>
                <a:latin typeface="+mn-lt"/>
                <a:ea typeface="+mn-ea"/>
                <a:cs typeface="+mn-cs"/>
              </a:rPr>
              <a:t>Input.GetAxis</a:t>
            </a:r>
            <a:r>
              <a:rPr lang="pt-BR" sz="1200" kern="1200" dirty="0">
                <a:solidFill>
                  <a:schemeClr val="tx1"/>
                </a:solidFill>
                <a:latin typeface="+mn-lt"/>
                <a:ea typeface="+mn-ea"/>
                <a:cs typeface="+mn-cs"/>
              </a:rPr>
              <a:t>("Horizontal") * </a:t>
            </a:r>
            <a:r>
              <a:rPr lang="pt-BR" sz="1200" kern="1200" dirty="0" err="1">
                <a:solidFill>
                  <a:schemeClr val="tx1"/>
                </a:solidFill>
                <a:latin typeface="+mn-lt"/>
                <a:ea typeface="+mn-ea"/>
                <a:cs typeface="+mn-cs"/>
              </a:rPr>
              <a:t>moveRotate</a:t>
            </a:r>
            <a:r>
              <a:rPr lang="pt-BR" sz="1200" kern="1200" dirty="0">
                <a:solidFill>
                  <a:schemeClr val="tx1"/>
                </a:solidFill>
                <a:latin typeface="+mn-lt"/>
                <a:ea typeface="+mn-ea"/>
                <a:cs typeface="+mn-cs"/>
              </a:rPr>
              <a:t>, 0);</a:t>
            </a:r>
          </a:p>
          <a:p>
            <a:endParaRPr lang="pt-BR" sz="1200" kern="1200" dirty="0">
              <a:solidFill>
                <a:schemeClr val="tx1"/>
              </a:solidFill>
              <a:latin typeface="+mn-lt"/>
              <a:ea typeface="+mn-ea"/>
              <a:cs typeface="+mn-cs"/>
            </a:endParaRPr>
          </a:p>
          <a:p>
            <a:r>
              <a:rPr lang="en-US" sz="1200" kern="1200" dirty="0">
                <a:solidFill>
                  <a:schemeClr val="tx1"/>
                </a:solidFill>
                <a:latin typeface="+mn-lt"/>
                <a:ea typeface="+mn-ea"/>
                <a:cs typeface="+mn-cs"/>
              </a:rPr>
              <a:t>            if (</a:t>
            </a:r>
            <a:r>
              <a:rPr lang="en-US" sz="1200" kern="1200" dirty="0" err="1">
                <a:solidFill>
                  <a:schemeClr val="tx1"/>
                </a:solidFill>
                <a:latin typeface="+mn-lt"/>
                <a:ea typeface="+mn-ea"/>
                <a:cs typeface="+mn-cs"/>
              </a:rPr>
              <a:t>Input.GetKeyDown</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KeyCode.Space</a:t>
            </a:r>
            <a:r>
              <a:rPr lang="en-US" sz="1200" kern="1200" dirty="0">
                <a:solidFill>
                  <a:schemeClr val="tx1"/>
                </a:solidFill>
                <a:latin typeface="+mn-lt"/>
                <a:ea typeface="+mn-ea"/>
                <a:cs typeface="+mn-cs"/>
              </a:rPr>
              <a:t>))</a:t>
            </a:r>
          </a:p>
          <a:p>
            <a:r>
              <a:rPr lang="pt-BR" sz="1200" kern="1200" dirty="0">
                <a:solidFill>
                  <a:schemeClr val="tx1"/>
                </a:solidFill>
                <a:latin typeface="+mn-lt"/>
                <a:ea typeface="+mn-ea"/>
                <a:cs typeface="+mn-cs"/>
              </a:rPr>
              <a:t>            {</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float</a:t>
            </a:r>
            <a:r>
              <a:rPr lang="pt-BR" sz="1200" kern="1200" dirty="0">
                <a:solidFill>
                  <a:schemeClr val="tx1"/>
                </a:solidFill>
                <a:latin typeface="+mn-lt"/>
                <a:ea typeface="+mn-ea"/>
                <a:cs typeface="+mn-cs"/>
              </a:rPr>
              <a:t> r = </a:t>
            </a:r>
            <a:r>
              <a:rPr lang="pt-BR" sz="1200" kern="1200" dirty="0" err="1">
                <a:solidFill>
                  <a:schemeClr val="tx1"/>
                </a:solidFill>
                <a:latin typeface="+mn-lt"/>
                <a:ea typeface="+mn-ea"/>
                <a:cs typeface="+mn-cs"/>
              </a:rPr>
              <a:t>Random.Range</a:t>
            </a:r>
            <a:r>
              <a:rPr lang="pt-BR" sz="1200" kern="1200" dirty="0">
                <a:solidFill>
                  <a:schemeClr val="tx1"/>
                </a:solidFill>
                <a:latin typeface="+mn-lt"/>
                <a:ea typeface="+mn-ea"/>
                <a:cs typeface="+mn-cs"/>
              </a:rPr>
              <a:t>(0f, 1f);</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float</a:t>
            </a:r>
            <a:r>
              <a:rPr lang="pt-BR" sz="1200" kern="1200" dirty="0">
                <a:solidFill>
                  <a:schemeClr val="tx1"/>
                </a:solidFill>
                <a:latin typeface="+mn-lt"/>
                <a:ea typeface="+mn-ea"/>
                <a:cs typeface="+mn-cs"/>
              </a:rPr>
              <a:t> g = </a:t>
            </a:r>
            <a:r>
              <a:rPr lang="pt-BR" sz="1200" kern="1200" dirty="0" err="1">
                <a:solidFill>
                  <a:schemeClr val="tx1"/>
                </a:solidFill>
                <a:latin typeface="+mn-lt"/>
                <a:ea typeface="+mn-ea"/>
                <a:cs typeface="+mn-cs"/>
              </a:rPr>
              <a:t>Random.Range</a:t>
            </a:r>
            <a:r>
              <a:rPr lang="pt-BR" sz="1200" kern="1200" dirty="0">
                <a:solidFill>
                  <a:schemeClr val="tx1"/>
                </a:solidFill>
                <a:latin typeface="+mn-lt"/>
                <a:ea typeface="+mn-ea"/>
                <a:cs typeface="+mn-cs"/>
              </a:rPr>
              <a:t>(0f, 1f);</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float</a:t>
            </a:r>
            <a:r>
              <a:rPr lang="pt-BR" sz="1200" kern="1200" dirty="0">
                <a:solidFill>
                  <a:schemeClr val="tx1"/>
                </a:solidFill>
                <a:latin typeface="+mn-lt"/>
                <a:ea typeface="+mn-ea"/>
                <a:cs typeface="+mn-cs"/>
              </a:rPr>
              <a:t> b = </a:t>
            </a:r>
            <a:r>
              <a:rPr lang="pt-BR" sz="1200" kern="1200" dirty="0" err="1">
                <a:solidFill>
                  <a:schemeClr val="tx1"/>
                </a:solidFill>
                <a:latin typeface="+mn-lt"/>
                <a:ea typeface="+mn-ea"/>
                <a:cs typeface="+mn-cs"/>
              </a:rPr>
              <a:t>Random.Range</a:t>
            </a:r>
            <a:r>
              <a:rPr lang="pt-BR" sz="1200" kern="1200" dirty="0">
                <a:solidFill>
                  <a:schemeClr val="tx1"/>
                </a:solidFill>
                <a:latin typeface="+mn-lt"/>
                <a:ea typeface="+mn-ea"/>
                <a:cs typeface="+mn-cs"/>
              </a:rPr>
              <a:t>(0f, 1f);</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CmdModificaCor</a:t>
            </a:r>
            <a:r>
              <a:rPr lang="pt-BR" sz="1200" kern="1200" dirty="0">
                <a:solidFill>
                  <a:schemeClr val="tx1"/>
                </a:solidFill>
                <a:latin typeface="+mn-lt"/>
                <a:ea typeface="+mn-ea"/>
                <a:cs typeface="+mn-cs"/>
              </a:rPr>
              <a:t>(r, g, b);</a:t>
            </a:r>
          </a:p>
          <a:p>
            <a:r>
              <a:rPr lang="pt-BR" sz="1200" kern="1200" dirty="0">
                <a:solidFill>
                  <a:schemeClr val="tx1"/>
                </a:solidFill>
                <a:latin typeface="+mn-lt"/>
                <a:ea typeface="+mn-ea"/>
                <a:cs typeface="+mn-cs"/>
              </a:rPr>
              <a:t>            }</a:t>
            </a:r>
          </a:p>
          <a:p>
            <a:r>
              <a:rPr lang="pt-BR" sz="1200" kern="1200" dirty="0">
                <a:solidFill>
                  <a:schemeClr val="tx1"/>
                </a:solidFill>
                <a:latin typeface="+mn-lt"/>
                <a:ea typeface="+mn-ea"/>
                <a:cs typeface="+mn-cs"/>
              </a:rPr>
              <a:t>        }</a:t>
            </a:r>
          </a:p>
          <a:p>
            <a:r>
              <a:rPr lang="pt-BR" sz="1200" kern="1200" dirty="0">
                <a:solidFill>
                  <a:schemeClr val="tx1"/>
                </a:solidFill>
                <a:latin typeface="+mn-lt"/>
                <a:ea typeface="+mn-ea"/>
                <a:cs typeface="+mn-cs"/>
              </a:rPr>
              <a:t>    }</a:t>
            </a:r>
          </a:p>
          <a:p>
            <a:endParaRPr lang="pt-BR" sz="1200" kern="1200" dirty="0">
              <a:solidFill>
                <a:schemeClr val="tx1"/>
              </a:solidFill>
              <a:latin typeface="+mn-lt"/>
              <a:ea typeface="+mn-ea"/>
              <a:cs typeface="+mn-cs"/>
            </a:endParaRPr>
          </a:p>
          <a:p>
            <a:r>
              <a:rPr lang="en-US" sz="1200" kern="1200" dirty="0">
                <a:solidFill>
                  <a:schemeClr val="tx1"/>
                </a:solidFill>
                <a:latin typeface="+mn-lt"/>
                <a:ea typeface="+mn-ea"/>
                <a:cs typeface="+mn-cs"/>
              </a:rPr>
              <a:t>    public void </a:t>
            </a:r>
            <a:r>
              <a:rPr lang="en-US" sz="1200" kern="1200" dirty="0" err="1">
                <a:solidFill>
                  <a:schemeClr val="tx1"/>
                </a:solidFill>
                <a:latin typeface="+mn-lt"/>
                <a:ea typeface="+mn-ea"/>
                <a:cs typeface="+mn-cs"/>
              </a:rPr>
              <a:t>setColor</a:t>
            </a:r>
            <a:r>
              <a:rPr lang="en-US" sz="1200" kern="1200" dirty="0">
                <a:solidFill>
                  <a:schemeClr val="tx1"/>
                </a:solidFill>
                <a:latin typeface="+mn-lt"/>
                <a:ea typeface="+mn-ea"/>
                <a:cs typeface="+mn-cs"/>
              </a:rPr>
              <a:t>(Color c)</a:t>
            </a:r>
          </a:p>
          <a:p>
            <a:r>
              <a:rPr lang="pt-BR" sz="1200" kern="1200" dirty="0">
                <a:solidFill>
                  <a:schemeClr val="tx1"/>
                </a:solidFill>
                <a:latin typeface="+mn-lt"/>
                <a:ea typeface="+mn-ea"/>
                <a:cs typeface="+mn-cs"/>
              </a:rPr>
              <a:t>    {</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Renderer</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renderer</a:t>
            </a:r>
            <a:r>
              <a:rPr lang="pt-BR" sz="1200" kern="1200" dirty="0">
                <a:solidFill>
                  <a:schemeClr val="tx1"/>
                </a:solidFill>
                <a:latin typeface="+mn-lt"/>
                <a:ea typeface="+mn-ea"/>
                <a:cs typeface="+mn-cs"/>
              </a:rPr>
              <a:t> = </a:t>
            </a:r>
            <a:r>
              <a:rPr lang="pt-BR" sz="1200" kern="1200" dirty="0" err="1">
                <a:solidFill>
                  <a:schemeClr val="tx1"/>
                </a:solidFill>
                <a:latin typeface="+mn-lt"/>
                <a:ea typeface="+mn-ea"/>
                <a:cs typeface="+mn-cs"/>
              </a:rPr>
              <a:t>GetComponent</a:t>
            </a:r>
            <a:r>
              <a:rPr lang="pt-BR" sz="1200" kern="1200" dirty="0">
                <a:solidFill>
                  <a:schemeClr val="tx1"/>
                </a:solidFill>
                <a:latin typeface="+mn-lt"/>
                <a:ea typeface="+mn-ea"/>
                <a:cs typeface="+mn-cs"/>
              </a:rPr>
              <a:t>&lt;</a:t>
            </a:r>
            <a:r>
              <a:rPr lang="pt-BR" sz="1200" kern="1200" dirty="0" err="1">
                <a:solidFill>
                  <a:schemeClr val="tx1"/>
                </a:solidFill>
                <a:latin typeface="+mn-lt"/>
                <a:ea typeface="+mn-ea"/>
                <a:cs typeface="+mn-cs"/>
              </a:rPr>
              <a:t>Renderer</a:t>
            </a:r>
            <a:r>
              <a:rPr lang="pt-BR" sz="1200" kern="1200" dirty="0">
                <a:solidFill>
                  <a:schemeClr val="tx1"/>
                </a:solidFill>
                <a:latin typeface="+mn-lt"/>
                <a:ea typeface="+mn-ea"/>
                <a:cs typeface="+mn-cs"/>
              </a:rPr>
              <a:t>&gt;();</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renderer.material.color</a:t>
            </a:r>
            <a:r>
              <a:rPr lang="pt-BR" sz="1200" kern="1200" dirty="0">
                <a:solidFill>
                  <a:schemeClr val="tx1"/>
                </a:solidFill>
                <a:latin typeface="+mn-lt"/>
                <a:ea typeface="+mn-ea"/>
                <a:cs typeface="+mn-cs"/>
              </a:rPr>
              <a:t> = c;</a:t>
            </a:r>
          </a:p>
          <a:p>
            <a:r>
              <a:rPr lang="pt-BR" sz="1200" kern="1200" dirty="0">
                <a:solidFill>
                  <a:schemeClr val="tx1"/>
                </a:solidFill>
                <a:latin typeface="+mn-lt"/>
                <a:ea typeface="+mn-ea"/>
                <a:cs typeface="+mn-cs"/>
              </a:rPr>
              <a:t>    }</a:t>
            </a:r>
          </a:p>
          <a:p>
            <a:endParaRPr lang="pt-BR" sz="1200" kern="1200" dirty="0">
              <a:solidFill>
                <a:schemeClr val="tx1"/>
              </a:solidFill>
              <a:latin typeface="+mn-lt"/>
              <a:ea typeface="+mn-ea"/>
              <a:cs typeface="+mn-cs"/>
            </a:endParaRP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Command</a:t>
            </a:r>
            <a:r>
              <a:rPr lang="pt-BR" sz="1200" kern="1200" dirty="0">
                <a:solidFill>
                  <a:schemeClr val="tx1"/>
                </a:solidFill>
                <a:latin typeface="+mn-lt"/>
                <a:ea typeface="+mn-ea"/>
                <a:cs typeface="+mn-cs"/>
              </a:rPr>
              <a:t>]</a:t>
            </a:r>
          </a:p>
          <a:p>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public</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void</a:t>
            </a:r>
            <a:r>
              <a:rPr lang="pt-BR" sz="1200" kern="1200" dirty="0">
                <a:solidFill>
                  <a:schemeClr val="tx1"/>
                </a:solidFill>
                <a:latin typeface="+mn-lt"/>
                <a:ea typeface="+mn-ea"/>
                <a:cs typeface="+mn-cs"/>
              </a:rPr>
              <a:t> </a:t>
            </a:r>
            <a:r>
              <a:rPr lang="pt-BR" sz="1200" kern="1200" dirty="0" err="1">
                <a:solidFill>
                  <a:schemeClr val="tx1"/>
                </a:solidFill>
                <a:latin typeface="+mn-lt"/>
                <a:ea typeface="+mn-ea"/>
                <a:cs typeface="+mn-cs"/>
              </a:rPr>
              <a:t>CmdModificaCor</a:t>
            </a:r>
            <a:r>
              <a:rPr lang="pt-BR" sz="1200" kern="1200" dirty="0">
                <a:solidFill>
                  <a:schemeClr val="tx1"/>
                </a:solidFill>
                <a:latin typeface="+mn-lt"/>
                <a:ea typeface="+mn-ea"/>
                <a:cs typeface="+mn-cs"/>
              </a:rPr>
              <a:t>(</a:t>
            </a:r>
            <a:r>
              <a:rPr lang="pt-BR" sz="1200" kern="1200" dirty="0" err="1">
                <a:solidFill>
                  <a:schemeClr val="tx1"/>
                </a:solidFill>
                <a:latin typeface="+mn-lt"/>
                <a:ea typeface="+mn-ea"/>
                <a:cs typeface="+mn-cs"/>
              </a:rPr>
              <a:t>float</a:t>
            </a:r>
            <a:r>
              <a:rPr lang="pt-BR" sz="1200" kern="1200" dirty="0">
                <a:solidFill>
                  <a:schemeClr val="tx1"/>
                </a:solidFill>
                <a:latin typeface="+mn-lt"/>
                <a:ea typeface="+mn-ea"/>
                <a:cs typeface="+mn-cs"/>
              </a:rPr>
              <a:t> r, </a:t>
            </a:r>
            <a:r>
              <a:rPr lang="pt-BR" sz="1200" kern="1200" dirty="0" err="1">
                <a:solidFill>
                  <a:schemeClr val="tx1"/>
                </a:solidFill>
                <a:latin typeface="+mn-lt"/>
                <a:ea typeface="+mn-ea"/>
                <a:cs typeface="+mn-cs"/>
              </a:rPr>
              <a:t>float</a:t>
            </a:r>
            <a:r>
              <a:rPr lang="pt-BR" sz="1200" kern="1200" dirty="0">
                <a:solidFill>
                  <a:schemeClr val="tx1"/>
                </a:solidFill>
                <a:latin typeface="+mn-lt"/>
                <a:ea typeface="+mn-ea"/>
                <a:cs typeface="+mn-cs"/>
              </a:rPr>
              <a:t> g, </a:t>
            </a:r>
            <a:r>
              <a:rPr lang="pt-BR" sz="1200" kern="1200" dirty="0" err="1">
                <a:solidFill>
                  <a:schemeClr val="tx1"/>
                </a:solidFill>
                <a:latin typeface="+mn-lt"/>
                <a:ea typeface="+mn-ea"/>
                <a:cs typeface="+mn-cs"/>
              </a:rPr>
              <a:t>float</a:t>
            </a:r>
            <a:r>
              <a:rPr lang="pt-BR" sz="1200" kern="1200" dirty="0">
                <a:solidFill>
                  <a:schemeClr val="tx1"/>
                </a:solidFill>
                <a:latin typeface="+mn-lt"/>
                <a:ea typeface="+mn-ea"/>
                <a:cs typeface="+mn-cs"/>
              </a:rPr>
              <a:t> b)</a:t>
            </a:r>
          </a:p>
          <a:p>
            <a:r>
              <a:rPr lang="pt-BR"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this.cor</a:t>
            </a:r>
            <a:r>
              <a:rPr lang="en-US" sz="1200" kern="1200" dirty="0">
                <a:solidFill>
                  <a:schemeClr val="tx1"/>
                </a:solidFill>
                <a:latin typeface="+mn-lt"/>
                <a:ea typeface="+mn-ea"/>
                <a:cs typeface="+mn-cs"/>
              </a:rPr>
              <a:t> = new Color(r, g, b);</a:t>
            </a:r>
          </a:p>
          <a:p>
            <a:r>
              <a:rPr lang="pt-BR" sz="1200" kern="1200" dirty="0">
                <a:solidFill>
                  <a:schemeClr val="tx1"/>
                </a:solidFill>
                <a:latin typeface="+mn-lt"/>
                <a:ea typeface="+mn-ea"/>
                <a:cs typeface="+mn-cs"/>
              </a:rPr>
              <a:t>    }</a:t>
            </a:r>
          </a:p>
          <a:p>
            <a:r>
              <a:rPr lang="pt-BR" sz="1200" kern="1200" dirty="0">
                <a:solidFill>
                  <a:schemeClr val="tx1"/>
                </a:solidFill>
                <a:latin typeface="+mn-lt"/>
                <a:ea typeface="+mn-ea"/>
                <a:cs typeface="+mn-cs"/>
              </a:rPr>
              <a:t>}</a:t>
            </a:r>
          </a:p>
          <a:p>
            <a:pPr marL="0" indent="0">
              <a:buFont typeface="Arial" panose="020B0604020202020204" pitchFamily="34" charset="0"/>
              <a:buNone/>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65</a:t>
            </a:fld>
            <a:endParaRPr lang="pt-BR"/>
          </a:p>
        </p:txBody>
      </p:sp>
    </p:spTree>
    <p:extLst>
      <p:ext uri="{BB962C8B-B14F-4D97-AF65-F5344CB8AC3E}">
        <p14:creationId xmlns:p14="http://schemas.microsoft.com/office/powerpoint/2010/main" val="19350736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66</a:t>
            </a:fld>
            <a:endParaRPr lang="pt-BR"/>
          </a:p>
        </p:txBody>
      </p:sp>
    </p:spTree>
    <p:extLst>
      <p:ext uri="{BB962C8B-B14F-4D97-AF65-F5344CB8AC3E}">
        <p14:creationId xmlns:p14="http://schemas.microsoft.com/office/powerpoint/2010/main" val="5389397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67</a:t>
            </a:fld>
            <a:endParaRPr lang="pt-BR"/>
          </a:p>
        </p:txBody>
      </p:sp>
    </p:spTree>
    <p:extLst>
      <p:ext uri="{BB962C8B-B14F-4D97-AF65-F5344CB8AC3E}">
        <p14:creationId xmlns:p14="http://schemas.microsoft.com/office/powerpoint/2010/main" val="15147241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68</a:t>
            </a:fld>
            <a:endParaRPr lang="pt-BR"/>
          </a:p>
        </p:txBody>
      </p:sp>
    </p:spTree>
    <p:extLst>
      <p:ext uri="{BB962C8B-B14F-4D97-AF65-F5344CB8AC3E}">
        <p14:creationId xmlns:p14="http://schemas.microsoft.com/office/powerpoint/2010/main" val="27400236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69</a:t>
            </a:fld>
            <a:endParaRPr lang="pt-BR"/>
          </a:p>
        </p:txBody>
      </p:sp>
    </p:spTree>
    <p:extLst>
      <p:ext uri="{BB962C8B-B14F-4D97-AF65-F5344CB8AC3E}">
        <p14:creationId xmlns:p14="http://schemas.microsoft.com/office/powerpoint/2010/main" val="7541796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baseline="0" dirty="0" err="1"/>
              <a:t>using</a:t>
            </a:r>
            <a:r>
              <a:rPr lang="pt-BR" baseline="0" dirty="0"/>
              <a:t> </a:t>
            </a:r>
            <a:r>
              <a:rPr lang="pt-BR" baseline="0" dirty="0" err="1"/>
              <a:t>UnityEngine</a:t>
            </a:r>
            <a:r>
              <a:rPr lang="pt-BR" baseline="0" dirty="0"/>
              <a:t>;</a:t>
            </a:r>
          </a:p>
          <a:p>
            <a:pPr marL="0" indent="0">
              <a:buFont typeface="Arial" panose="020B0604020202020204" pitchFamily="34" charset="0"/>
              <a:buNone/>
            </a:pPr>
            <a:r>
              <a:rPr lang="pt-BR" baseline="0" dirty="0" err="1"/>
              <a:t>using</a:t>
            </a:r>
            <a:r>
              <a:rPr lang="pt-BR" baseline="0" dirty="0"/>
              <a:t> </a:t>
            </a:r>
            <a:r>
              <a:rPr lang="pt-BR" baseline="0" dirty="0" err="1"/>
              <a:t>UnityEngine.Networking</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err="1"/>
              <a:t>public</a:t>
            </a:r>
            <a:r>
              <a:rPr lang="pt-BR" baseline="0" dirty="0"/>
              <a:t> </a:t>
            </a:r>
            <a:r>
              <a:rPr lang="pt-BR" baseline="0" dirty="0" err="1"/>
              <a:t>class</a:t>
            </a:r>
            <a:r>
              <a:rPr lang="pt-BR" baseline="0" dirty="0"/>
              <a:t> </a:t>
            </a:r>
            <a:r>
              <a:rPr lang="pt-BR" baseline="0" dirty="0" err="1"/>
              <a:t>Combat</a:t>
            </a:r>
            <a:r>
              <a:rPr lang="pt-BR" baseline="0" dirty="0"/>
              <a:t> :  </a:t>
            </a:r>
            <a:r>
              <a:rPr lang="pt-BR" baseline="0" dirty="0" err="1"/>
              <a:t>NetworkBehaviour</a:t>
            </a:r>
            <a:r>
              <a:rPr lang="pt-BR" baseline="0" dirty="0"/>
              <a:t> </a:t>
            </a:r>
          </a:p>
          <a:p>
            <a:pPr marL="0" indent="0">
              <a:buFont typeface="Arial" panose="020B0604020202020204" pitchFamily="34" charset="0"/>
              <a:buNone/>
            </a:pPr>
            <a:r>
              <a:rPr lang="pt-BR" baseline="0" dirty="0"/>
              <a:t>{</a:t>
            </a:r>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const</a:t>
            </a:r>
            <a:r>
              <a:rPr lang="pt-BR" baseline="0" dirty="0"/>
              <a:t> </a:t>
            </a:r>
            <a:r>
              <a:rPr lang="pt-BR" baseline="0" dirty="0" err="1"/>
              <a:t>int</a:t>
            </a:r>
            <a:r>
              <a:rPr lang="pt-BR" baseline="0" dirty="0"/>
              <a:t> </a:t>
            </a:r>
            <a:r>
              <a:rPr lang="pt-BR" baseline="0" dirty="0" err="1"/>
              <a:t>maxHealth</a:t>
            </a:r>
            <a:r>
              <a:rPr lang="pt-BR" baseline="0" dirty="0"/>
              <a:t> = 100;</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SyncVar</a:t>
            </a:r>
            <a:r>
              <a:rPr lang="pt-BR" baseline="0" dirty="0"/>
              <a:t>]</a:t>
            </a:r>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int</a:t>
            </a:r>
            <a:r>
              <a:rPr lang="pt-BR" baseline="0" dirty="0"/>
              <a:t> </a:t>
            </a:r>
            <a:r>
              <a:rPr lang="pt-BR" baseline="0" dirty="0" err="1"/>
              <a:t>health</a:t>
            </a:r>
            <a:r>
              <a:rPr lang="pt-BR" baseline="0" dirty="0"/>
              <a:t> = </a:t>
            </a:r>
            <a:r>
              <a:rPr lang="pt-BR" baseline="0" dirty="0" err="1"/>
              <a:t>maxHealth</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void</a:t>
            </a:r>
            <a:r>
              <a:rPr lang="pt-BR" baseline="0" dirty="0"/>
              <a:t> </a:t>
            </a:r>
            <a:r>
              <a:rPr lang="pt-BR" baseline="0" dirty="0" err="1"/>
              <a:t>TakeDamage</a:t>
            </a:r>
            <a:r>
              <a:rPr lang="pt-BR" baseline="0" dirty="0"/>
              <a:t>(</a:t>
            </a:r>
            <a:r>
              <a:rPr lang="pt-BR" baseline="0" dirty="0" err="1"/>
              <a:t>int</a:t>
            </a:r>
            <a:r>
              <a:rPr lang="pt-BR" baseline="0" dirty="0"/>
              <a:t> </a:t>
            </a:r>
            <a:r>
              <a:rPr lang="pt-BR" baseline="0" dirty="0" err="1"/>
              <a:t>amount</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isServer</a:t>
            </a:r>
            <a:r>
              <a:rPr lang="pt-BR" baseline="0" dirty="0"/>
              <a:t>)</a:t>
            </a:r>
          </a:p>
          <a:p>
            <a:pPr marL="0" indent="0">
              <a:buFont typeface="Arial" panose="020B0604020202020204" pitchFamily="34" charset="0"/>
              <a:buNone/>
            </a:pPr>
            <a:r>
              <a:rPr lang="pt-BR" baseline="0" dirty="0"/>
              <a:t>            </a:t>
            </a:r>
            <a:r>
              <a:rPr lang="pt-BR" baseline="0" dirty="0" err="1"/>
              <a:t>return</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health</a:t>
            </a:r>
            <a:r>
              <a:rPr lang="pt-BR" baseline="0" dirty="0"/>
              <a:t> -= </a:t>
            </a:r>
            <a:r>
              <a:rPr lang="pt-BR" baseline="0" dirty="0" err="1"/>
              <a:t>amount</a:t>
            </a:r>
            <a:r>
              <a:rPr lang="pt-BR" baseline="0" dirty="0"/>
              <a:t>;</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health</a:t>
            </a:r>
            <a:r>
              <a:rPr lang="pt-BR" baseline="0" dirty="0"/>
              <a:t> &lt;= 0)</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health</a:t>
            </a:r>
            <a:r>
              <a:rPr lang="pt-BR" baseline="0" dirty="0"/>
              <a:t> = </a:t>
            </a:r>
            <a:r>
              <a:rPr lang="pt-BR" baseline="0" dirty="0" err="1"/>
              <a:t>maxHealth</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 </a:t>
            </a:r>
            <a:r>
              <a:rPr lang="pt-BR" baseline="0" dirty="0" err="1"/>
              <a:t>called</a:t>
            </a:r>
            <a:r>
              <a:rPr lang="pt-BR" baseline="0" dirty="0"/>
              <a:t> </a:t>
            </a:r>
            <a:r>
              <a:rPr lang="pt-BR" baseline="0" dirty="0" err="1"/>
              <a:t>on</a:t>
            </a:r>
            <a:r>
              <a:rPr lang="pt-BR" baseline="0" dirty="0"/>
              <a:t> </a:t>
            </a:r>
            <a:r>
              <a:rPr lang="pt-BR" baseline="0" dirty="0" err="1"/>
              <a:t>the</a:t>
            </a:r>
            <a:r>
              <a:rPr lang="pt-BR" baseline="0" dirty="0"/>
              <a:t> server, </a:t>
            </a:r>
            <a:r>
              <a:rPr lang="pt-BR" baseline="0" dirty="0" err="1"/>
              <a:t>will</a:t>
            </a:r>
            <a:r>
              <a:rPr lang="pt-BR" baseline="0" dirty="0"/>
              <a:t> </a:t>
            </a:r>
            <a:r>
              <a:rPr lang="pt-BR" baseline="0" dirty="0" err="1"/>
              <a:t>be</a:t>
            </a:r>
            <a:r>
              <a:rPr lang="pt-BR" baseline="0" dirty="0"/>
              <a:t> </a:t>
            </a:r>
            <a:r>
              <a:rPr lang="pt-BR" baseline="0" dirty="0" err="1"/>
              <a:t>invoked</a:t>
            </a:r>
            <a:r>
              <a:rPr lang="pt-BR" baseline="0" dirty="0"/>
              <a:t> </a:t>
            </a:r>
            <a:r>
              <a:rPr lang="pt-BR" baseline="0" dirty="0" err="1"/>
              <a:t>on</a:t>
            </a:r>
            <a:r>
              <a:rPr lang="pt-BR" baseline="0" dirty="0"/>
              <a:t> </a:t>
            </a:r>
            <a:r>
              <a:rPr lang="pt-BR" baseline="0" dirty="0" err="1"/>
              <a:t>the</a:t>
            </a:r>
            <a:r>
              <a:rPr lang="pt-BR" baseline="0" dirty="0"/>
              <a:t> </a:t>
            </a:r>
            <a:r>
              <a:rPr lang="pt-BR" baseline="0" dirty="0" err="1"/>
              <a:t>clients</a:t>
            </a:r>
            <a:endParaRPr lang="pt-BR" baseline="0" dirty="0"/>
          </a:p>
          <a:p>
            <a:pPr marL="0" indent="0">
              <a:buFont typeface="Arial" panose="020B0604020202020204" pitchFamily="34" charset="0"/>
              <a:buNone/>
            </a:pPr>
            <a:r>
              <a:rPr lang="pt-BR" baseline="0" dirty="0"/>
              <a:t>            </a:t>
            </a:r>
            <a:r>
              <a:rPr lang="pt-BR" baseline="0" dirty="0" err="1"/>
              <a:t>RpcRespawn</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ClientRpc</a:t>
            </a:r>
            <a:r>
              <a:rPr lang="pt-BR" baseline="0" dirty="0"/>
              <a:t>]</a:t>
            </a:r>
          </a:p>
          <a:p>
            <a:pPr marL="0" indent="0">
              <a:buFont typeface="Arial" panose="020B0604020202020204" pitchFamily="34" charset="0"/>
              <a:buNone/>
            </a:pPr>
            <a:r>
              <a:rPr lang="pt-BR" baseline="0" dirty="0"/>
              <a:t>    </a:t>
            </a:r>
            <a:r>
              <a:rPr lang="pt-BR" baseline="0" dirty="0" err="1"/>
              <a:t>void</a:t>
            </a:r>
            <a:r>
              <a:rPr lang="pt-BR" baseline="0" dirty="0"/>
              <a:t> </a:t>
            </a:r>
            <a:r>
              <a:rPr lang="pt-BR" baseline="0" dirty="0" err="1"/>
              <a:t>RpcRespawn</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isLocalPlayer</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 move </a:t>
            </a:r>
            <a:r>
              <a:rPr lang="pt-BR" baseline="0" dirty="0" err="1"/>
              <a:t>back</a:t>
            </a:r>
            <a:r>
              <a:rPr lang="pt-BR" baseline="0" dirty="0"/>
              <a:t> </a:t>
            </a:r>
            <a:r>
              <a:rPr lang="pt-BR" baseline="0" dirty="0" err="1"/>
              <a:t>to</a:t>
            </a:r>
            <a:r>
              <a:rPr lang="pt-BR" baseline="0" dirty="0"/>
              <a:t> zero </a:t>
            </a:r>
            <a:r>
              <a:rPr lang="pt-BR" baseline="0" dirty="0" err="1"/>
              <a:t>location</a:t>
            </a:r>
            <a:endParaRPr lang="pt-BR" baseline="0" dirty="0"/>
          </a:p>
          <a:p>
            <a:pPr marL="0" indent="0">
              <a:buFont typeface="Arial" panose="020B0604020202020204" pitchFamily="34" charset="0"/>
              <a:buNone/>
            </a:pPr>
            <a:r>
              <a:rPr lang="pt-BR" baseline="0" dirty="0"/>
              <a:t>            </a:t>
            </a:r>
            <a:r>
              <a:rPr lang="pt-BR" baseline="0" dirty="0" err="1"/>
              <a:t>transform.position</a:t>
            </a:r>
            <a:r>
              <a:rPr lang="pt-BR" baseline="0" dirty="0"/>
              <a:t> = Vector3.zero;</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a:t>
            </a:r>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70</a:t>
            </a:fld>
            <a:endParaRPr lang="pt-BR"/>
          </a:p>
        </p:txBody>
      </p:sp>
    </p:spTree>
    <p:extLst>
      <p:ext uri="{BB962C8B-B14F-4D97-AF65-F5344CB8AC3E}">
        <p14:creationId xmlns:p14="http://schemas.microsoft.com/office/powerpoint/2010/main" val="668632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71</a:t>
            </a:fld>
            <a:endParaRPr lang="pt-BR"/>
          </a:p>
        </p:txBody>
      </p:sp>
    </p:spTree>
    <p:extLst>
      <p:ext uri="{BB962C8B-B14F-4D97-AF65-F5344CB8AC3E}">
        <p14:creationId xmlns:p14="http://schemas.microsoft.com/office/powerpoint/2010/main" val="3879381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a:t>
            </a:fld>
            <a:endParaRPr lang="pt-BR"/>
          </a:p>
        </p:txBody>
      </p:sp>
    </p:spTree>
    <p:extLst>
      <p:ext uri="{BB962C8B-B14F-4D97-AF65-F5344CB8AC3E}">
        <p14:creationId xmlns:p14="http://schemas.microsoft.com/office/powerpoint/2010/main" val="2349562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72</a:t>
            </a:fld>
            <a:endParaRPr lang="pt-BR"/>
          </a:p>
        </p:txBody>
      </p:sp>
    </p:spTree>
    <p:extLst>
      <p:ext uri="{BB962C8B-B14F-4D97-AF65-F5344CB8AC3E}">
        <p14:creationId xmlns:p14="http://schemas.microsoft.com/office/powerpoint/2010/main" val="3456198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73</a:t>
            </a:fld>
            <a:endParaRPr lang="pt-BR"/>
          </a:p>
        </p:txBody>
      </p:sp>
    </p:spTree>
    <p:extLst>
      <p:ext uri="{BB962C8B-B14F-4D97-AF65-F5344CB8AC3E}">
        <p14:creationId xmlns:p14="http://schemas.microsoft.com/office/powerpoint/2010/main" val="42663955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baseline="0" dirty="0" err="1"/>
              <a:t>using</a:t>
            </a:r>
            <a:r>
              <a:rPr lang="pt-BR" baseline="0" dirty="0"/>
              <a:t> </a:t>
            </a:r>
            <a:r>
              <a:rPr lang="pt-BR" baseline="0" dirty="0" err="1"/>
              <a:t>UnityEngine</a:t>
            </a:r>
            <a:r>
              <a:rPr lang="pt-BR" baseline="0" dirty="0"/>
              <a:t>;</a:t>
            </a:r>
          </a:p>
          <a:p>
            <a:pPr marL="0" indent="0">
              <a:buFont typeface="Arial" panose="020B0604020202020204" pitchFamily="34" charset="0"/>
              <a:buNone/>
            </a:pPr>
            <a:r>
              <a:rPr lang="pt-BR" baseline="0" dirty="0" err="1"/>
              <a:t>using</a:t>
            </a:r>
            <a:r>
              <a:rPr lang="pt-BR" baseline="0" dirty="0"/>
              <a:t> </a:t>
            </a:r>
            <a:r>
              <a:rPr lang="pt-BR" baseline="0" dirty="0" err="1"/>
              <a:t>UnityEngine.Networking</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err="1"/>
              <a:t>public</a:t>
            </a:r>
            <a:r>
              <a:rPr lang="pt-BR" baseline="0" dirty="0"/>
              <a:t> </a:t>
            </a:r>
            <a:r>
              <a:rPr lang="pt-BR" baseline="0" dirty="0" err="1"/>
              <a:t>class</a:t>
            </a:r>
            <a:r>
              <a:rPr lang="pt-BR" baseline="0" dirty="0"/>
              <a:t> </a:t>
            </a:r>
            <a:r>
              <a:rPr lang="pt-BR" baseline="0" dirty="0" err="1"/>
              <a:t>EnemySpawner</a:t>
            </a:r>
            <a:r>
              <a:rPr lang="pt-BR" baseline="0" dirty="0"/>
              <a:t> : </a:t>
            </a:r>
            <a:r>
              <a:rPr lang="pt-BR" baseline="0" dirty="0" err="1"/>
              <a:t>NetworkBehaviour</a:t>
            </a:r>
            <a:r>
              <a:rPr lang="pt-BR" baseline="0" dirty="0"/>
              <a:t> {</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GameObject</a:t>
            </a:r>
            <a:r>
              <a:rPr lang="pt-BR" baseline="0" dirty="0"/>
              <a:t> </a:t>
            </a:r>
            <a:r>
              <a:rPr lang="pt-BR" baseline="0" dirty="0" err="1"/>
              <a:t>enemyPrefab</a:t>
            </a:r>
            <a:r>
              <a:rPr lang="pt-BR" baseline="0" dirty="0"/>
              <a:t>;</a:t>
            </a:r>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int</a:t>
            </a:r>
            <a:r>
              <a:rPr lang="pt-BR" baseline="0" dirty="0"/>
              <a:t> </a:t>
            </a:r>
            <a:r>
              <a:rPr lang="pt-BR" baseline="0" dirty="0" err="1"/>
              <a:t>numEnemies</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override</a:t>
            </a:r>
            <a:r>
              <a:rPr lang="pt-BR" baseline="0" dirty="0"/>
              <a:t> </a:t>
            </a:r>
            <a:r>
              <a:rPr lang="pt-BR" baseline="0" dirty="0" err="1"/>
              <a:t>void</a:t>
            </a:r>
            <a:r>
              <a:rPr lang="pt-BR" baseline="0" dirty="0"/>
              <a:t> </a:t>
            </a:r>
            <a:r>
              <a:rPr lang="pt-BR" baseline="0" dirty="0" err="1"/>
              <a:t>OnStartServer</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for (</a:t>
            </a:r>
            <a:r>
              <a:rPr lang="pt-BR" baseline="0" dirty="0" err="1"/>
              <a:t>int</a:t>
            </a:r>
            <a:r>
              <a:rPr lang="pt-BR" baseline="0" dirty="0"/>
              <a:t> i=0; i &lt; </a:t>
            </a:r>
            <a:r>
              <a:rPr lang="pt-BR" baseline="0" dirty="0" err="1"/>
              <a:t>numEnemies</a:t>
            </a:r>
            <a:r>
              <a:rPr lang="pt-BR" baseline="0" dirty="0"/>
              <a:t>; i++)</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var </a:t>
            </a:r>
            <a:r>
              <a:rPr lang="pt-BR" baseline="0" dirty="0" err="1"/>
              <a:t>pos</a:t>
            </a:r>
            <a:r>
              <a:rPr lang="pt-BR" baseline="0" dirty="0"/>
              <a:t> = new Vector3(</a:t>
            </a:r>
          </a:p>
          <a:p>
            <a:pPr marL="0" indent="0">
              <a:buFont typeface="Arial" panose="020B0604020202020204" pitchFamily="34" charset="0"/>
              <a:buNone/>
            </a:pPr>
            <a:r>
              <a:rPr lang="pt-BR" baseline="0" dirty="0"/>
              <a:t>                </a:t>
            </a:r>
            <a:r>
              <a:rPr lang="pt-BR" baseline="0" dirty="0" err="1"/>
              <a:t>Random.Range</a:t>
            </a:r>
            <a:r>
              <a:rPr lang="pt-BR" baseline="0" dirty="0"/>
              <a:t>(-8.0f, 8.0f),</a:t>
            </a:r>
          </a:p>
          <a:p>
            <a:pPr marL="0" indent="0">
              <a:buFont typeface="Arial" panose="020B0604020202020204" pitchFamily="34" charset="0"/>
              <a:buNone/>
            </a:pPr>
            <a:r>
              <a:rPr lang="pt-BR" baseline="0" dirty="0"/>
              <a:t>                0.2f,</a:t>
            </a:r>
          </a:p>
          <a:p>
            <a:pPr marL="0" indent="0">
              <a:buFont typeface="Arial" panose="020B0604020202020204" pitchFamily="34" charset="0"/>
              <a:buNone/>
            </a:pPr>
            <a:r>
              <a:rPr lang="pt-BR" baseline="0" dirty="0"/>
              <a:t>                </a:t>
            </a:r>
            <a:r>
              <a:rPr lang="pt-BR" baseline="0" dirty="0" err="1"/>
              <a:t>Random.Range</a:t>
            </a:r>
            <a:r>
              <a:rPr lang="pt-BR" baseline="0" dirty="0"/>
              <a:t>(-8.0f, 8.0f)</a:t>
            </a:r>
          </a:p>
          <a:p>
            <a:pPr marL="0" indent="0">
              <a:buFont typeface="Arial" panose="020B0604020202020204" pitchFamily="34" charset="0"/>
              <a:buNone/>
            </a:pPr>
            <a:r>
              <a:rPr lang="pt-BR" baseline="0" dirty="0"/>
              <a:t>                );</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var </a:t>
            </a:r>
            <a:r>
              <a:rPr lang="pt-BR" baseline="0" dirty="0" err="1"/>
              <a:t>rotation</a:t>
            </a:r>
            <a:r>
              <a:rPr lang="pt-BR" baseline="0" dirty="0"/>
              <a:t> = </a:t>
            </a:r>
            <a:r>
              <a:rPr lang="pt-BR" baseline="0" dirty="0" err="1"/>
              <a:t>Quaternion.Euler</a:t>
            </a:r>
            <a:r>
              <a:rPr lang="pt-BR" baseline="0" dirty="0"/>
              <a:t>( </a:t>
            </a:r>
            <a:r>
              <a:rPr lang="pt-BR" baseline="0" dirty="0" err="1"/>
              <a:t>Random.Range</a:t>
            </a:r>
            <a:r>
              <a:rPr lang="pt-BR" baseline="0" dirty="0"/>
              <a:t>(0,180), </a:t>
            </a:r>
            <a:r>
              <a:rPr lang="pt-BR" baseline="0" dirty="0" err="1"/>
              <a:t>Random.Range</a:t>
            </a:r>
            <a:r>
              <a:rPr lang="pt-BR" baseline="0" dirty="0"/>
              <a:t>(0,180), </a:t>
            </a:r>
            <a:r>
              <a:rPr lang="pt-BR" baseline="0" dirty="0" err="1"/>
              <a:t>Random.Range</a:t>
            </a:r>
            <a:r>
              <a:rPr lang="pt-BR" baseline="0" dirty="0"/>
              <a:t>(0,180));</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var </a:t>
            </a:r>
            <a:r>
              <a:rPr lang="pt-BR" baseline="0" dirty="0" err="1"/>
              <a:t>enemy</a:t>
            </a:r>
            <a:r>
              <a:rPr lang="pt-BR" baseline="0" dirty="0"/>
              <a:t> = (</a:t>
            </a:r>
            <a:r>
              <a:rPr lang="pt-BR" baseline="0" dirty="0" err="1"/>
              <a:t>GameObject</a:t>
            </a:r>
            <a:r>
              <a:rPr lang="pt-BR" baseline="0" dirty="0"/>
              <a:t>)</a:t>
            </a:r>
            <a:r>
              <a:rPr lang="pt-BR" baseline="0" dirty="0" err="1"/>
              <a:t>Instantiate</a:t>
            </a:r>
            <a:r>
              <a:rPr lang="pt-BR" baseline="0" dirty="0"/>
              <a:t>(</a:t>
            </a:r>
            <a:r>
              <a:rPr lang="pt-BR" baseline="0" dirty="0" err="1"/>
              <a:t>enemyPrefab</a:t>
            </a:r>
            <a:r>
              <a:rPr lang="pt-BR" baseline="0" dirty="0"/>
              <a:t>, </a:t>
            </a:r>
            <a:r>
              <a:rPr lang="pt-BR" baseline="0" dirty="0" err="1"/>
              <a:t>pos</a:t>
            </a:r>
            <a:r>
              <a:rPr lang="pt-BR" baseline="0" dirty="0"/>
              <a:t>, </a:t>
            </a:r>
            <a:r>
              <a:rPr lang="pt-BR" baseline="0" dirty="0" err="1"/>
              <a:t>rotation</a:t>
            </a:r>
            <a:r>
              <a:rPr lang="pt-BR" baseline="0" dirty="0"/>
              <a:t>);</a:t>
            </a:r>
          </a:p>
          <a:p>
            <a:pPr marL="0" indent="0">
              <a:buFont typeface="Arial" panose="020B0604020202020204" pitchFamily="34" charset="0"/>
              <a:buNone/>
            </a:pPr>
            <a:r>
              <a:rPr lang="pt-BR" baseline="0" dirty="0"/>
              <a:t>            </a:t>
            </a:r>
            <a:r>
              <a:rPr lang="pt-BR" baseline="0" dirty="0" err="1"/>
              <a:t>NetworkServer.Spawn</a:t>
            </a:r>
            <a:r>
              <a:rPr lang="pt-BR" baseline="0" dirty="0"/>
              <a:t>(</a:t>
            </a:r>
            <a:r>
              <a:rPr lang="pt-BR" baseline="0" dirty="0" err="1"/>
              <a:t>enemy</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a:t>
            </a:r>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74</a:t>
            </a:fld>
            <a:endParaRPr lang="pt-BR"/>
          </a:p>
        </p:txBody>
      </p:sp>
    </p:spTree>
    <p:extLst>
      <p:ext uri="{BB962C8B-B14F-4D97-AF65-F5344CB8AC3E}">
        <p14:creationId xmlns:p14="http://schemas.microsoft.com/office/powerpoint/2010/main" val="8905205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75</a:t>
            </a:fld>
            <a:endParaRPr lang="pt-BR"/>
          </a:p>
        </p:txBody>
      </p:sp>
    </p:spTree>
    <p:extLst>
      <p:ext uri="{BB962C8B-B14F-4D97-AF65-F5344CB8AC3E}">
        <p14:creationId xmlns:p14="http://schemas.microsoft.com/office/powerpoint/2010/main" val="13342444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76</a:t>
            </a:fld>
            <a:endParaRPr lang="pt-BR"/>
          </a:p>
        </p:txBody>
      </p:sp>
    </p:spTree>
    <p:extLst>
      <p:ext uri="{BB962C8B-B14F-4D97-AF65-F5344CB8AC3E}">
        <p14:creationId xmlns:p14="http://schemas.microsoft.com/office/powerpoint/2010/main" val="21215416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baseline="0" dirty="0" err="1"/>
              <a:t>using</a:t>
            </a:r>
            <a:r>
              <a:rPr lang="pt-BR" baseline="0" dirty="0"/>
              <a:t> </a:t>
            </a:r>
            <a:r>
              <a:rPr lang="pt-BR" baseline="0" dirty="0" err="1"/>
              <a:t>UnityEngine</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err="1"/>
              <a:t>public</a:t>
            </a:r>
            <a:r>
              <a:rPr lang="pt-BR" baseline="0" dirty="0"/>
              <a:t> </a:t>
            </a:r>
            <a:r>
              <a:rPr lang="pt-BR" baseline="0" dirty="0" err="1"/>
              <a:t>class</a:t>
            </a:r>
            <a:r>
              <a:rPr lang="pt-BR" baseline="0" dirty="0"/>
              <a:t> </a:t>
            </a:r>
            <a:r>
              <a:rPr lang="pt-BR" baseline="0" dirty="0" err="1"/>
              <a:t>Bullet</a:t>
            </a:r>
            <a:r>
              <a:rPr lang="pt-BR" baseline="0" dirty="0"/>
              <a:t> : </a:t>
            </a:r>
            <a:r>
              <a:rPr lang="pt-BR" baseline="0" dirty="0" err="1"/>
              <a:t>MonoBehaviour</a:t>
            </a:r>
            <a:endParaRPr lang="pt-BR" baseline="0" dirty="0"/>
          </a:p>
          <a:p>
            <a:pPr marL="0" indent="0">
              <a:buFont typeface="Arial" panose="020B0604020202020204" pitchFamily="34" charset="0"/>
              <a:buNone/>
            </a:pPr>
            <a:r>
              <a:rPr lang="pt-BR" baseline="0" dirty="0"/>
              <a:t>{</a:t>
            </a:r>
          </a:p>
          <a:p>
            <a:pPr marL="0" indent="0">
              <a:buFont typeface="Arial" panose="020B0604020202020204" pitchFamily="34" charset="0"/>
              <a:buNone/>
            </a:pPr>
            <a:r>
              <a:rPr lang="pt-BR" baseline="0" dirty="0"/>
              <a:t>    </a:t>
            </a:r>
            <a:r>
              <a:rPr lang="pt-BR" baseline="0" dirty="0" err="1"/>
              <a:t>void</a:t>
            </a:r>
            <a:r>
              <a:rPr lang="pt-BR" baseline="0" dirty="0"/>
              <a:t> </a:t>
            </a:r>
            <a:r>
              <a:rPr lang="pt-BR" baseline="0" dirty="0" err="1"/>
              <a:t>OnCollisionEnter</a:t>
            </a:r>
            <a:r>
              <a:rPr lang="pt-BR" baseline="0" dirty="0"/>
              <a:t>(</a:t>
            </a:r>
            <a:r>
              <a:rPr lang="pt-BR" baseline="0" dirty="0" err="1"/>
              <a:t>Collision</a:t>
            </a:r>
            <a:r>
              <a:rPr lang="pt-BR" baseline="0" dirty="0"/>
              <a:t> </a:t>
            </a:r>
            <a:r>
              <a:rPr lang="pt-BR" baseline="0" dirty="0" err="1"/>
              <a:t>collision</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var hit = </a:t>
            </a:r>
            <a:r>
              <a:rPr lang="pt-BR" baseline="0" dirty="0" err="1"/>
              <a:t>collision.gameObject</a:t>
            </a:r>
            <a:r>
              <a:rPr lang="pt-BR" baseline="0" dirty="0"/>
              <a:t>;</a:t>
            </a:r>
          </a:p>
          <a:p>
            <a:pPr marL="0" indent="0">
              <a:buFont typeface="Arial" panose="020B0604020202020204" pitchFamily="34" charset="0"/>
              <a:buNone/>
            </a:pPr>
            <a:r>
              <a:rPr lang="pt-BR" baseline="0" dirty="0"/>
              <a:t>        var </a:t>
            </a:r>
            <a:r>
              <a:rPr lang="pt-BR" baseline="0" dirty="0" err="1"/>
              <a:t>hitCombat</a:t>
            </a:r>
            <a:r>
              <a:rPr lang="pt-BR" baseline="0" dirty="0"/>
              <a:t> = </a:t>
            </a:r>
            <a:r>
              <a:rPr lang="pt-BR" baseline="0" dirty="0" err="1"/>
              <a:t>hit.GetComponent</a:t>
            </a:r>
            <a:r>
              <a:rPr lang="pt-BR" baseline="0" dirty="0"/>
              <a:t>&lt;</a:t>
            </a:r>
            <a:r>
              <a:rPr lang="pt-BR" baseline="0" dirty="0" err="1"/>
              <a:t>Combat</a:t>
            </a:r>
            <a:r>
              <a:rPr lang="pt-BR" baseline="0" dirty="0"/>
              <a:t>&gt;();</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hitCombat</a:t>
            </a:r>
            <a:r>
              <a:rPr lang="pt-BR" baseline="0" dirty="0"/>
              <a:t> != </a:t>
            </a:r>
            <a:r>
              <a:rPr lang="pt-BR" baseline="0" dirty="0" err="1"/>
              <a:t>null</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hitCombat.TakeDamage</a:t>
            </a:r>
            <a:r>
              <a:rPr lang="pt-BR" baseline="0" dirty="0"/>
              <a:t>(10);</a:t>
            </a:r>
          </a:p>
          <a:p>
            <a:pPr marL="0" indent="0">
              <a:buFont typeface="Arial" panose="020B0604020202020204" pitchFamily="34" charset="0"/>
              <a:buNone/>
            </a:pPr>
            <a:r>
              <a:rPr lang="pt-BR" baseline="0" dirty="0"/>
              <a:t>            </a:t>
            </a:r>
            <a:r>
              <a:rPr lang="pt-BR" baseline="0" dirty="0" err="1"/>
              <a:t>Destroy</a:t>
            </a:r>
            <a:r>
              <a:rPr lang="pt-BR" baseline="0" dirty="0"/>
              <a:t>(</a:t>
            </a:r>
            <a:r>
              <a:rPr lang="pt-BR" baseline="0" dirty="0" err="1"/>
              <a:t>gameObject</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a:t>
            </a:r>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77</a:t>
            </a:fld>
            <a:endParaRPr lang="pt-BR"/>
          </a:p>
        </p:txBody>
      </p:sp>
    </p:spTree>
    <p:extLst>
      <p:ext uri="{BB962C8B-B14F-4D97-AF65-F5344CB8AC3E}">
        <p14:creationId xmlns:p14="http://schemas.microsoft.com/office/powerpoint/2010/main" val="2617383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78</a:t>
            </a:fld>
            <a:endParaRPr lang="pt-BR"/>
          </a:p>
        </p:txBody>
      </p:sp>
    </p:spTree>
    <p:extLst>
      <p:ext uri="{BB962C8B-B14F-4D97-AF65-F5344CB8AC3E}">
        <p14:creationId xmlns:p14="http://schemas.microsoft.com/office/powerpoint/2010/main" val="23793588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79</a:t>
            </a:fld>
            <a:endParaRPr lang="pt-BR"/>
          </a:p>
        </p:txBody>
      </p:sp>
    </p:spTree>
    <p:extLst>
      <p:ext uri="{BB962C8B-B14F-4D97-AF65-F5344CB8AC3E}">
        <p14:creationId xmlns:p14="http://schemas.microsoft.com/office/powerpoint/2010/main" val="25869306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80</a:t>
            </a:fld>
            <a:endParaRPr lang="pt-BR"/>
          </a:p>
        </p:txBody>
      </p:sp>
    </p:spTree>
    <p:extLst>
      <p:ext uri="{BB962C8B-B14F-4D97-AF65-F5344CB8AC3E}">
        <p14:creationId xmlns:p14="http://schemas.microsoft.com/office/powerpoint/2010/main" val="26450045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baseline="0" dirty="0" err="1"/>
              <a:t>using</a:t>
            </a:r>
            <a:r>
              <a:rPr lang="pt-BR" baseline="0" dirty="0"/>
              <a:t> </a:t>
            </a:r>
            <a:r>
              <a:rPr lang="pt-BR" baseline="0" dirty="0" err="1"/>
              <a:t>UnityEngine</a:t>
            </a:r>
            <a:r>
              <a:rPr lang="pt-BR" baseline="0" dirty="0"/>
              <a:t>;</a:t>
            </a:r>
          </a:p>
          <a:p>
            <a:pPr marL="0" indent="0">
              <a:buFont typeface="Arial" panose="020B0604020202020204" pitchFamily="34" charset="0"/>
              <a:buNone/>
            </a:pPr>
            <a:r>
              <a:rPr lang="pt-BR" baseline="0" dirty="0" err="1"/>
              <a:t>using</a:t>
            </a:r>
            <a:r>
              <a:rPr lang="pt-BR" baseline="0" dirty="0"/>
              <a:t> </a:t>
            </a:r>
            <a:r>
              <a:rPr lang="pt-BR" baseline="0" dirty="0" err="1"/>
              <a:t>UnityEngine.Networking</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err="1"/>
              <a:t>public</a:t>
            </a:r>
            <a:r>
              <a:rPr lang="pt-BR" baseline="0" dirty="0"/>
              <a:t> </a:t>
            </a:r>
            <a:r>
              <a:rPr lang="pt-BR" baseline="0" dirty="0" err="1"/>
              <a:t>class</a:t>
            </a:r>
            <a:r>
              <a:rPr lang="pt-BR" baseline="0" dirty="0"/>
              <a:t> </a:t>
            </a:r>
            <a:r>
              <a:rPr lang="pt-BR" baseline="0" dirty="0" err="1"/>
              <a:t>Combat</a:t>
            </a:r>
            <a:r>
              <a:rPr lang="pt-BR" baseline="0" dirty="0"/>
              <a:t> :  </a:t>
            </a:r>
            <a:r>
              <a:rPr lang="pt-BR" baseline="0" dirty="0" err="1"/>
              <a:t>NetworkBehaviour</a:t>
            </a:r>
            <a:r>
              <a:rPr lang="pt-BR" baseline="0" dirty="0"/>
              <a:t> </a:t>
            </a:r>
          </a:p>
          <a:p>
            <a:pPr marL="0" indent="0">
              <a:buFont typeface="Arial" panose="020B0604020202020204" pitchFamily="34" charset="0"/>
              <a:buNone/>
            </a:pPr>
            <a:r>
              <a:rPr lang="pt-BR" baseline="0" dirty="0"/>
              <a:t>{</a:t>
            </a:r>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const</a:t>
            </a:r>
            <a:r>
              <a:rPr lang="pt-BR" baseline="0" dirty="0"/>
              <a:t> </a:t>
            </a:r>
            <a:r>
              <a:rPr lang="pt-BR" baseline="0" dirty="0" err="1"/>
              <a:t>int</a:t>
            </a:r>
            <a:r>
              <a:rPr lang="pt-BR" baseline="0" dirty="0"/>
              <a:t> </a:t>
            </a:r>
            <a:r>
              <a:rPr lang="pt-BR" baseline="0" dirty="0" err="1"/>
              <a:t>maxHealth</a:t>
            </a:r>
            <a:r>
              <a:rPr lang="pt-BR" baseline="0" dirty="0"/>
              <a:t> = 100;</a:t>
            </a:r>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bool</a:t>
            </a:r>
            <a:r>
              <a:rPr lang="pt-BR" baseline="0" dirty="0"/>
              <a:t> </a:t>
            </a:r>
            <a:r>
              <a:rPr lang="pt-BR" baseline="0" dirty="0" err="1"/>
              <a:t>destroyOnDeath</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SyncVar</a:t>
            </a:r>
            <a:r>
              <a:rPr lang="pt-BR" baseline="0" dirty="0"/>
              <a:t>]</a:t>
            </a:r>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int</a:t>
            </a:r>
            <a:r>
              <a:rPr lang="pt-BR" baseline="0" dirty="0"/>
              <a:t> </a:t>
            </a:r>
            <a:r>
              <a:rPr lang="pt-BR" baseline="0" dirty="0" err="1"/>
              <a:t>health</a:t>
            </a:r>
            <a:r>
              <a:rPr lang="pt-BR" baseline="0" dirty="0"/>
              <a:t> = </a:t>
            </a:r>
            <a:r>
              <a:rPr lang="pt-BR" baseline="0" dirty="0" err="1"/>
              <a:t>maxHealth</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public</a:t>
            </a:r>
            <a:r>
              <a:rPr lang="pt-BR" baseline="0" dirty="0"/>
              <a:t> </a:t>
            </a:r>
            <a:r>
              <a:rPr lang="pt-BR" baseline="0" dirty="0" err="1"/>
              <a:t>void</a:t>
            </a:r>
            <a:r>
              <a:rPr lang="pt-BR" baseline="0" dirty="0"/>
              <a:t> </a:t>
            </a:r>
            <a:r>
              <a:rPr lang="pt-BR" baseline="0" dirty="0" err="1"/>
              <a:t>TakeDamage</a:t>
            </a:r>
            <a:r>
              <a:rPr lang="pt-BR" baseline="0" dirty="0"/>
              <a:t>(</a:t>
            </a:r>
            <a:r>
              <a:rPr lang="pt-BR" baseline="0" dirty="0" err="1"/>
              <a:t>int</a:t>
            </a:r>
            <a:r>
              <a:rPr lang="pt-BR" baseline="0" dirty="0"/>
              <a:t> </a:t>
            </a:r>
            <a:r>
              <a:rPr lang="pt-BR" baseline="0" dirty="0" err="1"/>
              <a:t>amount</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isServer</a:t>
            </a:r>
            <a:r>
              <a:rPr lang="pt-BR" baseline="0" dirty="0"/>
              <a:t>)</a:t>
            </a:r>
          </a:p>
          <a:p>
            <a:pPr marL="0" indent="0">
              <a:buFont typeface="Arial" panose="020B0604020202020204" pitchFamily="34" charset="0"/>
              <a:buNone/>
            </a:pPr>
            <a:r>
              <a:rPr lang="pt-BR" baseline="0" dirty="0"/>
              <a:t>            </a:t>
            </a:r>
            <a:r>
              <a:rPr lang="pt-BR" baseline="0" dirty="0" err="1"/>
              <a:t>return</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health</a:t>
            </a:r>
            <a:r>
              <a:rPr lang="pt-BR" baseline="0" dirty="0"/>
              <a:t> -= </a:t>
            </a:r>
            <a:r>
              <a:rPr lang="pt-BR" baseline="0" dirty="0" err="1"/>
              <a:t>amount</a:t>
            </a:r>
            <a:r>
              <a:rPr lang="pt-BR" baseline="0" dirty="0"/>
              <a:t>;</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health</a:t>
            </a:r>
            <a:r>
              <a:rPr lang="pt-BR" baseline="0" dirty="0"/>
              <a:t> &lt;= 0)</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destroyOnDeath</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Destroy</a:t>
            </a:r>
            <a:r>
              <a:rPr lang="pt-BR" baseline="0" dirty="0"/>
              <a:t>(</a:t>
            </a:r>
            <a:r>
              <a:rPr lang="pt-BR" baseline="0" dirty="0" err="1"/>
              <a:t>gameObject</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else</a:t>
            </a:r>
            <a:endParaRPr lang="pt-BR" baseline="0" dirty="0"/>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health</a:t>
            </a:r>
            <a:r>
              <a:rPr lang="pt-BR" baseline="0" dirty="0"/>
              <a:t> = </a:t>
            </a:r>
            <a:r>
              <a:rPr lang="pt-BR" baseline="0" dirty="0" err="1"/>
              <a:t>maxHealth</a:t>
            </a:r>
            <a:r>
              <a:rPr lang="pt-BR" baseline="0" dirty="0"/>
              <a:t>;</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 </a:t>
            </a:r>
            <a:r>
              <a:rPr lang="pt-BR" baseline="0" dirty="0" err="1"/>
              <a:t>called</a:t>
            </a:r>
            <a:r>
              <a:rPr lang="pt-BR" baseline="0" dirty="0"/>
              <a:t> </a:t>
            </a:r>
            <a:r>
              <a:rPr lang="pt-BR" baseline="0" dirty="0" err="1"/>
              <a:t>on</a:t>
            </a:r>
            <a:r>
              <a:rPr lang="pt-BR" baseline="0" dirty="0"/>
              <a:t> </a:t>
            </a:r>
            <a:r>
              <a:rPr lang="pt-BR" baseline="0" dirty="0" err="1"/>
              <a:t>the</a:t>
            </a:r>
            <a:r>
              <a:rPr lang="pt-BR" baseline="0" dirty="0"/>
              <a:t> server, </a:t>
            </a:r>
            <a:r>
              <a:rPr lang="pt-BR" baseline="0" dirty="0" err="1"/>
              <a:t>will</a:t>
            </a:r>
            <a:r>
              <a:rPr lang="pt-BR" baseline="0" dirty="0"/>
              <a:t> </a:t>
            </a:r>
            <a:r>
              <a:rPr lang="pt-BR" baseline="0" dirty="0" err="1"/>
              <a:t>be</a:t>
            </a:r>
            <a:r>
              <a:rPr lang="pt-BR" baseline="0" dirty="0"/>
              <a:t> </a:t>
            </a:r>
            <a:r>
              <a:rPr lang="pt-BR" baseline="0" dirty="0" err="1"/>
              <a:t>invoked</a:t>
            </a:r>
            <a:r>
              <a:rPr lang="pt-BR" baseline="0" dirty="0"/>
              <a:t> </a:t>
            </a:r>
            <a:r>
              <a:rPr lang="pt-BR" baseline="0" dirty="0" err="1"/>
              <a:t>on</a:t>
            </a:r>
            <a:r>
              <a:rPr lang="pt-BR" baseline="0" dirty="0"/>
              <a:t> </a:t>
            </a:r>
            <a:r>
              <a:rPr lang="pt-BR" baseline="0" dirty="0" err="1"/>
              <a:t>the</a:t>
            </a:r>
            <a:r>
              <a:rPr lang="pt-BR" baseline="0" dirty="0"/>
              <a:t> </a:t>
            </a:r>
            <a:r>
              <a:rPr lang="pt-BR" baseline="0" dirty="0" err="1"/>
              <a:t>clients</a:t>
            </a:r>
            <a:endParaRPr lang="pt-BR" baseline="0" dirty="0"/>
          </a:p>
          <a:p>
            <a:pPr marL="0" indent="0">
              <a:buFont typeface="Arial" panose="020B0604020202020204" pitchFamily="34" charset="0"/>
              <a:buNone/>
            </a:pPr>
            <a:r>
              <a:rPr lang="pt-BR" baseline="0" dirty="0"/>
              <a:t>                </a:t>
            </a:r>
            <a:r>
              <a:rPr lang="pt-BR" baseline="0" dirty="0" err="1"/>
              <a:t>RpcRespawn</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p>
          <a:p>
            <a:pPr marL="0" indent="0">
              <a:buFont typeface="Arial" panose="020B0604020202020204" pitchFamily="34" charset="0"/>
              <a:buNone/>
            </a:pPr>
            <a:endParaRPr lang="pt-BR" baseline="0" dirty="0"/>
          </a:p>
          <a:p>
            <a:pPr marL="0" indent="0">
              <a:buFont typeface="Arial" panose="020B0604020202020204" pitchFamily="34" charset="0"/>
              <a:buNone/>
            </a:pPr>
            <a:r>
              <a:rPr lang="pt-BR" baseline="0" dirty="0"/>
              <a:t>    [</a:t>
            </a:r>
            <a:r>
              <a:rPr lang="pt-BR" baseline="0" dirty="0" err="1"/>
              <a:t>ClientRpc</a:t>
            </a:r>
            <a:r>
              <a:rPr lang="pt-BR" baseline="0" dirty="0"/>
              <a:t>]</a:t>
            </a:r>
          </a:p>
          <a:p>
            <a:pPr marL="0" indent="0">
              <a:buFont typeface="Arial" panose="020B0604020202020204" pitchFamily="34" charset="0"/>
              <a:buNone/>
            </a:pPr>
            <a:r>
              <a:rPr lang="pt-BR" baseline="0" dirty="0"/>
              <a:t>    </a:t>
            </a:r>
            <a:r>
              <a:rPr lang="pt-BR" baseline="0" dirty="0" err="1"/>
              <a:t>void</a:t>
            </a:r>
            <a:r>
              <a:rPr lang="pt-BR" baseline="0" dirty="0"/>
              <a:t> </a:t>
            </a:r>
            <a:r>
              <a:rPr lang="pt-BR" baseline="0" dirty="0" err="1"/>
              <a:t>RpcRespawn</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r>
              <a:rPr lang="pt-BR" baseline="0" dirty="0" err="1"/>
              <a:t>if</a:t>
            </a:r>
            <a:r>
              <a:rPr lang="pt-BR" baseline="0" dirty="0"/>
              <a:t> (</a:t>
            </a:r>
            <a:r>
              <a:rPr lang="pt-BR" baseline="0" dirty="0" err="1"/>
              <a:t>isLocalPlayer</a:t>
            </a:r>
            <a:r>
              <a:rPr lang="pt-BR" baseline="0" dirty="0"/>
              <a:t>)</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 move </a:t>
            </a:r>
            <a:r>
              <a:rPr lang="pt-BR" baseline="0" dirty="0" err="1"/>
              <a:t>back</a:t>
            </a:r>
            <a:r>
              <a:rPr lang="pt-BR" baseline="0" dirty="0"/>
              <a:t> </a:t>
            </a:r>
            <a:r>
              <a:rPr lang="pt-BR" baseline="0" dirty="0" err="1"/>
              <a:t>to</a:t>
            </a:r>
            <a:r>
              <a:rPr lang="pt-BR" baseline="0" dirty="0"/>
              <a:t> zero </a:t>
            </a:r>
            <a:r>
              <a:rPr lang="pt-BR" baseline="0" dirty="0" err="1"/>
              <a:t>location</a:t>
            </a:r>
            <a:endParaRPr lang="pt-BR" baseline="0" dirty="0"/>
          </a:p>
          <a:p>
            <a:pPr marL="0" indent="0">
              <a:buFont typeface="Arial" panose="020B0604020202020204" pitchFamily="34" charset="0"/>
              <a:buNone/>
            </a:pPr>
            <a:r>
              <a:rPr lang="pt-BR" baseline="0" dirty="0"/>
              <a:t>            </a:t>
            </a:r>
            <a:r>
              <a:rPr lang="pt-BR" baseline="0" dirty="0" err="1"/>
              <a:t>transform.position</a:t>
            </a:r>
            <a:r>
              <a:rPr lang="pt-BR" baseline="0" dirty="0"/>
              <a:t> = Vector3.zero;</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    }</a:t>
            </a:r>
          </a:p>
          <a:p>
            <a:pPr marL="0" indent="0">
              <a:buFont typeface="Arial" panose="020B0604020202020204" pitchFamily="34" charset="0"/>
              <a:buNone/>
            </a:pPr>
            <a:r>
              <a:rPr lang="pt-BR" baseline="0" dirty="0"/>
              <a:t>}</a:t>
            </a:r>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81</a:t>
            </a:fld>
            <a:endParaRPr lang="pt-BR"/>
          </a:p>
        </p:txBody>
      </p:sp>
    </p:spTree>
    <p:extLst>
      <p:ext uri="{BB962C8B-B14F-4D97-AF65-F5344CB8AC3E}">
        <p14:creationId xmlns:p14="http://schemas.microsoft.com/office/powerpoint/2010/main" val="912192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9</a:t>
            </a:fld>
            <a:endParaRPr lang="pt-BR"/>
          </a:p>
        </p:txBody>
      </p:sp>
    </p:spTree>
    <p:extLst>
      <p:ext uri="{BB962C8B-B14F-4D97-AF65-F5344CB8AC3E}">
        <p14:creationId xmlns:p14="http://schemas.microsoft.com/office/powerpoint/2010/main" val="13213905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82</a:t>
            </a:fld>
            <a:endParaRPr lang="pt-BR"/>
          </a:p>
        </p:txBody>
      </p:sp>
    </p:spTree>
    <p:extLst>
      <p:ext uri="{BB962C8B-B14F-4D97-AF65-F5344CB8AC3E}">
        <p14:creationId xmlns:p14="http://schemas.microsoft.com/office/powerpoint/2010/main" val="5391460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83</a:t>
            </a:fld>
            <a:endParaRPr lang="pt-BR"/>
          </a:p>
        </p:txBody>
      </p:sp>
    </p:spTree>
    <p:extLst>
      <p:ext uri="{BB962C8B-B14F-4D97-AF65-F5344CB8AC3E}">
        <p14:creationId xmlns:p14="http://schemas.microsoft.com/office/powerpoint/2010/main" val="28426602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84</a:t>
            </a:fld>
            <a:endParaRPr lang="pt-BR"/>
          </a:p>
        </p:txBody>
      </p:sp>
    </p:spTree>
    <p:extLst>
      <p:ext uri="{BB962C8B-B14F-4D97-AF65-F5344CB8AC3E}">
        <p14:creationId xmlns:p14="http://schemas.microsoft.com/office/powerpoint/2010/main" val="7119890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85</a:t>
            </a:fld>
            <a:endParaRPr lang="pt-BR"/>
          </a:p>
        </p:txBody>
      </p:sp>
    </p:spTree>
    <p:extLst>
      <p:ext uri="{BB962C8B-B14F-4D97-AF65-F5344CB8AC3E}">
        <p14:creationId xmlns:p14="http://schemas.microsoft.com/office/powerpoint/2010/main" val="3990240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86</a:t>
            </a:fld>
            <a:endParaRPr lang="pt-BR"/>
          </a:p>
        </p:txBody>
      </p:sp>
    </p:spTree>
    <p:extLst>
      <p:ext uri="{BB962C8B-B14F-4D97-AF65-F5344CB8AC3E}">
        <p14:creationId xmlns:p14="http://schemas.microsoft.com/office/powerpoint/2010/main" val="36439430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87</a:t>
            </a:fld>
            <a:endParaRPr lang="pt-BR"/>
          </a:p>
        </p:txBody>
      </p:sp>
    </p:spTree>
    <p:extLst>
      <p:ext uri="{BB962C8B-B14F-4D97-AF65-F5344CB8AC3E}">
        <p14:creationId xmlns:p14="http://schemas.microsoft.com/office/powerpoint/2010/main" val="53525737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88</a:t>
            </a:fld>
            <a:endParaRPr lang="pt-BR"/>
          </a:p>
        </p:txBody>
      </p:sp>
    </p:spTree>
    <p:extLst>
      <p:ext uri="{BB962C8B-B14F-4D97-AF65-F5344CB8AC3E}">
        <p14:creationId xmlns:p14="http://schemas.microsoft.com/office/powerpoint/2010/main" val="8300840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89</a:t>
            </a:fld>
            <a:endParaRPr lang="pt-BR"/>
          </a:p>
        </p:txBody>
      </p:sp>
    </p:spTree>
    <p:extLst>
      <p:ext uri="{BB962C8B-B14F-4D97-AF65-F5344CB8AC3E}">
        <p14:creationId xmlns:p14="http://schemas.microsoft.com/office/powerpoint/2010/main" val="10739012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90</a:t>
            </a:fld>
            <a:endParaRPr lang="pt-BR"/>
          </a:p>
        </p:txBody>
      </p:sp>
    </p:spTree>
    <p:extLst>
      <p:ext uri="{BB962C8B-B14F-4D97-AF65-F5344CB8AC3E}">
        <p14:creationId xmlns:p14="http://schemas.microsoft.com/office/powerpoint/2010/main" val="155309483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91</a:t>
            </a:fld>
            <a:endParaRPr lang="pt-BR"/>
          </a:p>
        </p:txBody>
      </p:sp>
    </p:spTree>
    <p:extLst>
      <p:ext uri="{BB962C8B-B14F-4D97-AF65-F5344CB8AC3E}">
        <p14:creationId xmlns:p14="http://schemas.microsoft.com/office/powerpoint/2010/main" val="191749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10</a:t>
            </a:fld>
            <a:endParaRPr lang="pt-BR"/>
          </a:p>
        </p:txBody>
      </p:sp>
    </p:spTree>
    <p:extLst>
      <p:ext uri="{BB962C8B-B14F-4D97-AF65-F5344CB8AC3E}">
        <p14:creationId xmlns:p14="http://schemas.microsoft.com/office/powerpoint/2010/main" val="11339113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92</a:t>
            </a:fld>
            <a:endParaRPr lang="pt-BR"/>
          </a:p>
        </p:txBody>
      </p:sp>
    </p:spTree>
    <p:extLst>
      <p:ext uri="{BB962C8B-B14F-4D97-AF65-F5344CB8AC3E}">
        <p14:creationId xmlns:p14="http://schemas.microsoft.com/office/powerpoint/2010/main" val="34883470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93</a:t>
            </a:fld>
            <a:endParaRPr lang="pt-BR"/>
          </a:p>
        </p:txBody>
      </p:sp>
    </p:spTree>
    <p:extLst>
      <p:ext uri="{BB962C8B-B14F-4D97-AF65-F5344CB8AC3E}">
        <p14:creationId xmlns:p14="http://schemas.microsoft.com/office/powerpoint/2010/main" val="19919871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PT" dirty="0"/>
              <a:t>Método round-robin organiza para que todos os jogadores se revezem jogando uns com os outros, com o vencedor surgindo da sucessão de eventos.</a:t>
            </a: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94</a:t>
            </a:fld>
            <a:endParaRPr lang="pt-BR"/>
          </a:p>
        </p:txBody>
      </p:sp>
    </p:spTree>
    <p:extLst>
      <p:ext uri="{BB962C8B-B14F-4D97-AF65-F5344CB8AC3E}">
        <p14:creationId xmlns:p14="http://schemas.microsoft.com/office/powerpoint/2010/main" val="106773139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baseline="0" dirty="0"/>
          </a:p>
        </p:txBody>
      </p:sp>
      <p:sp>
        <p:nvSpPr>
          <p:cNvPr id="4" name="Espaço Reservado para Número de Slide 3"/>
          <p:cNvSpPr>
            <a:spLocks noGrp="1"/>
          </p:cNvSpPr>
          <p:nvPr>
            <p:ph type="sldNum" sz="quarter" idx="10"/>
          </p:nvPr>
        </p:nvSpPr>
        <p:spPr/>
        <p:txBody>
          <a:bodyPr/>
          <a:lstStyle/>
          <a:p>
            <a:fld id="{F76A23ED-1F99-4A05-A707-6C0EC9F8A4E2}" type="slidenum">
              <a:rPr lang="pt-BR" smtClean="0"/>
              <a:pPr/>
              <a:t>95</a:t>
            </a:fld>
            <a:endParaRPr lang="pt-BR"/>
          </a:p>
        </p:txBody>
      </p:sp>
    </p:spTree>
    <p:extLst>
      <p:ext uri="{BB962C8B-B14F-4D97-AF65-F5344CB8AC3E}">
        <p14:creationId xmlns:p14="http://schemas.microsoft.com/office/powerpoint/2010/main" val="219661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20654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79341CE-0921-4395-8B85-D8D78E0B0024}" type="datetimeFigureOut">
              <a:rPr lang="pt-BR" smtClean="0"/>
              <a:t>22/06/2021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96992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79341CE-0921-4395-8B85-D8D78E0B0024}" type="datetimeFigureOut">
              <a:rPr lang="pt-BR" smtClean="0"/>
              <a:t>22/06/2021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1048583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579341CE-0921-4395-8B85-D8D78E0B0024}" type="datetimeFigureOut">
              <a:rPr lang="pt-BR" smtClean="0"/>
              <a:t>22/06/2021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2943710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79341CE-0921-4395-8B85-D8D78E0B0024}" type="datetimeFigureOut">
              <a:rPr lang="pt-BR" smtClean="0"/>
              <a:t>22/06/2021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200184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79341CE-0921-4395-8B85-D8D78E0B0024}" type="datetimeFigureOut">
              <a:rPr lang="pt-BR" smtClean="0"/>
              <a:t>22/06/2021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3425498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579341CE-0921-4395-8B85-D8D78E0B0024}" type="datetimeFigureOut">
              <a:rPr lang="pt-BR" smtClean="0"/>
              <a:t>22/06/2021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1246647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79341CE-0921-4395-8B85-D8D78E0B0024}" type="datetimeFigureOut">
              <a:rPr lang="pt-BR" smtClean="0"/>
              <a:t>22/06/2021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59704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579341CE-0921-4395-8B85-D8D78E0B0024}" type="datetimeFigureOut">
              <a:rPr lang="pt-BR" smtClean="0"/>
              <a:t>22/06/2021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1458403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579341CE-0921-4395-8B85-D8D78E0B0024}" type="datetimeFigureOut">
              <a:rPr lang="pt-BR" smtClean="0"/>
              <a:t>22/06/2021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2241959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79341CE-0921-4395-8B85-D8D78E0B0024}" type="datetimeFigureOut">
              <a:rPr lang="pt-BR" smtClean="0"/>
              <a:t>22/06/2021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291274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b="1">
                <a:solidFill>
                  <a:schemeClr val="bg1"/>
                </a:solidFill>
              </a:defRPr>
            </a:lvl1p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1EFA10E1-F72D-4E38-B626-FF9FCC473B12}" type="datetimeFigureOut">
              <a:rPr lang="pt-BR" smtClean="0"/>
              <a:pPr/>
              <a:t>22/06/2021</a:t>
            </a:fld>
            <a:endParaRPr lang="pt-BR" dirty="0"/>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dirty="0"/>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0F34520A-5CAF-4E56-B2A5-43B2D0B5E140}" type="slidenum">
              <a:rPr lang="pt-BR" smtClean="0"/>
              <a:pPr/>
              <a:t>‹nº›</a:t>
            </a:fld>
            <a:endParaRPr lang="pt-BR" dirty="0"/>
          </a:p>
        </p:txBody>
      </p:sp>
    </p:spTree>
    <p:extLst>
      <p:ext uri="{BB962C8B-B14F-4D97-AF65-F5344CB8AC3E}">
        <p14:creationId xmlns:p14="http://schemas.microsoft.com/office/powerpoint/2010/main" val="37205349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79341CE-0921-4395-8B85-D8D78E0B0024}" type="datetimeFigureOut">
              <a:rPr lang="pt-BR" smtClean="0"/>
              <a:t>22/06/2021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1C6303F-DC69-4CDE-B89C-10608871CF27}" type="slidenum">
              <a:rPr lang="pt-BR" smtClean="0"/>
              <a:t>‹nº›</a:t>
            </a:fld>
            <a:endParaRPr lang="pt-BR"/>
          </a:p>
        </p:txBody>
      </p:sp>
    </p:spTree>
    <p:extLst>
      <p:ext uri="{BB962C8B-B14F-4D97-AF65-F5344CB8AC3E}">
        <p14:creationId xmlns:p14="http://schemas.microsoft.com/office/powerpoint/2010/main" val="358978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b="1">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p>
            <a:fld id="{1EFA10E1-F72D-4E38-B626-FF9FCC473B12}" type="datetimeFigureOut">
              <a:rPr lang="pt-BR" smtClean="0"/>
              <a:pPr/>
              <a:t>22/06/2021</a:t>
            </a:fld>
            <a:endParaRPr lang="pt-BR" dirty="0"/>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p>
            <a:endParaRPr lang="pt-BR" dirty="0"/>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p>
            <a:fld id="{0F34520A-5CAF-4E56-B2A5-43B2D0B5E140}" type="slidenum">
              <a:rPr lang="pt-BR" smtClean="0"/>
              <a:pPr/>
              <a:t>‹nº›</a:t>
            </a:fld>
            <a:endParaRPr lang="pt-BR" dirty="0"/>
          </a:p>
        </p:txBody>
      </p:sp>
    </p:spTree>
    <p:extLst>
      <p:ext uri="{BB962C8B-B14F-4D97-AF65-F5344CB8AC3E}">
        <p14:creationId xmlns:p14="http://schemas.microsoft.com/office/powerpoint/2010/main" val="146869183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b="1">
                <a:solidFill>
                  <a:schemeClr val="bg1"/>
                </a:solidFill>
              </a:defRPr>
            </a:lvl1pPr>
          </a:lstStyle>
          <a:p>
            <a:r>
              <a:rPr lang="pt-BR"/>
              <a:t>Clique para editar o título mestre</a:t>
            </a: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fld id="{1EFA10E1-F72D-4E38-B626-FF9FCC473B12}" type="datetimeFigureOut">
              <a:rPr lang="pt-BR" smtClean="0"/>
              <a:pPr/>
              <a:t>22/06/2021</a:t>
            </a:fld>
            <a:endParaRPr lang="pt-BR" dirty="0"/>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p>
            <a:endParaRPr lang="pt-BR" dirty="0"/>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p>
            <a:fld id="{0F34520A-5CAF-4E56-B2A5-43B2D0B5E140}" type="slidenum">
              <a:rPr lang="pt-BR" smtClean="0"/>
              <a:pPr/>
              <a:t>‹nº›</a:t>
            </a:fld>
            <a:endParaRPr lang="pt-BR" dirty="0"/>
          </a:p>
        </p:txBody>
      </p:sp>
    </p:spTree>
    <p:extLst>
      <p:ext uri="{BB962C8B-B14F-4D97-AF65-F5344CB8AC3E}">
        <p14:creationId xmlns:p14="http://schemas.microsoft.com/office/powerpoint/2010/main" val="262286072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fld id="{1EFA10E1-F72D-4E38-B626-FF9FCC473B12}" type="datetimeFigureOut">
              <a:rPr lang="pt-BR" smtClean="0"/>
              <a:pPr/>
              <a:t>22/06/2021</a:t>
            </a:fld>
            <a:endParaRPr lang="pt-BR" dirty="0"/>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dirty="0"/>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0F34520A-5CAF-4E56-B2A5-43B2D0B5E140}" type="slidenum">
              <a:rPr lang="pt-BR" smtClean="0"/>
              <a:pPr/>
              <a:t>‹nº›</a:t>
            </a:fld>
            <a:endParaRPr lang="pt-BR" dirty="0"/>
          </a:p>
        </p:txBody>
      </p:sp>
    </p:spTree>
    <p:extLst>
      <p:ext uri="{BB962C8B-B14F-4D97-AF65-F5344CB8AC3E}">
        <p14:creationId xmlns:p14="http://schemas.microsoft.com/office/powerpoint/2010/main" val="413457628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solidFill>
                  <a:schemeClr val="bg1"/>
                </a:solidFill>
              </a:defRPr>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1EFA10E1-F72D-4E38-B626-FF9FCC473B12}" type="datetimeFigureOut">
              <a:rPr lang="pt-BR" smtClean="0"/>
              <a:pPr/>
              <a:t>22/06/2021</a:t>
            </a:fld>
            <a:endParaRPr lang="pt-BR" dirty="0"/>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dirty="0"/>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0F34520A-5CAF-4E56-B2A5-43B2D0B5E140}" type="slidenum">
              <a:rPr lang="pt-BR" smtClean="0"/>
              <a:pPr/>
              <a:t>‹nº›</a:t>
            </a:fld>
            <a:endParaRPr lang="pt-BR" dirty="0"/>
          </a:p>
        </p:txBody>
      </p:sp>
    </p:spTree>
    <p:extLst>
      <p:ext uri="{BB962C8B-B14F-4D97-AF65-F5344CB8AC3E}">
        <p14:creationId xmlns:p14="http://schemas.microsoft.com/office/powerpoint/2010/main" val="204583803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1EFA10E1-F72D-4E38-B626-FF9FCC473B12}" type="datetimeFigureOut">
              <a:rPr lang="pt-BR" smtClean="0"/>
              <a:pPr/>
              <a:t>22/06/2021</a:t>
            </a:fld>
            <a:endParaRPr lang="pt-BR" dirty="0"/>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dirty="0"/>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0F34520A-5CAF-4E56-B2A5-43B2D0B5E140}" type="slidenum">
              <a:rPr lang="pt-BR" smtClean="0"/>
              <a:pPr/>
              <a:t>‹nº›</a:t>
            </a:fld>
            <a:endParaRPr lang="pt-BR" dirty="0"/>
          </a:p>
        </p:txBody>
      </p:sp>
    </p:spTree>
    <p:extLst>
      <p:ext uri="{BB962C8B-B14F-4D97-AF65-F5344CB8AC3E}">
        <p14:creationId xmlns:p14="http://schemas.microsoft.com/office/powerpoint/2010/main" val="111903267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b="1">
                <a:solidFill>
                  <a:schemeClr val="bg1"/>
                </a:solidFill>
              </a:defRPr>
            </a:lvl1pPr>
          </a:lstStyle>
          <a:p>
            <a:r>
              <a:rPr lang="pt-BR"/>
              <a:t>Clique para editar 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1EFA10E1-F72D-4E38-B626-FF9FCC473B12}" type="datetimeFigureOut">
              <a:rPr lang="pt-BR" smtClean="0"/>
              <a:pPr/>
              <a:t>22/06/2021</a:t>
            </a:fld>
            <a:endParaRPr lang="pt-BR" dirty="0"/>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0F34520A-5CAF-4E56-B2A5-43B2D0B5E140}" type="slidenum">
              <a:rPr lang="pt-BR" smtClean="0"/>
              <a:pPr/>
              <a:t>‹nº›</a:t>
            </a:fld>
            <a:endParaRPr lang="pt-BR" dirty="0"/>
          </a:p>
        </p:txBody>
      </p:sp>
    </p:spTree>
    <p:extLst>
      <p:ext uri="{BB962C8B-B14F-4D97-AF65-F5344CB8AC3E}">
        <p14:creationId xmlns:p14="http://schemas.microsoft.com/office/powerpoint/2010/main" val="34011940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lvl1pPr>
              <a:defRPr b="1">
                <a:solidFill>
                  <a:schemeClr val="bg1"/>
                </a:solidFill>
              </a:defRPr>
            </a:lvl1pPr>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1EFA10E1-F72D-4E38-B626-FF9FCC473B12}" type="datetimeFigureOut">
              <a:rPr lang="pt-BR" smtClean="0"/>
              <a:pPr/>
              <a:t>22/06/2021</a:t>
            </a:fld>
            <a:endParaRPr lang="pt-BR" dirty="0"/>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0F34520A-5CAF-4E56-B2A5-43B2D0B5E140}" type="slidenum">
              <a:rPr lang="pt-BR" smtClean="0"/>
              <a:pPr/>
              <a:t>‹nº›</a:t>
            </a:fld>
            <a:endParaRPr lang="pt-BR" dirty="0"/>
          </a:p>
        </p:txBody>
      </p:sp>
    </p:spTree>
    <p:extLst>
      <p:ext uri="{BB962C8B-B14F-4D97-AF65-F5344CB8AC3E}">
        <p14:creationId xmlns:p14="http://schemas.microsoft.com/office/powerpoint/2010/main" val="19258219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Conector reto 8"/>
          <p:cNvCxnSpPr/>
          <p:nvPr userDrawn="1"/>
        </p:nvCxnSpPr>
        <p:spPr>
          <a:xfrm>
            <a:off x="300625" y="6546830"/>
            <a:ext cx="8663863"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CaixaDeTexto 9"/>
          <p:cNvSpPr txBox="1"/>
          <p:nvPr userDrawn="1"/>
        </p:nvSpPr>
        <p:spPr>
          <a:xfrm>
            <a:off x="4499992" y="44624"/>
            <a:ext cx="4464496" cy="400110"/>
          </a:xfrm>
          <a:prstGeom prst="rect">
            <a:avLst/>
          </a:prstGeom>
          <a:noFill/>
        </p:spPr>
        <p:txBody>
          <a:bodyPr wrap="square" rtlCol="0">
            <a:spAutoFit/>
          </a:bodyPr>
          <a:lstStyle/>
          <a:p>
            <a:pPr algn="r"/>
            <a:r>
              <a:rPr lang="pt-BR" sz="2000" dirty="0">
                <a:solidFill>
                  <a:schemeClr val="bg1"/>
                </a:solidFill>
                <a:latin typeface="Berlin Sans FB" panose="020E0602020502020306" pitchFamily="34" charset="0"/>
              </a:rPr>
              <a:t>Jogos Digitais</a:t>
            </a:r>
            <a:r>
              <a:rPr lang="pt-BR" sz="2000" baseline="0" dirty="0">
                <a:solidFill>
                  <a:schemeClr val="bg1"/>
                </a:solidFill>
                <a:latin typeface="Berlin Sans FB" panose="020E0602020502020306" pitchFamily="34" charset="0"/>
              </a:rPr>
              <a:t> </a:t>
            </a:r>
            <a:r>
              <a:rPr lang="pt-BR" sz="2000" dirty="0">
                <a:solidFill>
                  <a:schemeClr val="bg1"/>
                </a:solidFill>
                <a:latin typeface="Berlin Sans FB" panose="020E0602020502020306" pitchFamily="34" charset="0"/>
              </a:rPr>
              <a:t>Multiplayer</a:t>
            </a:r>
          </a:p>
        </p:txBody>
      </p:sp>
      <p:cxnSp>
        <p:nvCxnSpPr>
          <p:cNvPr id="11" name="Conector reto 10"/>
          <p:cNvCxnSpPr/>
          <p:nvPr userDrawn="1"/>
        </p:nvCxnSpPr>
        <p:spPr>
          <a:xfrm>
            <a:off x="300625" y="424559"/>
            <a:ext cx="8663863"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8566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341CE-0921-4395-8B85-D8D78E0B0024}" type="datetimeFigureOut">
              <a:rPr lang="pt-BR" smtClean="0"/>
              <a:t>22/06/2021</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6303F-DC69-4CDE-B89C-10608871CF27}" type="slidenum">
              <a:rPr lang="pt-BR" smtClean="0"/>
              <a:t>‹nº›</a:t>
            </a:fld>
            <a:endParaRPr lang="pt-BR"/>
          </a:p>
        </p:txBody>
      </p:sp>
    </p:spTree>
    <p:extLst>
      <p:ext uri="{BB962C8B-B14F-4D97-AF65-F5344CB8AC3E}">
        <p14:creationId xmlns:p14="http://schemas.microsoft.com/office/powerpoint/2010/main" val="2046864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6804" y="4146997"/>
            <a:ext cx="2667360" cy="1500390"/>
          </a:xfrm>
          <a:prstGeom prst="rect">
            <a:avLst/>
          </a:prstGeom>
        </p:spPr>
      </p:pic>
      <p:sp>
        <p:nvSpPr>
          <p:cNvPr id="8" name="Título 1"/>
          <p:cNvSpPr>
            <a:spLocks noGrp="1"/>
          </p:cNvSpPr>
          <p:nvPr>
            <p:ph type="title"/>
          </p:nvPr>
        </p:nvSpPr>
        <p:spPr>
          <a:xfrm>
            <a:off x="405684" y="1774413"/>
            <a:ext cx="8229600" cy="2218038"/>
          </a:xfrm>
        </p:spPr>
        <p:txBody>
          <a:bodyPr/>
          <a:lstStyle/>
          <a:p>
            <a:r>
              <a:rPr lang="en-US" sz="6600" dirty="0"/>
              <a:t>Primeiro Projeto Multiplayer</a:t>
            </a:r>
            <a:endParaRPr lang="pt-BR" sz="6600" dirty="0"/>
          </a:p>
        </p:txBody>
      </p:sp>
      <p:sp>
        <p:nvSpPr>
          <p:cNvPr id="4" name="CaixaDeTexto 3">
            <a:extLst>
              <a:ext uri="{FF2B5EF4-FFF2-40B4-BE49-F238E27FC236}">
                <a16:creationId xmlns:a16="http://schemas.microsoft.com/office/drawing/2014/main" id="{E45C6623-A14E-4B4E-B0B7-85BB474318CE}"/>
              </a:ext>
            </a:extLst>
          </p:cNvPr>
          <p:cNvSpPr txBox="1"/>
          <p:nvPr/>
        </p:nvSpPr>
        <p:spPr>
          <a:xfrm>
            <a:off x="5034260" y="6550223"/>
            <a:ext cx="4019654" cy="307777"/>
          </a:xfrm>
          <a:prstGeom prst="rect">
            <a:avLst/>
          </a:prstGeom>
          <a:noFill/>
        </p:spPr>
        <p:txBody>
          <a:bodyPr wrap="square" rtlCol="0">
            <a:spAutoFit/>
          </a:bodyPr>
          <a:lstStyle/>
          <a:p>
            <a:pPr algn="r"/>
            <a:r>
              <a:rPr lang="pt-BR" sz="1400" dirty="0">
                <a:solidFill>
                  <a:schemeClr val="bg1"/>
                </a:solidFill>
                <a:latin typeface="Berlin Sans FB" panose="020E0602020502020306" pitchFamily="34" charset="0"/>
              </a:rPr>
              <a:t>Alexandre Dionizio – alexandre.dionizio@sp.senac.br</a:t>
            </a:r>
          </a:p>
        </p:txBody>
      </p:sp>
    </p:spTree>
    <p:extLst>
      <p:ext uri="{BB962C8B-B14F-4D97-AF65-F5344CB8AC3E}">
        <p14:creationId xmlns:p14="http://schemas.microsoft.com/office/powerpoint/2010/main" val="1148100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en-US" sz="2800" b="1" dirty="0"/>
              <a:t>Player Movement (Single Player Version)</a:t>
            </a:r>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solidFill>
              </a:rPr>
              <a:t>A primeira funcionalidade do jogo é mover o objeto do jogador. Isso primeiro será feito sem nenhuma rede, então ele só funcionará em um modo single-player</a:t>
            </a:r>
          </a:p>
          <a:p>
            <a:endParaRPr lang="pt-BR" sz="2400" dirty="0">
              <a:solidFill>
                <a:schemeClr val="bg1"/>
              </a:solidFill>
            </a:endParaRPr>
          </a:p>
          <a:p>
            <a:r>
              <a:rPr lang="pt-BR" sz="2400" dirty="0">
                <a:solidFill>
                  <a:schemeClr val="bg1"/>
                </a:solidFill>
              </a:rPr>
              <a:t>Encontre o </a:t>
            </a:r>
            <a:r>
              <a:rPr lang="pt-BR" sz="2400" dirty="0" err="1">
                <a:solidFill>
                  <a:schemeClr val="bg1"/>
                </a:solidFill>
              </a:rPr>
              <a:t>Prefab</a:t>
            </a:r>
            <a:r>
              <a:rPr lang="pt-BR" sz="2400" dirty="0">
                <a:solidFill>
                  <a:schemeClr val="bg1"/>
                </a:solidFill>
              </a:rPr>
              <a:t> </a:t>
            </a:r>
            <a:r>
              <a:rPr lang="pt-BR" sz="2400" b="1" dirty="0" err="1">
                <a:solidFill>
                  <a:schemeClr val="bg1"/>
                </a:solidFill>
              </a:rPr>
              <a:t>PlayerCube</a:t>
            </a:r>
            <a:r>
              <a:rPr lang="pt-BR" sz="2400" b="1" dirty="0">
                <a:solidFill>
                  <a:schemeClr val="bg1"/>
                </a:solidFill>
              </a:rPr>
              <a:t> </a:t>
            </a:r>
            <a:r>
              <a:rPr lang="pt-BR" sz="2400" dirty="0">
                <a:solidFill>
                  <a:schemeClr val="bg1"/>
                </a:solidFill>
              </a:rPr>
              <a:t>no painel </a:t>
            </a:r>
            <a:r>
              <a:rPr lang="pt-BR" sz="2400" b="1" dirty="0" err="1">
                <a:solidFill>
                  <a:schemeClr val="bg1"/>
                </a:solidFill>
              </a:rPr>
              <a:t>Assets</a:t>
            </a:r>
            <a:endParaRPr lang="pt-BR" sz="2400" b="1" dirty="0">
              <a:solidFill>
                <a:schemeClr val="bg1"/>
              </a:solidFill>
            </a:endParaRPr>
          </a:p>
          <a:p>
            <a:endParaRPr lang="pt-BR" sz="2400" dirty="0">
              <a:solidFill>
                <a:schemeClr val="bg1"/>
              </a:solidFill>
            </a:endParaRPr>
          </a:p>
          <a:p>
            <a:r>
              <a:rPr lang="pt-BR" sz="2400" dirty="0">
                <a:solidFill>
                  <a:schemeClr val="bg1"/>
                </a:solidFill>
              </a:rPr>
              <a:t>Clique no botão </a:t>
            </a:r>
            <a:r>
              <a:rPr lang="pt-BR" sz="2400" b="1" dirty="0" err="1">
                <a:solidFill>
                  <a:schemeClr val="bg1"/>
                </a:solidFill>
              </a:rPr>
              <a:t>Add</a:t>
            </a:r>
            <a:r>
              <a:rPr lang="pt-BR" sz="2400" b="1" dirty="0">
                <a:solidFill>
                  <a:schemeClr val="bg1"/>
                </a:solidFill>
              </a:rPr>
              <a:t> </a:t>
            </a:r>
            <a:r>
              <a:rPr lang="pt-BR" sz="2400" b="1" dirty="0" err="1">
                <a:solidFill>
                  <a:schemeClr val="bg1"/>
                </a:solidFill>
              </a:rPr>
              <a:t>Component</a:t>
            </a:r>
            <a:r>
              <a:rPr lang="pt-BR" sz="2400" dirty="0">
                <a:solidFill>
                  <a:schemeClr val="bg1"/>
                </a:solidFill>
              </a:rPr>
              <a:t> e escolha </a:t>
            </a:r>
            <a:r>
              <a:rPr lang="pt-BR" sz="2400" b="1" dirty="0">
                <a:solidFill>
                  <a:schemeClr val="bg1"/>
                </a:solidFill>
              </a:rPr>
              <a:t>New Script</a:t>
            </a:r>
          </a:p>
          <a:p>
            <a:endParaRPr lang="pt-BR" sz="2400" b="1" dirty="0">
              <a:solidFill>
                <a:schemeClr val="bg1"/>
              </a:solidFill>
            </a:endParaRPr>
          </a:p>
          <a:p>
            <a:r>
              <a:rPr lang="pt-BR" sz="2400" dirty="0">
                <a:solidFill>
                  <a:schemeClr val="bg1"/>
                </a:solidFill>
              </a:rPr>
              <a:t>Digite o nome "</a:t>
            </a:r>
            <a:r>
              <a:rPr lang="pt-BR" sz="2400" b="1" dirty="0" err="1">
                <a:solidFill>
                  <a:schemeClr val="bg1"/>
                </a:solidFill>
              </a:rPr>
              <a:t>PlayerMove</a:t>
            </a:r>
            <a:r>
              <a:rPr lang="pt-BR" sz="2400" dirty="0">
                <a:solidFill>
                  <a:schemeClr val="bg1"/>
                </a:solidFill>
              </a:rPr>
              <a:t>" para o novo nome do script. Um novo script será criado</a:t>
            </a:r>
          </a:p>
          <a:p>
            <a:endParaRPr lang="pt-BR" sz="2400" b="1" dirty="0">
              <a:solidFill>
                <a:schemeClr val="bg1"/>
              </a:solidFill>
            </a:endParaRPr>
          </a:p>
        </p:txBody>
      </p:sp>
    </p:spTree>
    <p:extLst>
      <p:ext uri="{BB962C8B-B14F-4D97-AF65-F5344CB8AC3E}">
        <p14:creationId xmlns:p14="http://schemas.microsoft.com/office/powerpoint/2010/main" val="148348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en-US" sz="2800" b="1" dirty="0"/>
              <a:t>Player Movement (Single Player Version)</a:t>
            </a:r>
          </a:p>
        </p:txBody>
      </p:sp>
      <p:sp>
        <p:nvSpPr>
          <p:cNvPr id="3" name="Espaço Reservado para Conteúdo 2"/>
          <p:cNvSpPr>
            <a:spLocks noGrp="1"/>
          </p:cNvSpPr>
          <p:nvPr>
            <p:ph sz="half" idx="1"/>
          </p:nvPr>
        </p:nvSpPr>
        <p:spPr>
          <a:xfrm>
            <a:off x="308113" y="1178011"/>
            <a:ext cx="8617225" cy="5288691"/>
          </a:xfrm>
        </p:spPr>
        <p:txBody>
          <a:bodyPr/>
          <a:lstStyle/>
          <a:p>
            <a:r>
              <a:rPr lang="pt-BR" sz="2000" dirty="0">
                <a:solidFill>
                  <a:schemeClr val="bg1"/>
                </a:solidFill>
              </a:rPr>
              <a:t>Abra esse novo script no Visual Studio clicando duas vezes nele</a:t>
            </a:r>
          </a:p>
          <a:p>
            <a:r>
              <a:rPr lang="pt-BR" sz="2000" dirty="0">
                <a:solidFill>
                  <a:schemeClr val="bg1"/>
                </a:solidFill>
              </a:rPr>
              <a:t>Adicione o código de movimento simples ao script. O código está ligando o cubo para ser controlado pelas teclas de seta ou por um controlador. O cubo só se move no cliente, ele AINDA não está conectado em rede.</a:t>
            </a:r>
          </a:p>
          <a:p>
            <a:endParaRPr lang="pt-BR" sz="2000" dirty="0">
              <a:solidFill>
                <a:schemeClr val="bg1"/>
              </a:solidFill>
            </a:endParaRPr>
          </a:p>
          <a:p>
            <a:pPr marL="0" indent="0">
              <a:buNone/>
            </a:pPr>
            <a:r>
              <a:rPr lang="pt-BR" sz="2000" b="1" dirty="0" err="1">
                <a:solidFill>
                  <a:schemeClr val="bg1"/>
                </a:solidFill>
              </a:rPr>
              <a:t>using</a:t>
            </a:r>
            <a:r>
              <a:rPr lang="pt-BR" sz="2000" b="1" dirty="0">
                <a:solidFill>
                  <a:schemeClr val="bg1"/>
                </a:solidFill>
              </a:rPr>
              <a:t> </a:t>
            </a:r>
            <a:r>
              <a:rPr lang="pt-BR" sz="2000" b="1" dirty="0" err="1">
                <a:solidFill>
                  <a:schemeClr val="bg1"/>
                </a:solidFill>
              </a:rPr>
              <a:t>UnityEngine</a:t>
            </a:r>
            <a:r>
              <a:rPr lang="pt-BR" sz="2000" b="1" dirty="0">
                <a:solidFill>
                  <a:schemeClr val="bg1"/>
                </a:solidFill>
              </a:rPr>
              <a:t>;</a:t>
            </a:r>
          </a:p>
          <a:p>
            <a:pPr marL="0" indent="0">
              <a:buNone/>
            </a:pPr>
            <a:r>
              <a:rPr lang="pt-BR" sz="2000" b="1" dirty="0" err="1">
                <a:solidFill>
                  <a:schemeClr val="bg1"/>
                </a:solidFill>
              </a:rPr>
              <a:t>public</a:t>
            </a:r>
            <a:r>
              <a:rPr lang="pt-BR" sz="2000" b="1" dirty="0">
                <a:solidFill>
                  <a:schemeClr val="bg1"/>
                </a:solidFill>
              </a:rPr>
              <a:t> </a:t>
            </a:r>
            <a:r>
              <a:rPr lang="pt-BR" sz="2000" b="1" dirty="0" err="1">
                <a:solidFill>
                  <a:schemeClr val="bg1"/>
                </a:solidFill>
              </a:rPr>
              <a:t>class</a:t>
            </a:r>
            <a:r>
              <a:rPr lang="pt-BR" sz="2000" b="1" dirty="0">
                <a:solidFill>
                  <a:schemeClr val="bg1"/>
                </a:solidFill>
              </a:rPr>
              <a:t> </a:t>
            </a:r>
            <a:r>
              <a:rPr lang="pt-BR" sz="2000" b="1" dirty="0" err="1">
                <a:solidFill>
                  <a:schemeClr val="bg1"/>
                </a:solidFill>
              </a:rPr>
              <a:t>PlayerMove</a:t>
            </a:r>
            <a:r>
              <a:rPr lang="pt-BR" sz="2000" b="1" dirty="0">
                <a:solidFill>
                  <a:schemeClr val="bg1"/>
                </a:solidFill>
              </a:rPr>
              <a:t> : </a:t>
            </a:r>
            <a:r>
              <a:rPr lang="pt-BR" sz="2000" b="1" dirty="0" err="1">
                <a:solidFill>
                  <a:schemeClr val="bg1"/>
                </a:solidFill>
              </a:rPr>
              <a:t>MonoBehaviour</a:t>
            </a:r>
            <a:endParaRPr lang="pt-BR" sz="2000" b="1" dirty="0">
              <a:solidFill>
                <a:schemeClr val="bg1"/>
              </a:solidFill>
            </a:endParaRPr>
          </a:p>
          <a:p>
            <a:pPr marL="0" indent="0">
              <a:buNone/>
            </a:pPr>
            <a:r>
              <a:rPr lang="pt-BR" sz="2000" b="1" dirty="0">
                <a:solidFill>
                  <a:schemeClr val="bg1"/>
                </a:solidFill>
              </a:rPr>
              <a:t>{</a:t>
            </a:r>
          </a:p>
          <a:p>
            <a:pPr marL="0" indent="0">
              <a:buNone/>
            </a:pPr>
            <a:r>
              <a:rPr lang="pt-BR" sz="2000" b="1" dirty="0">
                <a:solidFill>
                  <a:schemeClr val="bg1"/>
                </a:solidFill>
              </a:rPr>
              <a:t>    </a:t>
            </a:r>
            <a:r>
              <a:rPr lang="pt-BR" sz="2000" b="1" dirty="0" err="1">
                <a:solidFill>
                  <a:schemeClr val="bg1"/>
                </a:solidFill>
              </a:rPr>
              <a:t>void</a:t>
            </a:r>
            <a:r>
              <a:rPr lang="pt-BR" sz="2000" b="1" dirty="0">
                <a:solidFill>
                  <a:schemeClr val="bg1"/>
                </a:solidFill>
              </a:rPr>
              <a:t> Update()</a:t>
            </a:r>
          </a:p>
          <a:p>
            <a:pPr marL="0" indent="0">
              <a:buNone/>
            </a:pPr>
            <a:r>
              <a:rPr lang="pt-BR" sz="2000" b="1" dirty="0">
                <a:solidFill>
                  <a:schemeClr val="bg1"/>
                </a:solidFill>
              </a:rPr>
              <a:t>    {</a:t>
            </a:r>
          </a:p>
          <a:p>
            <a:pPr marL="0" indent="0">
              <a:buNone/>
            </a:pPr>
            <a:r>
              <a:rPr lang="pt-BR" sz="2000" b="1" dirty="0">
                <a:solidFill>
                  <a:schemeClr val="bg1"/>
                </a:solidFill>
              </a:rPr>
              <a:t>        var x = </a:t>
            </a:r>
            <a:r>
              <a:rPr lang="pt-BR" sz="2000" b="1" dirty="0" err="1">
                <a:solidFill>
                  <a:schemeClr val="bg1"/>
                </a:solidFill>
              </a:rPr>
              <a:t>Input.GetAxis</a:t>
            </a:r>
            <a:r>
              <a:rPr lang="pt-BR" sz="2000" b="1" dirty="0">
                <a:solidFill>
                  <a:schemeClr val="bg1"/>
                </a:solidFill>
              </a:rPr>
              <a:t>("Horizontal")*0.1f;</a:t>
            </a:r>
          </a:p>
          <a:p>
            <a:pPr marL="0" indent="0">
              <a:buNone/>
            </a:pPr>
            <a:r>
              <a:rPr lang="pt-BR" sz="2000" b="1" dirty="0">
                <a:solidFill>
                  <a:schemeClr val="bg1"/>
                </a:solidFill>
              </a:rPr>
              <a:t>        var z = </a:t>
            </a:r>
            <a:r>
              <a:rPr lang="pt-BR" sz="2000" b="1" dirty="0" err="1">
                <a:solidFill>
                  <a:schemeClr val="bg1"/>
                </a:solidFill>
              </a:rPr>
              <a:t>Input.GetAxis</a:t>
            </a:r>
            <a:r>
              <a:rPr lang="pt-BR" sz="2000" b="1" dirty="0">
                <a:solidFill>
                  <a:schemeClr val="bg1"/>
                </a:solidFill>
              </a:rPr>
              <a:t>("Vertical")*0.1f;</a:t>
            </a:r>
          </a:p>
          <a:p>
            <a:pPr marL="0" indent="0">
              <a:buNone/>
            </a:pPr>
            <a:r>
              <a:rPr lang="pt-BR" sz="2000" b="1" dirty="0">
                <a:solidFill>
                  <a:schemeClr val="bg1"/>
                </a:solidFill>
              </a:rPr>
              <a:t>        </a:t>
            </a:r>
            <a:r>
              <a:rPr lang="pt-BR" sz="2000" b="1" dirty="0" err="1">
                <a:solidFill>
                  <a:schemeClr val="bg1"/>
                </a:solidFill>
              </a:rPr>
              <a:t>transform.Translate</a:t>
            </a:r>
            <a:r>
              <a:rPr lang="pt-BR" sz="2000" b="1" dirty="0">
                <a:solidFill>
                  <a:schemeClr val="bg1"/>
                </a:solidFill>
              </a:rPr>
              <a:t>(x, 0, z);</a:t>
            </a:r>
          </a:p>
          <a:p>
            <a:pPr marL="0" indent="0">
              <a:buNone/>
            </a:pPr>
            <a:r>
              <a:rPr lang="pt-BR" sz="2000" b="1" dirty="0">
                <a:solidFill>
                  <a:schemeClr val="bg1"/>
                </a:solidFill>
              </a:rPr>
              <a:t>    }</a:t>
            </a:r>
          </a:p>
          <a:p>
            <a:pPr marL="0" indent="0">
              <a:buNone/>
            </a:pPr>
            <a:r>
              <a:rPr lang="pt-BR" sz="2000" b="1" dirty="0">
                <a:solidFill>
                  <a:schemeClr val="bg1"/>
                </a:solidFill>
              </a:rPr>
              <a:t>}</a:t>
            </a:r>
          </a:p>
        </p:txBody>
      </p:sp>
    </p:spTree>
    <p:extLst>
      <p:ext uri="{BB962C8B-B14F-4D97-AF65-F5344CB8AC3E}">
        <p14:creationId xmlns:p14="http://schemas.microsoft.com/office/powerpoint/2010/main" val="3768414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Testar um jogo hospedado</a:t>
            </a:r>
          </a:p>
        </p:txBody>
      </p:sp>
      <p:sp>
        <p:nvSpPr>
          <p:cNvPr id="3" name="Espaço Reservado para Conteúdo 2"/>
          <p:cNvSpPr>
            <a:spLocks noGrp="1"/>
          </p:cNvSpPr>
          <p:nvPr>
            <p:ph sz="half" idx="1"/>
          </p:nvPr>
        </p:nvSpPr>
        <p:spPr>
          <a:xfrm>
            <a:off x="308113" y="1178011"/>
            <a:ext cx="8617225" cy="5288691"/>
          </a:xfrm>
        </p:spPr>
        <p:txBody>
          <a:bodyPr/>
          <a:lstStyle/>
          <a:p>
            <a:r>
              <a:rPr lang="pt-BR" sz="2000" dirty="0">
                <a:solidFill>
                  <a:schemeClr val="bg1"/>
                </a:solidFill>
              </a:rPr>
              <a:t>Entre no modo de reprodução no editor clicando no botão Play</a:t>
            </a:r>
          </a:p>
          <a:p>
            <a:r>
              <a:rPr lang="pt-BR" sz="2000" dirty="0">
                <a:solidFill>
                  <a:schemeClr val="bg1"/>
                </a:solidFill>
              </a:rPr>
              <a:t>Veremos a interface de usuário padrão </a:t>
            </a:r>
            <a:r>
              <a:rPr lang="pt-BR" sz="2000" b="1" dirty="0" err="1">
                <a:solidFill>
                  <a:schemeClr val="bg1"/>
                </a:solidFill>
              </a:rPr>
              <a:t>NetworkManagerHUD</a:t>
            </a:r>
            <a:endParaRPr lang="pt-BR" sz="2000" b="1" dirty="0">
              <a:solidFill>
                <a:schemeClr val="bg1"/>
              </a:solidFill>
            </a:endParaRPr>
          </a:p>
          <a:p>
            <a:endParaRPr lang="pt-BR" sz="2000" dirty="0">
              <a:solidFill>
                <a:schemeClr val="bg1"/>
              </a:solidFill>
            </a:endParaRPr>
          </a:p>
        </p:txBody>
      </p:sp>
      <p:pic>
        <p:nvPicPr>
          <p:cNvPr id="26627" name="Picture 3" descr="https://docs.unity3d.com/uploads/Main/NetworkManagerRuntimeU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565" y="2082246"/>
            <a:ext cx="3680930" cy="2167277"/>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308113" y="4435377"/>
            <a:ext cx="8229601" cy="2031325"/>
          </a:xfrm>
          <a:prstGeom prst="rect">
            <a:avLst/>
          </a:prstGeom>
        </p:spPr>
        <p:txBody>
          <a:bodyPr wrap="square">
            <a:spAutoFit/>
          </a:bodyPr>
          <a:lstStyle/>
          <a:p>
            <a:pPr marL="285750" indent="-285750">
              <a:buFont typeface="Arial" panose="020B0604020202020204" pitchFamily="34" charset="0"/>
              <a:buChar char="•"/>
            </a:pPr>
            <a:r>
              <a:rPr lang="pt-BR" dirty="0">
                <a:solidFill>
                  <a:schemeClr val="bg1"/>
                </a:solidFill>
              </a:rPr>
              <a:t>Pressione "</a:t>
            </a:r>
            <a:r>
              <a:rPr lang="pt-BR" b="1" dirty="0">
                <a:solidFill>
                  <a:schemeClr val="bg1"/>
                </a:solidFill>
              </a:rPr>
              <a:t>Host</a:t>
            </a:r>
            <a:r>
              <a:rPr lang="pt-BR" dirty="0">
                <a:solidFill>
                  <a:schemeClr val="bg1"/>
                </a:solidFill>
              </a:rPr>
              <a:t>" para iniciar o jogo como o Host do jogo</a:t>
            </a:r>
          </a:p>
          <a:p>
            <a:pPr marL="285750" indent="-285750">
              <a:buFont typeface="Arial" panose="020B0604020202020204" pitchFamily="34" charset="0"/>
              <a:buChar char="•"/>
            </a:pPr>
            <a:r>
              <a:rPr lang="pt-BR" dirty="0">
                <a:solidFill>
                  <a:schemeClr val="bg1"/>
                </a:solidFill>
              </a:rPr>
              <a:t>Isso fará com que um </a:t>
            </a:r>
            <a:r>
              <a:rPr lang="pt-BR" b="1" dirty="0">
                <a:solidFill>
                  <a:schemeClr val="bg1"/>
                </a:solidFill>
              </a:rPr>
              <a:t>Player </a:t>
            </a:r>
            <a:r>
              <a:rPr lang="pt-BR" b="1" dirty="0" err="1">
                <a:solidFill>
                  <a:schemeClr val="bg1"/>
                </a:solidFill>
              </a:rPr>
              <a:t>Object</a:t>
            </a:r>
            <a:r>
              <a:rPr lang="pt-BR" dirty="0">
                <a:solidFill>
                  <a:schemeClr val="bg1"/>
                </a:solidFill>
              </a:rPr>
              <a:t> seja criado e o </a:t>
            </a:r>
            <a:r>
              <a:rPr lang="pt-BR" b="1" dirty="0">
                <a:solidFill>
                  <a:schemeClr val="bg1"/>
                </a:solidFill>
              </a:rPr>
              <a:t>HUD </a:t>
            </a:r>
            <a:r>
              <a:rPr lang="pt-BR" dirty="0">
                <a:solidFill>
                  <a:schemeClr val="bg1"/>
                </a:solidFill>
              </a:rPr>
              <a:t>mudará para mostrar que o servidor está ativo. </a:t>
            </a:r>
          </a:p>
          <a:p>
            <a:pPr marL="285750" indent="-285750">
              <a:buFont typeface="Arial" panose="020B0604020202020204" pitchFamily="34" charset="0"/>
              <a:buChar char="•"/>
            </a:pPr>
            <a:r>
              <a:rPr lang="pt-BR" dirty="0">
                <a:solidFill>
                  <a:schemeClr val="bg1"/>
                </a:solidFill>
              </a:rPr>
              <a:t>Este jogo está sendo executado como um "host" - que é um servidor e um cliente no mesmo processo</a:t>
            </a:r>
          </a:p>
          <a:p>
            <a:pPr marL="285750" indent="-285750">
              <a:buFont typeface="Arial" panose="020B0604020202020204" pitchFamily="34" charset="0"/>
              <a:buChar char="•"/>
            </a:pPr>
            <a:r>
              <a:rPr lang="pt-BR" dirty="0">
                <a:solidFill>
                  <a:schemeClr val="bg1"/>
                </a:solidFill>
              </a:rPr>
              <a:t>Pressionar as teclas de seta para fazer com que o objeto </a:t>
            </a:r>
            <a:r>
              <a:rPr lang="pt-BR" b="1" dirty="0">
                <a:solidFill>
                  <a:schemeClr val="bg1"/>
                </a:solidFill>
              </a:rPr>
              <a:t>Player Cube </a:t>
            </a:r>
            <a:r>
              <a:rPr lang="pt-BR" dirty="0">
                <a:solidFill>
                  <a:schemeClr val="bg1"/>
                </a:solidFill>
              </a:rPr>
              <a:t>se mova</a:t>
            </a:r>
          </a:p>
          <a:p>
            <a:pPr marL="285750" indent="-285750">
              <a:buFont typeface="Arial" panose="020B0604020202020204" pitchFamily="34" charset="0"/>
              <a:buChar char="•"/>
            </a:pPr>
            <a:r>
              <a:rPr lang="pt-BR" dirty="0">
                <a:solidFill>
                  <a:schemeClr val="bg1"/>
                </a:solidFill>
              </a:rPr>
              <a:t>Sair do modo de reprodução pressionando o botão </a:t>
            </a:r>
            <a:r>
              <a:rPr lang="pt-BR" b="1" dirty="0">
                <a:solidFill>
                  <a:schemeClr val="bg1"/>
                </a:solidFill>
              </a:rPr>
              <a:t>STOP</a:t>
            </a:r>
            <a:r>
              <a:rPr lang="pt-BR" dirty="0">
                <a:solidFill>
                  <a:schemeClr val="bg1"/>
                </a:solidFill>
              </a:rPr>
              <a:t> no editor</a:t>
            </a:r>
          </a:p>
        </p:txBody>
      </p:sp>
    </p:spTree>
    <p:extLst>
      <p:ext uri="{BB962C8B-B14F-4D97-AF65-F5344CB8AC3E}">
        <p14:creationId xmlns:p14="http://schemas.microsoft.com/office/powerpoint/2010/main" val="1165445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8789" y="629266"/>
            <a:ext cx="3477296" cy="1676603"/>
          </a:xfrm>
        </p:spPr>
        <p:txBody>
          <a:bodyPr vert="horz" lIns="91440" tIns="45720" rIns="91440" bIns="45720" rtlCol="0" anchor="ctr">
            <a:normAutofit/>
          </a:bodyPr>
          <a:lstStyle/>
          <a:p>
            <a:pPr algn="l">
              <a:lnSpc>
                <a:spcPct val="90000"/>
              </a:lnSpc>
            </a:pPr>
            <a:r>
              <a:rPr lang="en-US" sz="2400" b="1" dirty="0" err="1"/>
              <a:t>Testar</a:t>
            </a:r>
            <a:r>
              <a:rPr lang="en-US" sz="2400" b="1" dirty="0"/>
              <a:t> o </a:t>
            </a:r>
            <a:r>
              <a:rPr lang="en-US" sz="2400" b="1" dirty="0" err="1"/>
              <a:t>movimento</a:t>
            </a:r>
            <a:r>
              <a:rPr lang="en-US" sz="2400" b="1" dirty="0"/>
              <a:t> do </a:t>
            </a:r>
            <a:r>
              <a:rPr lang="en-US" sz="2400" b="1" dirty="0" err="1"/>
              <a:t>jogador</a:t>
            </a:r>
            <a:r>
              <a:rPr lang="en-US" sz="2400" b="1" dirty="0"/>
              <a:t> para um </a:t>
            </a:r>
            <a:r>
              <a:rPr lang="en-US" sz="2400" b="1" dirty="0" err="1"/>
              <a:t>cliente</a:t>
            </a:r>
            <a:endParaRPr lang="en-US" sz="2400" b="1" dirty="0"/>
          </a:p>
        </p:txBody>
      </p:sp>
      <p:sp>
        <p:nvSpPr>
          <p:cNvPr id="3" name="Espaço Reservado para Conteúdo 2"/>
          <p:cNvSpPr>
            <a:spLocks noGrp="1"/>
          </p:cNvSpPr>
          <p:nvPr>
            <p:ph sz="half" idx="1"/>
          </p:nvPr>
        </p:nvSpPr>
        <p:spPr>
          <a:xfrm>
            <a:off x="128789" y="2438400"/>
            <a:ext cx="3477296" cy="3785419"/>
          </a:xfrm>
        </p:spPr>
        <p:txBody>
          <a:bodyPr vert="horz" lIns="91440" tIns="45720" rIns="91440" bIns="45720" rtlCol="0">
            <a:normAutofit/>
          </a:bodyPr>
          <a:lstStyle/>
          <a:p>
            <a:pPr indent="-228600">
              <a:lnSpc>
                <a:spcPct val="90000"/>
              </a:lnSpc>
            </a:pPr>
            <a:r>
              <a:rPr lang="en-US" sz="2000" dirty="0">
                <a:solidFill>
                  <a:schemeClr val="bg1"/>
                </a:solidFill>
              </a:rPr>
              <a:t>Menu </a:t>
            </a:r>
            <a:r>
              <a:rPr lang="en-US" sz="2000" b="1" dirty="0">
                <a:solidFill>
                  <a:schemeClr val="bg1"/>
                </a:solidFill>
              </a:rPr>
              <a:t>File</a:t>
            </a:r>
            <a:r>
              <a:rPr lang="en-US" sz="2000" dirty="0">
                <a:solidFill>
                  <a:schemeClr val="bg1"/>
                </a:solidFill>
              </a:rPr>
              <a:t> -&gt;  </a:t>
            </a:r>
            <a:r>
              <a:rPr lang="en-US" sz="2000" b="1" dirty="0">
                <a:solidFill>
                  <a:schemeClr val="bg1"/>
                </a:solidFill>
              </a:rPr>
              <a:t>Build Settings</a:t>
            </a:r>
            <a:r>
              <a:rPr lang="en-US" sz="2000" dirty="0">
                <a:solidFill>
                  <a:schemeClr val="bg1"/>
                </a:solidFill>
              </a:rPr>
              <a:t> para </a:t>
            </a:r>
            <a:r>
              <a:rPr lang="en-US" sz="2000" dirty="0" err="1">
                <a:solidFill>
                  <a:schemeClr val="bg1"/>
                </a:solidFill>
              </a:rPr>
              <a:t>abrir</a:t>
            </a:r>
            <a:r>
              <a:rPr lang="en-US" sz="2000" dirty="0">
                <a:solidFill>
                  <a:schemeClr val="bg1"/>
                </a:solidFill>
              </a:rPr>
              <a:t> a </a:t>
            </a:r>
            <a:r>
              <a:rPr lang="en-US" sz="2000" dirty="0" err="1">
                <a:solidFill>
                  <a:schemeClr val="bg1"/>
                </a:solidFill>
              </a:rPr>
              <a:t>caixa</a:t>
            </a:r>
            <a:r>
              <a:rPr lang="en-US" sz="2000" dirty="0">
                <a:solidFill>
                  <a:schemeClr val="bg1"/>
                </a:solidFill>
              </a:rPr>
              <a:t> de </a:t>
            </a:r>
            <a:r>
              <a:rPr lang="en-US" sz="2000" dirty="0" err="1">
                <a:solidFill>
                  <a:schemeClr val="bg1"/>
                </a:solidFill>
              </a:rPr>
              <a:t>diálogo</a:t>
            </a:r>
            <a:r>
              <a:rPr lang="en-US" sz="2000" dirty="0">
                <a:solidFill>
                  <a:schemeClr val="bg1"/>
                </a:solidFill>
              </a:rPr>
              <a:t>  </a:t>
            </a:r>
            <a:r>
              <a:rPr lang="en-US" sz="2000" b="1" dirty="0">
                <a:solidFill>
                  <a:schemeClr val="bg1"/>
                </a:solidFill>
              </a:rPr>
              <a:t>Build Settings</a:t>
            </a:r>
          </a:p>
          <a:p>
            <a:pPr indent="-228600">
              <a:lnSpc>
                <a:spcPct val="90000"/>
              </a:lnSpc>
            </a:pPr>
            <a:endParaRPr lang="en-US" sz="2000" b="1" dirty="0">
              <a:solidFill>
                <a:schemeClr val="bg1"/>
              </a:solidFill>
            </a:endParaRPr>
          </a:p>
          <a:p>
            <a:pPr indent="-228600">
              <a:lnSpc>
                <a:spcPct val="90000"/>
              </a:lnSpc>
            </a:pPr>
            <a:r>
              <a:rPr lang="en-US" sz="2000" dirty="0" err="1">
                <a:solidFill>
                  <a:schemeClr val="bg1"/>
                </a:solidFill>
              </a:rPr>
              <a:t>Adicione</a:t>
            </a:r>
            <a:r>
              <a:rPr lang="en-US" sz="2000" dirty="0">
                <a:solidFill>
                  <a:schemeClr val="bg1"/>
                </a:solidFill>
              </a:rPr>
              <a:t> a </a:t>
            </a:r>
            <a:r>
              <a:rPr lang="en-US" sz="2000" dirty="0" err="1">
                <a:solidFill>
                  <a:schemeClr val="bg1"/>
                </a:solidFill>
              </a:rPr>
              <a:t>cena</a:t>
            </a:r>
            <a:r>
              <a:rPr lang="en-US" sz="2000" dirty="0">
                <a:solidFill>
                  <a:schemeClr val="bg1"/>
                </a:solidFill>
              </a:rPr>
              <a:t> </a:t>
            </a:r>
            <a:r>
              <a:rPr lang="en-US" sz="2000" dirty="0" err="1">
                <a:solidFill>
                  <a:schemeClr val="bg1"/>
                </a:solidFill>
              </a:rPr>
              <a:t>atual</a:t>
            </a:r>
            <a:r>
              <a:rPr lang="en-US" sz="2000" dirty="0">
                <a:solidFill>
                  <a:schemeClr val="bg1"/>
                </a:solidFill>
              </a:rPr>
              <a:t> à </a:t>
            </a:r>
            <a:r>
              <a:rPr lang="en-US" sz="2000" dirty="0" err="1">
                <a:solidFill>
                  <a:schemeClr val="bg1"/>
                </a:solidFill>
              </a:rPr>
              <a:t>compilação</a:t>
            </a:r>
            <a:r>
              <a:rPr lang="en-US" sz="2000" dirty="0">
                <a:solidFill>
                  <a:schemeClr val="bg1"/>
                </a:solidFill>
              </a:rPr>
              <a:t> </a:t>
            </a:r>
            <a:r>
              <a:rPr lang="en-US" sz="2000" dirty="0" err="1">
                <a:solidFill>
                  <a:schemeClr val="bg1"/>
                </a:solidFill>
              </a:rPr>
              <a:t>pressionando</a:t>
            </a:r>
            <a:r>
              <a:rPr lang="en-US" sz="2000" dirty="0">
                <a:solidFill>
                  <a:schemeClr val="bg1"/>
                </a:solidFill>
              </a:rPr>
              <a:t> o </a:t>
            </a:r>
            <a:r>
              <a:rPr lang="en-US" sz="2000" dirty="0" err="1">
                <a:solidFill>
                  <a:schemeClr val="bg1"/>
                </a:solidFill>
              </a:rPr>
              <a:t>botão</a:t>
            </a:r>
            <a:r>
              <a:rPr lang="en-US" sz="2000" dirty="0">
                <a:solidFill>
                  <a:schemeClr val="bg1"/>
                </a:solidFill>
              </a:rPr>
              <a:t> </a:t>
            </a:r>
            <a:r>
              <a:rPr lang="en-US" sz="2000" b="1" dirty="0">
                <a:solidFill>
                  <a:schemeClr val="bg1"/>
                </a:solidFill>
              </a:rPr>
              <a:t>Add Open Scenes</a:t>
            </a:r>
          </a:p>
          <a:p>
            <a:pPr indent="-228600">
              <a:lnSpc>
                <a:spcPct val="90000"/>
              </a:lnSpc>
            </a:pPr>
            <a:endParaRPr lang="en-US" sz="2000" b="1" dirty="0">
              <a:solidFill>
                <a:schemeClr val="bg1"/>
              </a:solidFill>
            </a:endParaRPr>
          </a:p>
          <a:p>
            <a:pPr indent="-228600">
              <a:lnSpc>
                <a:spcPct val="90000"/>
              </a:lnSpc>
            </a:pPr>
            <a:r>
              <a:rPr lang="en-US" sz="2000" b="1" dirty="0" err="1">
                <a:solidFill>
                  <a:srgbClr val="FF0000"/>
                </a:solidFill>
              </a:rPr>
              <a:t>Atenção</a:t>
            </a:r>
            <a:r>
              <a:rPr lang="en-US" sz="2000" b="1" dirty="0">
                <a:solidFill>
                  <a:srgbClr val="FF0000"/>
                </a:solidFill>
              </a:rPr>
              <a:t>:</a:t>
            </a:r>
            <a:r>
              <a:rPr lang="en-US" sz="2000" b="1" dirty="0">
                <a:solidFill>
                  <a:schemeClr val="bg1"/>
                </a:solidFill>
              </a:rPr>
              <a:t> </a:t>
            </a:r>
            <a:r>
              <a:rPr lang="en-US" sz="2000" b="1" dirty="0" err="1">
                <a:solidFill>
                  <a:schemeClr val="bg1"/>
                </a:solidFill>
              </a:rPr>
              <a:t>Ao</a:t>
            </a:r>
            <a:r>
              <a:rPr lang="en-US" sz="2000" b="1" dirty="0">
                <a:solidFill>
                  <a:schemeClr val="bg1"/>
                </a:solidFill>
              </a:rPr>
              <a:t> </a:t>
            </a:r>
            <a:r>
              <a:rPr lang="en-US" sz="2000" b="1" dirty="0" err="1">
                <a:solidFill>
                  <a:schemeClr val="bg1"/>
                </a:solidFill>
              </a:rPr>
              <a:t>gerar</a:t>
            </a:r>
            <a:r>
              <a:rPr lang="en-US" sz="2000" b="1" dirty="0">
                <a:solidFill>
                  <a:schemeClr val="bg1"/>
                </a:solidFill>
              </a:rPr>
              <a:t> a BUILD, </a:t>
            </a:r>
            <a:r>
              <a:rPr lang="en-US" sz="2000" b="1" dirty="0" err="1">
                <a:solidFill>
                  <a:schemeClr val="bg1"/>
                </a:solidFill>
              </a:rPr>
              <a:t>salvar</a:t>
            </a:r>
            <a:r>
              <a:rPr lang="en-US" sz="2000" b="1" dirty="0">
                <a:solidFill>
                  <a:schemeClr val="bg1"/>
                </a:solidFill>
              </a:rPr>
              <a:t> o </a:t>
            </a:r>
            <a:r>
              <a:rPr lang="en-US" sz="2000" b="1" dirty="0" err="1">
                <a:solidFill>
                  <a:schemeClr val="bg1"/>
                </a:solidFill>
              </a:rPr>
              <a:t>executável</a:t>
            </a:r>
            <a:r>
              <a:rPr lang="en-US" sz="2000" b="1" dirty="0">
                <a:solidFill>
                  <a:schemeClr val="bg1"/>
                </a:solidFill>
              </a:rPr>
              <a:t> </a:t>
            </a:r>
            <a:r>
              <a:rPr lang="en-US" sz="2000" b="1" dirty="0" err="1">
                <a:solidFill>
                  <a:schemeClr val="bg1"/>
                </a:solidFill>
              </a:rPr>
              <a:t>sempre</a:t>
            </a:r>
            <a:r>
              <a:rPr lang="en-US" sz="2000" b="1" dirty="0">
                <a:solidFill>
                  <a:schemeClr val="bg1"/>
                </a:solidFill>
              </a:rPr>
              <a:t> antes da pasta Assets</a:t>
            </a:r>
            <a:endParaRPr lang="en-US" sz="2000" dirty="0">
              <a:solidFill>
                <a:schemeClr val="bg1"/>
              </a:solidFill>
            </a:endParaRPr>
          </a:p>
          <a:p>
            <a:pPr marL="0" indent="-228600">
              <a:lnSpc>
                <a:spcPct val="90000"/>
              </a:lnSpc>
            </a:pPr>
            <a:endParaRPr lang="en-US" sz="2000" dirty="0">
              <a:solidFill>
                <a:schemeClr val="bg1"/>
              </a:solidFill>
            </a:endParaRPr>
          </a:p>
        </p:txBody>
      </p:sp>
      <p:pic>
        <p:nvPicPr>
          <p:cNvPr id="8" name="Imagem 7"/>
          <p:cNvPicPr>
            <a:picLocks noChangeAspect="1"/>
          </p:cNvPicPr>
          <p:nvPr/>
        </p:nvPicPr>
        <p:blipFill>
          <a:blip r:embed="rId3"/>
          <a:stretch>
            <a:fillRect/>
          </a:stretch>
        </p:blipFill>
        <p:spPr>
          <a:xfrm>
            <a:off x="3606085" y="629266"/>
            <a:ext cx="5286375" cy="5838825"/>
          </a:xfrm>
          <a:prstGeom prst="rect">
            <a:avLst/>
          </a:prstGeom>
        </p:spPr>
      </p:pic>
    </p:spTree>
    <p:extLst>
      <p:ext uri="{BB962C8B-B14F-4D97-AF65-F5344CB8AC3E}">
        <p14:creationId xmlns:p14="http://schemas.microsoft.com/office/powerpoint/2010/main" val="2367280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Testar um jogo hospedado</a:t>
            </a:r>
          </a:p>
        </p:txBody>
      </p:sp>
      <p:sp>
        <p:nvSpPr>
          <p:cNvPr id="3" name="Espaço Reservado para Conteúdo 2"/>
          <p:cNvSpPr>
            <a:spLocks noGrp="1"/>
          </p:cNvSpPr>
          <p:nvPr>
            <p:ph sz="half" idx="1"/>
          </p:nvPr>
        </p:nvSpPr>
        <p:spPr>
          <a:xfrm>
            <a:off x="308113" y="1178011"/>
            <a:ext cx="8617225" cy="5288691"/>
          </a:xfrm>
        </p:spPr>
        <p:txBody>
          <a:bodyPr/>
          <a:lstStyle/>
          <a:p>
            <a:r>
              <a:rPr lang="pt-BR" sz="1800" dirty="0">
                <a:solidFill>
                  <a:schemeClr val="bg1"/>
                </a:solidFill>
              </a:rPr>
              <a:t>Crie uma compilação pressionando o botão </a:t>
            </a:r>
            <a:r>
              <a:rPr lang="pt-BR" sz="1800" b="1" dirty="0">
                <a:solidFill>
                  <a:schemeClr val="bg1"/>
                </a:solidFill>
              </a:rPr>
              <a:t>Build </a:t>
            </a:r>
            <a:r>
              <a:rPr lang="pt-BR" sz="1800" b="1" dirty="0" err="1">
                <a:solidFill>
                  <a:schemeClr val="bg1"/>
                </a:solidFill>
              </a:rPr>
              <a:t>and</a:t>
            </a:r>
            <a:r>
              <a:rPr lang="pt-BR" sz="1800" b="1" dirty="0">
                <a:solidFill>
                  <a:schemeClr val="bg1"/>
                </a:solidFill>
              </a:rPr>
              <a:t> </a:t>
            </a:r>
            <a:r>
              <a:rPr lang="pt-BR" sz="1800" b="1" dirty="0" err="1">
                <a:solidFill>
                  <a:schemeClr val="bg1"/>
                </a:solidFill>
              </a:rPr>
              <a:t>Run</a:t>
            </a:r>
            <a:r>
              <a:rPr lang="pt-BR" sz="1800" dirty="0">
                <a:solidFill>
                  <a:schemeClr val="bg1"/>
                </a:solidFill>
              </a:rPr>
              <a:t>. Isso solicitará um nome para o executável, digite um nome como </a:t>
            </a:r>
            <a:r>
              <a:rPr lang="pt-BR" sz="1800" b="1" dirty="0" err="1">
                <a:solidFill>
                  <a:schemeClr val="bg1"/>
                </a:solidFill>
              </a:rPr>
              <a:t>networkTest</a:t>
            </a:r>
            <a:endParaRPr lang="pt-BR" sz="1800" dirty="0">
              <a:solidFill>
                <a:schemeClr val="bg1"/>
              </a:solidFill>
            </a:endParaRPr>
          </a:p>
          <a:p>
            <a:r>
              <a:rPr lang="pt-BR" sz="1800" dirty="0">
                <a:solidFill>
                  <a:schemeClr val="bg1"/>
                </a:solidFill>
              </a:rPr>
              <a:t>Um painel </a:t>
            </a:r>
            <a:r>
              <a:rPr lang="pt-BR" sz="1800" b="1" dirty="0">
                <a:solidFill>
                  <a:schemeClr val="bg1"/>
                </a:solidFill>
              </a:rPr>
              <a:t>stand-</a:t>
            </a:r>
            <a:r>
              <a:rPr lang="pt-BR" sz="1800" b="1" dirty="0" err="1">
                <a:solidFill>
                  <a:schemeClr val="bg1"/>
                </a:solidFill>
              </a:rPr>
              <a:t>alone</a:t>
            </a:r>
            <a:r>
              <a:rPr lang="pt-BR" sz="1800" dirty="0">
                <a:solidFill>
                  <a:schemeClr val="bg1"/>
                </a:solidFill>
              </a:rPr>
              <a:t> será iniciado e mostrará um diálogo de escolha de resolução</a:t>
            </a:r>
          </a:p>
          <a:p>
            <a:r>
              <a:rPr lang="pt-BR" sz="1800" dirty="0">
                <a:solidFill>
                  <a:schemeClr val="bg1"/>
                </a:solidFill>
              </a:rPr>
              <a:t>Escolha a caixa de seleção </a:t>
            </a:r>
            <a:r>
              <a:rPr lang="pt-BR" sz="1800" b="1" dirty="0" err="1">
                <a:solidFill>
                  <a:schemeClr val="bg1"/>
                </a:solidFill>
              </a:rPr>
              <a:t>Windowed</a:t>
            </a:r>
            <a:r>
              <a:rPr lang="pt-BR" sz="1800" dirty="0">
                <a:solidFill>
                  <a:schemeClr val="bg1"/>
                </a:solidFill>
              </a:rPr>
              <a:t> e uma resolução mais baixa, como 640x480</a:t>
            </a:r>
          </a:p>
          <a:p>
            <a:r>
              <a:rPr lang="pt-BR" sz="1800" dirty="0">
                <a:solidFill>
                  <a:schemeClr val="bg1"/>
                </a:solidFill>
              </a:rPr>
              <a:t>O player </a:t>
            </a:r>
            <a:r>
              <a:rPr lang="pt-BR" sz="1800" b="1" dirty="0">
                <a:solidFill>
                  <a:schemeClr val="bg1"/>
                </a:solidFill>
              </a:rPr>
              <a:t>stand-</a:t>
            </a:r>
            <a:r>
              <a:rPr lang="pt-BR" sz="1800" b="1" dirty="0" err="1">
                <a:solidFill>
                  <a:schemeClr val="bg1"/>
                </a:solidFill>
              </a:rPr>
              <a:t>alone</a:t>
            </a:r>
            <a:r>
              <a:rPr lang="pt-BR" sz="1800" b="1" dirty="0">
                <a:solidFill>
                  <a:schemeClr val="bg1"/>
                </a:solidFill>
              </a:rPr>
              <a:t> </a:t>
            </a:r>
            <a:r>
              <a:rPr lang="pt-BR" sz="1800" dirty="0">
                <a:solidFill>
                  <a:schemeClr val="bg1"/>
                </a:solidFill>
              </a:rPr>
              <a:t>iniciará e mostrará o </a:t>
            </a:r>
            <a:r>
              <a:rPr lang="pt-BR" sz="1800" b="1" dirty="0" err="1">
                <a:solidFill>
                  <a:schemeClr val="bg1"/>
                </a:solidFill>
              </a:rPr>
              <a:t>NetworkManager</a:t>
            </a:r>
            <a:r>
              <a:rPr lang="pt-BR" sz="1800" b="1" dirty="0">
                <a:solidFill>
                  <a:schemeClr val="bg1"/>
                </a:solidFill>
              </a:rPr>
              <a:t> HUD</a:t>
            </a:r>
            <a:endParaRPr lang="pt-BR" sz="1800" dirty="0">
              <a:solidFill>
                <a:schemeClr val="bg1"/>
              </a:solidFill>
            </a:endParaRPr>
          </a:p>
          <a:p>
            <a:r>
              <a:rPr lang="pt-BR" sz="1800" dirty="0">
                <a:solidFill>
                  <a:schemeClr val="bg1"/>
                </a:solidFill>
              </a:rPr>
              <a:t>Escolha </a:t>
            </a:r>
            <a:r>
              <a:rPr lang="pt-BR" sz="1800" b="1" dirty="0">
                <a:solidFill>
                  <a:schemeClr val="bg1"/>
                </a:solidFill>
              </a:rPr>
              <a:t>Host</a:t>
            </a:r>
            <a:r>
              <a:rPr lang="pt-BR" sz="1800" dirty="0">
                <a:solidFill>
                  <a:schemeClr val="bg1"/>
                </a:solidFill>
              </a:rPr>
              <a:t> no menu para começar como host. Um </a:t>
            </a:r>
            <a:r>
              <a:rPr lang="pt-BR" sz="1800" b="1" dirty="0">
                <a:solidFill>
                  <a:schemeClr val="bg1"/>
                </a:solidFill>
              </a:rPr>
              <a:t>Player Cube</a:t>
            </a:r>
            <a:r>
              <a:rPr lang="pt-BR" sz="1800" dirty="0">
                <a:solidFill>
                  <a:schemeClr val="bg1"/>
                </a:solidFill>
              </a:rPr>
              <a:t> deve ser criado</a:t>
            </a:r>
          </a:p>
          <a:p>
            <a:r>
              <a:rPr lang="pt-BR" sz="1800" dirty="0">
                <a:solidFill>
                  <a:schemeClr val="bg1"/>
                </a:solidFill>
              </a:rPr>
              <a:t>Pressione as teclas de seta para mover o </a:t>
            </a:r>
            <a:r>
              <a:rPr lang="pt-BR" sz="1800" b="1" dirty="0">
                <a:solidFill>
                  <a:schemeClr val="bg1"/>
                </a:solidFill>
              </a:rPr>
              <a:t>Player Cube</a:t>
            </a:r>
            <a:r>
              <a:rPr lang="pt-BR" sz="1800" dirty="0">
                <a:solidFill>
                  <a:schemeClr val="bg1"/>
                </a:solidFill>
              </a:rPr>
              <a:t> </a:t>
            </a:r>
          </a:p>
          <a:p>
            <a:r>
              <a:rPr lang="pt-BR" sz="1800" dirty="0">
                <a:solidFill>
                  <a:schemeClr val="bg1"/>
                </a:solidFill>
              </a:rPr>
              <a:t>Volte ao editor e feche a caixa de diálogo </a:t>
            </a:r>
            <a:r>
              <a:rPr lang="pt-BR" sz="1800" b="1" dirty="0">
                <a:solidFill>
                  <a:schemeClr val="bg1"/>
                </a:solidFill>
              </a:rPr>
              <a:t>Build Settings</a:t>
            </a:r>
          </a:p>
          <a:p>
            <a:r>
              <a:rPr lang="pt-BR" sz="1800" dirty="0">
                <a:solidFill>
                  <a:schemeClr val="bg1"/>
                </a:solidFill>
              </a:rPr>
              <a:t>Entre no modo de reprodução com o botão </a:t>
            </a:r>
            <a:r>
              <a:rPr lang="pt-BR" sz="1800" b="1" dirty="0">
                <a:solidFill>
                  <a:schemeClr val="bg1"/>
                </a:solidFill>
              </a:rPr>
              <a:t>Play</a:t>
            </a:r>
          </a:p>
          <a:p>
            <a:r>
              <a:rPr lang="pt-BR" sz="1800" dirty="0">
                <a:solidFill>
                  <a:schemeClr val="bg1"/>
                </a:solidFill>
              </a:rPr>
              <a:t>A partir da interface de usuário do </a:t>
            </a:r>
            <a:r>
              <a:rPr lang="pt-BR" sz="1800" b="1" dirty="0" err="1">
                <a:solidFill>
                  <a:schemeClr val="bg1"/>
                </a:solidFill>
              </a:rPr>
              <a:t>NetworkManagerHUD</a:t>
            </a:r>
            <a:r>
              <a:rPr lang="pt-BR" sz="1800" dirty="0">
                <a:solidFill>
                  <a:schemeClr val="bg1"/>
                </a:solidFill>
              </a:rPr>
              <a:t>, escolha </a:t>
            </a:r>
            <a:r>
              <a:rPr lang="pt-BR" sz="1800" b="1" dirty="0">
                <a:solidFill>
                  <a:schemeClr val="bg1"/>
                </a:solidFill>
              </a:rPr>
              <a:t>LAN </a:t>
            </a:r>
            <a:r>
              <a:rPr lang="pt-BR" sz="1800" b="1" dirty="0" err="1">
                <a:solidFill>
                  <a:schemeClr val="bg1"/>
                </a:solidFill>
              </a:rPr>
              <a:t>Client</a:t>
            </a:r>
            <a:r>
              <a:rPr lang="pt-BR" sz="1800" dirty="0">
                <a:solidFill>
                  <a:schemeClr val="bg1"/>
                </a:solidFill>
              </a:rPr>
              <a:t> para se conectar ao host como cliente</a:t>
            </a:r>
          </a:p>
          <a:p>
            <a:r>
              <a:rPr lang="pt-BR" sz="1800" dirty="0">
                <a:solidFill>
                  <a:schemeClr val="bg1"/>
                </a:solidFill>
              </a:rPr>
              <a:t>Deve haver dois cubos agora, um para o </a:t>
            </a:r>
            <a:r>
              <a:rPr lang="pt-BR" sz="1800" b="1" dirty="0">
                <a:solidFill>
                  <a:schemeClr val="bg1"/>
                </a:solidFill>
              </a:rPr>
              <a:t>Local Player</a:t>
            </a:r>
            <a:r>
              <a:rPr lang="pt-BR" sz="1800" dirty="0">
                <a:solidFill>
                  <a:schemeClr val="bg1"/>
                </a:solidFill>
              </a:rPr>
              <a:t> no host e outro para o </a:t>
            </a:r>
            <a:r>
              <a:rPr lang="pt-BR" sz="1800" b="1" dirty="0">
                <a:solidFill>
                  <a:schemeClr val="bg1"/>
                </a:solidFill>
              </a:rPr>
              <a:t>Remote Player</a:t>
            </a:r>
            <a:r>
              <a:rPr lang="pt-BR" sz="1800" dirty="0">
                <a:solidFill>
                  <a:schemeClr val="bg1"/>
                </a:solidFill>
              </a:rPr>
              <a:t> para o cliente</a:t>
            </a:r>
          </a:p>
          <a:p>
            <a:r>
              <a:rPr lang="pt-BR" sz="1800" dirty="0">
                <a:solidFill>
                  <a:schemeClr val="bg1"/>
                </a:solidFill>
              </a:rPr>
              <a:t>Pressione as teclas de seta para mover o cubo</a:t>
            </a:r>
          </a:p>
          <a:p>
            <a:r>
              <a:rPr lang="pt-BR" sz="1800" dirty="0">
                <a:solidFill>
                  <a:schemeClr val="bg1"/>
                </a:solidFill>
              </a:rPr>
              <a:t>Ambos os cubos atualmente se movem! Isso porque o script de movimento </a:t>
            </a:r>
            <a:r>
              <a:rPr lang="pt-BR" sz="1800" b="1" dirty="0">
                <a:solidFill>
                  <a:schemeClr val="bg1"/>
                </a:solidFill>
              </a:rPr>
              <a:t>NÃO</a:t>
            </a:r>
            <a:r>
              <a:rPr lang="pt-BR" sz="1800" dirty="0">
                <a:solidFill>
                  <a:schemeClr val="bg1"/>
                </a:solidFill>
              </a:rPr>
              <a:t> é compatível para um jogo em rede</a:t>
            </a:r>
          </a:p>
        </p:txBody>
      </p:sp>
    </p:spTree>
    <p:extLst>
      <p:ext uri="{BB962C8B-B14F-4D97-AF65-F5344CB8AC3E}">
        <p14:creationId xmlns:p14="http://schemas.microsoft.com/office/powerpoint/2010/main" val="1850510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Criar o Movimento do Jogador em Rede</a:t>
            </a:r>
          </a:p>
        </p:txBody>
      </p:sp>
      <p:sp>
        <p:nvSpPr>
          <p:cNvPr id="3" name="Espaço Reservado para Conteúdo 2"/>
          <p:cNvSpPr>
            <a:spLocks noGrp="1"/>
          </p:cNvSpPr>
          <p:nvPr>
            <p:ph sz="half" idx="1"/>
          </p:nvPr>
        </p:nvSpPr>
        <p:spPr>
          <a:xfrm>
            <a:off x="308113" y="1178011"/>
            <a:ext cx="8617225" cy="5288691"/>
          </a:xfrm>
        </p:spPr>
        <p:txBody>
          <a:bodyPr/>
          <a:lstStyle/>
          <a:p>
            <a:endParaRPr lang="en-US" sz="2400" dirty="0">
              <a:solidFill>
                <a:schemeClr val="bg1"/>
              </a:solidFill>
            </a:endParaRPr>
          </a:p>
          <a:p>
            <a:r>
              <a:rPr lang="pt-BR" sz="2400" dirty="0">
                <a:solidFill>
                  <a:schemeClr val="bg1"/>
                </a:solidFill>
              </a:rPr>
              <a:t>Fechar o painel </a:t>
            </a:r>
            <a:r>
              <a:rPr lang="pt-BR" sz="2400" b="1" dirty="0">
                <a:solidFill>
                  <a:schemeClr val="bg1"/>
                </a:solidFill>
              </a:rPr>
              <a:t>stand-</a:t>
            </a:r>
            <a:r>
              <a:rPr lang="pt-BR" sz="2400" b="1" dirty="0" err="1">
                <a:solidFill>
                  <a:schemeClr val="bg1"/>
                </a:solidFill>
              </a:rPr>
              <a:t>alone</a:t>
            </a:r>
            <a:endParaRPr lang="pt-BR" sz="2400" b="1" dirty="0">
              <a:solidFill>
                <a:schemeClr val="bg1"/>
              </a:solidFill>
            </a:endParaRPr>
          </a:p>
          <a:p>
            <a:r>
              <a:rPr lang="pt-BR" sz="2400" dirty="0">
                <a:solidFill>
                  <a:schemeClr val="bg1"/>
                </a:solidFill>
              </a:rPr>
              <a:t>Sair do modo de reprodução no editor</a:t>
            </a:r>
          </a:p>
          <a:p>
            <a:r>
              <a:rPr lang="pt-BR" sz="2400" dirty="0">
                <a:solidFill>
                  <a:schemeClr val="bg1"/>
                </a:solidFill>
              </a:rPr>
              <a:t>Abrir o script do </a:t>
            </a:r>
            <a:r>
              <a:rPr lang="pt-BR" sz="2400" b="1" dirty="0" err="1">
                <a:solidFill>
                  <a:schemeClr val="bg1"/>
                </a:solidFill>
              </a:rPr>
              <a:t>PlayerMove</a:t>
            </a:r>
            <a:endParaRPr lang="pt-BR" sz="2400" b="1" dirty="0">
              <a:solidFill>
                <a:schemeClr val="bg1"/>
              </a:solidFill>
            </a:endParaRPr>
          </a:p>
          <a:p>
            <a:r>
              <a:rPr lang="pt-BR" sz="2400" dirty="0">
                <a:solidFill>
                  <a:schemeClr val="bg1"/>
                </a:solidFill>
              </a:rPr>
              <a:t>Atualizar o script para mover apenas o </a:t>
            </a:r>
            <a:r>
              <a:rPr lang="pt-BR" sz="2400" b="1" dirty="0">
                <a:solidFill>
                  <a:schemeClr val="bg1"/>
                </a:solidFill>
              </a:rPr>
              <a:t>Local Player</a:t>
            </a:r>
          </a:p>
          <a:p>
            <a:r>
              <a:rPr lang="pt-BR" sz="2400" dirty="0">
                <a:solidFill>
                  <a:schemeClr val="bg1"/>
                </a:solidFill>
              </a:rPr>
              <a:t>Adicione o </a:t>
            </a:r>
            <a:r>
              <a:rPr lang="pt-BR" sz="2400" dirty="0" err="1">
                <a:solidFill>
                  <a:schemeClr val="bg1"/>
                </a:solidFill>
              </a:rPr>
              <a:t>namespace</a:t>
            </a:r>
            <a:r>
              <a:rPr lang="pt-BR" sz="2400" dirty="0">
                <a:solidFill>
                  <a:schemeClr val="bg1"/>
                </a:solidFill>
              </a:rPr>
              <a:t> </a:t>
            </a:r>
            <a:r>
              <a:rPr lang="pt-BR" sz="2400" b="1" dirty="0" err="1">
                <a:solidFill>
                  <a:schemeClr val="bg1"/>
                </a:solidFill>
              </a:rPr>
              <a:t>using</a:t>
            </a:r>
            <a:r>
              <a:rPr lang="pt-BR" sz="2400" b="1" dirty="0">
                <a:solidFill>
                  <a:schemeClr val="bg1"/>
                </a:solidFill>
              </a:rPr>
              <a:t> </a:t>
            </a:r>
            <a:r>
              <a:rPr lang="pt-BR" sz="2400" b="1" dirty="0" err="1">
                <a:solidFill>
                  <a:schemeClr val="bg1"/>
                </a:solidFill>
              </a:rPr>
              <a:t>UnityEngine.Networking</a:t>
            </a:r>
            <a:endParaRPr lang="pt-BR" sz="2400" b="1" dirty="0">
              <a:solidFill>
                <a:schemeClr val="bg1"/>
              </a:solidFill>
            </a:endParaRPr>
          </a:p>
          <a:p>
            <a:r>
              <a:rPr lang="pt-BR" sz="2400" dirty="0">
                <a:solidFill>
                  <a:schemeClr val="bg1"/>
                </a:solidFill>
              </a:rPr>
              <a:t>Mude </a:t>
            </a:r>
            <a:r>
              <a:rPr lang="pt-BR" sz="2400" b="1" dirty="0" err="1">
                <a:solidFill>
                  <a:schemeClr val="bg1"/>
                </a:solidFill>
              </a:rPr>
              <a:t>MonoBehaviour</a:t>
            </a:r>
            <a:r>
              <a:rPr lang="pt-BR" sz="2400" dirty="0">
                <a:solidFill>
                  <a:schemeClr val="bg1"/>
                </a:solidFill>
              </a:rPr>
              <a:t> para </a:t>
            </a:r>
            <a:r>
              <a:rPr lang="pt-BR" sz="2400" b="1" dirty="0" err="1">
                <a:solidFill>
                  <a:schemeClr val="bg1"/>
                </a:solidFill>
              </a:rPr>
              <a:t>NetworkBehaviour</a:t>
            </a:r>
            <a:endParaRPr lang="pt-BR" sz="2400" dirty="0">
              <a:solidFill>
                <a:schemeClr val="bg1"/>
              </a:solidFill>
            </a:endParaRPr>
          </a:p>
          <a:p>
            <a:r>
              <a:rPr lang="pt-BR" sz="2400" dirty="0">
                <a:solidFill>
                  <a:schemeClr val="bg1"/>
                </a:solidFill>
              </a:rPr>
              <a:t>Adicione uma verificação </a:t>
            </a:r>
            <a:r>
              <a:rPr lang="pt-BR" sz="2400" b="1" dirty="0" err="1">
                <a:solidFill>
                  <a:schemeClr val="bg1"/>
                </a:solidFill>
              </a:rPr>
              <a:t>isLocalPlayer</a:t>
            </a:r>
            <a:r>
              <a:rPr lang="pt-BR" sz="2400" dirty="0">
                <a:solidFill>
                  <a:schemeClr val="bg1"/>
                </a:solidFill>
              </a:rPr>
              <a:t> na função </a:t>
            </a:r>
            <a:r>
              <a:rPr lang="pt-BR" sz="2400" b="1" dirty="0">
                <a:solidFill>
                  <a:schemeClr val="bg1"/>
                </a:solidFill>
              </a:rPr>
              <a:t>Update()</a:t>
            </a:r>
            <a:r>
              <a:rPr lang="pt-BR" sz="2400" dirty="0">
                <a:solidFill>
                  <a:schemeClr val="bg1"/>
                </a:solidFill>
              </a:rPr>
              <a:t>, de modo que apenas o </a:t>
            </a:r>
            <a:r>
              <a:rPr lang="pt-BR" sz="2400" b="1" dirty="0">
                <a:solidFill>
                  <a:schemeClr val="bg1"/>
                </a:solidFill>
              </a:rPr>
              <a:t>Local Player</a:t>
            </a:r>
            <a:r>
              <a:rPr lang="pt-BR" sz="2400" dirty="0">
                <a:solidFill>
                  <a:schemeClr val="bg1"/>
                </a:solidFill>
              </a:rPr>
              <a:t> processe a entrada</a:t>
            </a:r>
            <a:endParaRPr lang="en-US" sz="2400" dirty="0">
              <a:solidFill>
                <a:schemeClr val="bg1"/>
              </a:solidFill>
            </a:endParaRPr>
          </a:p>
        </p:txBody>
      </p:sp>
    </p:spTree>
    <p:extLst>
      <p:ext uri="{BB962C8B-B14F-4D97-AF65-F5344CB8AC3E}">
        <p14:creationId xmlns:p14="http://schemas.microsoft.com/office/powerpoint/2010/main" val="2457798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Criar o Movimento do Jogador em Rede</a:t>
            </a:r>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en-US" sz="1800" b="1" dirty="0">
                <a:solidFill>
                  <a:schemeClr val="accent1"/>
                </a:solidFill>
              </a:rPr>
              <a:t>using</a:t>
            </a:r>
            <a:r>
              <a:rPr lang="en-US" sz="1800" b="1" dirty="0">
                <a:solidFill>
                  <a:schemeClr val="bg1"/>
                </a:solidFill>
              </a:rPr>
              <a:t> </a:t>
            </a:r>
            <a:r>
              <a:rPr lang="en-US" sz="1800" b="1" dirty="0" err="1">
                <a:solidFill>
                  <a:schemeClr val="bg1"/>
                </a:solidFill>
              </a:rPr>
              <a:t>UnityEngine</a:t>
            </a:r>
            <a:r>
              <a:rPr lang="en-US" sz="1800" b="1" dirty="0">
                <a:solidFill>
                  <a:schemeClr val="bg1"/>
                </a:solidFill>
              </a:rPr>
              <a:t>;</a:t>
            </a:r>
          </a:p>
          <a:p>
            <a:pPr marL="0" indent="0">
              <a:buNone/>
            </a:pPr>
            <a:r>
              <a:rPr lang="en-US" sz="1800" b="1" dirty="0">
                <a:solidFill>
                  <a:schemeClr val="accent1"/>
                </a:solidFill>
              </a:rPr>
              <a:t>using</a:t>
            </a:r>
            <a:r>
              <a:rPr lang="en-US" sz="1800" b="1" dirty="0">
                <a:solidFill>
                  <a:schemeClr val="bg1"/>
                </a:solidFill>
              </a:rPr>
              <a:t> </a:t>
            </a:r>
            <a:r>
              <a:rPr lang="en-US" sz="1800" b="1" dirty="0" err="1">
                <a:solidFill>
                  <a:schemeClr val="bg1"/>
                </a:solidFill>
              </a:rPr>
              <a:t>UnityEngine.Networking</a:t>
            </a:r>
            <a:r>
              <a:rPr lang="en-US" sz="1800" b="1" dirty="0">
                <a:solidFill>
                  <a:schemeClr val="bg1"/>
                </a:solidFill>
              </a:rPr>
              <a:t>;</a:t>
            </a:r>
          </a:p>
          <a:p>
            <a:pPr marL="0" indent="0">
              <a:buNone/>
            </a:pPr>
            <a:endParaRPr lang="en-US" sz="1800" dirty="0">
              <a:solidFill>
                <a:schemeClr val="bg1"/>
              </a:solidFill>
            </a:endParaRPr>
          </a:p>
          <a:p>
            <a:pPr marL="0" indent="0">
              <a:buNone/>
            </a:pPr>
            <a:r>
              <a:rPr lang="en-US" sz="1800" dirty="0">
                <a:solidFill>
                  <a:schemeClr val="bg1"/>
                </a:solidFill>
              </a:rPr>
              <a:t>public class </a:t>
            </a:r>
            <a:r>
              <a:rPr lang="en-US" sz="1800" dirty="0" err="1">
                <a:solidFill>
                  <a:schemeClr val="bg1"/>
                </a:solidFill>
              </a:rPr>
              <a:t>PlayerMove</a:t>
            </a:r>
            <a:r>
              <a:rPr lang="en-US" sz="1800" dirty="0">
                <a:solidFill>
                  <a:schemeClr val="bg1"/>
                </a:solidFill>
              </a:rPr>
              <a:t> : </a:t>
            </a:r>
            <a:r>
              <a:rPr lang="en-US" sz="1800" dirty="0" err="1">
                <a:solidFill>
                  <a:schemeClr val="bg1"/>
                </a:solidFill>
              </a:rPr>
              <a:t>NetworkBehaviour</a:t>
            </a:r>
            <a:endParaRPr lang="en-US" sz="1800" dirty="0">
              <a:solidFill>
                <a:schemeClr val="bg1"/>
              </a:solidFill>
            </a:endParaRPr>
          </a:p>
          <a:p>
            <a:pPr marL="0" indent="0">
              <a:buNone/>
            </a:pPr>
            <a:r>
              <a:rPr lang="en-US" sz="1800" dirty="0">
                <a:solidFill>
                  <a:schemeClr val="bg1"/>
                </a:solidFill>
              </a:rPr>
              <a:t>{</a:t>
            </a:r>
          </a:p>
          <a:p>
            <a:pPr marL="0" indent="0">
              <a:buNone/>
            </a:pPr>
            <a:r>
              <a:rPr lang="en-US" sz="1800" dirty="0">
                <a:solidFill>
                  <a:schemeClr val="bg1"/>
                </a:solidFill>
              </a:rPr>
              <a:t>    void Update()</a:t>
            </a:r>
          </a:p>
          <a:p>
            <a:pPr marL="0" indent="0">
              <a:buNone/>
            </a:pPr>
            <a:r>
              <a:rPr lang="en-US" sz="1800" dirty="0">
                <a:solidFill>
                  <a:schemeClr val="bg1"/>
                </a:solidFill>
              </a:rPr>
              <a:t>    {</a:t>
            </a:r>
          </a:p>
          <a:p>
            <a:pPr marL="0" indent="0">
              <a:buNone/>
            </a:pPr>
            <a:r>
              <a:rPr lang="en-US" sz="1800" dirty="0">
                <a:solidFill>
                  <a:schemeClr val="bg1"/>
                </a:solidFill>
              </a:rPr>
              <a:t>        if (!</a:t>
            </a:r>
            <a:r>
              <a:rPr lang="en-US" sz="1800" dirty="0" err="1">
                <a:solidFill>
                  <a:schemeClr val="bg1"/>
                </a:solidFill>
              </a:rPr>
              <a:t>isLocalPlayer</a:t>
            </a:r>
            <a:r>
              <a:rPr lang="en-US" sz="1800" dirty="0">
                <a:solidFill>
                  <a:schemeClr val="bg1"/>
                </a:solidFill>
              </a:rPr>
              <a:t>)</a:t>
            </a:r>
          </a:p>
          <a:p>
            <a:pPr marL="0" indent="0">
              <a:buNone/>
            </a:pPr>
            <a:r>
              <a:rPr lang="en-US" sz="1800" dirty="0">
                <a:solidFill>
                  <a:schemeClr val="bg1"/>
                </a:solidFill>
              </a:rPr>
              <a:t>            return;</a:t>
            </a:r>
          </a:p>
          <a:p>
            <a:pPr marL="0" indent="0">
              <a:buNone/>
            </a:pP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var</a:t>
            </a:r>
            <a:r>
              <a:rPr lang="en-US" sz="1800" dirty="0">
                <a:solidFill>
                  <a:schemeClr val="bg1"/>
                </a:solidFill>
              </a:rPr>
              <a:t> x = </a:t>
            </a:r>
            <a:r>
              <a:rPr lang="en-US" sz="1800" dirty="0" err="1">
                <a:solidFill>
                  <a:schemeClr val="bg1"/>
                </a:solidFill>
              </a:rPr>
              <a:t>Input.GetAxis</a:t>
            </a:r>
            <a:r>
              <a:rPr lang="en-US" sz="1800" dirty="0">
                <a:solidFill>
                  <a:schemeClr val="bg1"/>
                </a:solidFill>
              </a:rPr>
              <a:t>("Horizontal")*0.1f;</a:t>
            </a:r>
          </a:p>
          <a:p>
            <a:pPr marL="0" indent="0">
              <a:buNone/>
            </a:pPr>
            <a:r>
              <a:rPr lang="en-US" sz="1800" dirty="0">
                <a:solidFill>
                  <a:schemeClr val="bg1"/>
                </a:solidFill>
              </a:rPr>
              <a:t>        </a:t>
            </a:r>
            <a:r>
              <a:rPr lang="en-US" sz="1800" dirty="0" err="1">
                <a:solidFill>
                  <a:schemeClr val="bg1"/>
                </a:solidFill>
              </a:rPr>
              <a:t>var</a:t>
            </a:r>
            <a:r>
              <a:rPr lang="en-US" sz="1800" dirty="0">
                <a:solidFill>
                  <a:schemeClr val="bg1"/>
                </a:solidFill>
              </a:rPr>
              <a:t> z = </a:t>
            </a:r>
            <a:r>
              <a:rPr lang="en-US" sz="1800" dirty="0" err="1">
                <a:solidFill>
                  <a:schemeClr val="bg1"/>
                </a:solidFill>
              </a:rPr>
              <a:t>Input.GetAxis</a:t>
            </a:r>
            <a:r>
              <a:rPr lang="en-US" sz="1800" dirty="0">
                <a:solidFill>
                  <a:schemeClr val="bg1"/>
                </a:solidFill>
              </a:rPr>
              <a:t>("Vertical")*0.1f;</a:t>
            </a:r>
          </a:p>
          <a:p>
            <a:pPr marL="0" indent="0">
              <a:buNone/>
            </a:pPr>
            <a:endParaRPr lang="en-US" sz="1800" dirty="0">
              <a:solidFill>
                <a:schemeClr val="bg1"/>
              </a:solidFill>
            </a:endParaRPr>
          </a:p>
          <a:p>
            <a:pPr marL="0" indent="0">
              <a:buNone/>
            </a:pPr>
            <a:r>
              <a:rPr lang="en-US" sz="1800" dirty="0">
                <a:solidFill>
                  <a:schemeClr val="bg1"/>
                </a:solidFill>
              </a:rPr>
              <a:t>        </a:t>
            </a:r>
            <a:r>
              <a:rPr lang="en-US" sz="1800" dirty="0" err="1">
                <a:solidFill>
                  <a:schemeClr val="bg1"/>
                </a:solidFill>
              </a:rPr>
              <a:t>transform.Translate</a:t>
            </a:r>
            <a:r>
              <a:rPr lang="en-US" sz="1800" dirty="0">
                <a:solidFill>
                  <a:schemeClr val="bg1"/>
                </a:solidFill>
              </a:rPr>
              <a:t>(x, 0, z);</a:t>
            </a:r>
          </a:p>
          <a:p>
            <a:pPr marL="0" indent="0">
              <a:buNone/>
            </a:pPr>
            <a:r>
              <a:rPr lang="en-US" sz="1800" dirty="0">
                <a:solidFill>
                  <a:schemeClr val="bg1"/>
                </a:solidFill>
              </a:rPr>
              <a:t>    }</a:t>
            </a:r>
          </a:p>
          <a:p>
            <a:pPr marL="0" indent="0">
              <a:buNone/>
            </a:pPr>
            <a:r>
              <a:rPr lang="en-US" sz="1800" dirty="0">
                <a:solidFill>
                  <a:schemeClr val="bg1"/>
                </a:solidFill>
              </a:rPr>
              <a:t>}</a:t>
            </a:r>
          </a:p>
        </p:txBody>
      </p:sp>
    </p:spTree>
    <p:extLst>
      <p:ext uri="{BB962C8B-B14F-4D97-AF65-F5344CB8AC3E}">
        <p14:creationId xmlns:p14="http://schemas.microsoft.com/office/powerpoint/2010/main" val="558909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3"/>
          <a:srcRect l="1034" r="8845" b="2"/>
          <a:stretch/>
        </p:blipFill>
        <p:spPr>
          <a:xfrm>
            <a:off x="5064633" y="722376"/>
            <a:ext cx="3586734" cy="5413248"/>
          </a:xfrm>
          <a:prstGeom prst="rect">
            <a:avLst/>
          </a:prstGeom>
          <a:effectLst/>
        </p:spPr>
      </p:pic>
      <p:sp>
        <p:nvSpPr>
          <p:cNvPr id="2" name="Título 1"/>
          <p:cNvSpPr>
            <a:spLocks noGrp="1"/>
          </p:cNvSpPr>
          <p:nvPr>
            <p:ph type="title"/>
          </p:nvPr>
        </p:nvSpPr>
        <p:spPr>
          <a:xfrm>
            <a:off x="486696" y="638144"/>
            <a:ext cx="3715451" cy="1676603"/>
          </a:xfrm>
        </p:spPr>
        <p:txBody>
          <a:bodyPr vert="horz" lIns="91440" tIns="45720" rIns="91440" bIns="45720" rtlCol="0" anchor="ctr">
            <a:normAutofit/>
          </a:bodyPr>
          <a:lstStyle/>
          <a:p>
            <a:pPr algn="l">
              <a:lnSpc>
                <a:spcPct val="90000"/>
              </a:lnSpc>
            </a:pPr>
            <a:r>
              <a:rPr lang="en-US" sz="3200" b="1" dirty="0" err="1"/>
              <a:t>Criar</a:t>
            </a:r>
            <a:r>
              <a:rPr lang="en-US" sz="3200" b="1" dirty="0"/>
              <a:t> o </a:t>
            </a:r>
            <a:r>
              <a:rPr lang="en-US" sz="3200" b="1" dirty="0" err="1"/>
              <a:t>Movimento</a:t>
            </a:r>
            <a:r>
              <a:rPr lang="en-US" sz="3200" b="1" dirty="0"/>
              <a:t> do </a:t>
            </a:r>
            <a:r>
              <a:rPr lang="en-US" sz="3200" b="1" dirty="0" err="1"/>
              <a:t>Jogador</a:t>
            </a:r>
            <a:r>
              <a:rPr lang="en-US" sz="3200" b="1" dirty="0"/>
              <a:t> </a:t>
            </a:r>
            <a:r>
              <a:rPr lang="en-US" sz="3200" b="1" dirty="0" err="1"/>
              <a:t>em</a:t>
            </a:r>
            <a:r>
              <a:rPr lang="en-US" sz="3200" b="1" dirty="0"/>
              <a:t> Rede</a:t>
            </a:r>
          </a:p>
        </p:txBody>
      </p:sp>
      <p:sp>
        <p:nvSpPr>
          <p:cNvPr id="3" name="Espaço Reservado para Conteúdo 2"/>
          <p:cNvSpPr>
            <a:spLocks noGrp="1"/>
          </p:cNvSpPr>
          <p:nvPr>
            <p:ph sz="half" idx="1"/>
          </p:nvPr>
        </p:nvSpPr>
        <p:spPr>
          <a:xfrm>
            <a:off x="486698" y="2438401"/>
            <a:ext cx="3715449" cy="3779520"/>
          </a:xfrm>
        </p:spPr>
        <p:txBody>
          <a:bodyPr vert="horz" lIns="91440" tIns="45720" rIns="91440" bIns="45720" rtlCol="0">
            <a:normAutofit lnSpcReduction="10000"/>
          </a:bodyPr>
          <a:lstStyle/>
          <a:p>
            <a:pPr indent="-228600">
              <a:lnSpc>
                <a:spcPct val="90000"/>
              </a:lnSpc>
            </a:pPr>
            <a:r>
              <a:rPr lang="en-US" sz="2400" dirty="0" err="1">
                <a:solidFill>
                  <a:schemeClr val="bg1"/>
                </a:solidFill>
              </a:rPr>
              <a:t>Encontre</a:t>
            </a:r>
            <a:r>
              <a:rPr lang="en-US" sz="2400" dirty="0">
                <a:solidFill>
                  <a:schemeClr val="bg1"/>
                </a:solidFill>
              </a:rPr>
              <a:t> o Prefab do </a:t>
            </a:r>
            <a:r>
              <a:rPr lang="en-US" sz="2400" dirty="0" err="1">
                <a:solidFill>
                  <a:srgbClr val="FF0000"/>
                </a:solidFill>
              </a:rPr>
              <a:t>PlayerCube</a:t>
            </a:r>
            <a:r>
              <a:rPr lang="en-US" sz="2400" dirty="0">
                <a:solidFill>
                  <a:srgbClr val="FF0000"/>
                </a:solidFill>
              </a:rPr>
              <a:t> </a:t>
            </a:r>
            <a:r>
              <a:rPr lang="en-US" sz="2400" dirty="0">
                <a:solidFill>
                  <a:schemeClr val="bg1"/>
                </a:solidFill>
              </a:rPr>
              <a:t>no </a:t>
            </a:r>
            <a:r>
              <a:rPr lang="en-US" sz="2400" dirty="0" err="1">
                <a:solidFill>
                  <a:schemeClr val="bg1"/>
                </a:solidFill>
              </a:rPr>
              <a:t>painel</a:t>
            </a:r>
            <a:r>
              <a:rPr lang="en-US" sz="2400" dirty="0">
                <a:solidFill>
                  <a:schemeClr val="bg1"/>
                </a:solidFill>
              </a:rPr>
              <a:t> </a:t>
            </a:r>
            <a:r>
              <a:rPr lang="en-US" sz="2400" dirty="0">
                <a:solidFill>
                  <a:srgbClr val="FF0000"/>
                </a:solidFill>
              </a:rPr>
              <a:t>Assets</a:t>
            </a:r>
            <a:r>
              <a:rPr lang="en-US" sz="2400" dirty="0">
                <a:solidFill>
                  <a:schemeClr val="bg1"/>
                </a:solidFill>
              </a:rPr>
              <a:t> e o </a:t>
            </a:r>
            <a:r>
              <a:rPr lang="en-US" sz="2400" dirty="0" err="1">
                <a:solidFill>
                  <a:schemeClr val="bg1"/>
                </a:solidFill>
              </a:rPr>
              <a:t>selecione</a:t>
            </a:r>
            <a:endParaRPr lang="en-US" sz="2400" dirty="0">
              <a:solidFill>
                <a:schemeClr val="bg1"/>
              </a:solidFill>
            </a:endParaRPr>
          </a:p>
          <a:p>
            <a:pPr indent="-228600">
              <a:lnSpc>
                <a:spcPct val="90000"/>
              </a:lnSpc>
            </a:pPr>
            <a:r>
              <a:rPr lang="en-US" sz="2400" dirty="0">
                <a:solidFill>
                  <a:schemeClr val="bg1"/>
                </a:solidFill>
              </a:rPr>
              <a:t>Clique no </a:t>
            </a:r>
            <a:r>
              <a:rPr lang="en-US" sz="2400" dirty="0" err="1">
                <a:solidFill>
                  <a:schemeClr val="bg1"/>
                </a:solidFill>
              </a:rPr>
              <a:t>botão</a:t>
            </a:r>
            <a:r>
              <a:rPr lang="en-US" sz="2400" dirty="0">
                <a:solidFill>
                  <a:schemeClr val="bg1"/>
                </a:solidFill>
              </a:rPr>
              <a:t> </a:t>
            </a:r>
            <a:r>
              <a:rPr lang="en-US" sz="2400" dirty="0">
                <a:solidFill>
                  <a:srgbClr val="FF0000"/>
                </a:solidFill>
              </a:rPr>
              <a:t>Add Component</a:t>
            </a:r>
            <a:r>
              <a:rPr lang="en-US" sz="2400" dirty="0">
                <a:solidFill>
                  <a:schemeClr val="bg1"/>
                </a:solidFill>
              </a:rPr>
              <a:t> e </a:t>
            </a:r>
            <a:r>
              <a:rPr lang="en-US" sz="2400" dirty="0" err="1">
                <a:solidFill>
                  <a:schemeClr val="bg1"/>
                </a:solidFill>
              </a:rPr>
              <a:t>adicione</a:t>
            </a:r>
            <a:r>
              <a:rPr lang="en-US" sz="2400" dirty="0">
                <a:solidFill>
                  <a:schemeClr val="bg1"/>
                </a:solidFill>
              </a:rPr>
              <a:t> o </a:t>
            </a:r>
            <a:r>
              <a:rPr lang="en-US" sz="2400" dirty="0" err="1">
                <a:solidFill>
                  <a:schemeClr val="bg1"/>
                </a:solidFill>
              </a:rPr>
              <a:t>componente</a:t>
            </a:r>
            <a:r>
              <a:rPr lang="en-US" sz="2400" dirty="0">
                <a:solidFill>
                  <a:schemeClr val="bg1"/>
                </a:solidFill>
              </a:rPr>
              <a:t> </a:t>
            </a:r>
            <a:r>
              <a:rPr lang="en-US" sz="2400" b="1" dirty="0">
                <a:solidFill>
                  <a:srgbClr val="FF0000"/>
                </a:solidFill>
              </a:rPr>
              <a:t>Networking</a:t>
            </a:r>
            <a:r>
              <a:rPr lang="en-US" sz="2400" dirty="0">
                <a:solidFill>
                  <a:srgbClr val="FF0000"/>
                </a:solidFill>
              </a:rPr>
              <a:t> -&gt; </a:t>
            </a:r>
            <a:r>
              <a:rPr lang="en-US" sz="2400" b="1" dirty="0" err="1">
                <a:solidFill>
                  <a:srgbClr val="FF0000"/>
                </a:solidFill>
              </a:rPr>
              <a:t>NetworkTransform</a:t>
            </a:r>
            <a:r>
              <a:rPr lang="en-US" sz="2400" dirty="0">
                <a:solidFill>
                  <a:schemeClr val="bg1"/>
                </a:solidFill>
              </a:rPr>
              <a:t>. Este </a:t>
            </a:r>
            <a:r>
              <a:rPr lang="en-US" sz="2400" dirty="0" err="1">
                <a:solidFill>
                  <a:schemeClr val="bg1"/>
                </a:solidFill>
              </a:rPr>
              <a:t>componente</a:t>
            </a:r>
            <a:r>
              <a:rPr lang="en-US" sz="2400" dirty="0">
                <a:solidFill>
                  <a:schemeClr val="bg1"/>
                </a:solidFill>
              </a:rPr>
              <a:t> </a:t>
            </a:r>
            <a:r>
              <a:rPr lang="en-US" sz="2400" dirty="0" err="1">
                <a:solidFill>
                  <a:schemeClr val="bg1"/>
                </a:solidFill>
              </a:rPr>
              <a:t>faz</a:t>
            </a:r>
            <a:r>
              <a:rPr lang="en-US" sz="2400" dirty="0">
                <a:solidFill>
                  <a:schemeClr val="bg1"/>
                </a:solidFill>
              </a:rPr>
              <a:t> com que o </a:t>
            </a:r>
            <a:r>
              <a:rPr lang="en-US" sz="2400" dirty="0" err="1">
                <a:solidFill>
                  <a:schemeClr val="bg1"/>
                </a:solidFill>
              </a:rPr>
              <a:t>objeto</a:t>
            </a:r>
            <a:r>
              <a:rPr lang="en-US" sz="2400" dirty="0">
                <a:solidFill>
                  <a:schemeClr val="bg1"/>
                </a:solidFill>
              </a:rPr>
              <a:t> </a:t>
            </a:r>
            <a:r>
              <a:rPr lang="en-US" sz="2400" dirty="0" err="1">
                <a:solidFill>
                  <a:schemeClr val="bg1"/>
                </a:solidFill>
              </a:rPr>
              <a:t>sincronize</a:t>
            </a:r>
            <a:r>
              <a:rPr lang="en-US" sz="2400" dirty="0">
                <a:solidFill>
                  <a:schemeClr val="bg1"/>
                </a:solidFill>
              </a:rPr>
              <a:t> </a:t>
            </a:r>
            <a:r>
              <a:rPr lang="en-US" sz="2400" dirty="0" err="1">
                <a:solidFill>
                  <a:schemeClr val="bg1"/>
                </a:solidFill>
              </a:rPr>
              <a:t>sua</a:t>
            </a:r>
            <a:r>
              <a:rPr lang="en-US" sz="2400" dirty="0">
                <a:solidFill>
                  <a:schemeClr val="bg1"/>
                </a:solidFill>
              </a:rPr>
              <a:t> </a:t>
            </a:r>
            <a:r>
              <a:rPr lang="en-US" sz="2400" dirty="0" err="1">
                <a:solidFill>
                  <a:schemeClr val="bg1"/>
                </a:solidFill>
              </a:rPr>
              <a:t>posição</a:t>
            </a:r>
            <a:r>
              <a:rPr lang="en-US" sz="2400" dirty="0">
                <a:solidFill>
                  <a:schemeClr val="bg1"/>
                </a:solidFill>
              </a:rPr>
              <a:t> </a:t>
            </a:r>
            <a:r>
              <a:rPr lang="en-US" sz="2400" dirty="0" err="1">
                <a:solidFill>
                  <a:schemeClr val="bg1"/>
                </a:solidFill>
              </a:rPr>
              <a:t>na</a:t>
            </a:r>
            <a:r>
              <a:rPr lang="en-US" sz="2400" dirty="0">
                <a:solidFill>
                  <a:schemeClr val="bg1"/>
                </a:solidFill>
              </a:rPr>
              <a:t> </a:t>
            </a:r>
            <a:r>
              <a:rPr lang="en-US" sz="2400" dirty="0" err="1">
                <a:solidFill>
                  <a:schemeClr val="bg1"/>
                </a:solidFill>
              </a:rPr>
              <a:t>rede</a:t>
            </a:r>
            <a:endParaRPr lang="en-US" sz="2400" dirty="0">
              <a:solidFill>
                <a:schemeClr val="bg1"/>
              </a:solidFill>
            </a:endParaRPr>
          </a:p>
          <a:p>
            <a:pPr indent="-228600">
              <a:lnSpc>
                <a:spcPct val="90000"/>
              </a:lnSpc>
            </a:pPr>
            <a:r>
              <a:rPr lang="en-US" sz="2400" dirty="0">
                <a:solidFill>
                  <a:schemeClr val="bg1"/>
                </a:solidFill>
              </a:rPr>
              <a:t>Salve o </a:t>
            </a:r>
            <a:r>
              <a:rPr lang="en-US" sz="2400" dirty="0" err="1">
                <a:solidFill>
                  <a:schemeClr val="bg1"/>
                </a:solidFill>
              </a:rPr>
              <a:t>projeto</a:t>
            </a:r>
            <a:r>
              <a:rPr lang="en-US" sz="2400" dirty="0">
                <a:solidFill>
                  <a:schemeClr val="bg1"/>
                </a:solidFill>
              </a:rPr>
              <a:t> </a:t>
            </a:r>
            <a:r>
              <a:rPr lang="en-US" sz="2400" dirty="0" err="1">
                <a:solidFill>
                  <a:schemeClr val="bg1"/>
                </a:solidFill>
              </a:rPr>
              <a:t>novamente</a:t>
            </a:r>
            <a:endParaRPr lang="en-US" sz="2400" dirty="0">
              <a:solidFill>
                <a:schemeClr val="bg1"/>
              </a:solidFill>
            </a:endParaRPr>
          </a:p>
          <a:p>
            <a:pPr indent="-228600">
              <a:lnSpc>
                <a:spcPct val="90000"/>
              </a:lnSpc>
            </a:pPr>
            <a:endParaRPr lang="en-US" sz="2400" dirty="0">
              <a:solidFill>
                <a:schemeClr val="bg1"/>
              </a:solidFill>
            </a:endParaRPr>
          </a:p>
        </p:txBody>
      </p:sp>
    </p:spTree>
    <p:extLst>
      <p:ext uri="{BB962C8B-B14F-4D97-AF65-F5344CB8AC3E}">
        <p14:creationId xmlns:p14="http://schemas.microsoft.com/office/powerpoint/2010/main" val="1089749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Testar o Movimento Multiplayer</a:t>
            </a:r>
          </a:p>
        </p:txBody>
      </p:sp>
      <p:sp>
        <p:nvSpPr>
          <p:cNvPr id="3" name="Espaço Reservado para Conteúdo 2"/>
          <p:cNvSpPr>
            <a:spLocks noGrp="1"/>
          </p:cNvSpPr>
          <p:nvPr>
            <p:ph sz="half" idx="1"/>
          </p:nvPr>
        </p:nvSpPr>
        <p:spPr>
          <a:xfrm>
            <a:off x="308113" y="1178011"/>
            <a:ext cx="8617225" cy="5288691"/>
          </a:xfrm>
        </p:spPr>
        <p:txBody>
          <a:bodyPr/>
          <a:lstStyle/>
          <a:p>
            <a:r>
              <a:rPr lang="en-US" dirty="0">
                <a:solidFill>
                  <a:srgbClr val="FF0000"/>
                </a:solidFill>
              </a:rPr>
              <a:t>Build</a:t>
            </a:r>
            <a:r>
              <a:rPr lang="en-US" dirty="0">
                <a:solidFill>
                  <a:schemeClr val="bg1">
                    <a:lumMod val="95000"/>
                  </a:schemeClr>
                </a:solidFill>
              </a:rPr>
              <a:t> and </a:t>
            </a:r>
            <a:r>
              <a:rPr lang="en-US" dirty="0">
                <a:solidFill>
                  <a:srgbClr val="FF0000"/>
                </a:solidFill>
              </a:rPr>
              <a:t>run</a:t>
            </a:r>
            <a:r>
              <a:rPr lang="en-US" dirty="0">
                <a:solidFill>
                  <a:schemeClr val="bg1">
                    <a:lumMod val="95000"/>
                  </a:schemeClr>
                </a:solidFill>
              </a:rPr>
              <a:t> </a:t>
            </a:r>
            <a:r>
              <a:rPr lang="en-US" dirty="0" err="1">
                <a:solidFill>
                  <a:schemeClr val="bg1">
                    <a:lumMod val="95000"/>
                  </a:schemeClr>
                </a:solidFill>
              </a:rPr>
              <a:t>em</a:t>
            </a:r>
            <a:r>
              <a:rPr lang="en-US" dirty="0">
                <a:solidFill>
                  <a:schemeClr val="bg1">
                    <a:lumMod val="95000"/>
                  </a:schemeClr>
                </a:solidFill>
              </a:rPr>
              <a:t> </a:t>
            </a:r>
            <a:r>
              <a:rPr lang="en-US" dirty="0">
                <a:solidFill>
                  <a:srgbClr val="FF0000"/>
                </a:solidFill>
              </a:rPr>
              <a:t>stand-alone </a:t>
            </a:r>
            <a:r>
              <a:rPr lang="en-US" dirty="0" err="1">
                <a:solidFill>
                  <a:schemeClr val="bg1">
                    <a:lumMod val="95000"/>
                  </a:schemeClr>
                </a:solidFill>
              </a:rPr>
              <a:t>novamente</a:t>
            </a:r>
            <a:r>
              <a:rPr lang="en-US" dirty="0">
                <a:solidFill>
                  <a:schemeClr val="bg1">
                    <a:lumMod val="95000"/>
                  </a:schemeClr>
                </a:solidFill>
              </a:rPr>
              <a:t> e </a:t>
            </a:r>
            <a:r>
              <a:rPr lang="en-US" dirty="0" err="1">
                <a:solidFill>
                  <a:schemeClr val="bg1">
                    <a:lumMod val="95000"/>
                  </a:schemeClr>
                </a:solidFill>
              </a:rPr>
              <a:t>inicie</a:t>
            </a:r>
            <a:r>
              <a:rPr lang="en-US" dirty="0">
                <a:solidFill>
                  <a:schemeClr val="bg1">
                    <a:lumMod val="95000"/>
                  </a:schemeClr>
                </a:solidFill>
              </a:rPr>
              <a:t> </a:t>
            </a:r>
            <a:r>
              <a:rPr lang="en-US" dirty="0" err="1">
                <a:solidFill>
                  <a:schemeClr val="bg1">
                    <a:lumMod val="95000"/>
                  </a:schemeClr>
                </a:solidFill>
              </a:rPr>
              <a:t>como</a:t>
            </a:r>
            <a:r>
              <a:rPr lang="en-US" dirty="0">
                <a:solidFill>
                  <a:schemeClr val="bg1">
                    <a:lumMod val="95000"/>
                  </a:schemeClr>
                </a:solidFill>
              </a:rPr>
              <a:t> </a:t>
            </a:r>
            <a:r>
              <a:rPr lang="en-US" dirty="0">
                <a:solidFill>
                  <a:srgbClr val="FF0000"/>
                </a:solidFill>
              </a:rPr>
              <a:t>host</a:t>
            </a:r>
          </a:p>
          <a:p>
            <a:endParaRPr lang="en-US" dirty="0">
              <a:solidFill>
                <a:schemeClr val="bg1">
                  <a:lumMod val="95000"/>
                </a:schemeClr>
              </a:solidFill>
            </a:endParaRPr>
          </a:p>
          <a:p>
            <a:r>
              <a:rPr lang="en-US" dirty="0">
                <a:solidFill>
                  <a:schemeClr val="bg1">
                    <a:lumMod val="95000"/>
                  </a:schemeClr>
                </a:solidFill>
              </a:rPr>
              <a:t>Clique </a:t>
            </a:r>
            <a:r>
              <a:rPr lang="en-US" dirty="0" err="1">
                <a:solidFill>
                  <a:schemeClr val="bg1">
                    <a:lumMod val="95000"/>
                  </a:schemeClr>
                </a:solidFill>
              </a:rPr>
              <a:t>em</a:t>
            </a:r>
            <a:r>
              <a:rPr lang="en-US" dirty="0">
                <a:solidFill>
                  <a:schemeClr val="bg1">
                    <a:lumMod val="95000"/>
                  </a:schemeClr>
                </a:solidFill>
              </a:rPr>
              <a:t> </a:t>
            </a:r>
            <a:r>
              <a:rPr lang="en-US" dirty="0">
                <a:solidFill>
                  <a:srgbClr val="FF0000"/>
                </a:solidFill>
              </a:rPr>
              <a:t>Play </a:t>
            </a:r>
            <a:r>
              <a:rPr lang="en-US" dirty="0">
                <a:solidFill>
                  <a:schemeClr val="bg1">
                    <a:lumMod val="95000"/>
                  </a:schemeClr>
                </a:solidFill>
              </a:rPr>
              <a:t>no editor e </a:t>
            </a:r>
            <a:r>
              <a:rPr lang="en-US" dirty="0" err="1">
                <a:solidFill>
                  <a:schemeClr val="bg1">
                    <a:lumMod val="95000"/>
                  </a:schemeClr>
                </a:solidFill>
              </a:rPr>
              <a:t>conecte</a:t>
            </a:r>
            <a:r>
              <a:rPr lang="en-US" dirty="0">
                <a:solidFill>
                  <a:schemeClr val="bg1">
                    <a:lumMod val="95000"/>
                  </a:schemeClr>
                </a:solidFill>
              </a:rPr>
              <a:t> </a:t>
            </a:r>
            <a:r>
              <a:rPr lang="en-US" dirty="0" err="1">
                <a:solidFill>
                  <a:schemeClr val="bg1">
                    <a:lumMod val="95000"/>
                  </a:schemeClr>
                </a:solidFill>
              </a:rPr>
              <a:t>como</a:t>
            </a:r>
            <a:r>
              <a:rPr lang="en-US" dirty="0">
                <a:solidFill>
                  <a:schemeClr val="bg1">
                    <a:lumMod val="95000"/>
                  </a:schemeClr>
                </a:solidFill>
              </a:rPr>
              <a:t> um </a:t>
            </a:r>
            <a:r>
              <a:rPr lang="en-US" dirty="0" err="1">
                <a:solidFill>
                  <a:schemeClr val="bg1">
                    <a:lumMod val="95000"/>
                  </a:schemeClr>
                </a:solidFill>
              </a:rPr>
              <a:t>cliente</a:t>
            </a:r>
            <a:endParaRPr lang="en-US" dirty="0">
              <a:solidFill>
                <a:schemeClr val="bg1">
                  <a:lumMod val="95000"/>
                </a:schemeClr>
              </a:solidFill>
            </a:endParaRPr>
          </a:p>
          <a:p>
            <a:endParaRPr lang="en-US" dirty="0">
              <a:solidFill>
                <a:schemeClr val="bg1">
                  <a:lumMod val="95000"/>
                </a:schemeClr>
              </a:solidFill>
            </a:endParaRPr>
          </a:p>
          <a:p>
            <a:r>
              <a:rPr lang="en-US" dirty="0">
                <a:solidFill>
                  <a:schemeClr val="bg1">
                    <a:lumMod val="95000"/>
                  </a:schemeClr>
                </a:solidFill>
              </a:rPr>
              <a:t>O </a:t>
            </a:r>
            <a:r>
              <a:rPr lang="en-US" dirty="0" err="1">
                <a:solidFill>
                  <a:schemeClr val="bg1">
                    <a:lumMod val="95000"/>
                  </a:schemeClr>
                </a:solidFill>
              </a:rPr>
              <a:t>objeto</a:t>
            </a:r>
            <a:r>
              <a:rPr lang="en-US" dirty="0">
                <a:solidFill>
                  <a:schemeClr val="bg1">
                    <a:lumMod val="95000"/>
                  </a:schemeClr>
                </a:solidFill>
              </a:rPr>
              <a:t> </a:t>
            </a:r>
            <a:r>
              <a:rPr lang="en-US" dirty="0">
                <a:solidFill>
                  <a:srgbClr val="FF0000"/>
                </a:solidFill>
              </a:rPr>
              <a:t>Player</a:t>
            </a:r>
            <a:r>
              <a:rPr lang="en-US" dirty="0">
                <a:solidFill>
                  <a:schemeClr val="bg1">
                    <a:lumMod val="95000"/>
                  </a:schemeClr>
                </a:solidFill>
              </a:rPr>
              <a:t> </a:t>
            </a:r>
            <a:r>
              <a:rPr lang="en-US" dirty="0" err="1">
                <a:solidFill>
                  <a:schemeClr val="bg1">
                    <a:lumMod val="95000"/>
                  </a:schemeClr>
                </a:solidFill>
              </a:rPr>
              <a:t>deverá</a:t>
            </a:r>
            <a:r>
              <a:rPr lang="en-US" dirty="0">
                <a:solidFill>
                  <a:schemeClr val="bg1">
                    <a:lumMod val="95000"/>
                  </a:schemeClr>
                </a:solidFill>
              </a:rPr>
              <a:t> se mover </a:t>
            </a:r>
            <a:r>
              <a:rPr lang="en-US" dirty="0" err="1">
                <a:solidFill>
                  <a:schemeClr val="bg1">
                    <a:lumMod val="95000"/>
                  </a:schemeClr>
                </a:solidFill>
              </a:rPr>
              <a:t>independentemente</a:t>
            </a:r>
            <a:r>
              <a:rPr lang="en-US" dirty="0">
                <a:solidFill>
                  <a:schemeClr val="bg1">
                    <a:lumMod val="95000"/>
                  </a:schemeClr>
                </a:solidFill>
              </a:rPr>
              <a:t> do outro </a:t>
            </a:r>
            <a:r>
              <a:rPr lang="pt-BR" dirty="0">
                <a:solidFill>
                  <a:schemeClr val="bg1">
                    <a:lumMod val="95000"/>
                  </a:schemeClr>
                </a:solidFill>
              </a:rPr>
              <a:t>e serão controlados pelo </a:t>
            </a:r>
            <a:r>
              <a:rPr lang="pt-BR" dirty="0">
                <a:solidFill>
                  <a:schemeClr val="bg1"/>
                </a:solidFill>
              </a:rPr>
              <a:t>jogador local </a:t>
            </a:r>
            <a:r>
              <a:rPr lang="pt-BR" dirty="0">
                <a:solidFill>
                  <a:schemeClr val="bg1">
                    <a:lumMod val="95000"/>
                  </a:schemeClr>
                </a:solidFill>
              </a:rPr>
              <a:t>em seu cliente</a:t>
            </a:r>
          </a:p>
          <a:p>
            <a:endParaRPr lang="en-US" dirty="0">
              <a:solidFill>
                <a:schemeClr val="bg1">
                  <a:lumMod val="95000"/>
                </a:schemeClr>
              </a:solidFill>
            </a:endParaRP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24197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Identificar seu Player</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Os cubos no jogo são atualmente todos brancos, então o usuário não consegue identificar o seu cubo</a:t>
            </a:r>
          </a:p>
          <a:p>
            <a:r>
              <a:rPr lang="pt-BR" sz="2400" dirty="0">
                <a:solidFill>
                  <a:schemeClr val="bg1">
                    <a:lumMod val="95000"/>
                  </a:schemeClr>
                </a:solidFill>
              </a:rPr>
              <a:t>Para identificar o jogador, tornaremos o cubo do jogador local vermelho:</a:t>
            </a:r>
          </a:p>
          <a:p>
            <a:pPr lvl="1">
              <a:buFont typeface="Wingdings" panose="05000000000000000000" pitchFamily="2" charset="2"/>
              <a:buChar char="ü"/>
            </a:pPr>
            <a:r>
              <a:rPr lang="en-US" sz="2000" dirty="0" err="1">
                <a:solidFill>
                  <a:schemeClr val="bg1">
                    <a:lumMod val="95000"/>
                  </a:schemeClr>
                </a:solidFill>
              </a:rPr>
              <a:t>Abra</a:t>
            </a:r>
            <a:r>
              <a:rPr lang="en-US" sz="2000" dirty="0">
                <a:solidFill>
                  <a:schemeClr val="bg1">
                    <a:lumMod val="95000"/>
                  </a:schemeClr>
                </a:solidFill>
              </a:rPr>
              <a:t> o script </a:t>
            </a:r>
            <a:r>
              <a:rPr lang="en-US" sz="2000" dirty="0" err="1">
                <a:solidFill>
                  <a:srgbClr val="FF0000"/>
                </a:solidFill>
              </a:rPr>
              <a:t>PlayerMove</a:t>
            </a:r>
            <a:r>
              <a:rPr lang="en-US" sz="2000" dirty="0">
                <a:solidFill>
                  <a:srgbClr val="FF0000"/>
                </a:solidFill>
              </a:rPr>
              <a:t> </a:t>
            </a:r>
          </a:p>
          <a:p>
            <a:pPr lvl="1">
              <a:buFont typeface="Wingdings" panose="05000000000000000000" pitchFamily="2" charset="2"/>
              <a:buChar char="ü"/>
            </a:pPr>
            <a:r>
              <a:rPr lang="en-US" sz="2000" dirty="0">
                <a:solidFill>
                  <a:schemeClr val="bg1">
                    <a:lumMod val="95000"/>
                  </a:schemeClr>
                </a:solidFill>
              </a:rPr>
              <a:t>Antes do </a:t>
            </a:r>
            <a:r>
              <a:rPr lang="en-US" sz="2000" dirty="0" err="1">
                <a:solidFill>
                  <a:schemeClr val="bg1">
                    <a:lumMod val="95000"/>
                  </a:schemeClr>
                </a:solidFill>
              </a:rPr>
              <a:t>método</a:t>
            </a:r>
            <a:r>
              <a:rPr lang="en-US" sz="2000" dirty="0">
                <a:solidFill>
                  <a:schemeClr val="bg1">
                    <a:lumMod val="95000"/>
                  </a:schemeClr>
                </a:solidFill>
              </a:rPr>
              <a:t> Update(), </a:t>
            </a:r>
            <a:r>
              <a:rPr lang="en-US" sz="2000" dirty="0" err="1">
                <a:solidFill>
                  <a:schemeClr val="bg1">
                    <a:lumMod val="95000"/>
                  </a:schemeClr>
                </a:solidFill>
              </a:rPr>
              <a:t>adicione</a:t>
            </a:r>
            <a:r>
              <a:rPr lang="en-US" sz="2000" dirty="0">
                <a:solidFill>
                  <a:schemeClr val="bg1">
                    <a:lumMod val="95000"/>
                  </a:schemeClr>
                </a:solidFill>
              </a:rPr>
              <a:t> </a:t>
            </a:r>
            <a:r>
              <a:rPr lang="en-US" sz="2000" dirty="0" err="1">
                <a:solidFill>
                  <a:schemeClr val="bg1">
                    <a:lumMod val="95000"/>
                  </a:schemeClr>
                </a:solidFill>
              </a:rPr>
              <a:t>uma</a:t>
            </a:r>
            <a:r>
              <a:rPr lang="en-US" sz="2000" dirty="0">
                <a:solidFill>
                  <a:schemeClr val="bg1">
                    <a:lumMod val="95000"/>
                  </a:schemeClr>
                </a:solidFill>
              </a:rPr>
              <a:t> </a:t>
            </a:r>
            <a:r>
              <a:rPr lang="en-US" sz="2000" dirty="0" err="1">
                <a:solidFill>
                  <a:schemeClr val="bg1">
                    <a:lumMod val="95000"/>
                  </a:schemeClr>
                </a:solidFill>
              </a:rPr>
              <a:t>implementação</a:t>
            </a:r>
            <a:r>
              <a:rPr lang="en-US" sz="2000" dirty="0">
                <a:solidFill>
                  <a:schemeClr val="bg1">
                    <a:lumMod val="95000"/>
                  </a:schemeClr>
                </a:solidFill>
              </a:rPr>
              <a:t> da </a:t>
            </a:r>
            <a:r>
              <a:rPr lang="en-US" sz="2000" dirty="0" err="1">
                <a:solidFill>
                  <a:schemeClr val="bg1">
                    <a:lumMod val="95000"/>
                  </a:schemeClr>
                </a:solidFill>
              </a:rPr>
              <a:t>função</a:t>
            </a:r>
            <a:r>
              <a:rPr lang="en-US" sz="2000" dirty="0">
                <a:solidFill>
                  <a:schemeClr val="bg1">
                    <a:lumMod val="95000"/>
                  </a:schemeClr>
                </a:solidFill>
              </a:rPr>
              <a:t> </a:t>
            </a:r>
            <a:r>
              <a:rPr lang="en-US" sz="2000" dirty="0" err="1">
                <a:solidFill>
                  <a:srgbClr val="FF0000"/>
                </a:solidFill>
              </a:rPr>
              <a:t>OnStartLocalPlayer</a:t>
            </a:r>
            <a:r>
              <a:rPr lang="en-US" sz="2000" b="1" dirty="0">
                <a:solidFill>
                  <a:schemeClr val="bg1">
                    <a:lumMod val="95000"/>
                  </a:schemeClr>
                </a:solidFill>
              </a:rPr>
              <a:t> </a:t>
            </a:r>
            <a:r>
              <a:rPr lang="en-US" sz="2000" dirty="0">
                <a:solidFill>
                  <a:schemeClr val="bg1">
                    <a:lumMod val="95000"/>
                  </a:schemeClr>
                </a:solidFill>
              </a:rPr>
              <a:t>para </a:t>
            </a:r>
            <a:r>
              <a:rPr lang="en-US" sz="2000" dirty="0" err="1">
                <a:solidFill>
                  <a:schemeClr val="bg1">
                    <a:lumMod val="95000"/>
                  </a:schemeClr>
                </a:solidFill>
              </a:rPr>
              <a:t>modificar</a:t>
            </a:r>
            <a:r>
              <a:rPr lang="en-US" sz="2000" dirty="0">
                <a:solidFill>
                  <a:schemeClr val="bg1">
                    <a:lumMod val="95000"/>
                  </a:schemeClr>
                </a:solidFill>
              </a:rPr>
              <a:t> </a:t>
            </a:r>
            <a:r>
              <a:rPr lang="pt-BR" sz="2000" dirty="0">
                <a:solidFill>
                  <a:schemeClr val="bg1">
                    <a:lumMod val="95000"/>
                  </a:schemeClr>
                </a:solidFill>
              </a:rPr>
              <a:t>a cor do </a:t>
            </a:r>
            <a:r>
              <a:rPr lang="en-US" sz="2000" dirty="0" err="1">
                <a:solidFill>
                  <a:schemeClr val="bg1">
                    <a:lumMod val="95000"/>
                  </a:schemeClr>
                </a:solidFill>
              </a:rPr>
              <a:t>objeto</a:t>
            </a:r>
            <a:r>
              <a:rPr lang="en-US" sz="2000" dirty="0">
                <a:solidFill>
                  <a:schemeClr val="bg1">
                    <a:lumMod val="95000"/>
                  </a:schemeClr>
                </a:solidFill>
              </a:rPr>
              <a:t> </a:t>
            </a:r>
            <a:r>
              <a:rPr lang="en-US" sz="2000" dirty="0">
                <a:solidFill>
                  <a:srgbClr val="FF0000"/>
                </a:solidFill>
              </a:rPr>
              <a:t>Player:</a:t>
            </a:r>
          </a:p>
          <a:p>
            <a:pPr lvl="1">
              <a:buFont typeface="Wingdings" panose="05000000000000000000" pitchFamily="2" charset="2"/>
              <a:buChar char="ü"/>
            </a:pPr>
            <a:endParaRPr lang="en-US" dirty="0">
              <a:solidFill>
                <a:schemeClr val="bg1"/>
              </a:solidFill>
            </a:endParaRPr>
          </a:p>
          <a:p>
            <a:pPr marL="457200" lvl="1" indent="0">
              <a:buNone/>
            </a:pPr>
            <a:r>
              <a:rPr lang="en-US" sz="2000" dirty="0">
                <a:solidFill>
                  <a:schemeClr val="bg1"/>
                </a:solidFill>
              </a:rPr>
              <a:t>public override void </a:t>
            </a:r>
            <a:r>
              <a:rPr lang="en-US" sz="2000" dirty="0" err="1">
                <a:solidFill>
                  <a:schemeClr val="bg1"/>
                </a:solidFill>
              </a:rPr>
              <a:t>OnStartLocalPlayer</a:t>
            </a:r>
            <a:r>
              <a:rPr lang="en-US" sz="2000" dirty="0">
                <a:solidFill>
                  <a:schemeClr val="bg1"/>
                </a:solidFill>
              </a:rPr>
              <a:t>()</a:t>
            </a:r>
          </a:p>
          <a:p>
            <a:pPr marL="457200" lvl="1" indent="0">
              <a:buNone/>
            </a:pPr>
            <a:r>
              <a:rPr lang="en-US" sz="2000" dirty="0">
                <a:solidFill>
                  <a:schemeClr val="bg1"/>
                </a:solidFill>
              </a:rPr>
              <a:t>    {</a:t>
            </a:r>
          </a:p>
          <a:p>
            <a:pPr marL="457200" lvl="1" indent="0">
              <a:buNone/>
            </a:pPr>
            <a:r>
              <a:rPr lang="en-US" sz="2000" dirty="0">
                <a:solidFill>
                  <a:schemeClr val="bg1"/>
                </a:solidFill>
              </a:rPr>
              <a:t>        </a:t>
            </a:r>
            <a:r>
              <a:rPr lang="en-US" sz="2000" dirty="0" err="1">
                <a:solidFill>
                  <a:schemeClr val="bg1"/>
                </a:solidFill>
              </a:rPr>
              <a:t>GetComponent</a:t>
            </a:r>
            <a:r>
              <a:rPr lang="en-US" sz="2000" dirty="0">
                <a:solidFill>
                  <a:schemeClr val="bg1"/>
                </a:solidFill>
              </a:rPr>
              <a:t>&lt;</a:t>
            </a:r>
            <a:r>
              <a:rPr lang="en-US" sz="2000" dirty="0" err="1">
                <a:solidFill>
                  <a:schemeClr val="bg1"/>
                </a:solidFill>
              </a:rPr>
              <a:t>MeshRenderer</a:t>
            </a:r>
            <a:r>
              <a:rPr lang="en-US" sz="2000" dirty="0">
                <a:solidFill>
                  <a:schemeClr val="bg1"/>
                </a:solidFill>
              </a:rPr>
              <a:t>&gt;().</a:t>
            </a:r>
            <a:r>
              <a:rPr lang="en-US" sz="2000" dirty="0" err="1">
                <a:solidFill>
                  <a:schemeClr val="bg1"/>
                </a:solidFill>
              </a:rPr>
              <a:t>material.color</a:t>
            </a:r>
            <a:r>
              <a:rPr lang="en-US" sz="2000" dirty="0">
                <a:solidFill>
                  <a:schemeClr val="bg1"/>
                </a:solidFill>
              </a:rPr>
              <a:t> = </a:t>
            </a:r>
            <a:r>
              <a:rPr lang="en-US" sz="2000" dirty="0" err="1">
                <a:solidFill>
                  <a:schemeClr val="bg1"/>
                </a:solidFill>
              </a:rPr>
              <a:t>Color.red</a:t>
            </a:r>
            <a:r>
              <a:rPr lang="en-US" sz="2000" dirty="0">
                <a:solidFill>
                  <a:schemeClr val="bg1"/>
                </a:solidFill>
              </a:rPr>
              <a:t>;</a:t>
            </a:r>
          </a:p>
          <a:p>
            <a:pPr marL="457200" lvl="1" indent="0">
              <a:buNone/>
            </a:pPr>
            <a:r>
              <a:rPr lang="en-US" sz="2000" dirty="0">
                <a:solidFill>
                  <a:schemeClr val="bg1"/>
                </a:solidFill>
              </a:rPr>
              <a:t>    }</a:t>
            </a:r>
          </a:p>
          <a:p>
            <a:pPr marL="0" indent="0">
              <a:buNone/>
            </a:pPr>
            <a:endParaRPr lang="en-US" sz="2400" dirty="0">
              <a:solidFill>
                <a:schemeClr val="bg1">
                  <a:lumMod val="95000"/>
                </a:schemeClr>
              </a:solidFill>
            </a:endParaRPr>
          </a:p>
        </p:txBody>
      </p:sp>
    </p:spTree>
    <p:extLst>
      <p:ext uri="{BB962C8B-B14F-4D97-AF65-F5344CB8AC3E}">
        <p14:creationId xmlns:p14="http://schemas.microsoft.com/office/powerpoint/2010/main" val="2118023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400" b="1" dirty="0"/>
              <a:t>Configurando um Projeto </a:t>
            </a:r>
            <a:r>
              <a:rPr lang="pt-BR" sz="2400" b="1" dirty="0" err="1"/>
              <a:t>Multiplayer</a:t>
            </a:r>
            <a:r>
              <a:rPr lang="pt-BR" sz="2400" b="1" dirty="0"/>
              <a:t> do Zero</a:t>
            </a:r>
            <a:endParaRPr lang="pt-BR" sz="2400" dirty="0"/>
          </a:p>
        </p:txBody>
      </p:sp>
      <p:sp>
        <p:nvSpPr>
          <p:cNvPr id="3" name="Espaço Reservado para Conteúdo 2"/>
          <p:cNvSpPr>
            <a:spLocks noGrp="1"/>
          </p:cNvSpPr>
          <p:nvPr>
            <p:ph sz="half" idx="1"/>
          </p:nvPr>
        </p:nvSpPr>
        <p:spPr>
          <a:xfrm>
            <a:off x="308113" y="1351005"/>
            <a:ext cx="8617225" cy="5115697"/>
          </a:xfrm>
        </p:spPr>
        <p:txBody>
          <a:bodyPr/>
          <a:lstStyle/>
          <a:p>
            <a:r>
              <a:rPr lang="pt-BR" sz="2400" dirty="0">
                <a:solidFill>
                  <a:schemeClr val="bg1"/>
                </a:solidFill>
              </a:rPr>
              <a:t>Vamos configurar um novo projeto </a:t>
            </a:r>
            <a:r>
              <a:rPr lang="pt-BR" sz="2400" dirty="0" err="1">
                <a:solidFill>
                  <a:schemeClr val="bg1"/>
                </a:solidFill>
              </a:rPr>
              <a:t>Multiplayer</a:t>
            </a:r>
            <a:r>
              <a:rPr lang="pt-BR" sz="2400" dirty="0">
                <a:solidFill>
                  <a:schemeClr val="bg1"/>
                </a:solidFill>
              </a:rPr>
              <a:t> a partir do nada usando o sistema de rede da </a:t>
            </a:r>
            <a:r>
              <a:rPr lang="pt-BR" sz="2400" dirty="0" err="1">
                <a:solidFill>
                  <a:schemeClr val="bg1"/>
                </a:solidFill>
              </a:rPr>
              <a:t>Unity</a:t>
            </a:r>
            <a:endParaRPr lang="pt-BR" sz="2400" dirty="0">
              <a:solidFill>
                <a:schemeClr val="bg1"/>
              </a:solidFill>
            </a:endParaRPr>
          </a:p>
          <a:p>
            <a:endParaRPr lang="pt-BR" sz="2400" dirty="0">
              <a:solidFill>
                <a:schemeClr val="bg1"/>
              </a:solidFill>
            </a:endParaRPr>
          </a:p>
          <a:p>
            <a:r>
              <a:rPr lang="pt-BR" sz="2400" dirty="0">
                <a:solidFill>
                  <a:schemeClr val="bg1"/>
                </a:solidFill>
              </a:rPr>
              <a:t>Este passo-a-passo é genérico, mas pode ser personalizado para muitos tipos de jogos para vários jogadores</a:t>
            </a:r>
          </a:p>
          <a:p>
            <a:endParaRPr lang="pt-BR" sz="2400" dirty="0">
              <a:solidFill>
                <a:schemeClr val="bg1"/>
              </a:solidFill>
            </a:endParaRPr>
          </a:p>
          <a:p>
            <a:r>
              <a:rPr lang="pt-BR" sz="2400" dirty="0">
                <a:solidFill>
                  <a:schemeClr val="bg1"/>
                </a:solidFill>
              </a:rPr>
              <a:t>Para começar, crie um novo projeto </a:t>
            </a:r>
            <a:r>
              <a:rPr lang="pt-BR" sz="2400" dirty="0" err="1">
                <a:solidFill>
                  <a:schemeClr val="bg1"/>
                </a:solidFill>
              </a:rPr>
              <a:t>Unity</a:t>
            </a:r>
            <a:r>
              <a:rPr lang="pt-BR" sz="2400" dirty="0">
                <a:solidFill>
                  <a:schemeClr val="bg1"/>
                </a:solidFill>
              </a:rPr>
              <a:t> vazio</a:t>
            </a:r>
          </a:p>
          <a:p>
            <a:endParaRPr lang="pt-BR" sz="2400" dirty="0">
              <a:solidFill>
                <a:schemeClr val="bg1"/>
              </a:solidFill>
            </a:endParaRPr>
          </a:p>
        </p:txBody>
      </p:sp>
    </p:spTree>
    <p:extLst>
      <p:ext uri="{BB962C8B-B14F-4D97-AF65-F5344CB8AC3E}">
        <p14:creationId xmlns:p14="http://schemas.microsoft.com/office/powerpoint/2010/main" val="4139803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Identificar seu Player</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Esta função é chamada apenas no Local Player em seu cliente. Isso fará com que o usuário veja seu cubo vermelho</a:t>
            </a:r>
          </a:p>
          <a:p>
            <a:r>
              <a:rPr lang="pt-BR" sz="2400" dirty="0">
                <a:solidFill>
                  <a:schemeClr val="bg1">
                    <a:lumMod val="95000"/>
                  </a:schemeClr>
                </a:solidFill>
              </a:rPr>
              <a:t>A função </a:t>
            </a:r>
            <a:r>
              <a:rPr lang="pt-BR" sz="2400" dirty="0" err="1">
                <a:solidFill>
                  <a:srgbClr val="FF0000"/>
                </a:solidFill>
              </a:rPr>
              <a:t>OnStartLocalPlayer</a:t>
            </a:r>
            <a:r>
              <a:rPr lang="pt-BR" sz="2400" dirty="0">
                <a:solidFill>
                  <a:schemeClr val="bg1">
                    <a:lumMod val="95000"/>
                  </a:schemeClr>
                </a:solidFill>
              </a:rPr>
              <a:t> é um bom local para fazer a inicialização que é apenas para o Local Player, como a configuração de câmeras e inputs</a:t>
            </a:r>
          </a:p>
          <a:p>
            <a:endParaRPr lang="pt-BR" sz="2400" dirty="0">
              <a:solidFill>
                <a:schemeClr val="bg1">
                  <a:lumMod val="95000"/>
                </a:schemeClr>
              </a:solidFill>
            </a:endParaRPr>
          </a:p>
          <a:p>
            <a:r>
              <a:rPr lang="pt-BR" sz="2400" dirty="0">
                <a:solidFill>
                  <a:schemeClr val="bg1">
                    <a:lumMod val="95000"/>
                  </a:schemeClr>
                </a:solidFill>
              </a:rPr>
              <a:t>Existem também outras funções virtuais úteis na classe base </a:t>
            </a:r>
            <a:r>
              <a:rPr lang="pt-BR" sz="2400" dirty="0" err="1">
                <a:solidFill>
                  <a:srgbClr val="FF0000"/>
                </a:solidFill>
              </a:rPr>
              <a:t>NetworkBehaviour</a:t>
            </a:r>
            <a:endParaRPr lang="pt-BR" sz="2400" dirty="0">
              <a:solidFill>
                <a:srgbClr val="FF0000"/>
              </a:solidFill>
            </a:endParaRPr>
          </a:p>
          <a:p>
            <a:r>
              <a:rPr lang="en-US" sz="2400" dirty="0">
                <a:solidFill>
                  <a:srgbClr val="FF0000"/>
                </a:solidFill>
              </a:rPr>
              <a:t>Build</a:t>
            </a:r>
            <a:r>
              <a:rPr lang="en-US" sz="2400" dirty="0">
                <a:solidFill>
                  <a:schemeClr val="bg1">
                    <a:lumMod val="95000"/>
                  </a:schemeClr>
                </a:solidFill>
              </a:rPr>
              <a:t> e </a:t>
            </a:r>
            <a:r>
              <a:rPr lang="en-US" sz="2400" dirty="0">
                <a:solidFill>
                  <a:srgbClr val="FF0000"/>
                </a:solidFill>
              </a:rPr>
              <a:t>run</a:t>
            </a:r>
            <a:r>
              <a:rPr lang="en-US" sz="2400" dirty="0">
                <a:solidFill>
                  <a:schemeClr val="bg1">
                    <a:lumMod val="95000"/>
                  </a:schemeClr>
                </a:solidFill>
              </a:rPr>
              <a:t> no </a:t>
            </a:r>
            <a:r>
              <a:rPr lang="en-US" sz="2400" dirty="0" err="1">
                <a:solidFill>
                  <a:schemeClr val="bg1">
                    <a:lumMod val="95000"/>
                  </a:schemeClr>
                </a:solidFill>
              </a:rPr>
              <a:t>jogo</a:t>
            </a:r>
            <a:endParaRPr lang="en-US" sz="2400" dirty="0">
              <a:solidFill>
                <a:schemeClr val="bg1">
                  <a:lumMod val="95000"/>
                </a:schemeClr>
              </a:solidFill>
            </a:endParaRPr>
          </a:p>
          <a:p>
            <a:r>
              <a:rPr lang="en-US" sz="2400" dirty="0">
                <a:solidFill>
                  <a:schemeClr val="bg1">
                    <a:lumMod val="95000"/>
                  </a:schemeClr>
                </a:solidFill>
              </a:rPr>
              <a:t>O </a:t>
            </a:r>
            <a:r>
              <a:rPr lang="en-US" sz="2400" dirty="0" err="1">
                <a:solidFill>
                  <a:schemeClr val="bg1">
                    <a:lumMod val="95000"/>
                  </a:schemeClr>
                </a:solidFill>
              </a:rPr>
              <a:t>cubo</a:t>
            </a:r>
            <a:r>
              <a:rPr lang="en-US" sz="2400" dirty="0">
                <a:solidFill>
                  <a:schemeClr val="bg1">
                    <a:lumMod val="95000"/>
                  </a:schemeClr>
                </a:solidFill>
              </a:rPr>
              <a:t> </a:t>
            </a:r>
            <a:r>
              <a:rPr lang="en-US" sz="2400" dirty="0" err="1">
                <a:solidFill>
                  <a:schemeClr val="bg1">
                    <a:lumMod val="95000"/>
                  </a:schemeClr>
                </a:solidFill>
              </a:rPr>
              <a:t>controlado</a:t>
            </a:r>
            <a:r>
              <a:rPr lang="en-US" sz="2400" dirty="0">
                <a:solidFill>
                  <a:schemeClr val="bg1">
                    <a:lumMod val="95000"/>
                  </a:schemeClr>
                </a:solidFill>
              </a:rPr>
              <a:t> </a:t>
            </a:r>
            <a:r>
              <a:rPr lang="en-US" sz="2400" dirty="0" err="1">
                <a:solidFill>
                  <a:schemeClr val="bg1">
                    <a:lumMod val="95000"/>
                  </a:schemeClr>
                </a:solidFill>
              </a:rPr>
              <a:t>pelo</a:t>
            </a:r>
            <a:r>
              <a:rPr lang="en-US" sz="2400" dirty="0">
                <a:solidFill>
                  <a:schemeClr val="bg1">
                    <a:lumMod val="95000"/>
                  </a:schemeClr>
                </a:solidFill>
              </a:rPr>
              <a:t> </a:t>
            </a:r>
            <a:r>
              <a:rPr lang="en-US" sz="2400" dirty="0">
                <a:solidFill>
                  <a:srgbClr val="FF0000"/>
                </a:solidFill>
              </a:rPr>
              <a:t>Local Player</a:t>
            </a:r>
            <a:r>
              <a:rPr lang="en-US" sz="2400" dirty="0">
                <a:solidFill>
                  <a:schemeClr val="bg1">
                    <a:lumMod val="95000"/>
                  </a:schemeClr>
                </a:solidFill>
              </a:rPr>
              <a:t> </a:t>
            </a:r>
            <a:r>
              <a:rPr lang="en-US" sz="2400" dirty="0" err="1">
                <a:solidFill>
                  <a:schemeClr val="bg1">
                    <a:lumMod val="95000"/>
                  </a:schemeClr>
                </a:solidFill>
              </a:rPr>
              <a:t>deverá</a:t>
            </a:r>
            <a:r>
              <a:rPr lang="en-US" sz="2400" dirty="0">
                <a:solidFill>
                  <a:schemeClr val="bg1">
                    <a:lumMod val="95000"/>
                  </a:schemeClr>
                </a:solidFill>
              </a:rPr>
              <a:t> </a:t>
            </a:r>
            <a:r>
              <a:rPr lang="en-US" sz="2400" dirty="0" err="1">
                <a:solidFill>
                  <a:schemeClr val="bg1">
                    <a:lumMod val="95000"/>
                  </a:schemeClr>
                </a:solidFill>
              </a:rPr>
              <a:t>ser</a:t>
            </a:r>
            <a:r>
              <a:rPr lang="en-US" sz="2400" dirty="0">
                <a:solidFill>
                  <a:schemeClr val="bg1">
                    <a:lumMod val="95000"/>
                  </a:schemeClr>
                </a:solidFill>
              </a:rPr>
              <a:t> </a:t>
            </a:r>
            <a:r>
              <a:rPr lang="en-US" sz="2400" dirty="0" err="1">
                <a:solidFill>
                  <a:schemeClr val="bg1">
                    <a:lumMod val="95000"/>
                  </a:schemeClr>
                </a:solidFill>
              </a:rPr>
              <a:t>vermelho</a:t>
            </a:r>
            <a:r>
              <a:rPr lang="en-US" sz="2400" dirty="0">
                <a:solidFill>
                  <a:schemeClr val="bg1">
                    <a:lumMod val="95000"/>
                  </a:schemeClr>
                </a:solidFill>
              </a:rPr>
              <a:t>, </a:t>
            </a:r>
            <a:r>
              <a:rPr lang="en-US" sz="2400" dirty="0" err="1">
                <a:solidFill>
                  <a:schemeClr val="bg1">
                    <a:lumMod val="95000"/>
                  </a:schemeClr>
                </a:solidFill>
              </a:rPr>
              <a:t>enquanto</a:t>
            </a:r>
            <a:r>
              <a:rPr lang="en-US" sz="2400" dirty="0">
                <a:solidFill>
                  <a:schemeClr val="bg1">
                    <a:lumMod val="95000"/>
                  </a:schemeClr>
                </a:solidFill>
              </a:rPr>
              <a:t> </a:t>
            </a:r>
            <a:r>
              <a:rPr lang="en-US" sz="2400" dirty="0" err="1">
                <a:solidFill>
                  <a:schemeClr val="bg1">
                    <a:lumMod val="95000"/>
                  </a:schemeClr>
                </a:solidFill>
              </a:rPr>
              <a:t>os</a:t>
            </a:r>
            <a:r>
              <a:rPr lang="en-US" sz="2400" dirty="0">
                <a:solidFill>
                  <a:schemeClr val="bg1">
                    <a:lumMod val="95000"/>
                  </a:schemeClr>
                </a:solidFill>
              </a:rPr>
              <a:t> outros </a:t>
            </a:r>
            <a:r>
              <a:rPr lang="en-US" sz="2400" dirty="0" err="1">
                <a:solidFill>
                  <a:schemeClr val="bg1">
                    <a:lumMod val="95000"/>
                  </a:schemeClr>
                </a:solidFill>
              </a:rPr>
              <a:t>ainda</a:t>
            </a:r>
            <a:r>
              <a:rPr lang="en-US" sz="2400" dirty="0">
                <a:solidFill>
                  <a:schemeClr val="bg1">
                    <a:lumMod val="95000"/>
                  </a:schemeClr>
                </a:solidFill>
              </a:rPr>
              <a:t> </a:t>
            </a:r>
            <a:r>
              <a:rPr lang="en-US" sz="2400" dirty="0" err="1">
                <a:solidFill>
                  <a:schemeClr val="bg1">
                    <a:lumMod val="95000"/>
                  </a:schemeClr>
                </a:solidFill>
              </a:rPr>
              <a:t>estão</a:t>
            </a:r>
            <a:r>
              <a:rPr lang="en-US" sz="2400" dirty="0">
                <a:solidFill>
                  <a:schemeClr val="bg1">
                    <a:lumMod val="95000"/>
                  </a:schemeClr>
                </a:solidFill>
              </a:rPr>
              <a:t> </a:t>
            </a:r>
            <a:r>
              <a:rPr lang="en-US" sz="2400" dirty="0" err="1">
                <a:solidFill>
                  <a:schemeClr val="bg1">
                    <a:lumMod val="95000"/>
                  </a:schemeClr>
                </a:solidFill>
              </a:rPr>
              <a:t>brancos</a:t>
            </a:r>
            <a:endParaRPr lang="en-US" sz="2400" dirty="0">
              <a:solidFill>
                <a:schemeClr val="bg1">
                  <a:lumMod val="95000"/>
                </a:schemeClr>
              </a:solidFill>
            </a:endParaRPr>
          </a:p>
          <a:p>
            <a:endParaRPr lang="en-US" sz="2400" dirty="0">
              <a:solidFill>
                <a:schemeClr val="bg1">
                  <a:lumMod val="95000"/>
                </a:schemeClr>
              </a:solidFill>
            </a:endParaRPr>
          </a:p>
        </p:txBody>
      </p:sp>
    </p:spTree>
    <p:extLst>
      <p:ext uri="{BB962C8B-B14F-4D97-AF65-F5344CB8AC3E}">
        <p14:creationId xmlns:p14="http://schemas.microsoft.com/office/powerpoint/2010/main" val="1897258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(não conectado em rede)</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Uma característica comum nos jogos </a:t>
            </a:r>
            <a:r>
              <a:rPr lang="pt-BR" sz="2400" dirty="0" err="1">
                <a:solidFill>
                  <a:schemeClr val="bg1">
                    <a:lumMod val="95000"/>
                  </a:schemeClr>
                </a:solidFill>
              </a:rPr>
              <a:t>multiplayer</a:t>
            </a:r>
            <a:r>
              <a:rPr lang="pt-BR" sz="2400" dirty="0">
                <a:solidFill>
                  <a:schemeClr val="bg1">
                    <a:lumMod val="95000"/>
                  </a:schemeClr>
                </a:solidFill>
              </a:rPr>
              <a:t> é ter jogadores que atiram</a:t>
            </a:r>
          </a:p>
          <a:p>
            <a:r>
              <a:rPr lang="pt-BR" sz="2400" dirty="0">
                <a:solidFill>
                  <a:schemeClr val="bg1">
                    <a:lumMod val="95000"/>
                  </a:schemeClr>
                </a:solidFill>
              </a:rPr>
              <a:t>Vamos criar as balas utilizando o editor:</a:t>
            </a:r>
          </a:p>
          <a:p>
            <a:pPr lvl="1">
              <a:buFont typeface="Wingdings" panose="05000000000000000000" pitchFamily="2" charset="2"/>
              <a:buChar char="ü"/>
            </a:pPr>
            <a:r>
              <a:rPr lang="en-US" sz="2000" dirty="0" err="1">
                <a:solidFill>
                  <a:schemeClr val="bg1">
                    <a:lumMod val="95000"/>
                  </a:schemeClr>
                </a:solidFill>
              </a:rPr>
              <a:t>Criar</a:t>
            </a:r>
            <a:r>
              <a:rPr lang="en-US" sz="2000" dirty="0">
                <a:solidFill>
                  <a:schemeClr val="bg1">
                    <a:lumMod val="95000"/>
                  </a:schemeClr>
                </a:solidFill>
              </a:rPr>
              <a:t> um GO Sphere</a:t>
            </a:r>
          </a:p>
          <a:p>
            <a:pPr lvl="1">
              <a:buFont typeface="Wingdings" panose="05000000000000000000" pitchFamily="2" charset="2"/>
              <a:buChar char="ü"/>
            </a:pPr>
            <a:endParaRPr lang="en-US" dirty="0">
              <a:solidFill>
                <a:schemeClr val="bg1">
                  <a:lumMod val="95000"/>
                </a:schemeClr>
              </a:solidFill>
            </a:endParaRPr>
          </a:p>
        </p:txBody>
      </p:sp>
      <p:pic>
        <p:nvPicPr>
          <p:cNvPr id="4" name="Imagem 3"/>
          <p:cNvPicPr>
            <a:picLocks noChangeAspect="1"/>
          </p:cNvPicPr>
          <p:nvPr/>
        </p:nvPicPr>
        <p:blipFill>
          <a:blip r:embed="rId3"/>
          <a:stretch>
            <a:fillRect/>
          </a:stretch>
        </p:blipFill>
        <p:spPr>
          <a:xfrm>
            <a:off x="2545037" y="2934028"/>
            <a:ext cx="4143375" cy="1085850"/>
          </a:xfrm>
          <a:prstGeom prst="rect">
            <a:avLst/>
          </a:prstGeom>
        </p:spPr>
      </p:pic>
      <p:sp>
        <p:nvSpPr>
          <p:cNvPr id="5" name="Retângulo 4"/>
          <p:cNvSpPr/>
          <p:nvPr/>
        </p:nvSpPr>
        <p:spPr>
          <a:xfrm>
            <a:off x="457200" y="4059635"/>
            <a:ext cx="8229600" cy="2446824"/>
          </a:xfrm>
          <a:prstGeom prst="rect">
            <a:avLst/>
          </a:prstGeom>
        </p:spPr>
        <p:txBody>
          <a:bodyPr/>
          <a:lstStyle/>
          <a:p>
            <a:pPr marL="342900" indent="-342900">
              <a:spcBef>
                <a:spcPct val="20000"/>
              </a:spcBef>
              <a:buFont typeface="Arial" pitchFamily="34" charset="0"/>
              <a:buChar char="•"/>
            </a:pPr>
            <a:r>
              <a:rPr lang="en-US" sz="2400" dirty="0" err="1">
                <a:solidFill>
                  <a:schemeClr val="bg1">
                    <a:lumMod val="95000"/>
                  </a:schemeClr>
                </a:solidFill>
              </a:rPr>
              <a:t>Renomear</a:t>
            </a:r>
            <a:r>
              <a:rPr lang="en-US" sz="2400" dirty="0">
                <a:solidFill>
                  <a:schemeClr val="bg1">
                    <a:lumMod val="95000"/>
                  </a:schemeClr>
                </a:solidFill>
              </a:rPr>
              <a:t> o GO sphere para </a:t>
            </a:r>
            <a:r>
              <a:rPr lang="en-US" sz="2400" dirty="0">
                <a:solidFill>
                  <a:srgbClr val="FF0000"/>
                </a:solidFill>
              </a:rPr>
              <a:t>Bullet</a:t>
            </a:r>
          </a:p>
          <a:p>
            <a:pPr marL="342900" indent="-342900">
              <a:spcBef>
                <a:spcPct val="20000"/>
              </a:spcBef>
              <a:buFont typeface="Arial" pitchFamily="34" charset="0"/>
              <a:buChar char="•"/>
            </a:pPr>
            <a:r>
              <a:rPr lang="en-US" sz="2400" dirty="0" err="1">
                <a:solidFill>
                  <a:schemeClr val="bg1">
                    <a:lumMod val="95000"/>
                  </a:schemeClr>
                </a:solidFill>
              </a:rPr>
              <a:t>Mudar</a:t>
            </a:r>
            <a:r>
              <a:rPr lang="en-US" sz="2400" dirty="0">
                <a:solidFill>
                  <a:schemeClr val="bg1">
                    <a:lumMod val="95000"/>
                  </a:schemeClr>
                </a:solidFill>
              </a:rPr>
              <a:t> a </a:t>
            </a:r>
            <a:r>
              <a:rPr lang="en-US" sz="2400" dirty="0" err="1">
                <a:solidFill>
                  <a:schemeClr val="bg1">
                    <a:lumMod val="95000"/>
                  </a:schemeClr>
                </a:solidFill>
              </a:rPr>
              <a:t>escala</a:t>
            </a:r>
            <a:r>
              <a:rPr lang="en-US" sz="2400" dirty="0">
                <a:solidFill>
                  <a:schemeClr val="bg1">
                    <a:lumMod val="95000"/>
                  </a:schemeClr>
                </a:solidFill>
              </a:rPr>
              <a:t> do GO Bullet de 1.0 para 0.2</a:t>
            </a:r>
          </a:p>
          <a:p>
            <a:pPr marL="342900" indent="-342900">
              <a:spcBef>
                <a:spcPct val="20000"/>
              </a:spcBef>
              <a:buFont typeface="Arial" pitchFamily="34" charset="0"/>
              <a:buChar char="•"/>
            </a:pPr>
            <a:r>
              <a:rPr lang="en-US" sz="2400" dirty="0" err="1">
                <a:solidFill>
                  <a:schemeClr val="bg1">
                    <a:lumMod val="95000"/>
                  </a:schemeClr>
                </a:solidFill>
              </a:rPr>
              <a:t>Arrastar</a:t>
            </a:r>
            <a:r>
              <a:rPr lang="en-US" sz="2400" dirty="0">
                <a:solidFill>
                  <a:schemeClr val="bg1">
                    <a:lumMod val="95000"/>
                  </a:schemeClr>
                </a:solidFill>
              </a:rPr>
              <a:t> o GO Bullet para a pasta </a:t>
            </a:r>
            <a:r>
              <a:rPr lang="en-US" sz="2400" dirty="0">
                <a:solidFill>
                  <a:srgbClr val="FF0000"/>
                </a:solidFill>
              </a:rPr>
              <a:t>Assets</a:t>
            </a:r>
            <a:r>
              <a:rPr lang="en-US" sz="2400" dirty="0">
                <a:solidFill>
                  <a:schemeClr val="bg1">
                    <a:lumMod val="95000"/>
                  </a:schemeClr>
                </a:solidFill>
              </a:rPr>
              <a:t> para </a:t>
            </a:r>
            <a:r>
              <a:rPr lang="en-US" sz="2400" dirty="0" err="1">
                <a:solidFill>
                  <a:schemeClr val="bg1">
                    <a:lumMod val="95000"/>
                  </a:schemeClr>
                </a:solidFill>
              </a:rPr>
              <a:t>criar</a:t>
            </a:r>
            <a:r>
              <a:rPr lang="en-US" sz="2400" dirty="0">
                <a:solidFill>
                  <a:schemeClr val="bg1">
                    <a:lumMod val="95000"/>
                  </a:schemeClr>
                </a:solidFill>
              </a:rPr>
              <a:t> um Prefab</a:t>
            </a:r>
          </a:p>
          <a:p>
            <a:pPr marL="342900" indent="-342900">
              <a:spcBef>
                <a:spcPct val="20000"/>
              </a:spcBef>
              <a:buFont typeface="Arial" pitchFamily="34" charset="0"/>
              <a:buChar char="•"/>
            </a:pPr>
            <a:r>
              <a:rPr lang="en-US" sz="2400" dirty="0" err="1">
                <a:solidFill>
                  <a:schemeClr val="bg1">
                    <a:lumMod val="95000"/>
                  </a:schemeClr>
                </a:solidFill>
              </a:rPr>
              <a:t>Deletar</a:t>
            </a:r>
            <a:r>
              <a:rPr lang="en-US" sz="2400" dirty="0">
                <a:solidFill>
                  <a:schemeClr val="bg1">
                    <a:lumMod val="95000"/>
                  </a:schemeClr>
                </a:solidFill>
              </a:rPr>
              <a:t> o GO Bullet da </a:t>
            </a:r>
            <a:r>
              <a:rPr lang="en-US" sz="2400" dirty="0" err="1">
                <a:solidFill>
                  <a:schemeClr val="bg1">
                    <a:lumMod val="95000"/>
                  </a:schemeClr>
                </a:solidFill>
              </a:rPr>
              <a:t>cena</a:t>
            </a:r>
            <a:endParaRPr lang="en-US" sz="2400" dirty="0">
              <a:solidFill>
                <a:schemeClr val="bg1">
                  <a:lumMod val="95000"/>
                </a:schemeClr>
              </a:solidFill>
            </a:endParaRPr>
          </a:p>
          <a:p>
            <a:pPr marL="342900" indent="-342900">
              <a:spcBef>
                <a:spcPct val="20000"/>
              </a:spcBef>
              <a:buFont typeface="Arial" pitchFamily="34" charset="0"/>
              <a:buChar char="•"/>
            </a:pPr>
            <a:r>
              <a:rPr lang="en-US" sz="2400" dirty="0" err="1">
                <a:solidFill>
                  <a:schemeClr val="bg1">
                    <a:lumMod val="95000"/>
                  </a:schemeClr>
                </a:solidFill>
              </a:rPr>
              <a:t>Adicioar</a:t>
            </a:r>
            <a:r>
              <a:rPr lang="en-US" sz="2400" dirty="0">
                <a:solidFill>
                  <a:schemeClr val="bg1">
                    <a:lumMod val="95000"/>
                  </a:schemeClr>
                </a:solidFill>
              </a:rPr>
              <a:t> um </a:t>
            </a:r>
            <a:r>
              <a:rPr lang="en-US" sz="2400" dirty="0" err="1">
                <a:solidFill>
                  <a:schemeClr val="bg1">
                    <a:lumMod val="95000"/>
                  </a:schemeClr>
                </a:solidFill>
              </a:rPr>
              <a:t>componente</a:t>
            </a:r>
            <a:r>
              <a:rPr lang="en-US" sz="2400" dirty="0">
                <a:solidFill>
                  <a:schemeClr val="bg1">
                    <a:lumMod val="95000"/>
                  </a:schemeClr>
                </a:solidFill>
              </a:rPr>
              <a:t> </a:t>
            </a:r>
            <a:r>
              <a:rPr lang="en-US" sz="2400" dirty="0" err="1">
                <a:solidFill>
                  <a:srgbClr val="FF0000"/>
                </a:solidFill>
              </a:rPr>
              <a:t>Rigidbody</a:t>
            </a:r>
            <a:r>
              <a:rPr lang="en-US" sz="2400" dirty="0">
                <a:solidFill>
                  <a:srgbClr val="FF0000"/>
                </a:solidFill>
              </a:rPr>
              <a:t> </a:t>
            </a:r>
            <a:r>
              <a:rPr lang="en-US" sz="2400" dirty="0">
                <a:solidFill>
                  <a:schemeClr val="bg1">
                    <a:lumMod val="95000"/>
                  </a:schemeClr>
                </a:solidFill>
              </a:rPr>
              <a:t>para o GO Bullet</a:t>
            </a:r>
          </a:p>
        </p:txBody>
      </p:sp>
    </p:spTree>
    <p:extLst>
      <p:ext uri="{BB962C8B-B14F-4D97-AF65-F5344CB8AC3E}">
        <p14:creationId xmlns:p14="http://schemas.microsoft.com/office/powerpoint/2010/main" val="547652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(não conectado em rede)</a:t>
            </a:r>
            <a:endParaRPr lang="pt-BR" sz="2800" b="1" dirty="0"/>
          </a:p>
        </p:txBody>
      </p:sp>
      <p:pic>
        <p:nvPicPr>
          <p:cNvPr id="6" name="Espaço Reservado para Conteúdo 5"/>
          <p:cNvPicPr>
            <a:picLocks noGrp="1" noChangeAspect="1"/>
          </p:cNvPicPr>
          <p:nvPr>
            <p:ph sz="half" idx="1"/>
          </p:nvPr>
        </p:nvPicPr>
        <p:blipFill>
          <a:blip r:embed="rId3"/>
          <a:stretch>
            <a:fillRect/>
          </a:stretch>
        </p:blipFill>
        <p:spPr>
          <a:xfrm>
            <a:off x="2891694" y="1178011"/>
            <a:ext cx="3360612" cy="1651826"/>
          </a:xfrm>
          <a:prstGeom prst="rect">
            <a:avLst/>
          </a:prstGeom>
        </p:spPr>
      </p:pic>
      <p:sp>
        <p:nvSpPr>
          <p:cNvPr id="5" name="Retângulo 4"/>
          <p:cNvSpPr/>
          <p:nvPr/>
        </p:nvSpPr>
        <p:spPr>
          <a:xfrm>
            <a:off x="457200" y="3062666"/>
            <a:ext cx="8229600" cy="3544195"/>
          </a:xfrm>
          <a:prstGeom prst="rect">
            <a:avLst/>
          </a:prstGeom>
        </p:spPr>
        <p:txBody>
          <a:bodyPr/>
          <a:lstStyle/>
          <a:p>
            <a:pPr marL="342900" indent="-342900">
              <a:spcBef>
                <a:spcPct val="20000"/>
              </a:spcBef>
              <a:buFont typeface="Arial" pitchFamily="34" charset="0"/>
              <a:buChar char="•"/>
            </a:pPr>
            <a:r>
              <a:rPr lang="pt-BR" sz="2400" dirty="0">
                <a:solidFill>
                  <a:schemeClr val="bg1">
                    <a:lumMod val="95000"/>
                  </a:schemeClr>
                </a:solidFill>
              </a:rPr>
              <a:t>Definir a caixa de seleção </a:t>
            </a:r>
            <a:r>
              <a:rPr lang="pt-BR" sz="2400" dirty="0">
                <a:solidFill>
                  <a:srgbClr val="FF0000"/>
                </a:solidFill>
              </a:rPr>
              <a:t>Use </a:t>
            </a:r>
            <a:r>
              <a:rPr lang="pt-BR" sz="2400" dirty="0" err="1">
                <a:solidFill>
                  <a:srgbClr val="FF0000"/>
                </a:solidFill>
              </a:rPr>
              <a:t>Gravity</a:t>
            </a:r>
            <a:r>
              <a:rPr lang="pt-BR" sz="2400" dirty="0">
                <a:solidFill>
                  <a:srgbClr val="FF0000"/>
                </a:solidFill>
              </a:rPr>
              <a:t> </a:t>
            </a:r>
            <a:r>
              <a:rPr lang="pt-BR" sz="2400" dirty="0">
                <a:solidFill>
                  <a:schemeClr val="bg1">
                    <a:lumMod val="95000"/>
                  </a:schemeClr>
                </a:solidFill>
              </a:rPr>
              <a:t>no </a:t>
            </a:r>
            <a:r>
              <a:rPr lang="pt-BR" sz="2400" dirty="0" err="1">
                <a:solidFill>
                  <a:schemeClr val="bg1">
                    <a:lumMod val="95000"/>
                  </a:schemeClr>
                </a:solidFill>
              </a:rPr>
              <a:t>componenete</a:t>
            </a:r>
            <a:r>
              <a:rPr lang="pt-BR" sz="2400" dirty="0">
                <a:solidFill>
                  <a:schemeClr val="bg1">
                    <a:lumMod val="95000"/>
                  </a:schemeClr>
                </a:solidFill>
              </a:rPr>
              <a:t> </a:t>
            </a:r>
            <a:r>
              <a:rPr lang="pt-BR" sz="2400" dirty="0" err="1">
                <a:solidFill>
                  <a:srgbClr val="FF0000"/>
                </a:solidFill>
              </a:rPr>
              <a:t>RigidBody</a:t>
            </a:r>
            <a:r>
              <a:rPr lang="pt-BR" sz="2400" dirty="0">
                <a:solidFill>
                  <a:srgbClr val="FF0000"/>
                </a:solidFill>
              </a:rPr>
              <a:t> </a:t>
            </a:r>
            <a:r>
              <a:rPr lang="pt-BR" sz="2400" dirty="0">
                <a:solidFill>
                  <a:schemeClr val="bg1">
                    <a:lumMod val="95000"/>
                  </a:schemeClr>
                </a:solidFill>
              </a:rPr>
              <a:t>como </a:t>
            </a:r>
            <a:r>
              <a:rPr lang="pt-BR" sz="2400" dirty="0">
                <a:solidFill>
                  <a:srgbClr val="FF0000"/>
                </a:solidFill>
              </a:rPr>
              <a:t>false</a:t>
            </a:r>
          </a:p>
          <a:p>
            <a:pPr marL="342900" indent="-342900">
              <a:spcBef>
                <a:spcPct val="20000"/>
              </a:spcBef>
              <a:buFont typeface="Arial" pitchFamily="34" charset="0"/>
              <a:buChar char="•"/>
            </a:pPr>
            <a:r>
              <a:rPr lang="pt-BR" sz="2400" dirty="0">
                <a:solidFill>
                  <a:schemeClr val="bg1">
                    <a:lumMod val="95000"/>
                  </a:schemeClr>
                </a:solidFill>
              </a:rPr>
              <a:t>Atualize o script </a:t>
            </a:r>
            <a:r>
              <a:rPr lang="pt-BR" sz="2400" dirty="0" err="1">
                <a:solidFill>
                  <a:srgbClr val="FF0000"/>
                </a:solidFill>
              </a:rPr>
              <a:t>PlayerMove</a:t>
            </a:r>
            <a:r>
              <a:rPr lang="pt-BR" sz="2400" dirty="0">
                <a:solidFill>
                  <a:srgbClr val="FF0000"/>
                </a:solidFill>
              </a:rPr>
              <a:t> </a:t>
            </a:r>
            <a:r>
              <a:rPr lang="pt-BR" sz="2400" dirty="0">
                <a:solidFill>
                  <a:schemeClr val="bg1">
                    <a:lumMod val="95000"/>
                  </a:schemeClr>
                </a:solidFill>
              </a:rPr>
              <a:t>para atirar:</a:t>
            </a:r>
          </a:p>
          <a:p>
            <a:pPr marL="800100" lvl="1" indent="-342900">
              <a:spcBef>
                <a:spcPct val="20000"/>
              </a:spcBef>
              <a:buFont typeface="Wingdings" panose="05000000000000000000" pitchFamily="2" charset="2"/>
              <a:buChar char="ü"/>
            </a:pPr>
            <a:r>
              <a:rPr lang="pt-BR" sz="2400" dirty="0">
                <a:solidFill>
                  <a:schemeClr val="bg1">
                    <a:lumMod val="95000"/>
                  </a:schemeClr>
                </a:solidFill>
              </a:rPr>
              <a:t>Adicionar um atributo público para o </a:t>
            </a:r>
            <a:r>
              <a:rPr lang="pt-BR" sz="2400" dirty="0" err="1">
                <a:solidFill>
                  <a:srgbClr val="FF0000"/>
                </a:solidFill>
              </a:rPr>
              <a:t>bulletPrefab</a:t>
            </a:r>
            <a:endParaRPr lang="pt-BR" sz="2400" dirty="0">
              <a:solidFill>
                <a:srgbClr val="FF0000"/>
              </a:solidFill>
            </a:endParaRPr>
          </a:p>
          <a:p>
            <a:pPr marL="800100" lvl="1" indent="-342900">
              <a:spcBef>
                <a:spcPct val="20000"/>
              </a:spcBef>
              <a:buFont typeface="Wingdings" panose="05000000000000000000" pitchFamily="2" charset="2"/>
              <a:buChar char="ü"/>
            </a:pPr>
            <a:r>
              <a:rPr lang="en-US" sz="2400" dirty="0" err="1">
                <a:solidFill>
                  <a:schemeClr val="bg1">
                    <a:lumMod val="95000"/>
                  </a:schemeClr>
                </a:solidFill>
              </a:rPr>
              <a:t>Adicionar</a:t>
            </a:r>
            <a:r>
              <a:rPr lang="en-US" sz="2400" dirty="0">
                <a:solidFill>
                  <a:schemeClr val="bg1">
                    <a:lumMod val="95000"/>
                  </a:schemeClr>
                </a:solidFill>
              </a:rPr>
              <a:t> um </a:t>
            </a:r>
            <a:r>
              <a:rPr lang="en-US" sz="2400" dirty="0" err="1">
                <a:solidFill>
                  <a:schemeClr val="bg1">
                    <a:lumMod val="95000"/>
                  </a:schemeClr>
                </a:solidFill>
              </a:rPr>
              <a:t>manipulador</a:t>
            </a:r>
            <a:r>
              <a:rPr lang="en-US" sz="2400" dirty="0">
                <a:solidFill>
                  <a:schemeClr val="bg1">
                    <a:lumMod val="95000"/>
                  </a:schemeClr>
                </a:solidFill>
              </a:rPr>
              <a:t> de input </a:t>
            </a:r>
            <a:r>
              <a:rPr lang="en-US" sz="2400" dirty="0" err="1">
                <a:solidFill>
                  <a:schemeClr val="bg1">
                    <a:lumMod val="95000"/>
                  </a:schemeClr>
                </a:solidFill>
              </a:rPr>
              <a:t>na</a:t>
            </a:r>
            <a:r>
              <a:rPr lang="en-US" sz="2400" dirty="0">
                <a:solidFill>
                  <a:schemeClr val="bg1">
                    <a:lumMod val="95000"/>
                  </a:schemeClr>
                </a:solidFill>
              </a:rPr>
              <a:t> </a:t>
            </a:r>
            <a:r>
              <a:rPr lang="en-US" sz="2400" dirty="0" err="1">
                <a:solidFill>
                  <a:schemeClr val="bg1">
                    <a:lumMod val="95000"/>
                  </a:schemeClr>
                </a:solidFill>
              </a:rPr>
              <a:t>função</a:t>
            </a:r>
            <a:r>
              <a:rPr lang="en-US" sz="2400" dirty="0">
                <a:solidFill>
                  <a:schemeClr val="bg1">
                    <a:lumMod val="95000"/>
                  </a:schemeClr>
                </a:solidFill>
              </a:rPr>
              <a:t> </a:t>
            </a:r>
            <a:r>
              <a:rPr lang="en-US" sz="2400" dirty="0">
                <a:solidFill>
                  <a:srgbClr val="FF0000"/>
                </a:solidFill>
              </a:rPr>
              <a:t>Update()</a:t>
            </a:r>
          </a:p>
          <a:p>
            <a:pPr marL="800100" lvl="1" indent="-342900">
              <a:spcBef>
                <a:spcPct val="20000"/>
              </a:spcBef>
              <a:buFont typeface="Wingdings" panose="05000000000000000000" pitchFamily="2" charset="2"/>
              <a:buChar char="ü"/>
            </a:pPr>
            <a:r>
              <a:rPr lang="en-US" sz="2400" dirty="0" err="1">
                <a:solidFill>
                  <a:schemeClr val="bg1">
                    <a:lumMod val="95000"/>
                  </a:schemeClr>
                </a:solidFill>
              </a:rPr>
              <a:t>Adicionar</a:t>
            </a:r>
            <a:r>
              <a:rPr lang="en-US" sz="2400" dirty="0">
                <a:solidFill>
                  <a:schemeClr val="bg1">
                    <a:lumMod val="95000"/>
                  </a:schemeClr>
                </a:solidFill>
              </a:rPr>
              <a:t> </a:t>
            </a:r>
            <a:r>
              <a:rPr lang="en-US" sz="2400" dirty="0" err="1">
                <a:solidFill>
                  <a:schemeClr val="bg1">
                    <a:lumMod val="95000"/>
                  </a:schemeClr>
                </a:solidFill>
              </a:rPr>
              <a:t>uma</a:t>
            </a:r>
            <a:r>
              <a:rPr lang="en-US" sz="2400" dirty="0">
                <a:solidFill>
                  <a:schemeClr val="bg1">
                    <a:lumMod val="95000"/>
                  </a:schemeClr>
                </a:solidFill>
              </a:rPr>
              <a:t> </a:t>
            </a:r>
            <a:r>
              <a:rPr lang="en-US" sz="2400" dirty="0" err="1">
                <a:solidFill>
                  <a:schemeClr val="bg1">
                    <a:lumMod val="95000"/>
                  </a:schemeClr>
                </a:solidFill>
              </a:rPr>
              <a:t>função</a:t>
            </a:r>
            <a:r>
              <a:rPr lang="en-US" sz="2400" dirty="0">
                <a:solidFill>
                  <a:schemeClr val="bg1">
                    <a:lumMod val="95000"/>
                  </a:schemeClr>
                </a:solidFill>
              </a:rPr>
              <a:t> para </a:t>
            </a:r>
            <a:r>
              <a:rPr lang="en-US" sz="2400" dirty="0" err="1">
                <a:solidFill>
                  <a:schemeClr val="bg1">
                    <a:lumMod val="95000"/>
                  </a:schemeClr>
                </a:solidFill>
              </a:rPr>
              <a:t>atirar</a:t>
            </a:r>
            <a:r>
              <a:rPr lang="en-US" sz="2400" dirty="0">
                <a:solidFill>
                  <a:schemeClr val="bg1">
                    <a:lumMod val="95000"/>
                  </a:schemeClr>
                </a:solidFill>
              </a:rPr>
              <a:t>, </a:t>
            </a:r>
            <a:r>
              <a:rPr lang="en-US" sz="2400" dirty="0" err="1">
                <a:solidFill>
                  <a:schemeClr val="bg1">
                    <a:lumMod val="95000"/>
                  </a:schemeClr>
                </a:solidFill>
              </a:rPr>
              <a:t>chamado</a:t>
            </a:r>
            <a:r>
              <a:rPr lang="en-US" sz="2400" dirty="0">
                <a:solidFill>
                  <a:schemeClr val="bg1">
                    <a:lumMod val="95000"/>
                  </a:schemeClr>
                </a:solidFill>
              </a:rPr>
              <a:t> </a:t>
            </a:r>
            <a:r>
              <a:rPr lang="en-US" sz="2400" dirty="0">
                <a:solidFill>
                  <a:srgbClr val="FF0000"/>
                </a:solidFill>
              </a:rPr>
              <a:t>Fire()</a:t>
            </a:r>
          </a:p>
        </p:txBody>
      </p:sp>
    </p:spTree>
    <p:extLst>
      <p:ext uri="{BB962C8B-B14F-4D97-AF65-F5344CB8AC3E}">
        <p14:creationId xmlns:p14="http://schemas.microsoft.com/office/powerpoint/2010/main" val="1878111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(não conectado em rede)</a:t>
            </a:r>
            <a:endParaRPr lang="pt-BR" sz="2800" b="1" dirty="0"/>
          </a:p>
        </p:txBody>
      </p:sp>
      <p:sp>
        <p:nvSpPr>
          <p:cNvPr id="5" name="Retângulo 4"/>
          <p:cNvSpPr/>
          <p:nvPr/>
        </p:nvSpPr>
        <p:spPr>
          <a:xfrm>
            <a:off x="457200" y="1178010"/>
            <a:ext cx="8229600" cy="5262547"/>
          </a:xfrm>
          <a:prstGeom prst="rect">
            <a:avLst/>
          </a:prstGeom>
        </p:spPr>
        <p:txBody>
          <a:bodyPr/>
          <a:lstStyle/>
          <a:p>
            <a:pPr>
              <a:spcBef>
                <a:spcPct val="20000"/>
              </a:spcBef>
            </a:pPr>
            <a:r>
              <a:rPr lang="pt-BR" sz="2000" dirty="0" err="1">
                <a:solidFill>
                  <a:schemeClr val="accent1"/>
                </a:solidFill>
              </a:rPr>
              <a:t>using</a:t>
            </a:r>
            <a:r>
              <a:rPr lang="pt-BR" sz="2000" dirty="0">
                <a:solidFill>
                  <a:schemeClr val="accent1"/>
                </a:solidFill>
              </a:rPr>
              <a:t> </a:t>
            </a:r>
            <a:r>
              <a:rPr lang="pt-BR" sz="2000" dirty="0" err="1">
                <a:solidFill>
                  <a:schemeClr val="bg1">
                    <a:lumMod val="95000"/>
                  </a:schemeClr>
                </a:solidFill>
              </a:rPr>
              <a:t>UnityEngine</a:t>
            </a:r>
            <a:r>
              <a:rPr lang="pt-BR" sz="2000" dirty="0">
                <a:solidFill>
                  <a:schemeClr val="bg1">
                    <a:lumMod val="95000"/>
                  </a:schemeClr>
                </a:solidFill>
              </a:rPr>
              <a:t>;</a:t>
            </a:r>
          </a:p>
          <a:p>
            <a:pPr>
              <a:spcBef>
                <a:spcPct val="20000"/>
              </a:spcBef>
            </a:pPr>
            <a:r>
              <a:rPr lang="pt-BR" sz="2000" dirty="0" err="1">
                <a:solidFill>
                  <a:schemeClr val="accent1"/>
                </a:solidFill>
              </a:rPr>
              <a:t>using</a:t>
            </a:r>
            <a:r>
              <a:rPr lang="pt-BR" sz="2000" dirty="0">
                <a:solidFill>
                  <a:schemeClr val="accent1"/>
                </a:solidFill>
              </a:rPr>
              <a:t> </a:t>
            </a:r>
            <a:r>
              <a:rPr lang="pt-BR" sz="2000" dirty="0" err="1">
                <a:solidFill>
                  <a:schemeClr val="bg1">
                    <a:lumMod val="95000"/>
                  </a:schemeClr>
                </a:solidFill>
              </a:rPr>
              <a:t>UnityEngine.Networking</a:t>
            </a:r>
            <a:r>
              <a:rPr lang="pt-BR" sz="2000" dirty="0">
                <a:solidFill>
                  <a:schemeClr val="bg1">
                    <a:lumMod val="95000"/>
                  </a:schemeClr>
                </a:solidFill>
              </a:rPr>
              <a:t>;</a:t>
            </a:r>
          </a:p>
          <a:p>
            <a:pPr>
              <a:spcBef>
                <a:spcPct val="20000"/>
              </a:spcBef>
            </a:pPr>
            <a:endParaRPr lang="pt-BR" sz="2000" dirty="0">
              <a:solidFill>
                <a:schemeClr val="bg1">
                  <a:lumMod val="95000"/>
                </a:schemeClr>
              </a:solidFill>
            </a:endParaRPr>
          </a:p>
          <a:p>
            <a:pPr>
              <a:spcBef>
                <a:spcPct val="20000"/>
              </a:spcBef>
            </a:pPr>
            <a:r>
              <a:rPr lang="pt-BR" sz="2000" dirty="0" err="1">
                <a:solidFill>
                  <a:schemeClr val="bg1">
                    <a:lumMod val="95000"/>
                  </a:schemeClr>
                </a:solidFill>
              </a:rPr>
              <a:t>public</a:t>
            </a:r>
            <a:r>
              <a:rPr lang="pt-BR" sz="2000" dirty="0">
                <a:solidFill>
                  <a:schemeClr val="bg1">
                    <a:lumMod val="95000"/>
                  </a:schemeClr>
                </a:solidFill>
              </a:rPr>
              <a:t> </a:t>
            </a:r>
            <a:r>
              <a:rPr lang="pt-BR" sz="2000" dirty="0" err="1">
                <a:solidFill>
                  <a:schemeClr val="bg1">
                    <a:lumMod val="95000"/>
                  </a:schemeClr>
                </a:solidFill>
              </a:rPr>
              <a:t>class</a:t>
            </a:r>
            <a:r>
              <a:rPr lang="pt-BR" sz="2000" dirty="0">
                <a:solidFill>
                  <a:schemeClr val="bg1">
                    <a:lumMod val="95000"/>
                  </a:schemeClr>
                </a:solidFill>
              </a:rPr>
              <a:t> </a:t>
            </a:r>
            <a:r>
              <a:rPr lang="pt-BR" sz="2000" dirty="0" err="1">
                <a:solidFill>
                  <a:schemeClr val="bg1">
                    <a:lumMod val="95000"/>
                  </a:schemeClr>
                </a:solidFill>
              </a:rPr>
              <a:t>PlayerMove</a:t>
            </a:r>
            <a:r>
              <a:rPr lang="pt-BR" sz="2000" dirty="0">
                <a:solidFill>
                  <a:schemeClr val="bg1">
                    <a:lumMod val="95000"/>
                  </a:schemeClr>
                </a:solidFill>
              </a:rPr>
              <a:t> : </a:t>
            </a:r>
            <a:r>
              <a:rPr lang="pt-BR" sz="2000" dirty="0" err="1">
                <a:solidFill>
                  <a:schemeClr val="bg1">
                    <a:lumMod val="95000"/>
                  </a:schemeClr>
                </a:solidFill>
              </a:rPr>
              <a:t>NetworkBehaviour</a:t>
            </a:r>
            <a:endParaRPr lang="pt-BR" sz="2000" dirty="0">
              <a:solidFill>
                <a:schemeClr val="bg1">
                  <a:lumMod val="95000"/>
                </a:schemeClr>
              </a:solidFill>
            </a:endParaRPr>
          </a:p>
          <a:p>
            <a:pPr>
              <a:spcBef>
                <a:spcPct val="20000"/>
              </a:spcBef>
            </a:pPr>
            <a:r>
              <a:rPr lang="pt-BR" sz="2000" dirty="0">
                <a:solidFill>
                  <a:schemeClr val="bg1">
                    <a:lumMod val="95000"/>
                  </a:schemeClr>
                </a:solidFill>
              </a:rPr>
              <a:t>{</a:t>
            </a:r>
          </a:p>
          <a:p>
            <a:pPr>
              <a:spcBef>
                <a:spcPct val="20000"/>
              </a:spcBef>
            </a:pPr>
            <a:r>
              <a:rPr lang="pt-BR" sz="2000" dirty="0">
                <a:solidFill>
                  <a:schemeClr val="bg1">
                    <a:lumMod val="95000"/>
                  </a:schemeClr>
                </a:solidFill>
              </a:rPr>
              <a:t>    </a:t>
            </a:r>
            <a:r>
              <a:rPr lang="pt-BR" sz="2000" dirty="0" err="1">
                <a:solidFill>
                  <a:srgbClr val="00B0F0"/>
                </a:solidFill>
              </a:rPr>
              <a:t>public</a:t>
            </a:r>
            <a:r>
              <a:rPr lang="pt-BR" sz="2000" dirty="0">
                <a:solidFill>
                  <a:srgbClr val="00B0F0"/>
                </a:solidFill>
              </a:rPr>
              <a:t> </a:t>
            </a:r>
            <a:r>
              <a:rPr lang="pt-BR" sz="2000" dirty="0" err="1">
                <a:solidFill>
                  <a:srgbClr val="00B0F0"/>
                </a:solidFill>
              </a:rPr>
              <a:t>GameObject</a:t>
            </a:r>
            <a:r>
              <a:rPr lang="pt-BR" sz="2000" dirty="0">
                <a:solidFill>
                  <a:srgbClr val="00B0F0"/>
                </a:solidFill>
              </a:rPr>
              <a:t> </a:t>
            </a:r>
            <a:r>
              <a:rPr lang="pt-BR" sz="2000" dirty="0" err="1">
                <a:solidFill>
                  <a:srgbClr val="00B0F0"/>
                </a:solidFill>
              </a:rPr>
              <a:t>bulletPrefab</a:t>
            </a:r>
            <a:r>
              <a:rPr lang="pt-BR" sz="2000" dirty="0">
                <a:solidFill>
                  <a:srgbClr val="00B0F0"/>
                </a:solidFill>
              </a:rPr>
              <a:t>;</a:t>
            </a:r>
          </a:p>
          <a:p>
            <a:pPr>
              <a:spcBef>
                <a:spcPct val="20000"/>
              </a:spcBef>
            </a:pPr>
            <a:endParaRPr lang="pt-BR" sz="2000" dirty="0">
              <a:solidFill>
                <a:schemeClr val="bg1">
                  <a:lumMod val="95000"/>
                </a:schemeClr>
              </a:solidFill>
            </a:endParaRPr>
          </a:p>
          <a:p>
            <a:pPr>
              <a:spcBef>
                <a:spcPct val="20000"/>
              </a:spcBef>
            </a:pPr>
            <a:r>
              <a:rPr lang="pt-BR" sz="2000" dirty="0">
                <a:solidFill>
                  <a:schemeClr val="bg1">
                    <a:lumMod val="95000"/>
                  </a:schemeClr>
                </a:solidFill>
              </a:rPr>
              <a:t>    </a:t>
            </a:r>
            <a:r>
              <a:rPr lang="pt-BR" sz="2000" dirty="0" err="1">
                <a:solidFill>
                  <a:schemeClr val="bg1">
                    <a:lumMod val="95000"/>
                  </a:schemeClr>
                </a:solidFill>
              </a:rPr>
              <a:t>public</a:t>
            </a:r>
            <a:r>
              <a:rPr lang="pt-BR" sz="2000" dirty="0">
                <a:solidFill>
                  <a:schemeClr val="bg1">
                    <a:lumMod val="95000"/>
                  </a:schemeClr>
                </a:solidFill>
              </a:rPr>
              <a:t> </a:t>
            </a:r>
            <a:r>
              <a:rPr lang="pt-BR" sz="2000" dirty="0" err="1">
                <a:solidFill>
                  <a:schemeClr val="bg1">
                    <a:lumMod val="95000"/>
                  </a:schemeClr>
                </a:solidFill>
              </a:rPr>
              <a:t>override</a:t>
            </a:r>
            <a:r>
              <a:rPr lang="pt-BR" sz="2000" dirty="0">
                <a:solidFill>
                  <a:schemeClr val="bg1">
                    <a:lumMod val="95000"/>
                  </a:schemeClr>
                </a:solidFill>
              </a:rPr>
              <a:t> </a:t>
            </a:r>
            <a:r>
              <a:rPr lang="pt-BR" sz="2000" dirty="0" err="1">
                <a:solidFill>
                  <a:schemeClr val="bg1">
                    <a:lumMod val="95000"/>
                  </a:schemeClr>
                </a:solidFill>
              </a:rPr>
              <a:t>void</a:t>
            </a:r>
            <a:r>
              <a:rPr lang="pt-BR" sz="2000" dirty="0">
                <a:solidFill>
                  <a:schemeClr val="bg1">
                    <a:lumMod val="95000"/>
                  </a:schemeClr>
                </a:solidFill>
              </a:rPr>
              <a:t> </a:t>
            </a:r>
            <a:r>
              <a:rPr lang="pt-BR" sz="2000" dirty="0" err="1">
                <a:solidFill>
                  <a:schemeClr val="bg1">
                    <a:lumMod val="95000"/>
                  </a:schemeClr>
                </a:solidFill>
              </a:rPr>
              <a:t>OnStartLocalPlayer</a:t>
            </a:r>
            <a:r>
              <a:rPr lang="pt-BR" sz="2000" dirty="0">
                <a:solidFill>
                  <a:schemeClr val="bg1">
                    <a:lumMod val="95000"/>
                  </a:schemeClr>
                </a:solidFill>
              </a:rPr>
              <a:t>()</a:t>
            </a:r>
          </a:p>
          <a:p>
            <a:pPr>
              <a:spcBef>
                <a:spcPct val="20000"/>
              </a:spcBef>
            </a:pPr>
            <a:r>
              <a:rPr lang="pt-BR" sz="2000" dirty="0">
                <a:solidFill>
                  <a:schemeClr val="bg1">
                    <a:lumMod val="95000"/>
                  </a:schemeClr>
                </a:solidFill>
              </a:rPr>
              <a:t>    {</a:t>
            </a:r>
          </a:p>
          <a:p>
            <a:pPr>
              <a:spcBef>
                <a:spcPct val="20000"/>
              </a:spcBef>
            </a:pPr>
            <a:r>
              <a:rPr lang="pt-BR" sz="2000" dirty="0">
                <a:solidFill>
                  <a:schemeClr val="bg1">
                    <a:lumMod val="95000"/>
                  </a:schemeClr>
                </a:solidFill>
              </a:rPr>
              <a:t>        </a:t>
            </a:r>
            <a:r>
              <a:rPr lang="pt-BR" sz="2000" dirty="0" err="1">
                <a:solidFill>
                  <a:schemeClr val="bg1">
                    <a:lumMod val="95000"/>
                  </a:schemeClr>
                </a:solidFill>
              </a:rPr>
              <a:t>GetComponent</a:t>
            </a:r>
            <a:r>
              <a:rPr lang="pt-BR" sz="2000" dirty="0">
                <a:solidFill>
                  <a:schemeClr val="bg1">
                    <a:lumMod val="95000"/>
                  </a:schemeClr>
                </a:solidFill>
              </a:rPr>
              <a:t>&lt;</a:t>
            </a:r>
            <a:r>
              <a:rPr lang="pt-BR" sz="2000" dirty="0" err="1">
                <a:solidFill>
                  <a:schemeClr val="bg1">
                    <a:lumMod val="95000"/>
                  </a:schemeClr>
                </a:solidFill>
              </a:rPr>
              <a:t>MeshRenderer</a:t>
            </a:r>
            <a:r>
              <a:rPr lang="pt-BR" sz="2000" dirty="0">
                <a:solidFill>
                  <a:schemeClr val="bg1">
                    <a:lumMod val="95000"/>
                  </a:schemeClr>
                </a:solidFill>
              </a:rPr>
              <a:t>&gt;().</a:t>
            </a:r>
            <a:r>
              <a:rPr lang="pt-BR" sz="2000" dirty="0" err="1">
                <a:solidFill>
                  <a:schemeClr val="bg1">
                    <a:lumMod val="95000"/>
                  </a:schemeClr>
                </a:solidFill>
              </a:rPr>
              <a:t>material.color</a:t>
            </a:r>
            <a:r>
              <a:rPr lang="pt-BR" sz="2000" dirty="0">
                <a:solidFill>
                  <a:schemeClr val="bg1">
                    <a:lumMod val="95000"/>
                  </a:schemeClr>
                </a:solidFill>
              </a:rPr>
              <a:t> = </a:t>
            </a:r>
            <a:r>
              <a:rPr lang="pt-BR" sz="2000" dirty="0" err="1">
                <a:solidFill>
                  <a:schemeClr val="bg1">
                    <a:lumMod val="95000"/>
                  </a:schemeClr>
                </a:solidFill>
              </a:rPr>
              <a:t>Color.red</a:t>
            </a:r>
            <a:r>
              <a:rPr lang="pt-BR" sz="2000" dirty="0">
                <a:solidFill>
                  <a:schemeClr val="bg1">
                    <a:lumMod val="95000"/>
                  </a:schemeClr>
                </a:solidFill>
              </a:rPr>
              <a:t>;</a:t>
            </a:r>
          </a:p>
          <a:p>
            <a:pPr>
              <a:spcBef>
                <a:spcPct val="20000"/>
              </a:spcBef>
            </a:pPr>
            <a:r>
              <a:rPr lang="pt-BR" sz="2000" dirty="0">
                <a:solidFill>
                  <a:schemeClr val="bg1">
                    <a:lumMod val="95000"/>
                  </a:schemeClr>
                </a:solidFill>
              </a:rPr>
              <a:t>    }</a:t>
            </a:r>
          </a:p>
          <a:p>
            <a:pPr>
              <a:spcBef>
                <a:spcPct val="20000"/>
              </a:spcBef>
            </a:pPr>
            <a:r>
              <a:rPr lang="pt-BR" sz="2000" dirty="0">
                <a:solidFill>
                  <a:schemeClr val="bg1">
                    <a:lumMod val="95000"/>
                  </a:schemeClr>
                </a:solidFill>
              </a:rPr>
              <a:t>    }</a:t>
            </a:r>
          </a:p>
          <a:p>
            <a:pPr>
              <a:spcBef>
                <a:spcPct val="20000"/>
              </a:spcBef>
            </a:pPr>
            <a:r>
              <a:rPr lang="pt-BR" sz="2000" dirty="0">
                <a:solidFill>
                  <a:schemeClr val="bg1">
                    <a:lumMod val="95000"/>
                  </a:schemeClr>
                </a:solidFill>
              </a:rPr>
              <a:t>}</a:t>
            </a:r>
            <a:endParaRPr lang="en-US" sz="2000" dirty="0">
              <a:solidFill>
                <a:schemeClr val="bg1">
                  <a:lumMod val="95000"/>
                </a:schemeClr>
              </a:solidFill>
            </a:endParaRPr>
          </a:p>
        </p:txBody>
      </p:sp>
    </p:spTree>
    <p:extLst>
      <p:ext uri="{BB962C8B-B14F-4D97-AF65-F5344CB8AC3E}">
        <p14:creationId xmlns:p14="http://schemas.microsoft.com/office/powerpoint/2010/main" val="3366028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(não conectado em rede)</a:t>
            </a:r>
            <a:endParaRPr lang="pt-BR" sz="2800" b="1" dirty="0"/>
          </a:p>
        </p:txBody>
      </p:sp>
      <p:sp>
        <p:nvSpPr>
          <p:cNvPr id="5" name="Retângulo 4"/>
          <p:cNvSpPr/>
          <p:nvPr/>
        </p:nvSpPr>
        <p:spPr>
          <a:xfrm>
            <a:off x="457200" y="1178010"/>
            <a:ext cx="8229600" cy="5262547"/>
          </a:xfrm>
          <a:prstGeom prst="rect">
            <a:avLst/>
          </a:prstGeom>
        </p:spPr>
        <p:txBody>
          <a:bodyPr/>
          <a:lstStyle/>
          <a:p>
            <a:pPr>
              <a:spcBef>
                <a:spcPct val="20000"/>
              </a:spcBef>
            </a:pPr>
            <a:endParaRPr lang="en-US" dirty="0">
              <a:solidFill>
                <a:schemeClr val="bg1">
                  <a:lumMod val="95000"/>
                </a:schemeClr>
              </a:solidFill>
            </a:endParaRPr>
          </a:p>
        </p:txBody>
      </p:sp>
      <p:sp>
        <p:nvSpPr>
          <p:cNvPr id="4" name="Retângulo 3"/>
          <p:cNvSpPr/>
          <p:nvPr/>
        </p:nvSpPr>
        <p:spPr>
          <a:xfrm>
            <a:off x="308113" y="1179979"/>
            <a:ext cx="8597348" cy="5078313"/>
          </a:xfrm>
          <a:prstGeom prst="rect">
            <a:avLst/>
          </a:prstGeom>
        </p:spPr>
        <p:txBody>
          <a:bodyPr wrap="square">
            <a:spAutoFit/>
          </a:bodyPr>
          <a:lstStyle/>
          <a:p>
            <a:r>
              <a:rPr lang="pt-BR" sz="1200" dirty="0" err="1">
                <a:solidFill>
                  <a:schemeClr val="bg1"/>
                </a:solidFill>
              </a:rPr>
              <a:t>using</a:t>
            </a:r>
            <a:r>
              <a:rPr lang="pt-BR" sz="1200" dirty="0">
                <a:solidFill>
                  <a:schemeClr val="bg1"/>
                </a:solidFill>
              </a:rPr>
              <a:t> </a:t>
            </a:r>
            <a:r>
              <a:rPr lang="pt-BR" sz="1200" dirty="0" err="1">
                <a:solidFill>
                  <a:schemeClr val="bg1"/>
                </a:solidFill>
              </a:rPr>
              <a:t>UnityEngine</a:t>
            </a:r>
            <a:r>
              <a:rPr lang="pt-BR" sz="1200" dirty="0">
                <a:solidFill>
                  <a:schemeClr val="bg1"/>
                </a:solidFill>
              </a:rPr>
              <a:t>;</a:t>
            </a:r>
          </a:p>
          <a:p>
            <a:r>
              <a:rPr lang="pt-BR" sz="1200" dirty="0" err="1">
                <a:solidFill>
                  <a:schemeClr val="bg1"/>
                </a:solidFill>
              </a:rPr>
              <a:t>using</a:t>
            </a:r>
            <a:r>
              <a:rPr lang="pt-BR" sz="1200" dirty="0">
                <a:solidFill>
                  <a:schemeClr val="bg1"/>
                </a:solidFill>
              </a:rPr>
              <a:t> </a:t>
            </a:r>
            <a:r>
              <a:rPr lang="pt-BR" sz="1200" dirty="0" err="1">
                <a:solidFill>
                  <a:schemeClr val="bg1"/>
                </a:solidFill>
              </a:rPr>
              <a:t>UnityEngine.Networking</a:t>
            </a:r>
            <a:r>
              <a:rPr lang="pt-BR" sz="1200" dirty="0">
                <a:solidFill>
                  <a:schemeClr val="bg1"/>
                </a:solidFill>
              </a:rPr>
              <a:t>;</a:t>
            </a:r>
          </a:p>
          <a:p>
            <a:endParaRPr lang="pt-BR" sz="1200" dirty="0">
              <a:solidFill>
                <a:schemeClr val="bg1"/>
              </a:solidFill>
            </a:endParaRPr>
          </a:p>
          <a:p>
            <a:r>
              <a:rPr lang="pt-BR" sz="1200" dirty="0" err="1">
                <a:solidFill>
                  <a:schemeClr val="bg1"/>
                </a:solidFill>
              </a:rPr>
              <a:t>public</a:t>
            </a:r>
            <a:r>
              <a:rPr lang="pt-BR" sz="1200" dirty="0">
                <a:solidFill>
                  <a:schemeClr val="bg1"/>
                </a:solidFill>
              </a:rPr>
              <a:t> </a:t>
            </a:r>
            <a:r>
              <a:rPr lang="pt-BR" sz="1200" dirty="0" err="1">
                <a:solidFill>
                  <a:schemeClr val="bg1"/>
                </a:solidFill>
              </a:rPr>
              <a:t>class</a:t>
            </a:r>
            <a:r>
              <a:rPr lang="pt-BR" sz="1200" dirty="0">
                <a:solidFill>
                  <a:schemeClr val="bg1"/>
                </a:solidFill>
              </a:rPr>
              <a:t> </a:t>
            </a:r>
            <a:r>
              <a:rPr lang="pt-BR" sz="1200" dirty="0" err="1">
                <a:solidFill>
                  <a:schemeClr val="bg1"/>
                </a:solidFill>
              </a:rPr>
              <a:t>PlayerMove</a:t>
            </a:r>
            <a:r>
              <a:rPr lang="pt-BR" sz="1200" dirty="0">
                <a:solidFill>
                  <a:schemeClr val="bg1"/>
                </a:solidFill>
              </a:rPr>
              <a:t> : </a:t>
            </a:r>
            <a:r>
              <a:rPr lang="pt-BR" sz="1200" dirty="0" err="1">
                <a:solidFill>
                  <a:schemeClr val="bg1"/>
                </a:solidFill>
              </a:rPr>
              <a:t>NetworkBehaviour</a:t>
            </a:r>
            <a:endParaRPr lang="pt-BR" sz="1200" dirty="0">
              <a:solidFill>
                <a:schemeClr val="bg1"/>
              </a:solidFill>
            </a:endParaRPr>
          </a:p>
          <a:p>
            <a:r>
              <a:rPr lang="pt-BR" sz="1200" dirty="0">
                <a:solidFill>
                  <a:schemeClr val="bg1"/>
                </a:solidFill>
              </a:rPr>
              <a:t>{</a:t>
            </a:r>
          </a:p>
          <a:p>
            <a:r>
              <a:rPr lang="pt-BR" sz="1200" dirty="0">
                <a:solidFill>
                  <a:schemeClr val="bg1"/>
                </a:solidFill>
              </a:rPr>
              <a:t>    </a:t>
            </a:r>
            <a:r>
              <a:rPr lang="pt-BR" sz="1200" dirty="0" err="1">
                <a:solidFill>
                  <a:schemeClr val="bg1"/>
                </a:solidFill>
              </a:rPr>
              <a:t>public</a:t>
            </a:r>
            <a:r>
              <a:rPr lang="pt-BR" sz="1200" dirty="0">
                <a:solidFill>
                  <a:schemeClr val="bg1"/>
                </a:solidFill>
              </a:rPr>
              <a:t> </a:t>
            </a:r>
            <a:r>
              <a:rPr lang="pt-BR" sz="1200" dirty="0" err="1">
                <a:solidFill>
                  <a:schemeClr val="bg1"/>
                </a:solidFill>
              </a:rPr>
              <a:t>GameObject</a:t>
            </a:r>
            <a:r>
              <a:rPr lang="pt-BR" sz="1200" dirty="0">
                <a:solidFill>
                  <a:schemeClr val="bg1"/>
                </a:solidFill>
              </a:rPr>
              <a:t> </a:t>
            </a:r>
            <a:r>
              <a:rPr lang="pt-BR" sz="1200" dirty="0" err="1">
                <a:solidFill>
                  <a:schemeClr val="bg1"/>
                </a:solidFill>
              </a:rPr>
              <a:t>bulletPrefab</a:t>
            </a:r>
            <a:r>
              <a:rPr lang="pt-BR" sz="1200" dirty="0">
                <a:solidFill>
                  <a:schemeClr val="bg1"/>
                </a:solidFill>
              </a:rPr>
              <a:t>;</a:t>
            </a:r>
          </a:p>
          <a:p>
            <a:endParaRPr lang="pt-BR" sz="1200" dirty="0">
              <a:solidFill>
                <a:schemeClr val="bg1"/>
              </a:solidFill>
            </a:endParaRPr>
          </a:p>
          <a:p>
            <a:r>
              <a:rPr lang="pt-BR" sz="1200" dirty="0">
                <a:solidFill>
                  <a:schemeClr val="bg1"/>
                </a:solidFill>
              </a:rPr>
              <a:t>    </a:t>
            </a:r>
            <a:r>
              <a:rPr lang="pt-BR" sz="1200" dirty="0" err="1">
                <a:solidFill>
                  <a:schemeClr val="bg1"/>
                </a:solidFill>
              </a:rPr>
              <a:t>public</a:t>
            </a:r>
            <a:r>
              <a:rPr lang="pt-BR" sz="1200" dirty="0">
                <a:solidFill>
                  <a:schemeClr val="bg1"/>
                </a:solidFill>
              </a:rPr>
              <a:t> </a:t>
            </a:r>
            <a:r>
              <a:rPr lang="pt-BR" sz="1200" dirty="0" err="1">
                <a:solidFill>
                  <a:schemeClr val="bg1"/>
                </a:solidFill>
              </a:rPr>
              <a:t>override</a:t>
            </a:r>
            <a:r>
              <a:rPr lang="pt-BR" sz="1200" dirty="0">
                <a:solidFill>
                  <a:schemeClr val="bg1"/>
                </a:solidFill>
              </a:rPr>
              <a:t> </a:t>
            </a:r>
            <a:r>
              <a:rPr lang="pt-BR" sz="1200" dirty="0" err="1">
                <a:solidFill>
                  <a:schemeClr val="bg1"/>
                </a:solidFill>
              </a:rPr>
              <a:t>void</a:t>
            </a:r>
            <a:r>
              <a:rPr lang="pt-BR" sz="1200" dirty="0">
                <a:solidFill>
                  <a:schemeClr val="bg1"/>
                </a:solidFill>
              </a:rPr>
              <a:t> </a:t>
            </a:r>
            <a:r>
              <a:rPr lang="pt-BR" sz="1200" dirty="0" err="1">
                <a:solidFill>
                  <a:schemeClr val="bg1"/>
                </a:solidFill>
              </a:rPr>
              <a:t>OnStartLocalPlayer</a:t>
            </a:r>
            <a:r>
              <a:rPr lang="pt-BR" sz="1200" dirty="0">
                <a:solidFill>
                  <a:schemeClr val="bg1"/>
                </a:solidFill>
              </a:rPr>
              <a:t>()</a:t>
            </a:r>
          </a:p>
          <a:p>
            <a:r>
              <a:rPr lang="pt-BR" sz="1200" dirty="0">
                <a:solidFill>
                  <a:schemeClr val="bg1"/>
                </a:solidFill>
              </a:rPr>
              <a:t>    {</a:t>
            </a:r>
          </a:p>
          <a:p>
            <a:r>
              <a:rPr lang="pt-BR" sz="1200" dirty="0">
                <a:solidFill>
                  <a:schemeClr val="bg1"/>
                </a:solidFill>
              </a:rPr>
              <a:t>        </a:t>
            </a:r>
            <a:r>
              <a:rPr lang="pt-BR" sz="1200" dirty="0" err="1">
                <a:solidFill>
                  <a:schemeClr val="bg1"/>
                </a:solidFill>
              </a:rPr>
              <a:t>GetComponent</a:t>
            </a:r>
            <a:r>
              <a:rPr lang="pt-BR" sz="1200" dirty="0">
                <a:solidFill>
                  <a:schemeClr val="bg1"/>
                </a:solidFill>
              </a:rPr>
              <a:t>&lt;</a:t>
            </a:r>
            <a:r>
              <a:rPr lang="pt-BR" sz="1200" dirty="0" err="1">
                <a:solidFill>
                  <a:schemeClr val="bg1"/>
                </a:solidFill>
              </a:rPr>
              <a:t>MeshRenderer</a:t>
            </a:r>
            <a:r>
              <a:rPr lang="pt-BR" sz="1200" dirty="0">
                <a:solidFill>
                  <a:schemeClr val="bg1"/>
                </a:solidFill>
              </a:rPr>
              <a:t>&gt;().</a:t>
            </a:r>
            <a:r>
              <a:rPr lang="pt-BR" sz="1200" dirty="0" err="1">
                <a:solidFill>
                  <a:schemeClr val="bg1"/>
                </a:solidFill>
              </a:rPr>
              <a:t>material.color</a:t>
            </a:r>
            <a:r>
              <a:rPr lang="pt-BR" sz="1200" dirty="0">
                <a:solidFill>
                  <a:schemeClr val="bg1"/>
                </a:solidFill>
              </a:rPr>
              <a:t> = </a:t>
            </a:r>
            <a:r>
              <a:rPr lang="pt-BR" sz="1200" dirty="0" err="1">
                <a:solidFill>
                  <a:schemeClr val="bg1"/>
                </a:solidFill>
              </a:rPr>
              <a:t>Color.red</a:t>
            </a:r>
            <a:r>
              <a:rPr lang="pt-BR" sz="1200" dirty="0">
                <a:solidFill>
                  <a:schemeClr val="bg1"/>
                </a:solidFill>
              </a:rPr>
              <a:t>;</a:t>
            </a:r>
          </a:p>
          <a:p>
            <a:r>
              <a:rPr lang="pt-BR" sz="1200" dirty="0">
                <a:solidFill>
                  <a:schemeClr val="bg1"/>
                </a:solidFill>
              </a:rPr>
              <a:t>    }</a:t>
            </a:r>
          </a:p>
          <a:p>
            <a:endParaRPr lang="pt-BR" sz="1200" dirty="0">
              <a:solidFill>
                <a:schemeClr val="bg1"/>
              </a:solidFill>
            </a:endParaRPr>
          </a:p>
          <a:p>
            <a:r>
              <a:rPr lang="pt-BR" sz="1200" dirty="0">
                <a:solidFill>
                  <a:schemeClr val="bg1"/>
                </a:solidFill>
              </a:rPr>
              <a:t>    </a:t>
            </a:r>
            <a:r>
              <a:rPr lang="pt-BR" sz="1200" dirty="0" err="1">
                <a:solidFill>
                  <a:schemeClr val="bg1"/>
                </a:solidFill>
              </a:rPr>
              <a:t>void</a:t>
            </a:r>
            <a:r>
              <a:rPr lang="pt-BR" sz="1200" dirty="0">
                <a:solidFill>
                  <a:schemeClr val="bg1"/>
                </a:solidFill>
              </a:rPr>
              <a:t> Update()</a:t>
            </a:r>
          </a:p>
          <a:p>
            <a:r>
              <a:rPr lang="pt-BR" sz="1200" dirty="0">
                <a:solidFill>
                  <a:schemeClr val="bg1"/>
                </a:solidFill>
              </a:rPr>
              <a:t>    {</a:t>
            </a:r>
          </a:p>
          <a:p>
            <a:r>
              <a:rPr lang="pt-BR" sz="1200" dirty="0">
                <a:solidFill>
                  <a:schemeClr val="bg1"/>
                </a:solidFill>
              </a:rPr>
              <a:t>        </a:t>
            </a:r>
            <a:r>
              <a:rPr lang="pt-BR" sz="1200" dirty="0" err="1">
                <a:solidFill>
                  <a:schemeClr val="bg1"/>
                </a:solidFill>
              </a:rPr>
              <a:t>if</a:t>
            </a:r>
            <a:r>
              <a:rPr lang="pt-BR" sz="1200" dirty="0">
                <a:solidFill>
                  <a:schemeClr val="bg1"/>
                </a:solidFill>
              </a:rPr>
              <a:t> (!</a:t>
            </a:r>
            <a:r>
              <a:rPr lang="pt-BR" sz="1200" dirty="0" err="1">
                <a:solidFill>
                  <a:schemeClr val="bg1"/>
                </a:solidFill>
              </a:rPr>
              <a:t>isLocalPlayer</a:t>
            </a:r>
            <a:r>
              <a:rPr lang="pt-BR" sz="1200" dirty="0">
                <a:solidFill>
                  <a:schemeClr val="bg1"/>
                </a:solidFill>
              </a:rPr>
              <a:t>)</a:t>
            </a:r>
          </a:p>
          <a:p>
            <a:r>
              <a:rPr lang="pt-BR" sz="1200" dirty="0">
                <a:solidFill>
                  <a:schemeClr val="bg1"/>
                </a:solidFill>
              </a:rPr>
              <a:t>            </a:t>
            </a:r>
            <a:r>
              <a:rPr lang="pt-BR" sz="1200" dirty="0" err="1">
                <a:solidFill>
                  <a:schemeClr val="bg1"/>
                </a:solidFill>
              </a:rPr>
              <a:t>return</a:t>
            </a:r>
            <a:r>
              <a:rPr lang="pt-BR" sz="1200" dirty="0">
                <a:solidFill>
                  <a:schemeClr val="bg1"/>
                </a:solidFill>
              </a:rPr>
              <a:t>;</a:t>
            </a:r>
          </a:p>
          <a:p>
            <a:endParaRPr lang="pt-BR" sz="1200" dirty="0">
              <a:solidFill>
                <a:schemeClr val="bg1"/>
              </a:solidFill>
            </a:endParaRPr>
          </a:p>
          <a:p>
            <a:r>
              <a:rPr lang="pt-BR" sz="1200" dirty="0">
                <a:solidFill>
                  <a:schemeClr val="bg1"/>
                </a:solidFill>
              </a:rPr>
              <a:t>        var x = </a:t>
            </a:r>
            <a:r>
              <a:rPr lang="pt-BR" sz="1200" dirty="0" err="1">
                <a:solidFill>
                  <a:schemeClr val="bg1"/>
                </a:solidFill>
              </a:rPr>
              <a:t>Input.GetAxis</a:t>
            </a:r>
            <a:r>
              <a:rPr lang="pt-BR" sz="1200" dirty="0">
                <a:solidFill>
                  <a:schemeClr val="bg1"/>
                </a:solidFill>
              </a:rPr>
              <a:t>("Horizontal")*0.1f;</a:t>
            </a:r>
          </a:p>
          <a:p>
            <a:r>
              <a:rPr lang="pt-BR" sz="1200" dirty="0">
                <a:solidFill>
                  <a:schemeClr val="bg1"/>
                </a:solidFill>
              </a:rPr>
              <a:t>        var z = </a:t>
            </a:r>
            <a:r>
              <a:rPr lang="pt-BR" sz="1200" dirty="0" err="1">
                <a:solidFill>
                  <a:schemeClr val="bg1"/>
                </a:solidFill>
              </a:rPr>
              <a:t>Input.GetAxis</a:t>
            </a:r>
            <a:r>
              <a:rPr lang="pt-BR" sz="1200" dirty="0">
                <a:solidFill>
                  <a:schemeClr val="bg1"/>
                </a:solidFill>
              </a:rPr>
              <a:t>("Vertical")*0.1f;</a:t>
            </a:r>
          </a:p>
          <a:p>
            <a:endParaRPr lang="pt-BR" sz="1200" dirty="0">
              <a:solidFill>
                <a:schemeClr val="bg1"/>
              </a:solidFill>
            </a:endParaRPr>
          </a:p>
          <a:p>
            <a:r>
              <a:rPr lang="pt-BR" sz="1200" dirty="0">
                <a:solidFill>
                  <a:schemeClr val="bg1"/>
                </a:solidFill>
              </a:rPr>
              <a:t>        </a:t>
            </a:r>
            <a:r>
              <a:rPr lang="pt-BR" sz="1200" dirty="0" err="1">
                <a:solidFill>
                  <a:schemeClr val="bg1"/>
                </a:solidFill>
              </a:rPr>
              <a:t>transform.Translate</a:t>
            </a:r>
            <a:r>
              <a:rPr lang="pt-BR" sz="1200" dirty="0">
                <a:solidFill>
                  <a:schemeClr val="bg1"/>
                </a:solidFill>
              </a:rPr>
              <a:t>(x, 0, z);</a:t>
            </a:r>
          </a:p>
          <a:p>
            <a:endParaRPr lang="pt-BR" sz="1200" dirty="0">
              <a:solidFill>
                <a:schemeClr val="bg1"/>
              </a:solidFill>
            </a:endParaRPr>
          </a:p>
          <a:p>
            <a:r>
              <a:rPr lang="pt-BR" sz="1200" dirty="0">
                <a:solidFill>
                  <a:srgbClr val="00B0F0"/>
                </a:solidFill>
              </a:rPr>
              <a:t>        </a:t>
            </a:r>
            <a:r>
              <a:rPr lang="pt-BR" sz="1200" dirty="0" err="1">
                <a:solidFill>
                  <a:srgbClr val="00B0F0"/>
                </a:solidFill>
              </a:rPr>
              <a:t>if</a:t>
            </a:r>
            <a:r>
              <a:rPr lang="pt-BR" sz="1200" dirty="0">
                <a:solidFill>
                  <a:srgbClr val="00B0F0"/>
                </a:solidFill>
              </a:rPr>
              <a:t> (</a:t>
            </a:r>
            <a:r>
              <a:rPr lang="pt-BR" sz="1200" dirty="0" err="1">
                <a:solidFill>
                  <a:srgbClr val="00B0F0"/>
                </a:solidFill>
              </a:rPr>
              <a:t>Input.GetKeyDown</a:t>
            </a:r>
            <a:r>
              <a:rPr lang="pt-BR" sz="1200" dirty="0">
                <a:solidFill>
                  <a:srgbClr val="00B0F0"/>
                </a:solidFill>
              </a:rPr>
              <a:t>(</a:t>
            </a:r>
            <a:r>
              <a:rPr lang="pt-BR" sz="1200" dirty="0" err="1">
                <a:solidFill>
                  <a:srgbClr val="00B0F0"/>
                </a:solidFill>
              </a:rPr>
              <a:t>KeyCode.Space</a:t>
            </a:r>
            <a:r>
              <a:rPr lang="pt-BR" sz="1200" dirty="0">
                <a:solidFill>
                  <a:srgbClr val="00B0F0"/>
                </a:solidFill>
              </a:rPr>
              <a:t>))</a:t>
            </a:r>
          </a:p>
          <a:p>
            <a:r>
              <a:rPr lang="pt-BR" sz="1200" dirty="0">
                <a:solidFill>
                  <a:srgbClr val="00B0F0"/>
                </a:solidFill>
              </a:rPr>
              <a:t>        {</a:t>
            </a:r>
          </a:p>
          <a:p>
            <a:r>
              <a:rPr lang="pt-BR" sz="1200" dirty="0">
                <a:solidFill>
                  <a:srgbClr val="00B0F0"/>
                </a:solidFill>
              </a:rPr>
              <a:t>            </a:t>
            </a:r>
            <a:r>
              <a:rPr lang="pt-BR" sz="1200" dirty="0" err="1">
                <a:solidFill>
                  <a:srgbClr val="00B0F0"/>
                </a:solidFill>
              </a:rPr>
              <a:t>Fire</a:t>
            </a:r>
            <a:r>
              <a:rPr lang="pt-BR" sz="1200" dirty="0">
                <a:solidFill>
                  <a:srgbClr val="00B0F0"/>
                </a:solidFill>
              </a:rPr>
              <a:t>();</a:t>
            </a:r>
          </a:p>
          <a:p>
            <a:r>
              <a:rPr lang="pt-BR" sz="1200" dirty="0">
                <a:solidFill>
                  <a:srgbClr val="00B0F0"/>
                </a:solidFill>
              </a:rPr>
              <a:t>        }</a:t>
            </a:r>
          </a:p>
          <a:p>
            <a:r>
              <a:rPr lang="pt-BR" sz="1200" dirty="0">
                <a:solidFill>
                  <a:schemeClr val="bg1"/>
                </a:solidFill>
              </a:rPr>
              <a:t>    }</a:t>
            </a:r>
          </a:p>
        </p:txBody>
      </p:sp>
    </p:spTree>
    <p:extLst>
      <p:ext uri="{BB962C8B-B14F-4D97-AF65-F5344CB8AC3E}">
        <p14:creationId xmlns:p14="http://schemas.microsoft.com/office/powerpoint/2010/main" val="1773486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(não conectado em rede)</a:t>
            </a:r>
            <a:endParaRPr lang="pt-BR" sz="2800" b="1" dirty="0"/>
          </a:p>
        </p:txBody>
      </p:sp>
      <p:sp>
        <p:nvSpPr>
          <p:cNvPr id="5" name="Retângulo 4"/>
          <p:cNvSpPr/>
          <p:nvPr/>
        </p:nvSpPr>
        <p:spPr>
          <a:xfrm>
            <a:off x="457200" y="1178010"/>
            <a:ext cx="8229600" cy="5262547"/>
          </a:xfrm>
          <a:prstGeom prst="rect">
            <a:avLst/>
          </a:prstGeom>
        </p:spPr>
        <p:txBody>
          <a:bodyPr/>
          <a:lstStyle/>
          <a:p>
            <a:pPr>
              <a:spcBef>
                <a:spcPct val="20000"/>
              </a:spcBef>
            </a:pPr>
            <a:endParaRPr lang="en-US" dirty="0">
              <a:solidFill>
                <a:schemeClr val="bg1">
                  <a:lumMod val="95000"/>
                </a:schemeClr>
              </a:solidFill>
            </a:endParaRPr>
          </a:p>
        </p:txBody>
      </p:sp>
      <p:sp>
        <p:nvSpPr>
          <p:cNvPr id="9" name="Retângulo 8"/>
          <p:cNvSpPr/>
          <p:nvPr/>
        </p:nvSpPr>
        <p:spPr>
          <a:xfrm>
            <a:off x="288235" y="1287339"/>
            <a:ext cx="8567530" cy="4678204"/>
          </a:xfrm>
          <a:prstGeom prst="rect">
            <a:avLst/>
          </a:prstGeom>
        </p:spPr>
        <p:txBody>
          <a:bodyPr wrap="square">
            <a:spAutoFit/>
          </a:bodyPr>
          <a:lstStyle/>
          <a:p>
            <a:r>
              <a:rPr lang="pt-BR" sz="2000" dirty="0" err="1">
                <a:solidFill>
                  <a:srgbClr val="00B0F0"/>
                </a:solidFill>
              </a:rPr>
              <a:t>void</a:t>
            </a:r>
            <a:r>
              <a:rPr lang="pt-BR" sz="2000" dirty="0">
                <a:solidFill>
                  <a:srgbClr val="00B0F0"/>
                </a:solidFill>
              </a:rPr>
              <a:t> </a:t>
            </a:r>
            <a:r>
              <a:rPr lang="pt-BR" sz="2000" dirty="0" err="1">
                <a:solidFill>
                  <a:srgbClr val="00B0F0"/>
                </a:solidFill>
              </a:rPr>
              <a:t>Fire</a:t>
            </a:r>
            <a:r>
              <a:rPr lang="pt-BR" sz="2000" dirty="0">
                <a:solidFill>
                  <a:srgbClr val="00B0F0"/>
                </a:solidFill>
              </a:rPr>
              <a:t>()</a:t>
            </a:r>
          </a:p>
          <a:p>
            <a:r>
              <a:rPr lang="pt-BR" sz="2000" dirty="0">
                <a:solidFill>
                  <a:srgbClr val="00B0F0"/>
                </a:solidFill>
              </a:rPr>
              <a:t>    {</a:t>
            </a:r>
          </a:p>
          <a:p>
            <a:r>
              <a:rPr lang="pt-BR" sz="2000" dirty="0">
                <a:solidFill>
                  <a:srgbClr val="00B0F0"/>
                </a:solidFill>
              </a:rPr>
              <a:t>        // </a:t>
            </a:r>
            <a:r>
              <a:rPr lang="pt-BR" sz="2000" dirty="0" err="1">
                <a:solidFill>
                  <a:srgbClr val="00B0F0"/>
                </a:solidFill>
              </a:rPr>
              <a:t>create</a:t>
            </a:r>
            <a:r>
              <a:rPr lang="pt-BR" sz="2000" dirty="0">
                <a:solidFill>
                  <a:srgbClr val="00B0F0"/>
                </a:solidFill>
              </a:rPr>
              <a:t> </a:t>
            </a:r>
            <a:r>
              <a:rPr lang="pt-BR" sz="2000" dirty="0" err="1">
                <a:solidFill>
                  <a:srgbClr val="00B0F0"/>
                </a:solidFill>
              </a:rPr>
              <a:t>the</a:t>
            </a:r>
            <a:r>
              <a:rPr lang="pt-BR" sz="2000" dirty="0">
                <a:solidFill>
                  <a:srgbClr val="00B0F0"/>
                </a:solidFill>
              </a:rPr>
              <a:t> </a:t>
            </a:r>
            <a:r>
              <a:rPr lang="pt-BR" sz="2000" dirty="0" err="1">
                <a:solidFill>
                  <a:srgbClr val="00B0F0"/>
                </a:solidFill>
              </a:rPr>
              <a:t>bullet</a:t>
            </a:r>
            <a:r>
              <a:rPr lang="pt-BR" sz="2000" dirty="0">
                <a:solidFill>
                  <a:srgbClr val="00B0F0"/>
                </a:solidFill>
              </a:rPr>
              <a:t> </a:t>
            </a:r>
            <a:r>
              <a:rPr lang="pt-BR" sz="2000" dirty="0" err="1">
                <a:solidFill>
                  <a:srgbClr val="00B0F0"/>
                </a:solidFill>
              </a:rPr>
              <a:t>object</a:t>
            </a:r>
            <a:r>
              <a:rPr lang="pt-BR" sz="2000" dirty="0">
                <a:solidFill>
                  <a:srgbClr val="00B0F0"/>
                </a:solidFill>
              </a:rPr>
              <a:t> </a:t>
            </a:r>
            <a:r>
              <a:rPr lang="pt-BR" sz="2000" dirty="0" err="1">
                <a:solidFill>
                  <a:srgbClr val="00B0F0"/>
                </a:solidFill>
              </a:rPr>
              <a:t>from</a:t>
            </a:r>
            <a:r>
              <a:rPr lang="pt-BR" sz="2000" dirty="0">
                <a:solidFill>
                  <a:srgbClr val="00B0F0"/>
                </a:solidFill>
              </a:rPr>
              <a:t> </a:t>
            </a:r>
            <a:r>
              <a:rPr lang="pt-BR" sz="2000" dirty="0" err="1">
                <a:solidFill>
                  <a:srgbClr val="00B0F0"/>
                </a:solidFill>
              </a:rPr>
              <a:t>the</a:t>
            </a:r>
            <a:r>
              <a:rPr lang="pt-BR" sz="2000" dirty="0">
                <a:solidFill>
                  <a:srgbClr val="00B0F0"/>
                </a:solidFill>
              </a:rPr>
              <a:t> </a:t>
            </a:r>
            <a:r>
              <a:rPr lang="pt-BR" sz="2000" dirty="0" err="1">
                <a:solidFill>
                  <a:srgbClr val="00B0F0"/>
                </a:solidFill>
              </a:rPr>
              <a:t>bullet</a:t>
            </a:r>
            <a:r>
              <a:rPr lang="pt-BR" sz="2000" dirty="0">
                <a:solidFill>
                  <a:srgbClr val="00B0F0"/>
                </a:solidFill>
              </a:rPr>
              <a:t> </a:t>
            </a:r>
            <a:r>
              <a:rPr lang="pt-BR" sz="2000" dirty="0" err="1">
                <a:solidFill>
                  <a:srgbClr val="00B0F0"/>
                </a:solidFill>
              </a:rPr>
              <a:t>prefab</a:t>
            </a:r>
            <a:endParaRPr lang="pt-BR" sz="2000" dirty="0">
              <a:solidFill>
                <a:srgbClr val="00B0F0"/>
              </a:solidFill>
            </a:endParaRPr>
          </a:p>
          <a:p>
            <a:r>
              <a:rPr lang="pt-BR" sz="2000" dirty="0">
                <a:solidFill>
                  <a:srgbClr val="00B0F0"/>
                </a:solidFill>
              </a:rPr>
              <a:t>        var </a:t>
            </a:r>
            <a:r>
              <a:rPr lang="pt-BR" sz="2000" dirty="0" err="1">
                <a:solidFill>
                  <a:srgbClr val="00B0F0"/>
                </a:solidFill>
              </a:rPr>
              <a:t>bullet</a:t>
            </a:r>
            <a:r>
              <a:rPr lang="pt-BR" sz="2000" dirty="0">
                <a:solidFill>
                  <a:srgbClr val="00B0F0"/>
                </a:solidFill>
              </a:rPr>
              <a:t> = (</a:t>
            </a:r>
            <a:r>
              <a:rPr lang="pt-BR" sz="2000" dirty="0" err="1">
                <a:solidFill>
                  <a:srgbClr val="00B0F0"/>
                </a:solidFill>
              </a:rPr>
              <a:t>GameObject</a:t>
            </a:r>
            <a:r>
              <a:rPr lang="pt-BR" sz="2000" dirty="0">
                <a:solidFill>
                  <a:srgbClr val="00B0F0"/>
                </a:solidFill>
              </a:rPr>
              <a:t>)</a:t>
            </a:r>
            <a:r>
              <a:rPr lang="pt-BR" sz="2000" dirty="0" err="1">
                <a:solidFill>
                  <a:srgbClr val="00B0F0"/>
                </a:solidFill>
              </a:rPr>
              <a:t>Instantiate</a:t>
            </a:r>
            <a:r>
              <a:rPr lang="pt-BR" sz="2000" dirty="0">
                <a:solidFill>
                  <a:srgbClr val="00B0F0"/>
                </a:solidFill>
              </a:rPr>
              <a:t>(</a:t>
            </a:r>
          </a:p>
          <a:p>
            <a:r>
              <a:rPr lang="pt-BR" sz="2000" dirty="0">
                <a:solidFill>
                  <a:srgbClr val="00B0F0"/>
                </a:solidFill>
              </a:rPr>
              <a:t>            </a:t>
            </a:r>
            <a:r>
              <a:rPr lang="pt-BR" sz="2000" dirty="0" err="1">
                <a:solidFill>
                  <a:srgbClr val="00B0F0"/>
                </a:solidFill>
              </a:rPr>
              <a:t>bulletPrefab</a:t>
            </a:r>
            <a:r>
              <a:rPr lang="pt-BR" sz="2000" dirty="0">
                <a:solidFill>
                  <a:srgbClr val="00B0F0"/>
                </a:solidFill>
              </a:rPr>
              <a:t>,</a:t>
            </a:r>
          </a:p>
          <a:p>
            <a:r>
              <a:rPr lang="pt-BR" sz="2000" dirty="0">
                <a:solidFill>
                  <a:srgbClr val="00B0F0"/>
                </a:solidFill>
              </a:rPr>
              <a:t>            </a:t>
            </a:r>
            <a:r>
              <a:rPr lang="pt-BR" sz="2000" dirty="0" err="1">
                <a:solidFill>
                  <a:srgbClr val="00B0F0"/>
                </a:solidFill>
              </a:rPr>
              <a:t>transform.position</a:t>
            </a:r>
            <a:r>
              <a:rPr lang="pt-BR" sz="2000" dirty="0">
                <a:solidFill>
                  <a:srgbClr val="00B0F0"/>
                </a:solidFill>
              </a:rPr>
              <a:t> - </a:t>
            </a:r>
            <a:r>
              <a:rPr lang="pt-BR" sz="2000" dirty="0" err="1">
                <a:solidFill>
                  <a:srgbClr val="00B0F0"/>
                </a:solidFill>
              </a:rPr>
              <a:t>transform.forward</a:t>
            </a:r>
            <a:r>
              <a:rPr lang="pt-BR" sz="2000" dirty="0">
                <a:solidFill>
                  <a:srgbClr val="00B0F0"/>
                </a:solidFill>
              </a:rPr>
              <a:t>,</a:t>
            </a:r>
          </a:p>
          <a:p>
            <a:r>
              <a:rPr lang="pt-BR" sz="2000" dirty="0">
                <a:solidFill>
                  <a:srgbClr val="00B0F0"/>
                </a:solidFill>
              </a:rPr>
              <a:t>            </a:t>
            </a:r>
            <a:r>
              <a:rPr lang="pt-BR" sz="2000" dirty="0" err="1">
                <a:solidFill>
                  <a:srgbClr val="00B0F0"/>
                </a:solidFill>
              </a:rPr>
              <a:t>Quaternion.identity</a:t>
            </a:r>
            <a:r>
              <a:rPr lang="pt-BR" sz="2000" dirty="0">
                <a:solidFill>
                  <a:srgbClr val="00B0F0"/>
                </a:solidFill>
              </a:rPr>
              <a:t>);</a:t>
            </a:r>
          </a:p>
          <a:p>
            <a:endParaRPr lang="pt-BR" sz="2000" dirty="0">
              <a:solidFill>
                <a:srgbClr val="00B0F0"/>
              </a:solidFill>
            </a:endParaRPr>
          </a:p>
          <a:p>
            <a:r>
              <a:rPr lang="pt-BR" sz="2000" dirty="0">
                <a:solidFill>
                  <a:srgbClr val="00B0F0"/>
                </a:solidFill>
              </a:rPr>
              <a:t>        // </a:t>
            </a:r>
            <a:r>
              <a:rPr lang="pt-BR" sz="2000" dirty="0" err="1">
                <a:solidFill>
                  <a:srgbClr val="00B0F0"/>
                </a:solidFill>
              </a:rPr>
              <a:t>make</a:t>
            </a:r>
            <a:r>
              <a:rPr lang="pt-BR" sz="2000" dirty="0">
                <a:solidFill>
                  <a:srgbClr val="00B0F0"/>
                </a:solidFill>
              </a:rPr>
              <a:t> </a:t>
            </a:r>
            <a:r>
              <a:rPr lang="pt-BR" sz="2000" dirty="0" err="1">
                <a:solidFill>
                  <a:srgbClr val="00B0F0"/>
                </a:solidFill>
              </a:rPr>
              <a:t>the</a:t>
            </a:r>
            <a:r>
              <a:rPr lang="pt-BR" sz="2000" dirty="0">
                <a:solidFill>
                  <a:srgbClr val="00B0F0"/>
                </a:solidFill>
              </a:rPr>
              <a:t> </a:t>
            </a:r>
            <a:r>
              <a:rPr lang="pt-BR" sz="2000" dirty="0" err="1">
                <a:solidFill>
                  <a:srgbClr val="00B0F0"/>
                </a:solidFill>
              </a:rPr>
              <a:t>bullet</a:t>
            </a:r>
            <a:r>
              <a:rPr lang="pt-BR" sz="2000" dirty="0">
                <a:solidFill>
                  <a:srgbClr val="00B0F0"/>
                </a:solidFill>
              </a:rPr>
              <a:t> move </a:t>
            </a:r>
            <a:r>
              <a:rPr lang="pt-BR" sz="2000" dirty="0" err="1">
                <a:solidFill>
                  <a:srgbClr val="00B0F0"/>
                </a:solidFill>
              </a:rPr>
              <a:t>away</a:t>
            </a:r>
            <a:r>
              <a:rPr lang="pt-BR" sz="2000" dirty="0">
                <a:solidFill>
                  <a:srgbClr val="00B0F0"/>
                </a:solidFill>
              </a:rPr>
              <a:t> in front </a:t>
            </a:r>
            <a:r>
              <a:rPr lang="pt-BR" sz="2000" dirty="0" err="1">
                <a:solidFill>
                  <a:srgbClr val="00B0F0"/>
                </a:solidFill>
              </a:rPr>
              <a:t>of</a:t>
            </a:r>
            <a:r>
              <a:rPr lang="pt-BR" sz="2000" dirty="0">
                <a:solidFill>
                  <a:srgbClr val="00B0F0"/>
                </a:solidFill>
              </a:rPr>
              <a:t> </a:t>
            </a:r>
            <a:r>
              <a:rPr lang="pt-BR" sz="2000" dirty="0" err="1">
                <a:solidFill>
                  <a:srgbClr val="00B0F0"/>
                </a:solidFill>
              </a:rPr>
              <a:t>the</a:t>
            </a:r>
            <a:r>
              <a:rPr lang="pt-BR" sz="2000" dirty="0">
                <a:solidFill>
                  <a:srgbClr val="00B0F0"/>
                </a:solidFill>
              </a:rPr>
              <a:t> player</a:t>
            </a:r>
          </a:p>
          <a:p>
            <a:r>
              <a:rPr lang="pt-BR" sz="2000" dirty="0">
                <a:solidFill>
                  <a:srgbClr val="00B0F0"/>
                </a:solidFill>
              </a:rPr>
              <a:t>        </a:t>
            </a:r>
            <a:r>
              <a:rPr lang="pt-BR" sz="2000" dirty="0" err="1">
                <a:solidFill>
                  <a:srgbClr val="00B0F0"/>
                </a:solidFill>
              </a:rPr>
              <a:t>bullet.GetComponent</a:t>
            </a:r>
            <a:r>
              <a:rPr lang="pt-BR" sz="2000" dirty="0">
                <a:solidFill>
                  <a:srgbClr val="00B0F0"/>
                </a:solidFill>
              </a:rPr>
              <a:t>&lt;</a:t>
            </a:r>
            <a:r>
              <a:rPr lang="pt-BR" sz="2000" dirty="0" err="1">
                <a:solidFill>
                  <a:srgbClr val="00B0F0"/>
                </a:solidFill>
              </a:rPr>
              <a:t>Rigidbody</a:t>
            </a:r>
            <a:r>
              <a:rPr lang="pt-BR" sz="2000" dirty="0">
                <a:solidFill>
                  <a:srgbClr val="00B0F0"/>
                </a:solidFill>
              </a:rPr>
              <a:t>&gt;().</a:t>
            </a:r>
            <a:r>
              <a:rPr lang="pt-BR" sz="2000" dirty="0" err="1">
                <a:solidFill>
                  <a:srgbClr val="00B0F0"/>
                </a:solidFill>
              </a:rPr>
              <a:t>velocity</a:t>
            </a:r>
            <a:r>
              <a:rPr lang="pt-BR" sz="2000" dirty="0">
                <a:solidFill>
                  <a:srgbClr val="00B0F0"/>
                </a:solidFill>
              </a:rPr>
              <a:t> = -</a:t>
            </a:r>
            <a:r>
              <a:rPr lang="pt-BR" sz="2000" dirty="0" err="1">
                <a:solidFill>
                  <a:srgbClr val="00B0F0"/>
                </a:solidFill>
              </a:rPr>
              <a:t>transform.forward</a:t>
            </a:r>
            <a:r>
              <a:rPr lang="pt-BR" sz="2000" dirty="0">
                <a:solidFill>
                  <a:srgbClr val="00B0F0"/>
                </a:solidFill>
              </a:rPr>
              <a:t>*4;</a:t>
            </a:r>
          </a:p>
          <a:p>
            <a:r>
              <a:rPr lang="pt-BR" sz="2000" dirty="0">
                <a:solidFill>
                  <a:srgbClr val="00B0F0"/>
                </a:solidFill>
              </a:rPr>
              <a:t>        </a:t>
            </a:r>
          </a:p>
          <a:p>
            <a:r>
              <a:rPr lang="pt-BR" sz="2000" dirty="0">
                <a:solidFill>
                  <a:srgbClr val="00B0F0"/>
                </a:solidFill>
              </a:rPr>
              <a:t>        // </a:t>
            </a:r>
            <a:r>
              <a:rPr lang="pt-BR" sz="2000" dirty="0" err="1">
                <a:solidFill>
                  <a:srgbClr val="00B0F0"/>
                </a:solidFill>
              </a:rPr>
              <a:t>make</a:t>
            </a:r>
            <a:r>
              <a:rPr lang="pt-BR" sz="2000" dirty="0">
                <a:solidFill>
                  <a:srgbClr val="00B0F0"/>
                </a:solidFill>
              </a:rPr>
              <a:t> </a:t>
            </a:r>
            <a:r>
              <a:rPr lang="pt-BR" sz="2000" dirty="0" err="1">
                <a:solidFill>
                  <a:srgbClr val="00B0F0"/>
                </a:solidFill>
              </a:rPr>
              <a:t>bullet</a:t>
            </a:r>
            <a:r>
              <a:rPr lang="pt-BR" sz="2000" dirty="0">
                <a:solidFill>
                  <a:srgbClr val="00B0F0"/>
                </a:solidFill>
              </a:rPr>
              <a:t> </a:t>
            </a:r>
            <a:r>
              <a:rPr lang="pt-BR" sz="2000" dirty="0" err="1">
                <a:solidFill>
                  <a:srgbClr val="00B0F0"/>
                </a:solidFill>
              </a:rPr>
              <a:t>disappear</a:t>
            </a:r>
            <a:r>
              <a:rPr lang="pt-BR" sz="2000" dirty="0">
                <a:solidFill>
                  <a:srgbClr val="00B0F0"/>
                </a:solidFill>
              </a:rPr>
              <a:t> </a:t>
            </a:r>
            <a:r>
              <a:rPr lang="pt-BR" sz="2000" dirty="0" err="1">
                <a:solidFill>
                  <a:srgbClr val="00B0F0"/>
                </a:solidFill>
              </a:rPr>
              <a:t>after</a:t>
            </a:r>
            <a:r>
              <a:rPr lang="pt-BR" sz="2000" dirty="0">
                <a:solidFill>
                  <a:srgbClr val="00B0F0"/>
                </a:solidFill>
              </a:rPr>
              <a:t> 2 </a:t>
            </a:r>
            <a:r>
              <a:rPr lang="pt-BR" sz="2000" dirty="0" err="1">
                <a:solidFill>
                  <a:srgbClr val="00B0F0"/>
                </a:solidFill>
              </a:rPr>
              <a:t>seconds</a:t>
            </a:r>
            <a:endParaRPr lang="pt-BR" sz="2000" dirty="0">
              <a:solidFill>
                <a:srgbClr val="00B0F0"/>
              </a:solidFill>
            </a:endParaRPr>
          </a:p>
          <a:p>
            <a:r>
              <a:rPr lang="pt-BR" sz="2000" dirty="0">
                <a:solidFill>
                  <a:srgbClr val="00B0F0"/>
                </a:solidFill>
              </a:rPr>
              <a:t>        </a:t>
            </a:r>
            <a:r>
              <a:rPr lang="pt-BR" sz="2000" dirty="0" err="1">
                <a:solidFill>
                  <a:srgbClr val="00B0F0"/>
                </a:solidFill>
              </a:rPr>
              <a:t>Destroy</a:t>
            </a:r>
            <a:r>
              <a:rPr lang="pt-BR" sz="2000" dirty="0">
                <a:solidFill>
                  <a:srgbClr val="00B0F0"/>
                </a:solidFill>
              </a:rPr>
              <a:t>(</a:t>
            </a:r>
            <a:r>
              <a:rPr lang="pt-BR" sz="2000" dirty="0" err="1">
                <a:solidFill>
                  <a:srgbClr val="00B0F0"/>
                </a:solidFill>
              </a:rPr>
              <a:t>bullet</a:t>
            </a:r>
            <a:r>
              <a:rPr lang="pt-BR" sz="2000" dirty="0">
                <a:solidFill>
                  <a:srgbClr val="00B0F0"/>
                </a:solidFill>
              </a:rPr>
              <a:t>, 2.0f);        </a:t>
            </a:r>
          </a:p>
          <a:p>
            <a:r>
              <a:rPr lang="pt-BR" sz="2000" dirty="0">
                <a:solidFill>
                  <a:srgbClr val="00B0F0"/>
                </a:solidFill>
              </a:rPr>
              <a:t>    }</a:t>
            </a:r>
          </a:p>
          <a:p>
            <a:r>
              <a:rPr lang="pt-BR" sz="2000" dirty="0">
                <a:solidFill>
                  <a:srgbClr val="00B0F0"/>
                </a:solidFill>
              </a:rPr>
              <a:t>}</a:t>
            </a:r>
          </a:p>
        </p:txBody>
      </p:sp>
    </p:spTree>
    <p:extLst>
      <p:ext uri="{BB962C8B-B14F-4D97-AF65-F5344CB8AC3E}">
        <p14:creationId xmlns:p14="http://schemas.microsoft.com/office/powerpoint/2010/main" val="205172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(não conectado em rede)</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Salve o script e volte ao editor</a:t>
            </a:r>
          </a:p>
          <a:p>
            <a:r>
              <a:rPr lang="pt-BR" sz="2400" dirty="0">
                <a:solidFill>
                  <a:schemeClr val="bg1">
                    <a:lumMod val="95000"/>
                  </a:schemeClr>
                </a:solidFill>
              </a:rPr>
              <a:t>Selecione o </a:t>
            </a:r>
            <a:r>
              <a:rPr lang="pt-BR" sz="2400" dirty="0" err="1">
                <a:solidFill>
                  <a:schemeClr val="bg1">
                    <a:lumMod val="95000"/>
                  </a:schemeClr>
                </a:solidFill>
              </a:rPr>
              <a:t>prefab</a:t>
            </a:r>
            <a:r>
              <a:rPr lang="pt-BR" sz="2400" dirty="0">
                <a:solidFill>
                  <a:schemeClr val="bg1">
                    <a:lumMod val="95000"/>
                  </a:schemeClr>
                </a:solidFill>
              </a:rPr>
              <a:t> </a:t>
            </a:r>
            <a:r>
              <a:rPr lang="pt-BR" sz="2400" dirty="0" err="1">
                <a:solidFill>
                  <a:srgbClr val="FF0000"/>
                </a:solidFill>
              </a:rPr>
              <a:t>PlayerCube</a:t>
            </a:r>
            <a:r>
              <a:rPr lang="pt-BR" sz="2400" dirty="0">
                <a:solidFill>
                  <a:schemeClr val="bg1">
                    <a:lumMod val="95000"/>
                  </a:schemeClr>
                </a:solidFill>
              </a:rPr>
              <a:t> e encontre o componente </a:t>
            </a:r>
            <a:r>
              <a:rPr lang="pt-BR" sz="2400" dirty="0" err="1">
                <a:solidFill>
                  <a:schemeClr val="bg1">
                    <a:lumMod val="95000"/>
                  </a:schemeClr>
                </a:solidFill>
              </a:rPr>
              <a:t>PlayerMove</a:t>
            </a:r>
            <a:endParaRPr lang="pt-BR" sz="2400" dirty="0">
              <a:solidFill>
                <a:schemeClr val="bg1">
                  <a:lumMod val="95000"/>
                </a:schemeClr>
              </a:solidFill>
            </a:endParaRPr>
          </a:p>
          <a:p>
            <a:r>
              <a:rPr lang="pt-BR" sz="2400" dirty="0">
                <a:solidFill>
                  <a:schemeClr val="bg1">
                    <a:lumMod val="95000"/>
                  </a:schemeClr>
                </a:solidFill>
              </a:rPr>
              <a:t>Encontre o slot </a:t>
            </a:r>
            <a:r>
              <a:rPr lang="pt-BR" sz="2400" dirty="0" err="1">
                <a:solidFill>
                  <a:srgbClr val="FF0000"/>
                </a:solidFill>
              </a:rPr>
              <a:t>bulletPrefab</a:t>
            </a:r>
            <a:r>
              <a:rPr lang="pt-BR" sz="2400" dirty="0">
                <a:solidFill>
                  <a:schemeClr val="bg1">
                    <a:lumMod val="95000"/>
                  </a:schemeClr>
                </a:solidFill>
              </a:rPr>
              <a:t> no componente</a:t>
            </a:r>
          </a:p>
          <a:p>
            <a:r>
              <a:rPr lang="pt-BR" sz="2400" dirty="0">
                <a:solidFill>
                  <a:schemeClr val="bg1">
                    <a:lumMod val="95000"/>
                  </a:schemeClr>
                </a:solidFill>
              </a:rPr>
              <a:t>Arraste o </a:t>
            </a:r>
            <a:r>
              <a:rPr lang="pt-BR" sz="2400" dirty="0" err="1">
                <a:solidFill>
                  <a:schemeClr val="bg1">
                    <a:lumMod val="95000"/>
                  </a:schemeClr>
                </a:solidFill>
              </a:rPr>
              <a:t>prefab</a:t>
            </a:r>
            <a:r>
              <a:rPr lang="pt-BR" sz="2400" dirty="0">
                <a:solidFill>
                  <a:schemeClr val="bg1">
                    <a:lumMod val="95000"/>
                  </a:schemeClr>
                </a:solidFill>
              </a:rPr>
              <a:t> </a:t>
            </a:r>
            <a:r>
              <a:rPr lang="pt-BR" sz="2400" dirty="0" err="1">
                <a:solidFill>
                  <a:schemeClr val="bg1">
                    <a:lumMod val="95000"/>
                  </a:schemeClr>
                </a:solidFill>
              </a:rPr>
              <a:t>Bullet</a:t>
            </a:r>
            <a:r>
              <a:rPr lang="pt-BR" sz="2400" dirty="0">
                <a:solidFill>
                  <a:schemeClr val="bg1">
                    <a:lumMod val="95000"/>
                  </a:schemeClr>
                </a:solidFill>
              </a:rPr>
              <a:t> no slot da </a:t>
            </a:r>
            <a:r>
              <a:rPr lang="pt-BR" sz="2400" dirty="0" err="1">
                <a:solidFill>
                  <a:schemeClr val="bg1">
                    <a:lumMod val="95000"/>
                  </a:schemeClr>
                </a:solidFill>
              </a:rPr>
              <a:t>bulletPrefab</a:t>
            </a:r>
            <a:endParaRPr lang="pt-BR" sz="2400" dirty="0">
              <a:solidFill>
                <a:schemeClr val="bg1">
                  <a:lumMod val="95000"/>
                </a:schemeClr>
              </a:solidFill>
            </a:endParaRPr>
          </a:p>
          <a:p>
            <a:endParaRPr lang="en-US" sz="2400" dirty="0">
              <a:solidFill>
                <a:schemeClr val="bg1">
                  <a:lumMod val="95000"/>
                </a:schemeClr>
              </a:solidFill>
            </a:endParaRPr>
          </a:p>
        </p:txBody>
      </p:sp>
      <p:pic>
        <p:nvPicPr>
          <p:cNvPr id="6" name="Imagem 5"/>
          <p:cNvPicPr>
            <a:picLocks noChangeAspect="1"/>
          </p:cNvPicPr>
          <p:nvPr/>
        </p:nvPicPr>
        <p:blipFill>
          <a:blip r:embed="rId3"/>
          <a:stretch>
            <a:fillRect/>
          </a:stretch>
        </p:blipFill>
        <p:spPr>
          <a:xfrm>
            <a:off x="1646387" y="3822356"/>
            <a:ext cx="5254878" cy="1669774"/>
          </a:xfrm>
          <a:prstGeom prst="rect">
            <a:avLst/>
          </a:prstGeom>
        </p:spPr>
      </p:pic>
    </p:spTree>
    <p:extLst>
      <p:ext uri="{BB962C8B-B14F-4D97-AF65-F5344CB8AC3E}">
        <p14:creationId xmlns:p14="http://schemas.microsoft.com/office/powerpoint/2010/main" val="928117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(não conectado em rede)</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Faça uma compilação e inicie como host</a:t>
            </a:r>
          </a:p>
          <a:p>
            <a:r>
              <a:rPr lang="pt-BR" sz="2400" dirty="0">
                <a:solidFill>
                  <a:schemeClr val="bg1">
                    <a:lumMod val="95000"/>
                  </a:schemeClr>
                </a:solidFill>
              </a:rPr>
              <a:t>Entre no modo de reprodução no editor e conecte-se como cliente</a:t>
            </a:r>
          </a:p>
          <a:p>
            <a:r>
              <a:rPr lang="pt-BR" sz="2400" dirty="0">
                <a:solidFill>
                  <a:schemeClr val="bg1">
                    <a:lumMod val="95000"/>
                  </a:schemeClr>
                </a:solidFill>
              </a:rPr>
              <a:t>Pressione a barra de espaço e veremos que uma bala será criada e disparada a partir do objeto Player</a:t>
            </a:r>
          </a:p>
          <a:p>
            <a:r>
              <a:rPr lang="pt-BR" sz="2400" dirty="0">
                <a:solidFill>
                  <a:schemeClr val="bg1">
                    <a:lumMod val="95000"/>
                  </a:schemeClr>
                </a:solidFill>
              </a:rPr>
              <a:t>A bala não é disparada em outros clientes, apenas aquela onde a barra de espaço foi pressionada</a:t>
            </a:r>
            <a:endParaRPr lang="en-US" sz="2400" dirty="0">
              <a:solidFill>
                <a:schemeClr val="bg1">
                  <a:lumMod val="95000"/>
                </a:schemeClr>
              </a:solidFill>
            </a:endParaRPr>
          </a:p>
        </p:txBody>
      </p:sp>
    </p:spTree>
    <p:extLst>
      <p:ext uri="{BB962C8B-B14F-4D97-AF65-F5344CB8AC3E}">
        <p14:creationId xmlns:p14="http://schemas.microsoft.com/office/powerpoint/2010/main" val="367541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conectado em rede</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en-US" sz="2400" dirty="0" err="1">
                <a:solidFill>
                  <a:schemeClr val="bg1">
                    <a:lumMod val="95000"/>
                  </a:schemeClr>
                </a:solidFill>
              </a:rPr>
              <a:t>Encontre</a:t>
            </a:r>
            <a:r>
              <a:rPr lang="en-US" sz="2400" dirty="0">
                <a:solidFill>
                  <a:schemeClr val="bg1">
                    <a:lumMod val="95000"/>
                  </a:schemeClr>
                </a:solidFill>
              </a:rPr>
              <a:t> o bullet prefab e o </a:t>
            </a:r>
            <a:r>
              <a:rPr lang="en-US" sz="2400" dirty="0" err="1">
                <a:solidFill>
                  <a:schemeClr val="bg1">
                    <a:lumMod val="95000"/>
                  </a:schemeClr>
                </a:solidFill>
              </a:rPr>
              <a:t>selecione</a:t>
            </a:r>
            <a:endParaRPr lang="en-US" sz="2400" dirty="0">
              <a:solidFill>
                <a:schemeClr val="bg1">
                  <a:lumMod val="95000"/>
                </a:schemeClr>
              </a:solidFill>
            </a:endParaRPr>
          </a:p>
          <a:p>
            <a:r>
              <a:rPr lang="en-US" sz="2400" dirty="0" err="1">
                <a:solidFill>
                  <a:schemeClr val="bg1">
                    <a:lumMod val="95000"/>
                  </a:schemeClr>
                </a:solidFill>
              </a:rPr>
              <a:t>Adicione</a:t>
            </a:r>
            <a:r>
              <a:rPr lang="en-US" sz="2400" dirty="0">
                <a:solidFill>
                  <a:schemeClr val="bg1">
                    <a:lumMod val="95000"/>
                  </a:schemeClr>
                </a:solidFill>
              </a:rPr>
              <a:t> </a:t>
            </a:r>
            <a:r>
              <a:rPr lang="en-US" sz="2400" dirty="0" err="1">
                <a:solidFill>
                  <a:srgbClr val="FF0000"/>
                </a:solidFill>
              </a:rPr>
              <a:t>NetworkIdentity</a:t>
            </a:r>
            <a:r>
              <a:rPr lang="en-US" sz="2400" dirty="0">
                <a:solidFill>
                  <a:schemeClr val="bg1">
                    <a:lumMod val="95000"/>
                  </a:schemeClr>
                </a:solidFill>
              </a:rPr>
              <a:t> </a:t>
            </a:r>
            <a:r>
              <a:rPr lang="en-US" sz="2400" dirty="0" err="1">
                <a:solidFill>
                  <a:schemeClr val="bg1">
                    <a:lumMod val="95000"/>
                  </a:schemeClr>
                </a:solidFill>
              </a:rPr>
              <a:t>ao</a:t>
            </a:r>
            <a:r>
              <a:rPr lang="en-US" sz="2400" dirty="0">
                <a:solidFill>
                  <a:schemeClr val="bg1">
                    <a:lumMod val="95000"/>
                  </a:schemeClr>
                </a:solidFill>
              </a:rPr>
              <a:t> bullet prefab</a:t>
            </a:r>
          </a:p>
          <a:p>
            <a:r>
              <a:rPr lang="en-US" sz="2400" dirty="0" err="1">
                <a:solidFill>
                  <a:schemeClr val="bg1">
                    <a:lumMod val="95000"/>
                  </a:schemeClr>
                </a:solidFill>
              </a:rPr>
              <a:t>Adicione</a:t>
            </a:r>
            <a:r>
              <a:rPr lang="en-US" sz="2400" dirty="0">
                <a:solidFill>
                  <a:schemeClr val="bg1">
                    <a:lumMod val="95000"/>
                  </a:schemeClr>
                </a:solidFill>
              </a:rPr>
              <a:t> o </a:t>
            </a:r>
            <a:r>
              <a:rPr lang="en-US" sz="2400" dirty="0" err="1">
                <a:solidFill>
                  <a:schemeClr val="bg1">
                    <a:lumMod val="95000"/>
                  </a:schemeClr>
                </a:solidFill>
              </a:rPr>
              <a:t>componente</a:t>
            </a:r>
            <a:r>
              <a:rPr lang="en-US" sz="2400" dirty="0">
                <a:solidFill>
                  <a:schemeClr val="bg1">
                    <a:lumMod val="95000"/>
                  </a:schemeClr>
                </a:solidFill>
              </a:rPr>
              <a:t> </a:t>
            </a:r>
            <a:r>
              <a:rPr lang="en-US" sz="2400" dirty="0" err="1">
                <a:solidFill>
                  <a:srgbClr val="FF0000"/>
                </a:solidFill>
              </a:rPr>
              <a:t>NetworkTransform</a:t>
            </a:r>
            <a:r>
              <a:rPr lang="en-US" sz="2400" dirty="0">
                <a:solidFill>
                  <a:schemeClr val="bg1">
                    <a:lumMod val="95000"/>
                  </a:schemeClr>
                </a:solidFill>
              </a:rPr>
              <a:t> </a:t>
            </a:r>
            <a:r>
              <a:rPr lang="en-US" sz="2400" dirty="0" err="1">
                <a:solidFill>
                  <a:schemeClr val="bg1">
                    <a:lumMod val="95000"/>
                  </a:schemeClr>
                </a:solidFill>
              </a:rPr>
              <a:t>ao</a:t>
            </a:r>
            <a:r>
              <a:rPr lang="en-US" sz="2400" dirty="0">
                <a:solidFill>
                  <a:schemeClr val="bg1">
                    <a:lumMod val="95000"/>
                  </a:schemeClr>
                </a:solidFill>
              </a:rPr>
              <a:t> bullet prefab</a:t>
            </a:r>
          </a:p>
          <a:p>
            <a:r>
              <a:rPr lang="pt-BR" sz="2400" dirty="0">
                <a:solidFill>
                  <a:schemeClr val="bg1">
                    <a:lumMod val="95000"/>
                  </a:schemeClr>
                </a:solidFill>
              </a:rPr>
              <a:t>Defina a taxa de envio para zero no componente </a:t>
            </a:r>
            <a:r>
              <a:rPr lang="pt-BR" sz="2400" dirty="0" err="1">
                <a:solidFill>
                  <a:srgbClr val="FF0000"/>
                </a:solidFill>
              </a:rPr>
              <a:t>NetworkTransform</a:t>
            </a:r>
            <a:r>
              <a:rPr lang="pt-BR" sz="2400" dirty="0">
                <a:solidFill>
                  <a:srgbClr val="FF0000"/>
                </a:solidFill>
              </a:rPr>
              <a:t> </a:t>
            </a:r>
            <a:r>
              <a:rPr lang="pt-BR" sz="2400" dirty="0">
                <a:solidFill>
                  <a:schemeClr val="bg1">
                    <a:lumMod val="95000"/>
                  </a:schemeClr>
                </a:solidFill>
              </a:rPr>
              <a:t>no </a:t>
            </a:r>
            <a:r>
              <a:rPr lang="pt-BR" sz="2400" dirty="0" err="1">
                <a:solidFill>
                  <a:schemeClr val="bg1">
                    <a:lumMod val="95000"/>
                  </a:schemeClr>
                </a:solidFill>
              </a:rPr>
              <a:t>bullet</a:t>
            </a:r>
            <a:r>
              <a:rPr lang="pt-BR" sz="2400" dirty="0">
                <a:solidFill>
                  <a:schemeClr val="bg1">
                    <a:lumMod val="95000"/>
                  </a:schemeClr>
                </a:solidFill>
              </a:rPr>
              <a:t> </a:t>
            </a:r>
            <a:r>
              <a:rPr lang="pt-BR" sz="2400" dirty="0" err="1">
                <a:solidFill>
                  <a:schemeClr val="bg1">
                    <a:lumMod val="95000"/>
                  </a:schemeClr>
                </a:solidFill>
              </a:rPr>
              <a:t>prefab</a:t>
            </a:r>
            <a:r>
              <a:rPr lang="pt-BR" sz="2400" dirty="0">
                <a:solidFill>
                  <a:schemeClr val="bg1">
                    <a:lumMod val="95000"/>
                  </a:schemeClr>
                </a:solidFill>
              </a:rPr>
              <a:t>. </a:t>
            </a:r>
          </a:p>
          <a:p>
            <a:r>
              <a:rPr lang="pt-BR" sz="2400" dirty="0">
                <a:solidFill>
                  <a:schemeClr val="bg1">
                    <a:lumMod val="95000"/>
                  </a:schemeClr>
                </a:solidFill>
              </a:rPr>
              <a:t>A bala não muda de direção ou velocidade após o tiro, portanto, não precisa enviar atualizações de movimento</a:t>
            </a:r>
          </a:p>
          <a:p>
            <a:endParaRPr lang="en-US" sz="2400" dirty="0">
              <a:solidFill>
                <a:schemeClr val="bg1">
                  <a:lumMod val="95000"/>
                </a:schemeClr>
              </a:solidFill>
            </a:endParaRPr>
          </a:p>
        </p:txBody>
      </p:sp>
      <p:pic>
        <p:nvPicPr>
          <p:cNvPr id="5" name="Imagem 4"/>
          <p:cNvPicPr>
            <a:picLocks noChangeAspect="1"/>
          </p:cNvPicPr>
          <p:nvPr/>
        </p:nvPicPr>
        <p:blipFill>
          <a:blip r:embed="rId3"/>
          <a:stretch>
            <a:fillRect/>
          </a:stretch>
        </p:blipFill>
        <p:spPr>
          <a:xfrm>
            <a:off x="3244594" y="4240226"/>
            <a:ext cx="2744262" cy="2226476"/>
          </a:xfrm>
          <a:prstGeom prst="rect">
            <a:avLst/>
          </a:prstGeom>
        </p:spPr>
      </p:pic>
    </p:spTree>
    <p:extLst>
      <p:ext uri="{BB962C8B-B14F-4D97-AF65-F5344CB8AC3E}">
        <p14:creationId xmlns:p14="http://schemas.microsoft.com/office/powerpoint/2010/main" val="40316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conectado em rede</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Selecione o </a:t>
            </a:r>
            <a:r>
              <a:rPr lang="pt-BR" sz="2400" dirty="0" err="1">
                <a:solidFill>
                  <a:srgbClr val="FF0000"/>
                </a:solidFill>
              </a:rPr>
              <a:t>NetworkManager</a:t>
            </a:r>
            <a:r>
              <a:rPr lang="pt-BR" sz="2400" dirty="0">
                <a:solidFill>
                  <a:srgbClr val="FF0000"/>
                </a:solidFill>
              </a:rPr>
              <a:t> </a:t>
            </a:r>
            <a:r>
              <a:rPr lang="pt-BR" sz="2400" dirty="0">
                <a:solidFill>
                  <a:schemeClr val="bg1">
                    <a:lumMod val="95000"/>
                  </a:schemeClr>
                </a:solidFill>
              </a:rPr>
              <a:t>e abra </a:t>
            </a:r>
            <a:r>
              <a:rPr lang="pt-BR" sz="2400" dirty="0">
                <a:solidFill>
                  <a:srgbClr val="FF0000"/>
                </a:solidFill>
              </a:rPr>
              <a:t>Spawn Info</a:t>
            </a:r>
          </a:p>
          <a:p>
            <a:r>
              <a:rPr lang="pt-BR" sz="2400" dirty="0">
                <a:solidFill>
                  <a:schemeClr val="bg1">
                    <a:lumMod val="95000"/>
                  </a:schemeClr>
                </a:solidFill>
              </a:rPr>
              <a:t>Em </a:t>
            </a:r>
            <a:r>
              <a:rPr lang="pt-BR" sz="2400" dirty="0" err="1">
                <a:solidFill>
                  <a:srgbClr val="FF0000"/>
                </a:solidFill>
              </a:rPr>
              <a:t>Registered</a:t>
            </a:r>
            <a:r>
              <a:rPr lang="pt-BR" sz="2400" dirty="0">
                <a:solidFill>
                  <a:srgbClr val="FF0000"/>
                </a:solidFill>
              </a:rPr>
              <a:t> </a:t>
            </a:r>
            <a:r>
              <a:rPr lang="pt-BR" sz="2400" dirty="0" err="1">
                <a:solidFill>
                  <a:srgbClr val="FF0000"/>
                </a:solidFill>
              </a:rPr>
              <a:t>Spawnable</a:t>
            </a:r>
            <a:r>
              <a:rPr lang="pt-BR" sz="2400" dirty="0">
                <a:solidFill>
                  <a:srgbClr val="FF0000"/>
                </a:solidFill>
              </a:rPr>
              <a:t> </a:t>
            </a:r>
            <a:r>
              <a:rPr lang="pt-BR" sz="2400" dirty="0" err="1">
                <a:solidFill>
                  <a:srgbClr val="FF0000"/>
                </a:solidFill>
              </a:rPr>
              <a:t>Prefabs</a:t>
            </a:r>
            <a:r>
              <a:rPr lang="pt-BR" sz="2400" dirty="0">
                <a:solidFill>
                  <a:schemeClr val="bg1">
                    <a:lumMod val="95000"/>
                  </a:schemeClr>
                </a:solidFill>
              </a:rPr>
              <a:t>, adicione um novo </a:t>
            </a:r>
            <a:r>
              <a:rPr lang="pt-BR" sz="2400" dirty="0" err="1">
                <a:solidFill>
                  <a:schemeClr val="bg1">
                    <a:lumMod val="95000"/>
                  </a:schemeClr>
                </a:solidFill>
              </a:rPr>
              <a:t>prefab</a:t>
            </a:r>
            <a:r>
              <a:rPr lang="pt-BR" sz="2400" dirty="0">
                <a:solidFill>
                  <a:schemeClr val="bg1">
                    <a:lumMod val="95000"/>
                  </a:schemeClr>
                </a:solidFill>
              </a:rPr>
              <a:t> com o botão +</a:t>
            </a:r>
          </a:p>
          <a:p>
            <a:r>
              <a:rPr lang="pt-BR" sz="2400" dirty="0">
                <a:solidFill>
                  <a:schemeClr val="bg1">
                    <a:lumMod val="95000"/>
                  </a:schemeClr>
                </a:solidFill>
              </a:rPr>
              <a:t>Arraste o </a:t>
            </a:r>
            <a:r>
              <a:rPr lang="pt-BR" sz="2400" dirty="0" err="1">
                <a:solidFill>
                  <a:schemeClr val="bg1">
                    <a:lumMod val="95000"/>
                  </a:schemeClr>
                </a:solidFill>
              </a:rPr>
              <a:t>prefab</a:t>
            </a:r>
            <a:r>
              <a:rPr lang="pt-BR" sz="2400" dirty="0">
                <a:solidFill>
                  <a:schemeClr val="bg1">
                    <a:lumMod val="95000"/>
                  </a:schemeClr>
                </a:solidFill>
              </a:rPr>
              <a:t> </a:t>
            </a:r>
            <a:r>
              <a:rPr lang="pt-BR" sz="2400" dirty="0" err="1">
                <a:solidFill>
                  <a:srgbClr val="FF0000"/>
                </a:solidFill>
              </a:rPr>
              <a:t>Bullet</a:t>
            </a:r>
            <a:r>
              <a:rPr lang="pt-BR" sz="2400" dirty="0">
                <a:solidFill>
                  <a:srgbClr val="FF0000"/>
                </a:solidFill>
              </a:rPr>
              <a:t> </a:t>
            </a:r>
            <a:r>
              <a:rPr lang="pt-BR" sz="2400" dirty="0">
                <a:solidFill>
                  <a:schemeClr val="bg1">
                    <a:lumMod val="95000"/>
                  </a:schemeClr>
                </a:solidFill>
              </a:rPr>
              <a:t>para o novo slot</a:t>
            </a:r>
            <a:endParaRPr lang="en-US" sz="2400" dirty="0">
              <a:solidFill>
                <a:schemeClr val="bg1">
                  <a:lumMod val="95000"/>
                </a:schemeClr>
              </a:solidFill>
            </a:endParaRPr>
          </a:p>
        </p:txBody>
      </p:sp>
      <p:pic>
        <p:nvPicPr>
          <p:cNvPr id="4" name="Imagem 3"/>
          <p:cNvPicPr>
            <a:picLocks noChangeAspect="1"/>
          </p:cNvPicPr>
          <p:nvPr/>
        </p:nvPicPr>
        <p:blipFill>
          <a:blip r:embed="rId3"/>
          <a:stretch>
            <a:fillRect/>
          </a:stretch>
        </p:blipFill>
        <p:spPr>
          <a:xfrm>
            <a:off x="2862470" y="2972382"/>
            <a:ext cx="3419060" cy="3494320"/>
          </a:xfrm>
          <a:prstGeom prst="rect">
            <a:avLst/>
          </a:prstGeom>
        </p:spPr>
      </p:pic>
      <p:sp>
        <p:nvSpPr>
          <p:cNvPr id="5" name="Retângulo 4"/>
          <p:cNvSpPr/>
          <p:nvPr/>
        </p:nvSpPr>
        <p:spPr>
          <a:xfrm>
            <a:off x="2862470" y="5126182"/>
            <a:ext cx="3419060" cy="6650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02938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Configurar o </a:t>
            </a:r>
            <a:r>
              <a:rPr lang="pt-BR" sz="2800" b="1" dirty="0" err="1"/>
              <a:t>NetworkManager</a:t>
            </a:r>
            <a:endParaRPr lang="pt-BR" sz="2800" dirty="0"/>
          </a:p>
        </p:txBody>
      </p:sp>
      <p:sp>
        <p:nvSpPr>
          <p:cNvPr id="3" name="Espaço Reservado para Conteúdo 2"/>
          <p:cNvSpPr>
            <a:spLocks noGrp="1"/>
          </p:cNvSpPr>
          <p:nvPr>
            <p:ph sz="half" idx="1"/>
          </p:nvPr>
        </p:nvSpPr>
        <p:spPr>
          <a:xfrm>
            <a:off x="308113" y="1351005"/>
            <a:ext cx="8617225" cy="5115697"/>
          </a:xfrm>
        </p:spPr>
        <p:txBody>
          <a:bodyPr/>
          <a:lstStyle/>
          <a:p>
            <a:pPr marL="0" indent="0">
              <a:buNone/>
            </a:pPr>
            <a:r>
              <a:rPr lang="pt-BR" sz="2400" dirty="0">
                <a:solidFill>
                  <a:schemeClr val="bg1"/>
                </a:solidFill>
              </a:rPr>
              <a:t>O primeiro passo é criar um objeto </a:t>
            </a:r>
            <a:r>
              <a:rPr lang="pt-BR" sz="2400" b="1" dirty="0" err="1">
                <a:solidFill>
                  <a:schemeClr val="bg1"/>
                </a:solidFill>
              </a:rPr>
              <a:t>NetworkManager</a:t>
            </a:r>
            <a:r>
              <a:rPr lang="pt-BR" sz="2400" dirty="0">
                <a:solidFill>
                  <a:schemeClr val="bg1"/>
                </a:solidFill>
              </a:rPr>
              <a:t> no projeto:</a:t>
            </a:r>
          </a:p>
          <a:p>
            <a:pPr lvl="1">
              <a:buFont typeface="Wingdings" panose="05000000000000000000" pitchFamily="2" charset="2"/>
              <a:buChar char="ü"/>
            </a:pPr>
            <a:r>
              <a:rPr lang="pt-BR" sz="2000" dirty="0">
                <a:solidFill>
                  <a:schemeClr val="bg1"/>
                </a:solidFill>
              </a:rPr>
              <a:t>Adicione um novo </a:t>
            </a:r>
            <a:r>
              <a:rPr lang="pt-BR" sz="2000" b="1" dirty="0" err="1">
                <a:solidFill>
                  <a:schemeClr val="bg1"/>
                </a:solidFill>
              </a:rPr>
              <a:t>Empty</a:t>
            </a:r>
            <a:r>
              <a:rPr lang="pt-BR" sz="2000" b="1" dirty="0">
                <a:solidFill>
                  <a:schemeClr val="bg1"/>
                </a:solidFill>
              </a:rPr>
              <a:t> Game </a:t>
            </a:r>
            <a:r>
              <a:rPr lang="pt-BR" sz="2000" b="1" dirty="0" err="1">
                <a:solidFill>
                  <a:schemeClr val="bg1"/>
                </a:solidFill>
              </a:rPr>
              <a:t>Object</a:t>
            </a:r>
            <a:r>
              <a:rPr lang="pt-BR" sz="2000" b="1" dirty="0">
                <a:solidFill>
                  <a:schemeClr val="bg1"/>
                </a:solidFill>
              </a:rPr>
              <a:t> </a:t>
            </a:r>
            <a:r>
              <a:rPr lang="pt-BR" sz="2000" dirty="0">
                <a:solidFill>
                  <a:schemeClr val="bg1"/>
                </a:solidFill>
              </a:rPr>
              <a:t>(</a:t>
            </a:r>
            <a:r>
              <a:rPr lang="pt-BR" sz="2000" dirty="0" err="1">
                <a:solidFill>
                  <a:schemeClr val="bg1"/>
                </a:solidFill>
              </a:rPr>
              <a:t>Empty</a:t>
            </a:r>
            <a:r>
              <a:rPr lang="pt-BR" sz="2000" dirty="0">
                <a:solidFill>
                  <a:schemeClr val="bg1"/>
                </a:solidFill>
              </a:rPr>
              <a:t> GO)</a:t>
            </a:r>
          </a:p>
          <a:p>
            <a:pPr lvl="1">
              <a:buFont typeface="Wingdings" panose="05000000000000000000" pitchFamily="2" charset="2"/>
              <a:buChar char="ü"/>
            </a:pPr>
            <a:r>
              <a:rPr lang="pt-BR" sz="2000" dirty="0">
                <a:solidFill>
                  <a:schemeClr val="bg1"/>
                </a:solidFill>
              </a:rPr>
              <a:t>Encontre o objeto recém-criado no painel </a:t>
            </a:r>
            <a:r>
              <a:rPr lang="pt-BR" sz="2000" b="1" dirty="0" err="1">
                <a:solidFill>
                  <a:schemeClr val="bg1"/>
                </a:solidFill>
              </a:rPr>
              <a:t>Hierarchy</a:t>
            </a:r>
            <a:r>
              <a:rPr lang="pt-BR" sz="2000" dirty="0">
                <a:solidFill>
                  <a:schemeClr val="bg1"/>
                </a:solidFill>
              </a:rPr>
              <a:t> e selecione-o</a:t>
            </a:r>
          </a:p>
          <a:p>
            <a:pPr lvl="1">
              <a:buFont typeface="Wingdings" panose="05000000000000000000" pitchFamily="2" charset="2"/>
              <a:buChar char="ü"/>
            </a:pPr>
            <a:r>
              <a:rPr lang="pt-BR" sz="2000" dirty="0">
                <a:solidFill>
                  <a:schemeClr val="bg1"/>
                </a:solidFill>
              </a:rPr>
              <a:t>Mude o nome do objeto para "</a:t>
            </a:r>
            <a:r>
              <a:rPr lang="pt-BR" sz="2000" b="1" dirty="0" err="1">
                <a:solidFill>
                  <a:schemeClr val="bg1"/>
                </a:solidFill>
              </a:rPr>
              <a:t>NetworkManager</a:t>
            </a:r>
            <a:r>
              <a:rPr lang="pt-BR" sz="2000" dirty="0">
                <a:solidFill>
                  <a:schemeClr val="bg1"/>
                </a:solidFill>
              </a:rPr>
              <a:t>" </a:t>
            </a:r>
          </a:p>
          <a:p>
            <a:pPr lvl="1">
              <a:buFont typeface="Wingdings" panose="05000000000000000000" pitchFamily="2" charset="2"/>
              <a:buChar char="ü"/>
            </a:pPr>
            <a:r>
              <a:rPr lang="pt-BR" sz="2000" dirty="0">
                <a:solidFill>
                  <a:schemeClr val="bg1"/>
                </a:solidFill>
              </a:rPr>
              <a:t>No painel </a:t>
            </a:r>
            <a:r>
              <a:rPr lang="pt-BR" sz="2000" b="1" dirty="0" err="1">
                <a:solidFill>
                  <a:schemeClr val="bg1"/>
                </a:solidFill>
              </a:rPr>
              <a:t>Inspector</a:t>
            </a:r>
            <a:r>
              <a:rPr lang="pt-BR" sz="2000" dirty="0">
                <a:solidFill>
                  <a:schemeClr val="bg1"/>
                </a:solidFill>
              </a:rPr>
              <a:t>, clique no botão </a:t>
            </a:r>
            <a:r>
              <a:rPr lang="pt-BR" sz="2000" b="1" dirty="0" err="1">
                <a:solidFill>
                  <a:schemeClr val="bg1"/>
                </a:solidFill>
              </a:rPr>
              <a:t>Add</a:t>
            </a:r>
            <a:r>
              <a:rPr lang="pt-BR" sz="2000" b="1" dirty="0">
                <a:solidFill>
                  <a:schemeClr val="bg1"/>
                </a:solidFill>
              </a:rPr>
              <a:t> </a:t>
            </a:r>
            <a:r>
              <a:rPr lang="pt-BR" sz="2000" b="1" dirty="0" err="1">
                <a:solidFill>
                  <a:schemeClr val="bg1"/>
                </a:solidFill>
              </a:rPr>
              <a:t>Component</a:t>
            </a:r>
            <a:endParaRPr lang="pt-BR" sz="2000" b="1" dirty="0">
              <a:solidFill>
                <a:schemeClr val="bg1"/>
              </a:solidFill>
            </a:endParaRPr>
          </a:p>
          <a:p>
            <a:pPr lvl="1">
              <a:buFont typeface="Wingdings" panose="05000000000000000000" pitchFamily="2" charset="2"/>
              <a:buChar char="ü"/>
            </a:pPr>
            <a:r>
              <a:rPr lang="pt-BR" sz="2000" dirty="0">
                <a:solidFill>
                  <a:schemeClr val="bg1"/>
                </a:solidFill>
              </a:rPr>
              <a:t>Encontre o componente Rede -&gt; </a:t>
            </a:r>
            <a:r>
              <a:rPr lang="pt-BR" sz="2000" b="1" dirty="0" err="1">
                <a:solidFill>
                  <a:schemeClr val="bg1"/>
                </a:solidFill>
              </a:rPr>
              <a:t>NetworkManager</a:t>
            </a:r>
            <a:r>
              <a:rPr lang="pt-BR" sz="2000" b="1" dirty="0">
                <a:solidFill>
                  <a:schemeClr val="bg1"/>
                </a:solidFill>
              </a:rPr>
              <a:t> </a:t>
            </a:r>
            <a:r>
              <a:rPr lang="pt-BR" sz="2000" dirty="0">
                <a:solidFill>
                  <a:schemeClr val="bg1"/>
                </a:solidFill>
              </a:rPr>
              <a:t>e adicione-o ao objeto. Este componente gerencia o estado da rede do jogo.</a:t>
            </a:r>
          </a:p>
          <a:p>
            <a:pPr marL="457200" lvl="1" indent="0">
              <a:buNone/>
            </a:pPr>
            <a:endParaRPr lang="pt-BR" sz="2000" dirty="0">
              <a:solidFill>
                <a:schemeClr val="bg1"/>
              </a:solidFill>
            </a:endParaRPr>
          </a:p>
        </p:txBody>
      </p:sp>
      <p:pic>
        <p:nvPicPr>
          <p:cNvPr id="14339" name="Picture 3" descr="https://docs.unity3d.com/uploads/Main/UNetTu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852" y="3965713"/>
            <a:ext cx="2635571" cy="250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321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conectado em rede</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Abra o script do </a:t>
            </a:r>
            <a:r>
              <a:rPr lang="pt-BR" sz="2400" dirty="0" err="1">
                <a:solidFill>
                  <a:srgbClr val="FF0000"/>
                </a:solidFill>
              </a:rPr>
              <a:t>PlayerMove</a:t>
            </a:r>
            <a:endParaRPr lang="pt-BR" sz="2400" dirty="0">
              <a:solidFill>
                <a:srgbClr val="FF0000"/>
              </a:solidFill>
            </a:endParaRPr>
          </a:p>
          <a:p>
            <a:r>
              <a:rPr lang="pt-BR" sz="2400" dirty="0">
                <a:solidFill>
                  <a:schemeClr val="bg1">
                    <a:lumMod val="95000"/>
                  </a:schemeClr>
                </a:solidFill>
              </a:rPr>
              <a:t>Atualize o script </a:t>
            </a:r>
            <a:r>
              <a:rPr lang="pt-BR" sz="2400" dirty="0" err="1">
                <a:solidFill>
                  <a:srgbClr val="FF0000"/>
                </a:solidFill>
              </a:rPr>
              <a:t>PlayerMove</a:t>
            </a:r>
            <a:r>
              <a:rPr lang="pt-BR" sz="2400" dirty="0">
                <a:solidFill>
                  <a:srgbClr val="FF0000"/>
                </a:solidFill>
              </a:rPr>
              <a:t> </a:t>
            </a:r>
            <a:r>
              <a:rPr lang="pt-BR" sz="2400" dirty="0">
                <a:solidFill>
                  <a:schemeClr val="bg1">
                    <a:lumMod val="95000"/>
                  </a:schemeClr>
                </a:solidFill>
              </a:rPr>
              <a:t>para que funcione corretamente em rede:</a:t>
            </a:r>
          </a:p>
          <a:p>
            <a:r>
              <a:rPr lang="pt-BR" sz="2400" dirty="0">
                <a:solidFill>
                  <a:schemeClr val="bg1">
                    <a:lumMod val="95000"/>
                  </a:schemeClr>
                </a:solidFill>
              </a:rPr>
              <a:t>Altere a função </a:t>
            </a:r>
            <a:r>
              <a:rPr lang="pt-BR" sz="2400" dirty="0" err="1">
                <a:solidFill>
                  <a:srgbClr val="FF0000"/>
                </a:solidFill>
              </a:rPr>
              <a:t>Fire</a:t>
            </a:r>
            <a:r>
              <a:rPr lang="pt-BR" sz="2400" dirty="0">
                <a:solidFill>
                  <a:srgbClr val="FF0000"/>
                </a:solidFill>
              </a:rPr>
              <a:t>()</a:t>
            </a:r>
            <a:r>
              <a:rPr lang="pt-BR" sz="2400" dirty="0">
                <a:solidFill>
                  <a:schemeClr val="bg1">
                    <a:lumMod val="95000"/>
                  </a:schemeClr>
                </a:solidFill>
              </a:rPr>
              <a:t> para ser um comando em rede, adicionando o atributo personalizado </a:t>
            </a:r>
            <a:r>
              <a:rPr lang="pt-BR" sz="2400" dirty="0">
                <a:solidFill>
                  <a:srgbClr val="FF0000"/>
                </a:solidFill>
              </a:rPr>
              <a:t>[</a:t>
            </a:r>
            <a:r>
              <a:rPr lang="pt-BR" sz="2400" dirty="0" err="1">
                <a:solidFill>
                  <a:srgbClr val="FF0000"/>
                </a:solidFill>
              </a:rPr>
              <a:t>Command</a:t>
            </a:r>
            <a:r>
              <a:rPr lang="pt-BR" sz="2400" dirty="0">
                <a:solidFill>
                  <a:srgbClr val="FF0000"/>
                </a:solidFill>
              </a:rPr>
              <a:t>]</a:t>
            </a:r>
            <a:r>
              <a:rPr lang="pt-BR" sz="2400" dirty="0">
                <a:solidFill>
                  <a:schemeClr val="bg1">
                    <a:lumMod val="95000"/>
                  </a:schemeClr>
                </a:solidFill>
              </a:rPr>
              <a:t> e o prefixo </a:t>
            </a:r>
            <a:r>
              <a:rPr lang="pt-BR" sz="2400" dirty="0" err="1">
                <a:solidFill>
                  <a:srgbClr val="FF0000"/>
                </a:solidFill>
              </a:rPr>
              <a:t>Cmd</a:t>
            </a:r>
            <a:endParaRPr lang="pt-BR" sz="2400" dirty="0">
              <a:solidFill>
                <a:srgbClr val="FF0000"/>
              </a:solidFill>
            </a:endParaRPr>
          </a:p>
          <a:p>
            <a:r>
              <a:rPr lang="pt-BR" sz="2400" dirty="0">
                <a:solidFill>
                  <a:schemeClr val="bg1">
                    <a:lumMod val="95000"/>
                  </a:schemeClr>
                </a:solidFill>
              </a:rPr>
              <a:t>Use </a:t>
            </a:r>
            <a:r>
              <a:rPr lang="pt-BR" sz="2400" dirty="0" err="1">
                <a:solidFill>
                  <a:srgbClr val="FF0000"/>
                </a:solidFill>
              </a:rPr>
              <a:t>Network.Spawn</a:t>
            </a:r>
            <a:r>
              <a:rPr lang="pt-BR" sz="2400" dirty="0">
                <a:solidFill>
                  <a:srgbClr val="FF0000"/>
                </a:solidFill>
              </a:rPr>
              <a:t> ()</a:t>
            </a:r>
            <a:r>
              <a:rPr lang="pt-BR" sz="2400" dirty="0">
                <a:solidFill>
                  <a:schemeClr val="bg1">
                    <a:lumMod val="95000"/>
                  </a:schemeClr>
                </a:solidFill>
              </a:rPr>
              <a:t> no objeto </a:t>
            </a:r>
            <a:r>
              <a:rPr lang="pt-BR" sz="2400" dirty="0" err="1">
                <a:solidFill>
                  <a:schemeClr val="bg1">
                    <a:lumMod val="95000"/>
                  </a:schemeClr>
                </a:solidFill>
              </a:rPr>
              <a:t>bullet</a:t>
            </a:r>
            <a:r>
              <a:rPr lang="pt-BR" sz="2400" dirty="0">
                <a:solidFill>
                  <a:schemeClr val="bg1">
                    <a:lumMod val="95000"/>
                  </a:schemeClr>
                </a:solidFill>
              </a:rPr>
              <a:t>:</a:t>
            </a:r>
          </a:p>
        </p:txBody>
      </p:sp>
    </p:spTree>
    <p:extLst>
      <p:ext uri="{BB962C8B-B14F-4D97-AF65-F5344CB8AC3E}">
        <p14:creationId xmlns:p14="http://schemas.microsoft.com/office/powerpoint/2010/main" val="731606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conectado em rede</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2400" dirty="0" err="1">
                <a:solidFill>
                  <a:schemeClr val="accent1"/>
                </a:solidFill>
              </a:rPr>
              <a:t>using</a:t>
            </a:r>
            <a:r>
              <a:rPr lang="pt-BR" sz="2400" dirty="0">
                <a:solidFill>
                  <a:schemeClr val="accent1"/>
                </a:solidFill>
              </a:rPr>
              <a:t> </a:t>
            </a:r>
            <a:r>
              <a:rPr lang="pt-BR" sz="2400" dirty="0" err="1">
                <a:solidFill>
                  <a:schemeClr val="bg1">
                    <a:lumMod val="95000"/>
                  </a:schemeClr>
                </a:solidFill>
              </a:rPr>
              <a:t>UnityEngine</a:t>
            </a:r>
            <a:r>
              <a:rPr lang="pt-BR" sz="2400" dirty="0">
                <a:solidFill>
                  <a:schemeClr val="bg1">
                    <a:lumMod val="95000"/>
                  </a:schemeClr>
                </a:solidFill>
              </a:rPr>
              <a:t>;</a:t>
            </a:r>
          </a:p>
          <a:p>
            <a:pPr marL="0" indent="0">
              <a:buNone/>
            </a:pPr>
            <a:r>
              <a:rPr lang="pt-BR" sz="2400" dirty="0" err="1">
                <a:solidFill>
                  <a:schemeClr val="accent1"/>
                </a:solidFill>
              </a:rPr>
              <a:t>using</a:t>
            </a:r>
            <a:r>
              <a:rPr lang="pt-BR" sz="2400" dirty="0">
                <a:solidFill>
                  <a:schemeClr val="accent1"/>
                </a:solidFill>
              </a:rPr>
              <a:t> </a:t>
            </a:r>
            <a:r>
              <a:rPr lang="pt-BR" sz="2400" dirty="0" err="1">
                <a:solidFill>
                  <a:schemeClr val="bg1">
                    <a:lumMod val="95000"/>
                  </a:schemeClr>
                </a:solidFill>
              </a:rPr>
              <a:t>UnityEngine.Networking</a:t>
            </a:r>
            <a:r>
              <a:rPr lang="pt-BR" sz="2400" dirty="0">
                <a:solidFill>
                  <a:schemeClr val="bg1">
                    <a:lumMod val="95000"/>
                  </a:schemeClr>
                </a:solidFill>
              </a:rPr>
              <a:t>;</a:t>
            </a:r>
          </a:p>
          <a:p>
            <a:pPr marL="0" indent="0">
              <a:buNone/>
            </a:pPr>
            <a:endParaRPr lang="pt-BR" sz="2400" dirty="0">
              <a:solidFill>
                <a:schemeClr val="bg1">
                  <a:lumMod val="95000"/>
                </a:schemeClr>
              </a:solidFill>
            </a:endParaRPr>
          </a:p>
          <a:p>
            <a:pPr marL="0" indent="0">
              <a:buNone/>
            </a:pPr>
            <a:r>
              <a:rPr lang="pt-BR" sz="2400" dirty="0" err="1">
                <a:solidFill>
                  <a:schemeClr val="bg1">
                    <a:lumMod val="95000"/>
                  </a:schemeClr>
                </a:solidFill>
              </a:rPr>
              <a:t>public</a:t>
            </a:r>
            <a:r>
              <a:rPr lang="pt-BR" sz="2400" dirty="0">
                <a:solidFill>
                  <a:schemeClr val="bg1">
                    <a:lumMod val="95000"/>
                  </a:schemeClr>
                </a:solidFill>
              </a:rPr>
              <a:t> </a:t>
            </a:r>
            <a:r>
              <a:rPr lang="pt-BR" sz="2400" dirty="0" err="1">
                <a:solidFill>
                  <a:schemeClr val="bg1">
                    <a:lumMod val="95000"/>
                  </a:schemeClr>
                </a:solidFill>
              </a:rPr>
              <a:t>class</a:t>
            </a:r>
            <a:r>
              <a:rPr lang="pt-BR" sz="2400" dirty="0">
                <a:solidFill>
                  <a:schemeClr val="bg1">
                    <a:lumMod val="95000"/>
                  </a:schemeClr>
                </a:solidFill>
              </a:rPr>
              <a:t> </a:t>
            </a:r>
            <a:r>
              <a:rPr lang="pt-BR" sz="2400" dirty="0" err="1">
                <a:solidFill>
                  <a:schemeClr val="bg1">
                    <a:lumMod val="95000"/>
                  </a:schemeClr>
                </a:solidFill>
              </a:rPr>
              <a:t>PlayerMove</a:t>
            </a:r>
            <a:r>
              <a:rPr lang="pt-BR" sz="2400" dirty="0">
                <a:solidFill>
                  <a:schemeClr val="bg1">
                    <a:lumMod val="95000"/>
                  </a:schemeClr>
                </a:solidFill>
              </a:rPr>
              <a:t> : </a:t>
            </a:r>
            <a:r>
              <a:rPr lang="pt-BR" sz="2400" dirty="0" err="1">
                <a:solidFill>
                  <a:schemeClr val="bg1">
                    <a:lumMod val="95000"/>
                  </a:schemeClr>
                </a:solidFill>
              </a:rPr>
              <a:t>NetworkBehaviour</a:t>
            </a:r>
            <a:endParaRPr lang="pt-BR" sz="2400" dirty="0">
              <a:solidFill>
                <a:schemeClr val="bg1">
                  <a:lumMod val="95000"/>
                </a:schemeClr>
              </a:solidFill>
            </a:endParaRPr>
          </a:p>
          <a:p>
            <a:pPr marL="0" indent="0">
              <a:buNone/>
            </a:pPr>
            <a:r>
              <a:rPr lang="pt-BR" sz="2400" dirty="0">
                <a:solidFill>
                  <a:schemeClr val="bg1">
                    <a:lumMod val="95000"/>
                  </a:schemeClr>
                </a:solidFill>
              </a:rPr>
              <a:t>{</a:t>
            </a:r>
          </a:p>
          <a:p>
            <a:pPr marL="0" indent="0">
              <a:buNone/>
            </a:pPr>
            <a:r>
              <a:rPr lang="pt-BR" sz="2400" dirty="0">
                <a:solidFill>
                  <a:schemeClr val="bg1">
                    <a:lumMod val="95000"/>
                  </a:schemeClr>
                </a:solidFill>
              </a:rPr>
              <a:t>    </a:t>
            </a:r>
            <a:r>
              <a:rPr lang="pt-BR" sz="2400" dirty="0" err="1">
                <a:solidFill>
                  <a:schemeClr val="bg1">
                    <a:lumMod val="95000"/>
                  </a:schemeClr>
                </a:solidFill>
              </a:rPr>
              <a:t>public</a:t>
            </a:r>
            <a:r>
              <a:rPr lang="pt-BR" sz="2400" dirty="0">
                <a:solidFill>
                  <a:schemeClr val="bg1">
                    <a:lumMod val="95000"/>
                  </a:schemeClr>
                </a:solidFill>
              </a:rPr>
              <a:t> </a:t>
            </a:r>
            <a:r>
              <a:rPr lang="pt-BR" sz="2400" dirty="0" err="1">
                <a:solidFill>
                  <a:schemeClr val="bg1">
                    <a:lumMod val="95000"/>
                  </a:schemeClr>
                </a:solidFill>
              </a:rPr>
              <a:t>GameObject</a:t>
            </a:r>
            <a:r>
              <a:rPr lang="pt-BR" sz="2400" dirty="0">
                <a:solidFill>
                  <a:schemeClr val="bg1">
                    <a:lumMod val="95000"/>
                  </a:schemeClr>
                </a:solidFill>
              </a:rPr>
              <a:t> </a:t>
            </a:r>
            <a:r>
              <a:rPr lang="pt-BR" sz="2400" dirty="0" err="1">
                <a:solidFill>
                  <a:schemeClr val="bg1">
                    <a:lumMod val="95000"/>
                  </a:schemeClr>
                </a:solidFill>
              </a:rPr>
              <a:t>bulletPrefab</a:t>
            </a:r>
            <a:r>
              <a:rPr lang="pt-BR" sz="2400" dirty="0">
                <a:solidFill>
                  <a:schemeClr val="bg1">
                    <a:lumMod val="95000"/>
                  </a:schemeClr>
                </a:solidFill>
              </a:rPr>
              <a:t>;</a:t>
            </a:r>
          </a:p>
          <a:p>
            <a:pPr marL="0" indent="0">
              <a:buNone/>
            </a:pPr>
            <a:r>
              <a:rPr lang="pt-BR" sz="2400" dirty="0">
                <a:solidFill>
                  <a:schemeClr val="bg1">
                    <a:lumMod val="95000"/>
                  </a:schemeClr>
                </a:solidFill>
              </a:rPr>
              <a:t>    </a:t>
            </a:r>
          </a:p>
          <a:p>
            <a:pPr marL="0" indent="0">
              <a:buNone/>
            </a:pPr>
            <a:r>
              <a:rPr lang="pt-BR" sz="2400" dirty="0">
                <a:solidFill>
                  <a:schemeClr val="bg1">
                    <a:lumMod val="95000"/>
                  </a:schemeClr>
                </a:solidFill>
              </a:rPr>
              <a:t>    </a:t>
            </a:r>
            <a:r>
              <a:rPr lang="pt-BR" sz="2400" dirty="0" err="1">
                <a:solidFill>
                  <a:schemeClr val="bg1">
                    <a:lumMod val="95000"/>
                  </a:schemeClr>
                </a:solidFill>
              </a:rPr>
              <a:t>public</a:t>
            </a:r>
            <a:r>
              <a:rPr lang="pt-BR" sz="2400" dirty="0">
                <a:solidFill>
                  <a:schemeClr val="bg1">
                    <a:lumMod val="95000"/>
                  </a:schemeClr>
                </a:solidFill>
              </a:rPr>
              <a:t> </a:t>
            </a:r>
            <a:r>
              <a:rPr lang="pt-BR" sz="2400" dirty="0" err="1">
                <a:solidFill>
                  <a:schemeClr val="bg1">
                    <a:lumMod val="95000"/>
                  </a:schemeClr>
                </a:solidFill>
              </a:rPr>
              <a:t>override</a:t>
            </a:r>
            <a:r>
              <a:rPr lang="pt-BR" sz="2400" dirty="0">
                <a:solidFill>
                  <a:schemeClr val="bg1">
                    <a:lumMod val="95000"/>
                  </a:schemeClr>
                </a:solidFill>
              </a:rPr>
              <a:t> </a:t>
            </a:r>
            <a:r>
              <a:rPr lang="pt-BR" sz="2400" dirty="0" err="1">
                <a:solidFill>
                  <a:schemeClr val="bg1">
                    <a:lumMod val="95000"/>
                  </a:schemeClr>
                </a:solidFill>
              </a:rPr>
              <a:t>void</a:t>
            </a:r>
            <a:r>
              <a:rPr lang="pt-BR" sz="2400" dirty="0">
                <a:solidFill>
                  <a:schemeClr val="bg1">
                    <a:lumMod val="95000"/>
                  </a:schemeClr>
                </a:solidFill>
              </a:rPr>
              <a:t> </a:t>
            </a:r>
            <a:r>
              <a:rPr lang="pt-BR" sz="2400" dirty="0" err="1">
                <a:solidFill>
                  <a:schemeClr val="bg1">
                    <a:lumMod val="95000"/>
                  </a:schemeClr>
                </a:solidFill>
              </a:rPr>
              <a:t>OnStartLocalPlayer</a:t>
            </a:r>
            <a:r>
              <a:rPr lang="pt-BR" sz="2400" dirty="0">
                <a:solidFill>
                  <a:schemeClr val="bg1">
                    <a:lumMod val="95000"/>
                  </a:schemeClr>
                </a:solidFill>
              </a:rPr>
              <a:t>()</a:t>
            </a:r>
          </a:p>
          <a:p>
            <a:pPr marL="0" indent="0">
              <a:buNone/>
            </a:pPr>
            <a:r>
              <a:rPr lang="pt-BR" sz="2400" dirty="0">
                <a:solidFill>
                  <a:schemeClr val="bg1">
                    <a:lumMod val="95000"/>
                  </a:schemeClr>
                </a:solidFill>
              </a:rPr>
              <a:t>    {</a:t>
            </a:r>
          </a:p>
          <a:p>
            <a:pPr marL="0" indent="0">
              <a:buNone/>
            </a:pPr>
            <a:r>
              <a:rPr lang="pt-BR" sz="2400" dirty="0">
                <a:solidFill>
                  <a:schemeClr val="bg1">
                    <a:lumMod val="95000"/>
                  </a:schemeClr>
                </a:solidFill>
              </a:rPr>
              <a:t>        </a:t>
            </a:r>
            <a:r>
              <a:rPr lang="pt-BR" sz="2400" dirty="0" err="1">
                <a:solidFill>
                  <a:schemeClr val="bg1">
                    <a:lumMod val="95000"/>
                  </a:schemeClr>
                </a:solidFill>
              </a:rPr>
              <a:t>GetComponent</a:t>
            </a:r>
            <a:r>
              <a:rPr lang="pt-BR" sz="2400" dirty="0">
                <a:solidFill>
                  <a:schemeClr val="bg1">
                    <a:lumMod val="95000"/>
                  </a:schemeClr>
                </a:solidFill>
              </a:rPr>
              <a:t>&lt;</a:t>
            </a:r>
            <a:r>
              <a:rPr lang="pt-BR" sz="2400" dirty="0" err="1">
                <a:solidFill>
                  <a:schemeClr val="bg1">
                    <a:lumMod val="95000"/>
                  </a:schemeClr>
                </a:solidFill>
              </a:rPr>
              <a:t>MeshRenderer</a:t>
            </a:r>
            <a:r>
              <a:rPr lang="pt-BR" sz="2400" dirty="0">
                <a:solidFill>
                  <a:schemeClr val="bg1">
                    <a:lumMod val="95000"/>
                  </a:schemeClr>
                </a:solidFill>
              </a:rPr>
              <a:t>&gt;().</a:t>
            </a:r>
            <a:r>
              <a:rPr lang="pt-BR" sz="2400" dirty="0" err="1">
                <a:solidFill>
                  <a:schemeClr val="bg1">
                    <a:lumMod val="95000"/>
                  </a:schemeClr>
                </a:solidFill>
              </a:rPr>
              <a:t>material.color</a:t>
            </a:r>
            <a:r>
              <a:rPr lang="pt-BR" sz="2400" dirty="0">
                <a:solidFill>
                  <a:schemeClr val="bg1">
                    <a:lumMod val="95000"/>
                  </a:schemeClr>
                </a:solidFill>
              </a:rPr>
              <a:t> = </a:t>
            </a:r>
            <a:r>
              <a:rPr lang="pt-BR" sz="2400" dirty="0" err="1">
                <a:solidFill>
                  <a:schemeClr val="bg1">
                    <a:lumMod val="95000"/>
                  </a:schemeClr>
                </a:solidFill>
              </a:rPr>
              <a:t>Color.red</a:t>
            </a:r>
            <a:r>
              <a:rPr lang="pt-BR" sz="2400" dirty="0">
                <a:solidFill>
                  <a:schemeClr val="bg1">
                    <a:lumMod val="95000"/>
                  </a:schemeClr>
                </a:solidFill>
              </a:rPr>
              <a:t>;</a:t>
            </a:r>
          </a:p>
          <a:p>
            <a:pPr marL="0" indent="0">
              <a:buNone/>
            </a:pPr>
            <a:r>
              <a:rPr lang="pt-BR" sz="2400" dirty="0">
                <a:solidFill>
                  <a:schemeClr val="bg1">
                    <a:lumMod val="95000"/>
                  </a:schemeClr>
                </a:solidFill>
              </a:rPr>
              <a:t>    }</a:t>
            </a:r>
          </a:p>
        </p:txBody>
      </p:sp>
    </p:spTree>
    <p:extLst>
      <p:ext uri="{BB962C8B-B14F-4D97-AF65-F5344CB8AC3E}">
        <p14:creationId xmlns:p14="http://schemas.microsoft.com/office/powerpoint/2010/main" val="239862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conectado em rede</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1600" dirty="0">
                <a:solidFill>
                  <a:schemeClr val="bg1">
                    <a:lumMod val="95000"/>
                  </a:schemeClr>
                </a:solidFill>
              </a:rPr>
              <a:t> [</a:t>
            </a:r>
            <a:r>
              <a:rPr lang="pt-BR" sz="1600" dirty="0" err="1">
                <a:solidFill>
                  <a:srgbClr val="00B050"/>
                </a:solidFill>
              </a:rPr>
              <a:t>Command</a:t>
            </a:r>
            <a:r>
              <a:rPr lang="pt-BR" sz="1600" dirty="0">
                <a:solidFill>
                  <a:schemeClr val="bg1">
                    <a:lumMod val="95000"/>
                  </a:schemeClr>
                </a:solidFill>
              </a:rPr>
              <a:t>]</a:t>
            </a:r>
          </a:p>
          <a:p>
            <a:pPr marL="0" indent="0">
              <a:buNone/>
            </a:pPr>
            <a:r>
              <a:rPr lang="pt-BR" sz="1600" dirty="0">
                <a:solidFill>
                  <a:schemeClr val="bg1">
                    <a:lumMod val="95000"/>
                  </a:schemeClr>
                </a:solidFill>
              </a:rPr>
              <a:t>    </a:t>
            </a:r>
            <a:r>
              <a:rPr lang="pt-BR" sz="1600" dirty="0" err="1">
                <a:solidFill>
                  <a:schemeClr val="bg1">
                    <a:lumMod val="95000"/>
                  </a:schemeClr>
                </a:solidFill>
              </a:rPr>
              <a:t>void</a:t>
            </a:r>
            <a:r>
              <a:rPr lang="pt-BR" sz="1600" dirty="0">
                <a:solidFill>
                  <a:schemeClr val="bg1">
                    <a:lumMod val="95000"/>
                  </a:schemeClr>
                </a:solidFill>
              </a:rPr>
              <a:t> </a:t>
            </a:r>
            <a:r>
              <a:rPr lang="pt-BR" sz="1600" dirty="0" err="1">
                <a:solidFill>
                  <a:srgbClr val="00B050"/>
                </a:solidFill>
              </a:rPr>
              <a:t>Cmd</a:t>
            </a:r>
            <a:r>
              <a:rPr lang="pt-BR" sz="1600" dirty="0" err="1">
                <a:solidFill>
                  <a:schemeClr val="bg1">
                    <a:lumMod val="95000"/>
                  </a:schemeClr>
                </a:solidFill>
              </a:rPr>
              <a:t>Fire</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 </a:t>
            </a:r>
            <a:r>
              <a:rPr lang="pt-BR" sz="1600" dirty="0" err="1">
                <a:solidFill>
                  <a:schemeClr val="bg1">
                    <a:lumMod val="95000"/>
                  </a:schemeClr>
                </a:solidFill>
              </a:rPr>
              <a:t>This</a:t>
            </a:r>
            <a:r>
              <a:rPr lang="pt-BR" sz="1600" dirty="0">
                <a:solidFill>
                  <a:schemeClr val="bg1">
                    <a:lumMod val="95000"/>
                  </a:schemeClr>
                </a:solidFill>
              </a:rPr>
              <a:t> [</a:t>
            </a:r>
            <a:r>
              <a:rPr lang="pt-BR" sz="1600" dirty="0" err="1">
                <a:solidFill>
                  <a:schemeClr val="bg1">
                    <a:lumMod val="95000"/>
                  </a:schemeClr>
                </a:solidFill>
              </a:rPr>
              <a:t>Command</a:t>
            </a:r>
            <a:r>
              <a:rPr lang="pt-BR" sz="1600" dirty="0">
                <a:solidFill>
                  <a:schemeClr val="bg1">
                    <a:lumMod val="95000"/>
                  </a:schemeClr>
                </a:solidFill>
              </a:rPr>
              <a:t>] </a:t>
            </a:r>
            <a:r>
              <a:rPr lang="pt-BR" sz="1600" dirty="0" err="1">
                <a:solidFill>
                  <a:schemeClr val="bg1">
                    <a:lumMod val="95000"/>
                  </a:schemeClr>
                </a:solidFill>
              </a:rPr>
              <a:t>code</a:t>
            </a:r>
            <a:r>
              <a:rPr lang="pt-BR" sz="1600" dirty="0">
                <a:solidFill>
                  <a:schemeClr val="bg1">
                    <a:lumMod val="95000"/>
                  </a:schemeClr>
                </a:solidFill>
              </a:rPr>
              <a:t> </a:t>
            </a:r>
            <a:r>
              <a:rPr lang="pt-BR" sz="1600" dirty="0" err="1">
                <a:solidFill>
                  <a:schemeClr val="bg1">
                    <a:lumMod val="95000"/>
                  </a:schemeClr>
                </a:solidFill>
              </a:rPr>
              <a:t>is</a:t>
            </a:r>
            <a:r>
              <a:rPr lang="pt-BR" sz="1600" dirty="0">
                <a:solidFill>
                  <a:schemeClr val="bg1">
                    <a:lumMod val="95000"/>
                  </a:schemeClr>
                </a:solidFill>
              </a:rPr>
              <a:t> </a:t>
            </a:r>
            <a:r>
              <a:rPr lang="pt-BR" sz="1600" dirty="0" err="1">
                <a:solidFill>
                  <a:schemeClr val="bg1">
                    <a:lumMod val="95000"/>
                  </a:schemeClr>
                </a:solidFill>
              </a:rPr>
              <a:t>run</a:t>
            </a:r>
            <a:r>
              <a:rPr lang="pt-BR" sz="1600" dirty="0">
                <a:solidFill>
                  <a:schemeClr val="bg1">
                    <a:lumMod val="95000"/>
                  </a:schemeClr>
                </a:solidFill>
              </a:rPr>
              <a:t> </a:t>
            </a:r>
            <a:r>
              <a:rPr lang="pt-BR" sz="1600" dirty="0" err="1">
                <a:solidFill>
                  <a:schemeClr val="bg1">
                    <a:lumMod val="95000"/>
                  </a:schemeClr>
                </a:solidFill>
              </a:rPr>
              <a:t>on</a:t>
            </a:r>
            <a:r>
              <a:rPr lang="pt-BR" sz="1600" dirty="0">
                <a:solidFill>
                  <a:schemeClr val="bg1">
                    <a:lumMod val="95000"/>
                  </a:schemeClr>
                </a:solidFill>
              </a:rPr>
              <a:t> </a:t>
            </a:r>
            <a:r>
              <a:rPr lang="pt-BR" sz="1600" dirty="0" err="1">
                <a:solidFill>
                  <a:schemeClr val="bg1">
                    <a:lumMod val="95000"/>
                  </a:schemeClr>
                </a:solidFill>
              </a:rPr>
              <a:t>the</a:t>
            </a:r>
            <a:r>
              <a:rPr lang="pt-BR" sz="1600" dirty="0">
                <a:solidFill>
                  <a:schemeClr val="bg1">
                    <a:lumMod val="95000"/>
                  </a:schemeClr>
                </a:solidFill>
              </a:rPr>
              <a:t> server!</a:t>
            </a:r>
          </a:p>
          <a:p>
            <a:pPr marL="0" indent="0">
              <a:buNone/>
            </a:pPr>
            <a:endParaRPr lang="pt-BR" sz="1600" dirty="0">
              <a:solidFill>
                <a:schemeClr val="bg1">
                  <a:lumMod val="95000"/>
                </a:schemeClr>
              </a:solidFill>
            </a:endParaRPr>
          </a:p>
          <a:p>
            <a:pPr marL="0" indent="0">
              <a:buNone/>
            </a:pPr>
            <a:r>
              <a:rPr lang="pt-BR" sz="1600" dirty="0">
                <a:solidFill>
                  <a:schemeClr val="bg1">
                    <a:lumMod val="95000"/>
                  </a:schemeClr>
                </a:solidFill>
              </a:rPr>
              <a:t>       // </a:t>
            </a:r>
            <a:r>
              <a:rPr lang="pt-BR" sz="1600" dirty="0" err="1">
                <a:solidFill>
                  <a:schemeClr val="bg1">
                    <a:lumMod val="95000"/>
                  </a:schemeClr>
                </a:solidFill>
              </a:rPr>
              <a:t>create</a:t>
            </a:r>
            <a:r>
              <a:rPr lang="pt-BR" sz="1600" dirty="0">
                <a:solidFill>
                  <a:schemeClr val="bg1">
                    <a:lumMod val="95000"/>
                  </a:schemeClr>
                </a:solidFill>
              </a:rPr>
              <a:t> </a:t>
            </a:r>
            <a:r>
              <a:rPr lang="pt-BR" sz="1600" dirty="0" err="1">
                <a:solidFill>
                  <a:schemeClr val="bg1">
                    <a:lumMod val="95000"/>
                  </a:schemeClr>
                </a:solidFill>
              </a:rPr>
              <a:t>the</a:t>
            </a:r>
            <a:r>
              <a:rPr lang="pt-BR" sz="1600" dirty="0">
                <a:solidFill>
                  <a:schemeClr val="bg1">
                    <a:lumMod val="95000"/>
                  </a:schemeClr>
                </a:solidFill>
              </a:rPr>
              <a:t> </a:t>
            </a:r>
            <a:r>
              <a:rPr lang="pt-BR" sz="1600" dirty="0" err="1">
                <a:solidFill>
                  <a:schemeClr val="bg1">
                    <a:lumMod val="95000"/>
                  </a:schemeClr>
                </a:solidFill>
              </a:rPr>
              <a:t>bullet</a:t>
            </a:r>
            <a:r>
              <a:rPr lang="pt-BR" sz="1600" dirty="0">
                <a:solidFill>
                  <a:schemeClr val="bg1">
                    <a:lumMod val="95000"/>
                  </a:schemeClr>
                </a:solidFill>
              </a:rPr>
              <a:t> </a:t>
            </a:r>
            <a:r>
              <a:rPr lang="pt-BR" sz="1600" dirty="0" err="1">
                <a:solidFill>
                  <a:schemeClr val="bg1">
                    <a:lumMod val="95000"/>
                  </a:schemeClr>
                </a:solidFill>
              </a:rPr>
              <a:t>object</a:t>
            </a:r>
            <a:r>
              <a:rPr lang="pt-BR" sz="1600" dirty="0">
                <a:solidFill>
                  <a:schemeClr val="bg1">
                    <a:lumMod val="95000"/>
                  </a:schemeClr>
                </a:solidFill>
              </a:rPr>
              <a:t> </a:t>
            </a:r>
            <a:r>
              <a:rPr lang="pt-BR" sz="1600" dirty="0" err="1">
                <a:solidFill>
                  <a:schemeClr val="bg1">
                    <a:lumMod val="95000"/>
                  </a:schemeClr>
                </a:solidFill>
              </a:rPr>
              <a:t>locally</a:t>
            </a:r>
            <a:endParaRPr lang="pt-BR" sz="1600" dirty="0">
              <a:solidFill>
                <a:schemeClr val="bg1">
                  <a:lumMod val="95000"/>
                </a:schemeClr>
              </a:solidFill>
            </a:endParaRPr>
          </a:p>
          <a:p>
            <a:pPr marL="0" indent="0">
              <a:buNone/>
            </a:pPr>
            <a:r>
              <a:rPr lang="pt-BR" sz="1600" dirty="0">
                <a:solidFill>
                  <a:schemeClr val="bg1">
                    <a:lumMod val="95000"/>
                  </a:schemeClr>
                </a:solidFill>
              </a:rPr>
              <a:t>       var </a:t>
            </a:r>
            <a:r>
              <a:rPr lang="pt-BR" sz="1600" dirty="0" err="1">
                <a:solidFill>
                  <a:schemeClr val="bg1">
                    <a:lumMod val="95000"/>
                  </a:schemeClr>
                </a:solidFill>
              </a:rPr>
              <a:t>bullet</a:t>
            </a:r>
            <a:r>
              <a:rPr lang="pt-BR" sz="1600" dirty="0">
                <a:solidFill>
                  <a:schemeClr val="bg1">
                    <a:lumMod val="95000"/>
                  </a:schemeClr>
                </a:solidFill>
              </a:rPr>
              <a:t> = (</a:t>
            </a:r>
            <a:r>
              <a:rPr lang="pt-BR" sz="1600" dirty="0" err="1">
                <a:solidFill>
                  <a:schemeClr val="bg1">
                    <a:lumMod val="95000"/>
                  </a:schemeClr>
                </a:solidFill>
              </a:rPr>
              <a:t>GameObject</a:t>
            </a:r>
            <a:r>
              <a:rPr lang="pt-BR" sz="1600" dirty="0">
                <a:solidFill>
                  <a:schemeClr val="bg1">
                    <a:lumMod val="95000"/>
                  </a:schemeClr>
                </a:solidFill>
              </a:rPr>
              <a:t>)</a:t>
            </a:r>
            <a:r>
              <a:rPr lang="pt-BR" sz="1600" dirty="0" err="1">
                <a:solidFill>
                  <a:schemeClr val="bg1">
                    <a:lumMod val="95000"/>
                  </a:schemeClr>
                </a:solidFill>
              </a:rPr>
              <a:t>Instantiate</a:t>
            </a:r>
            <a:r>
              <a:rPr lang="pt-BR" sz="1600" dirty="0">
                <a:solidFill>
                  <a:schemeClr val="bg1">
                    <a:lumMod val="95000"/>
                  </a:schemeClr>
                </a:solidFill>
              </a:rPr>
              <a:t>(</a:t>
            </a:r>
          </a:p>
          <a:p>
            <a:pPr marL="0" indent="0">
              <a:buNone/>
            </a:pPr>
            <a:r>
              <a:rPr lang="pt-BR" sz="1600" dirty="0">
                <a:solidFill>
                  <a:schemeClr val="bg1">
                    <a:lumMod val="95000"/>
                  </a:schemeClr>
                </a:solidFill>
              </a:rPr>
              <a:t>	</a:t>
            </a:r>
            <a:r>
              <a:rPr lang="pt-BR" sz="1600" dirty="0" err="1">
                <a:solidFill>
                  <a:schemeClr val="bg1">
                    <a:lumMod val="95000"/>
                  </a:schemeClr>
                </a:solidFill>
              </a:rPr>
              <a:t>bulletPrefab</a:t>
            </a:r>
            <a:r>
              <a:rPr lang="pt-BR" sz="1600" dirty="0">
                <a:solidFill>
                  <a:schemeClr val="bg1">
                    <a:lumMod val="95000"/>
                  </a:schemeClr>
                </a:solidFill>
              </a:rPr>
              <a:t>, </a:t>
            </a:r>
            <a:r>
              <a:rPr lang="pt-BR" sz="1600" dirty="0" err="1">
                <a:solidFill>
                  <a:schemeClr val="bg1">
                    <a:lumMod val="95000"/>
                  </a:schemeClr>
                </a:solidFill>
              </a:rPr>
              <a:t>transform.position</a:t>
            </a:r>
            <a:r>
              <a:rPr lang="pt-BR" sz="1600" dirty="0">
                <a:solidFill>
                  <a:schemeClr val="bg1">
                    <a:lumMod val="95000"/>
                  </a:schemeClr>
                </a:solidFill>
              </a:rPr>
              <a:t> - </a:t>
            </a:r>
            <a:r>
              <a:rPr lang="pt-BR" sz="1600" dirty="0" err="1">
                <a:solidFill>
                  <a:schemeClr val="bg1">
                    <a:lumMod val="95000"/>
                  </a:schemeClr>
                </a:solidFill>
              </a:rPr>
              <a:t>transform.forward</a:t>
            </a:r>
            <a:r>
              <a:rPr lang="pt-BR" sz="1600" dirty="0">
                <a:solidFill>
                  <a:schemeClr val="bg1">
                    <a:lumMod val="95000"/>
                  </a:schemeClr>
                </a:solidFill>
              </a:rPr>
              <a:t>,</a:t>
            </a:r>
          </a:p>
          <a:p>
            <a:pPr marL="0" indent="0">
              <a:buNone/>
            </a:pPr>
            <a:r>
              <a:rPr lang="pt-BR" sz="1600" dirty="0">
                <a:solidFill>
                  <a:schemeClr val="bg1">
                    <a:lumMod val="95000"/>
                  </a:schemeClr>
                </a:solidFill>
              </a:rPr>
              <a:t>            </a:t>
            </a:r>
            <a:r>
              <a:rPr lang="pt-BR" sz="1600" dirty="0" err="1">
                <a:solidFill>
                  <a:schemeClr val="bg1">
                    <a:lumMod val="95000"/>
                  </a:schemeClr>
                </a:solidFill>
              </a:rPr>
              <a:t>Quaternion.identity</a:t>
            </a:r>
            <a:r>
              <a:rPr lang="pt-BR" sz="1600" dirty="0">
                <a:solidFill>
                  <a:schemeClr val="bg1">
                    <a:lumMod val="95000"/>
                  </a:schemeClr>
                </a:solidFill>
              </a:rPr>
              <a:t>);</a:t>
            </a:r>
          </a:p>
          <a:p>
            <a:pPr marL="0" indent="0">
              <a:buNone/>
            </a:pPr>
            <a:endParaRPr lang="pt-BR" sz="1600" dirty="0">
              <a:solidFill>
                <a:schemeClr val="bg1">
                  <a:lumMod val="95000"/>
                </a:schemeClr>
              </a:solidFill>
            </a:endParaRPr>
          </a:p>
          <a:p>
            <a:pPr marL="0" indent="0">
              <a:buNone/>
            </a:pPr>
            <a:r>
              <a:rPr lang="pt-BR" sz="1600" dirty="0">
                <a:solidFill>
                  <a:schemeClr val="bg1">
                    <a:lumMod val="95000"/>
                  </a:schemeClr>
                </a:solidFill>
              </a:rPr>
              <a:t>       </a:t>
            </a:r>
            <a:r>
              <a:rPr lang="pt-BR" sz="1600" dirty="0" err="1">
                <a:solidFill>
                  <a:schemeClr val="bg1">
                    <a:lumMod val="95000"/>
                  </a:schemeClr>
                </a:solidFill>
              </a:rPr>
              <a:t>bullet.GetComponent</a:t>
            </a:r>
            <a:r>
              <a:rPr lang="pt-BR" sz="1600" dirty="0">
                <a:solidFill>
                  <a:schemeClr val="bg1">
                    <a:lumMod val="95000"/>
                  </a:schemeClr>
                </a:solidFill>
              </a:rPr>
              <a:t>&lt;</a:t>
            </a:r>
            <a:r>
              <a:rPr lang="pt-BR" sz="1600" dirty="0" err="1">
                <a:solidFill>
                  <a:schemeClr val="bg1">
                    <a:lumMod val="95000"/>
                  </a:schemeClr>
                </a:solidFill>
              </a:rPr>
              <a:t>Rigidbody</a:t>
            </a:r>
            <a:r>
              <a:rPr lang="pt-BR" sz="1600" dirty="0">
                <a:solidFill>
                  <a:schemeClr val="bg1">
                    <a:lumMod val="95000"/>
                  </a:schemeClr>
                </a:solidFill>
              </a:rPr>
              <a:t>&gt;().</a:t>
            </a:r>
            <a:r>
              <a:rPr lang="pt-BR" sz="1600" dirty="0" err="1">
                <a:solidFill>
                  <a:schemeClr val="bg1">
                    <a:lumMod val="95000"/>
                  </a:schemeClr>
                </a:solidFill>
              </a:rPr>
              <a:t>velocity</a:t>
            </a:r>
            <a:r>
              <a:rPr lang="pt-BR" sz="1600" dirty="0">
                <a:solidFill>
                  <a:schemeClr val="bg1">
                    <a:lumMod val="95000"/>
                  </a:schemeClr>
                </a:solidFill>
              </a:rPr>
              <a:t> = -</a:t>
            </a:r>
            <a:r>
              <a:rPr lang="pt-BR" sz="1600" dirty="0" err="1">
                <a:solidFill>
                  <a:schemeClr val="bg1">
                    <a:lumMod val="95000"/>
                  </a:schemeClr>
                </a:solidFill>
              </a:rPr>
              <a:t>transform.forward</a:t>
            </a:r>
            <a:r>
              <a:rPr lang="pt-BR" sz="1600" dirty="0">
                <a:solidFill>
                  <a:schemeClr val="bg1">
                    <a:lumMod val="95000"/>
                  </a:schemeClr>
                </a:solidFill>
              </a:rPr>
              <a:t>*4;</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 </a:t>
            </a:r>
            <a:r>
              <a:rPr lang="pt-BR" sz="1600" dirty="0" err="1">
                <a:solidFill>
                  <a:schemeClr val="bg1">
                    <a:lumMod val="95000"/>
                  </a:schemeClr>
                </a:solidFill>
              </a:rPr>
              <a:t>spawn</a:t>
            </a:r>
            <a:r>
              <a:rPr lang="pt-BR" sz="1600" dirty="0">
                <a:solidFill>
                  <a:schemeClr val="bg1">
                    <a:lumMod val="95000"/>
                  </a:schemeClr>
                </a:solidFill>
              </a:rPr>
              <a:t> </a:t>
            </a:r>
            <a:r>
              <a:rPr lang="pt-BR" sz="1600" dirty="0" err="1">
                <a:solidFill>
                  <a:schemeClr val="bg1">
                    <a:lumMod val="95000"/>
                  </a:schemeClr>
                </a:solidFill>
              </a:rPr>
              <a:t>the</a:t>
            </a:r>
            <a:r>
              <a:rPr lang="pt-BR" sz="1600" dirty="0">
                <a:solidFill>
                  <a:schemeClr val="bg1">
                    <a:lumMod val="95000"/>
                  </a:schemeClr>
                </a:solidFill>
              </a:rPr>
              <a:t> </a:t>
            </a:r>
            <a:r>
              <a:rPr lang="pt-BR" sz="1600" dirty="0" err="1">
                <a:solidFill>
                  <a:schemeClr val="bg1">
                    <a:lumMod val="95000"/>
                  </a:schemeClr>
                </a:solidFill>
              </a:rPr>
              <a:t>bullet</a:t>
            </a:r>
            <a:r>
              <a:rPr lang="pt-BR" sz="1600" dirty="0">
                <a:solidFill>
                  <a:schemeClr val="bg1">
                    <a:lumMod val="95000"/>
                  </a:schemeClr>
                </a:solidFill>
              </a:rPr>
              <a:t> </a:t>
            </a:r>
            <a:r>
              <a:rPr lang="pt-BR" sz="1600" dirty="0" err="1">
                <a:solidFill>
                  <a:schemeClr val="bg1">
                    <a:lumMod val="95000"/>
                  </a:schemeClr>
                </a:solidFill>
              </a:rPr>
              <a:t>on</a:t>
            </a:r>
            <a:r>
              <a:rPr lang="pt-BR" sz="1600" dirty="0">
                <a:solidFill>
                  <a:schemeClr val="bg1">
                    <a:lumMod val="95000"/>
                  </a:schemeClr>
                </a:solidFill>
              </a:rPr>
              <a:t> </a:t>
            </a:r>
            <a:r>
              <a:rPr lang="pt-BR" sz="1600" dirty="0" err="1">
                <a:solidFill>
                  <a:schemeClr val="bg1">
                    <a:lumMod val="95000"/>
                  </a:schemeClr>
                </a:solidFill>
              </a:rPr>
              <a:t>the</a:t>
            </a:r>
            <a:r>
              <a:rPr lang="pt-BR" sz="1600" dirty="0">
                <a:solidFill>
                  <a:schemeClr val="bg1">
                    <a:lumMod val="95000"/>
                  </a:schemeClr>
                </a:solidFill>
              </a:rPr>
              <a:t> </a:t>
            </a:r>
            <a:r>
              <a:rPr lang="pt-BR" sz="1600" dirty="0" err="1">
                <a:solidFill>
                  <a:schemeClr val="bg1">
                    <a:lumMod val="95000"/>
                  </a:schemeClr>
                </a:solidFill>
              </a:rPr>
              <a:t>clients</a:t>
            </a:r>
            <a:endParaRPr lang="pt-BR" sz="1600" dirty="0">
              <a:solidFill>
                <a:schemeClr val="bg1">
                  <a:lumMod val="95000"/>
                </a:schemeClr>
              </a:solidFill>
            </a:endParaRPr>
          </a:p>
          <a:p>
            <a:pPr marL="0" indent="0">
              <a:buNone/>
            </a:pPr>
            <a:r>
              <a:rPr lang="pt-BR" sz="1600" dirty="0">
                <a:solidFill>
                  <a:schemeClr val="bg1">
                    <a:lumMod val="95000"/>
                  </a:schemeClr>
                </a:solidFill>
              </a:rPr>
              <a:t>       </a:t>
            </a:r>
            <a:r>
              <a:rPr lang="pt-BR" sz="1600" dirty="0" err="1">
                <a:solidFill>
                  <a:schemeClr val="bg1">
                    <a:lumMod val="95000"/>
                  </a:schemeClr>
                </a:solidFill>
              </a:rPr>
              <a:t>NetworkServer.Spawn</a:t>
            </a:r>
            <a:r>
              <a:rPr lang="pt-BR" sz="1600" dirty="0">
                <a:solidFill>
                  <a:schemeClr val="bg1">
                    <a:lumMod val="95000"/>
                  </a:schemeClr>
                </a:solidFill>
              </a:rPr>
              <a:t>(</a:t>
            </a:r>
            <a:r>
              <a:rPr lang="pt-BR" sz="1600" dirty="0" err="1">
                <a:solidFill>
                  <a:schemeClr val="bg1">
                    <a:lumMod val="95000"/>
                  </a:schemeClr>
                </a:solidFill>
              </a:rPr>
              <a:t>bullet</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 </a:t>
            </a:r>
            <a:r>
              <a:rPr lang="pt-BR" sz="1600" dirty="0" err="1">
                <a:solidFill>
                  <a:schemeClr val="bg1">
                    <a:lumMod val="95000"/>
                  </a:schemeClr>
                </a:solidFill>
              </a:rPr>
              <a:t>when</a:t>
            </a:r>
            <a:r>
              <a:rPr lang="pt-BR" sz="1600" dirty="0">
                <a:solidFill>
                  <a:schemeClr val="bg1">
                    <a:lumMod val="95000"/>
                  </a:schemeClr>
                </a:solidFill>
              </a:rPr>
              <a:t> </a:t>
            </a:r>
            <a:r>
              <a:rPr lang="pt-BR" sz="1600" dirty="0" err="1">
                <a:solidFill>
                  <a:schemeClr val="bg1">
                    <a:lumMod val="95000"/>
                  </a:schemeClr>
                </a:solidFill>
              </a:rPr>
              <a:t>the</a:t>
            </a:r>
            <a:r>
              <a:rPr lang="pt-BR" sz="1600" dirty="0">
                <a:solidFill>
                  <a:schemeClr val="bg1">
                    <a:lumMod val="95000"/>
                  </a:schemeClr>
                </a:solidFill>
              </a:rPr>
              <a:t> </a:t>
            </a:r>
            <a:r>
              <a:rPr lang="pt-BR" sz="1600" dirty="0" err="1">
                <a:solidFill>
                  <a:schemeClr val="bg1">
                    <a:lumMod val="95000"/>
                  </a:schemeClr>
                </a:solidFill>
              </a:rPr>
              <a:t>bullet</a:t>
            </a:r>
            <a:r>
              <a:rPr lang="pt-BR" sz="1600" dirty="0">
                <a:solidFill>
                  <a:schemeClr val="bg1">
                    <a:lumMod val="95000"/>
                  </a:schemeClr>
                </a:solidFill>
              </a:rPr>
              <a:t> </a:t>
            </a:r>
            <a:r>
              <a:rPr lang="pt-BR" sz="1600" dirty="0" err="1">
                <a:solidFill>
                  <a:schemeClr val="bg1">
                    <a:lumMod val="95000"/>
                  </a:schemeClr>
                </a:solidFill>
              </a:rPr>
              <a:t>is</a:t>
            </a:r>
            <a:r>
              <a:rPr lang="pt-BR" sz="1600" dirty="0">
                <a:solidFill>
                  <a:schemeClr val="bg1">
                    <a:lumMod val="95000"/>
                  </a:schemeClr>
                </a:solidFill>
              </a:rPr>
              <a:t> </a:t>
            </a:r>
            <a:r>
              <a:rPr lang="pt-BR" sz="1600" dirty="0" err="1">
                <a:solidFill>
                  <a:schemeClr val="bg1">
                    <a:lumMod val="95000"/>
                  </a:schemeClr>
                </a:solidFill>
              </a:rPr>
              <a:t>destroyed</a:t>
            </a:r>
            <a:r>
              <a:rPr lang="pt-BR" sz="1600" dirty="0">
                <a:solidFill>
                  <a:schemeClr val="bg1">
                    <a:lumMod val="95000"/>
                  </a:schemeClr>
                </a:solidFill>
              </a:rPr>
              <a:t> </a:t>
            </a:r>
            <a:r>
              <a:rPr lang="pt-BR" sz="1600" dirty="0" err="1">
                <a:solidFill>
                  <a:schemeClr val="bg1">
                    <a:lumMod val="95000"/>
                  </a:schemeClr>
                </a:solidFill>
              </a:rPr>
              <a:t>on</a:t>
            </a:r>
            <a:r>
              <a:rPr lang="pt-BR" sz="1600" dirty="0">
                <a:solidFill>
                  <a:schemeClr val="bg1">
                    <a:lumMod val="95000"/>
                  </a:schemeClr>
                </a:solidFill>
              </a:rPr>
              <a:t> </a:t>
            </a:r>
            <a:r>
              <a:rPr lang="pt-BR" sz="1600" dirty="0" err="1">
                <a:solidFill>
                  <a:schemeClr val="bg1">
                    <a:lumMod val="95000"/>
                  </a:schemeClr>
                </a:solidFill>
              </a:rPr>
              <a:t>the</a:t>
            </a:r>
            <a:r>
              <a:rPr lang="pt-BR" sz="1600" dirty="0">
                <a:solidFill>
                  <a:schemeClr val="bg1">
                    <a:lumMod val="95000"/>
                  </a:schemeClr>
                </a:solidFill>
              </a:rPr>
              <a:t> server it </a:t>
            </a:r>
            <a:r>
              <a:rPr lang="pt-BR" sz="1600" dirty="0" err="1">
                <a:solidFill>
                  <a:schemeClr val="bg1">
                    <a:lumMod val="95000"/>
                  </a:schemeClr>
                </a:solidFill>
              </a:rPr>
              <a:t>will</a:t>
            </a:r>
            <a:r>
              <a:rPr lang="pt-BR" sz="1600" dirty="0">
                <a:solidFill>
                  <a:schemeClr val="bg1">
                    <a:lumMod val="95000"/>
                  </a:schemeClr>
                </a:solidFill>
              </a:rPr>
              <a:t> </a:t>
            </a:r>
            <a:r>
              <a:rPr lang="pt-BR" sz="1600" dirty="0" err="1">
                <a:solidFill>
                  <a:schemeClr val="bg1">
                    <a:lumMod val="95000"/>
                  </a:schemeClr>
                </a:solidFill>
              </a:rPr>
              <a:t>automaticaly</a:t>
            </a:r>
            <a:r>
              <a:rPr lang="pt-BR" sz="1600" dirty="0">
                <a:solidFill>
                  <a:schemeClr val="bg1">
                    <a:lumMod val="95000"/>
                  </a:schemeClr>
                </a:solidFill>
              </a:rPr>
              <a:t> </a:t>
            </a:r>
            <a:r>
              <a:rPr lang="pt-BR" sz="1600" dirty="0" err="1">
                <a:solidFill>
                  <a:schemeClr val="bg1">
                    <a:lumMod val="95000"/>
                  </a:schemeClr>
                </a:solidFill>
              </a:rPr>
              <a:t>be</a:t>
            </a:r>
            <a:r>
              <a:rPr lang="pt-BR" sz="1600" dirty="0">
                <a:solidFill>
                  <a:schemeClr val="bg1">
                    <a:lumMod val="95000"/>
                  </a:schemeClr>
                </a:solidFill>
              </a:rPr>
              <a:t> </a:t>
            </a:r>
            <a:r>
              <a:rPr lang="pt-BR" sz="1600" dirty="0" err="1">
                <a:solidFill>
                  <a:schemeClr val="bg1">
                    <a:lumMod val="95000"/>
                  </a:schemeClr>
                </a:solidFill>
              </a:rPr>
              <a:t>destroyed</a:t>
            </a:r>
            <a:r>
              <a:rPr lang="pt-BR" sz="1600" dirty="0">
                <a:solidFill>
                  <a:schemeClr val="bg1">
                    <a:lumMod val="95000"/>
                  </a:schemeClr>
                </a:solidFill>
              </a:rPr>
              <a:t> </a:t>
            </a:r>
            <a:r>
              <a:rPr lang="pt-BR" sz="1600" dirty="0" err="1">
                <a:solidFill>
                  <a:schemeClr val="bg1">
                    <a:lumMod val="95000"/>
                  </a:schemeClr>
                </a:solidFill>
              </a:rPr>
              <a:t>on</a:t>
            </a:r>
            <a:r>
              <a:rPr lang="pt-BR" sz="1600" dirty="0">
                <a:solidFill>
                  <a:schemeClr val="bg1">
                    <a:lumMod val="95000"/>
                  </a:schemeClr>
                </a:solidFill>
              </a:rPr>
              <a:t> </a:t>
            </a:r>
            <a:r>
              <a:rPr lang="pt-BR" sz="1600" dirty="0" err="1">
                <a:solidFill>
                  <a:schemeClr val="bg1">
                    <a:lumMod val="95000"/>
                  </a:schemeClr>
                </a:solidFill>
              </a:rPr>
              <a:t>clients</a:t>
            </a:r>
            <a:endParaRPr lang="pt-BR" sz="1600" dirty="0">
              <a:solidFill>
                <a:schemeClr val="bg1">
                  <a:lumMod val="95000"/>
                </a:schemeClr>
              </a:solidFill>
            </a:endParaRPr>
          </a:p>
          <a:p>
            <a:pPr marL="0" indent="0">
              <a:buNone/>
            </a:pPr>
            <a:r>
              <a:rPr lang="pt-BR" sz="1600" dirty="0">
                <a:solidFill>
                  <a:schemeClr val="bg1">
                    <a:lumMod val="95000"/>
                  </a:schemeClr>
                </a:solidFill>
              </a:rPr>
              <a:t>       </a:t>
            </a:r>
            <a:r>
              <a:rPr lang="pt-BR" sz="1600" dirty="0" err="1">
                <a:solidFill>
                  <a:schemeClr val="bg1">
                    <a:lumMod val="95000"/>
                  </a:schemeClr>
                </a:solidFill>
              </a:rPr>
              <a:t>Destroy</a:t>
            </a:r>
            <a:r>
              <a:rPr lang="pt-BR" sz="1600" dirty="0">
                <a:solidFill>
                  <a:schemeClr val="bg1">
                    <a:lumMod val="95000"/>
                  </a:schemeClr>
                </a:solidFill>
              </a:rPr>
              <a:t>(</a:t>
            </a:r>
            <a:r>
              <a:rPr lang="pt-BR" sz="1600" dirty="0" err="1">
                <a:solidFill>
                  <a:schemeClr val="bg1">
                    <a:lumMod val="95000"/>
                  </a:schemeClr>
                </a:solidFill>
              </a:rPr>
              <a:t>bullet</a:t>
            </a:r>
            <a:r>
              <a:rPr lang="pt-BR" sz="1600" dirty="0">
                <a:solidFill>
                  <a:schemeClr val="bg1">
                    <a:lumMod val="95000"/>
                  </a:schemeClr>
                </a:solidFill>
              </a:rPr>
              <a:t>, 2.0f);</a:t>
            </a:r>
          </a:p>
          <a:p>
            <a:pPr marL="0" indent="0">
              <a:buNone/>
            </a:pPr>
            <a:r>
              <a:rPr lang="pt-BR" sz="1600" dirty="0">
                <a:solidFill>
                  <a:schemeClr val="bg1">
                    <a:lumMod val="95000"/>
                  </a:schemeClr>
                </a:solidFill>
              </a:rPr>
              <a:t>    }</a:t>
            </a:r>
          </a:p>
        </p:txBody>
      </p:sp>
    </p:spTree>
    <p:extLst>
      <p:ext uri="{BB962C8B-B14F-4D97-AF65-F5344CB8AC3E}">
        <p14:creationId xmlns:p14="http://schemas.microsoft.com/office/powerpoint/2010/main" val="116332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conectado em rede</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1600" dirty="0">
                <a:solidFill>
                  <a:schemeClr val="bg1">
                    <a:lumMod val="95000"/>
                  </a:schemeClr>
                </a:solidFill>
              </a:rPr>
              <a:t> </a:t>
            </a:r>
            <a:r>
              <a:rPr lang="pt-BR" sz="1600" dirty="0" err="1">
                <a:solidFill>
                  <a:schemeClr val="bg1">
                    <a:lumMod val="95000"/>
                  </a:schemeClr>
                </a:solidFill>
              </a:rPr>
              <a:t>void</a:t>
            </a:r>
            <a:r>
              <a:rPr lang="pt-BR" sz="1600" dirty="0">
                <a:solidFill>
                  <a:schemeClr val="bg1">
                    <a:lumMod val="95000"/>
                  </a:schemeClr>
                </a:solidFill>
              </a:rPr>
              <a:t> Update()</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a:t>
            </a:r>
            <a:r>
              <a:rPr lang="pt-BR" sz="1600" dirty="0" err="1">
                <a:solidFill>
                  <a:schemeClr val="bg1">
                    <a:lumMod val="95000"/>
                  </a:schemeClr>
                </a:solidFill>
              </a:rPr>
              <a:t>if</a:t>
            </a:r>
            <a:r>
              <a:rPr lang="pt-BR" sz="1600" dirty="0">
                <a:solidFill>
                  <a:schemeClr val="bg1">
                    <a:lumMod val="95000"/>
                  </a:schemeClr>
                </a:solidFill>
              </a:rPr>
              <a:t> (!</a:t>
            </a:r>
            <a:r>
              <a:rPr lang="pt-BR" sz="1600" dirty="0" err="1">
                <a:solidFill>
                  <a:schemeClr val="bg1">
                    <a:lumMod val="95000"/>
                  </a:schemeClr>
                </a:solidFill>
              </a:rPr>
              <a:t>isLocalPlayer</a:t>
            </a:r>
            <a:r>
              <a:rPr lang="pt-BR" sz="1600" dirty="0">
                <a:solidFill>
                  <a:schemeClr val="bg1">
                    <a:lumMod val="95000"/>
                  </a:schemeClr>
                </a:solidFill>
              </a:rPr>
              <a:t>)</a:t>
            </a:r>
          </a:p>
          <a:p>
            <a:pPr marL="0" indent="0">
              <a:buNone/>
            </a:pPr>
            <a:r>
              <a:rPr lang="pt-BR" sz="1600" dirty="0">
                <a:solidFill>
                  <a:schemeClr val="bg1">
                    <a:lumMod val="95000"/>
                  </a:schemeClr>
                </a:solidFill>
              </a:rPr>
              <a:t>            </a:t>
            </a:r>
            <a:r>
              <a:rPr lang="pt-BR" sz="1600" dirty="0" err="1">
                <a:solidFill>
                  <a:schemeClr val="bg1">
                    <a:lumMod val="95000"/>
                  </a:schemeClr>
                </a:solidFill>
              </a:rPr>
              <a:t>return</a:t>
            </a:r>
            <a:r>
              <a:rPr lang="pt-BR" sz="1600" dirty="0">
                <a:solidFill>
                  <a:schemeClr val="bg1">
                    <a:lumMod val="95000"/>
                  </a:schemeClr>
                </a:solidFill>
              </a:rPr>
              <a:t>;</a:t>
            </a:r>
          </a:p>
          <a:p>
            <a:pPr marL="0" indent="0">
              <a:buNone/>
            </a:pPr>
            <a:endParaRPr lang="pt-BR" sz="1600" dirty="0">
              <a:solidFill>
                <a:schemeClr val="bg1">
                  <a:lumMod val="95000"/>
                </a:schemeClr>
              </a:solidFill>
            </a:endParaRPr>
          </a:p>
          <a:p>
            <a:pPr marL="0" indent="0">
              <a:buNone/>
            </a:pPr>
            <a:r>
              <a:rPr lang="pt-BR" sz="1600" dirty="0">
                <a:solidFill>
                  <a:schemeClr val="bg1">
                    <a:lumMod val="95000"/>
                  </a:schemeClr>
                </a:solidFill>
              </a:rPr>
              <a:t>        var x = </a:t>
            </a:r>
            <a:r>
              <a:rPr lang="pt-BR" sz="1600" dirty="0" err="1">
                <a:solidFill>
                  <a:schemeClr val="bg1">
                    <a:lumMod val="95000"/>
                  </a:schemeClr>
                </a:solidFill>
              </a:rPr>
              <a:t>Input.GetAxis</a:t>
            </a:r>
            <a:r>
              <a:rPr lang="pt-BR" sz="1600" dirty="0">
                <a:solidFill>
                  <a:schemeClr val="bg1">
                    <a:lumMod val="95000"/>
                  </a:schemeClr>
                </a:solidFill>
              </a:rPr>
              <a:t>("Horizontal")*0.1f;</a:t>
            </a:r>
          </a:p>
          <a:p>
            <a:pPr marL="0" indent="0">
              <a:buNone/>
            </a:pPr>
            <a:r>
              <a:rPr lang="pt-BR" sz="1600" dirty="0">
                <a:solidFill>
                  <a:schemeClr val="bg1">
                    <a:lumMod val="95000"/>
                  </a:schemeClr>
                </a:solidFill>
              </a:rPr>
              <a:t>        var z = </a:t>
            </a:r>
            <a:r>
              <a:rPr lang="pt-BR" sz="1600" dirty="0" err="1">
                <a:solidFill>
                  <a:schemeClr val="bg1">
                    <a:lumMod val="95000"/>
                  </a:schemeClr>
                </a:solidFill>
              </a:rPr>
              <a:t>Input.GetAxis</a:t>
            </a:r>
            <a:r>
              <a:rPr lang="pt-BR" sz="1600" dirty="0">
                <a:solidFill>
                  <a:schemeClr val="bg1">
                    <a:lumMod val="95000"/>
                  </a:schemeClr>
                </a:solidFill>
              </a:rPr>
              <a:t>("Vertical")*0.1f;</a:t>
            </a:r>
          </a:p>
          <a:p>
            <a:pPr marL="0" indent="0">
              <a:buNone/>
            </a:pPr>
            <a:endParaRPr lang="pt-BR" sz="1600" dirty="0">
              <a:solidFill>
                <a:schemeClr val="bg1">
                  <a:lumMod val="95000"/>
                </a:schemeClr>
              </a:solidFill>
            </a:endParaRPr>
          </a:p>
          <a:p>
            <a:pPr marL="0" indent="0">
              <a:buNone/>
            </a:pPr>
            <a:r>
              <a:rPr lang="pt-BR" sz="1600" dirty="0">
                <a:solidFill>
                  <a:schemeClr val="bg1">
                    <a:lumMod val="95000"/>
                  </a:schemeClr>
                </a:solidFill>
              </a:rPr>
              <a:t>        </a:t>
            </a:r>
            <a:r>
              <a:rPr lang="pt-BR" sz="1600" dirty="0" err="1">
                <a:solidFill>
                  <a:schemeClr val="bg1">
                    <a:lumMod val="95000"/>
                  </a:schemeClr>
                </a:solidFill>
              </a:rPr>
              <a:t>transform.Translate</a:t>
            </a:r>
            <a:r>
              <a:rPr lang="pt-BR" sz="1600" dirty="0">
                <a:solidFill>
                  <a:schemeClr val="bg1">
                    <a:lumMod val="95000"/>
                  </a:schemeClr>
                </a:solidFill>
              </a:rPr>
              <a:t>(x, 0, z);</a:t>
            </a:r>
          </a:p>
          <a:p>
            <a:pPr marL="0" indent="0">
              <a:buNone/>
            </a:pPr>
            <a:endParaRPr lang="pt-BR" sz="1600" dirty="0">
              <a:solidFill>
                <a:schemeClr val="bg1">
                  <a:lumMod val="95000"/>
                </a:schemeClr>
              </a:solidFill>
            </a:endParaRPr>
          </a:p>
          <a:p>
            <a:pPr marL="0" indent="0">
              <a:buNone/>
            </a:pPr>
            <a:r>
              <a:rPr lang="pt-BR" sz="1600" dirty="0">
                <a:solidFill>
                  <a:schemeClr val="bg1">
                    <a:lumMod val="95000"/>
                  </a:schemeClr>
                </a:solidFill>
              </a:rPr>
              <a:t>        </a:t>
            </a:r>
            <a:r>
              <a:rPr lang="pt-BR" sz="1600" dirty="0" err="1">
                <a:solidFill>
                  <a:schemeClr val="bg1">
                    <a:lumMod val="95000"/>
                  </a:schemeClr>
                </a:solidFill>
              </a:rPr>
              <a:t>if</a:t>
            </a:r>
            <a:r>
              <a:rPr lang="pt-BR" sz="1600" dirty="0">
                <a:solidFill>
                  <a:schemeClr val="bg1">
                    <a:lumMod val="95000"/>
                  </a:schemeClr>
                </a:solidFill>
              </a:rPr>
              <a:t> (</a:t>
            </a:r>
            <a:r>
              <a:rPr lang="pt-BR" sz="1600" dirty="0" err="1">
                <a:solidFill>
                  <a:schemeClr val="bg1">
                    <a:lumMod val="95000"/>
                  </a:schemeClr>
                </a:solidFill>
              </a:rPr>
              <a:t>Input.GetKeyDown</a:t>
            </a:r>
            <a:r>
              <a:rPr lang="pt-BR" sz="1600" dirty="0">
                <a:solidFill>
                  <a:schemeClr val="bg1">
                    <a:lumMod val="95000"/>
                  </a:schemeClr>
                </a:solidFill>
              </a:rPr>
              <a:t>(</a:t>
            </a:r>
            <a:r>
              <a:rPr lang="pt-BR" sz="1600" dirty="0" err="1">
                <a:solidFill>
                  <a:schemeClr val="bg1">
                    <a:lumMod val="95000"/>
                  </a:schemeClr>
                </a:solidFill>
              </a:rPr>
              <a:t>KeyCode.Space</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 </a:t>
            </a:r>
            <a:r>
              <a:rPr lang="pt-BR" sz="1600" dirty="0" err="1">
                <a:solidFill>
                  <a:schemeClr val="bg1">
                    <a:lumMod val="95000"/>
                  </a:schemeClr>
                </a:solidFill>
              </a:rPr>
              <a:t>Command</a:t>
            </a:r>
            <a:r>
              <a:rPr lang="pt-BR" sz="1600" dirty="0">
                <a:solidFill>
                  <a:schemeClr val="bg1">
                    <a:lumMod val="95000"/>
                  </a:schemeClr>
                </a:solidFill>
              </a:rPr>
              <a:t> </a:t>
            </a:r>
            <a:r>
              <a:rPr lang="pt-BR" sz="1600" dirty="0" err="1">
                <a:solidFill>
                  <a:schemeClr val="bg1">
                    <a:lumMod val="95000"/>
                  </a:schemeClr>
                </a:solidFill>
              </a:rPr>
              <a:t>function</a:t>
            </a:r>
            <a:r>
              <a:rPr lang="pt-BR" sz="1600" dirty="0">
                <a:solidFill>
                  <a:schemeClr val="bg1">
                    <a:lumMod val="95000"/>
                  </a:schemeClr>
                </a:solidFill>
              </a:rPr>
              <a:t> </a:t>
            </a:r>
            <a:r>
              <a:rPr lang="pt-BR" sz="1600" dirty="0" err="1">
                <a:solidFill>
                  <a:schemeClr val="bg1">
                    <a:lumMod val="95000"/>
                  </a:schemeClr>
                </a:solidFill>
              </a:rPr>
              <a:t>is</a:t>
            </a:r>
            <a:r>
              <a:rPr lang="pt-BR" sz="1600" dirty="0">
                <a:solidFill>
                  <a:schemeClr val="bg1">
                    <a:lumMod val="95000"/>
                  </a:schemeClr>
                </a:solidFill>
              </a:rPr>
              <a:t> </a:t>
            </a:r>
            <a:r>
              <a:rPr lang="pt-BR" sz="1600" dirty="0" err="1">
                <a:solidFill>
                  <a:schemeClr val="bg1">
                    <a:lumMod val="95000"/>
                  </a:schemeClr>
                </a:solidFill>
              </a:rPr>
              <a:t>called</a:t>
            </a:r>
            <a:r>
              <a:rPr lang="pt-BR" sz="1600" dirty="0">
                <a:solidFill>
                  <a:schemeClr val="bg1">
                    <a:lumMod val="95000"/>
                  </a:schemeClr>
                </a:solidFill>
              </a:rPr>
              <a:t> </a:t>
            </a:r>
            <a:r>
              <a:rPr lang="pt-BR" sz="1600" dirty="0" err="1">
                <a:solidFill>
                  <a:schemeClr val="bg1">
                    <a:lumMod val="95000"/>
                  </a:schemeClr>
                </a:solidFill>
              </a:rPr>
              <a:t>from</a:t>
            </a:r>
            <a:r>
              <a:rPr lang="pt-BR" sz="1600" dirty="0">
                <a:solidFill>
                  <a:schemeClr val="bg1">
                    <a:lumMod val="95000"/>
                  </a:schemeClr>
                </a:solidFill>
              </a:rPr>
              <a:t> </a:t>
            </a:r>
            <a:r>
              <a:rPr lang="pt-BR" sz="1600" dirty="0" err="1">
                <a:solidFill>
                  <a:schemeClr val="bg1">
                    <a:lumMod val="95000"/>
                  </a:schemeClr>
                </a:solidFill>
              </a:rPr>
              <a:t>the</a:t>
            </a:r>
            <a:r>
              <a:rPr lang="pt-BR" sz="1600" dirty="0">
                <a:solidFill>
                  <a:schemeClr val="bg1">
                    <a:lumMod val="95000"/>
                  </a:schemeClr>
                </a:solidFill>
              </a:rPr>
              <a:t> </a:t>
            </a:r>
            <a:r>
              <a:rPr lang="pt-BR" sz="1600" dirty="0" err="1">
                <a:solidFill>
                  <a:schemeClr val="bg1">
                    <a:lumMod val="95000"/>
                  </a:schemeClr>
                </a:solidFill>
              </a:rPr>
              <a:t>client</a:t>
            </a:r>
            <a:r>
              <a:rPr lang="pt-BR" sz="1600" dirty="0">
                <a:solidFill>
                  <a:schemeClr val="bg1">
                    <a:lumMod val="95000"/>
                  </a:schemeClr>
                </a:solidFill>
              </a:rPr>
              <a:t>, </a:t>
            </a:r>
            <a:r>
              <a:rPr lang="pt-BR" sz="1600" dirty="0" err="1">
                <a:solidFill>
                  <a:schemeClr val="bg1">
                    <a:lumMod val="95000"/>
                  </a:schemeClr>
                </a:solidFill>
              </a:rPr>
              <a:t>but</a:t>
            </a:r>
            <a:r>
              <a:rPr lang="pt-BR" sz="1600" dirty="0">
                <a:solidFill>
                  <a:schemeClr val="bg1">
                    <a:lumMod val="95000"/>
                  </a:schemeClr>
                </a:solidFill>
              </a:rPr>
              <a:t> </a:t>
            </a:r>
            <a:r>
              <a:rPr lang="pt-BR" sz="1600" dirty="0" err="1">
                <a:solidFill>
                  <a:schemeClr val="bg1">
                    <a:lumMod val="95000"/>
                  </a:schemeClr>
                </a:solidFill>
              </a:rPr>
              <a:t>invoked</a:t>
            </a:r>
            <a:r>
              <a:rPr lang="pt-BR" sz="1600" dirty="0">
                <a:solidFill>
                  <a:schemeClr val="bg1">
                    <a:lumMod val="95000"/>
                  </a:schemeClr>
                </a:solidFill>
              </a:rPr>
              <a:t> </a:t>
            </a:r>
            <a:r>
              <a:rPr lang="pt-BR" sz="1600" dirty="0" err="1">
                <a:solidFill>
                  <a:schemeClr val="bg1">
                    <a:lumMod val="95000"/>
                  </a:schemeClr>
                </a:solidFill>
              </a:rPr>
              <a:t>on</a:t>
            </a:r>
            <a:r>
              <a:rPr lang="pt-BR" sz="1600" dirty="0">
                <a:solidFill>
                  <a:schemeClr val="bg1">
                    <a:lumMod val="95000"/>
                  </a:schemeClr>
                </a:solidFill>
              </a:rPr>
              <a:t> </a:t>
            </a:r>
            <a:r>
              <a:rPr lang="pt-BR" sz="1600" dirty="0" err="1">
                <a:solidFill>
                  <a:schemeClr val="bg1">
                    <a:lumMod val="95000"/>
                  </a:schemeClr>
                </a:solidFill>
              </a:rPr>
              <a:t>the</a:t>
            </a:r>
            <a:r>
              <a:rPr lang="pt-BR" sz="1600" dirty="0">
                <a:solidFill>
                  <a:schemeClr val="bg1">
                    <a:lumMod val="95000"/>
                  </a:schemeClr>
                </a:solidFill>
              </a:rPr>
              <a:t> server</a:t>
            </a:r>
          </a:p>
          <a:p>
            <a:pPr marL="0" indent="0">
              <a:buNone/>
            </a:pPr>
            <a:r>
              <a:rPr lang="pt-BR" sz="1600" dirty="0">
                <a:solidFill>
                  <a:schemeClr val="bg1">
                    <a:lumMod val="95000"/>
                  </a:schemeClr>
                </a:solidFill>
              </a:rPr>
              <a:t>            </a:t>
            </a:r>
            <a:r>
              <a:rPr lang="pt-BR" sz="1600" dirty="0" err="1">
                <a:solidFill>
                  <a:schemeClr val="bg1">
                    <a:lumMod val="95000"/>
                  </a:schemeClr>
                </a:solidFill>
              </a:rPr>
              <a:t>CmdFire</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a:t>
            </a:r>
          </a:p>
        </p:txBody>
      </p:sp>
    </p:spTree>
    <p:extLst>
      <p:ext uri="{BB962C8B-B14F-4D97-AF65-F5344CB8AC3E}">
        <p14:creationId xmlns:p14="http://schemas.microsoft.com/office/powerpoint/2010/main" val="1588056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Atirando conectado em rede</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Este código usa </a:t>
            </a:r>
            <a:r>
              <a:rPr lang="pt-BR" sz="2400" dirty="0">
                <a:solidFill>
                  <a:srgbClr val="FF0000"/>
                </a:solidFill>
              </a:rPr>
              <a:t>[</a:t>
            </a:r>
            <a:r>
              <a:rPr lang="pt-BR" sz="2400" dirty="0" err="1">
                <a:solidFill>
                  <a:srgbClr val="FF0000"/>
                </a:solidFill>
              </a:rPr>
              <a:t>Comand</a:t>
            </a:r>
            <a:r>
              <a:rPr lang="pt-BR" sz="2400" dirty="0">
                <a:solidFill>
                  <a:srgbClr val="FF0000"/>
                </a:solidFill>
              </a:rPr>
              <a:t>]</a:t>
            </a:r>
            <a:r>
              <a:rPr lang="pt-BR" sz="2400" dirty="0">
                <a:solidFill>
                  <a:schemeClr val="bg1">
                    <a:lumMod val="95000"/>
                  </a:schemeClr>
                </a:solidFill>
              </a:rPr>
              <a:t> para disparar a bala no servidor</a:t>
            </a:r>
          </a:p>
          <a:p>
            <a:endParaRPr lang="pt-BR" sz="2400" dirty="0">
              <a:solidFill>
                <a:schemeClr val="bg1">
                  <a:lumMod val="95000"/>
                </a:schemeClr>
              </a:solidFill>
            </a:endParaRPr>
          </a:p>
          <a:p>
            <a:r>
              <a:rPr lang="pt-BR" sz="2400" dirty="0">
                <a:solidFill>
                  <a:schemeClr val="bg1">
                    <a:lumMod val="95000"/>
                  </a:schemeClr>
                </a:solidFill>
              </a:rPr>
              <a:t>Faça uma compilação e inicie player autônomo como host</a:t>
            </a:r>
          </a:p>
          <a:p>
            <a:endParaRPr lang="pt-BR" sz="2400" dirty="0">
              <a:solidFill>
                <a:schemeClr val="bg1">
                  <a:lumMod val="95000"/>
                </a:schemeClr>
              </a:solidFill>
            </a:endParaRPr>
          </a:p>
          <a:p>
            <a:r>
              <a:rPr lang="pt-BR" sz="2400" dirty="0">
                <a:solidFill>
                  <a:schemeClr val="bg1">
                    <a:lumMod val="95000"/>
                  </a:schemeClr>
                </a:solidFill>
              </a:rPr>
              <a:t>Entre no modo de reprodução no editor e conecte-se como cliente</a:t>
            </a:r>
          </a:p>
          <a:p>
            <a:endParaRPr lang="pt-BR" sz="2400" dirty="0">
              <a:solidFill>
                <a:schemeClr val="bg1">
                  <a:lumMod val="95000"/>
                </a:schemeClr>
              </a:solidFill>
            </a:endParaRPr>
          </a:p>
          <a:p>
            <a:r>
              <a:rPr lang="pt-BR" sz="2400" dirty="0">
                <a:solidFill>
                  <a:schemeClr val="bg1">
                    <a:lumMod val="95000"/>
                  </a:schemeClr>
                </a:solidFill>
              </a:rPr>
              <a:t>Pressione a barra de espaço, que deve fazer uma bala ser disparada pelo jogador correto (somente) em todos os clientes</a:t>
            </a:r>
          </a:p>
        </p:txBody>
      </p:sp>
    </p:spTree>
    <p:extLst>
      <p:ext uri="{BB962C8B-B14F-4D97-AF65-F5344CB8AC3E}">
        <p14:creationId xmlns:p14="http://schemas.microsoft.com/office/powerpoint/2010/main" val="2389259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Bullet</a:t>
            </a:r>
            <a:r>
              <a:rPr lang="pt-BR" sz="2800" dirty="0"/>
              <a:t> </a:t>
            </a:r>
            <a:r>
              <a:rPr lang="pt-BR" sz="2800" dirty="0" err="1"/>
              <a:t>Collisions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Encontre o </a:t>
            </a:r>
            <a:r>
              <a:rPr lang="pt-BR" sz="2400" dirty="0" err="1">
                <a:solidFill>
                  <a:schemeClr val="bg1">
                    <a:lumMod val="95000"/>
                  </a:schemeClr>
                </a:solidFill>
              </a:rPr>
              <a:t>Bullet</a:t>
            </a:r>
            <a:r>
              <a:rPr lang="pt-BR" sz="2400" dirty="0">
                <a:solidFill>
                  <a:schemeClr val="bg1">
                    <a:lumMod val="95000"/>
                  </a:schemeClr>
                </a:solidFill>
              </a:rPr>
              <a:t> </a:t>
            </a:r>
            <a:r>
              <a:rPr lang="pt-BR" sz="2400" dirty="0" err="1">
                <a:solidFill>
                  <a:schemeClr val="bg1">
                    <a:lumMod val="95000"/>
                  </a:schemeClr>
                </a:solidFill>
              </a:rPr>
              <a:t>prefab</a:t>
            </a:r>
            <a:r>
              <a:rPr lang="pt-BR" sz="2400" dirty="0">
                <a:solidFill>
                  <a:schemeClr val="bg1">
                    <a:lumMod val="95000"/>
                  </a:schemeClr>
                </a:solidFill>
              </a:rPr>
              <a:t> e selecione-o</a:t>
            </a:r>
          </a:p>
          <a:p>
            <a:endParaRPr lang="pt-BR" sz="2400" dirty="0">
              <a:solidFill>
                <a:schemeClr val="bg1">
                  <a:lumMod val="95000"/>
                </a:schemeClr>
              </a:solidFill>
            </a:endParaRPr>
          </a:p>
          <a:p>
            <a:r>
              <a:rPr lang="pt-BR" sz="2400" dirty="0">
                <a:solidFill>
                  <a:schemeClr val="bg1">
                    <a:lumMod val="95000"/>
                  </a:schemeClr>
                </a:solidFill>
              </a:rPr>
              <a:t>Escolha o botão </a:t>
            </a:r>
            <a:r>
              <a:rPr lang="pt-BR" sz="2400" dirty="0" err="1">
                <a:solidFill>
                  <a:srgbClr val="FF0000"/>
                </a:solidFill>
              </a:rPr>
              <a:t>Add</a:t>
            </a:r>
            <a:r>
              <a:rPr lang="pt-BR" sz="2400" dirty="0">
                <a:solidFill>
                  <a:srgbClr val="FF0000"/>
                </a:solidFill>
              </a:rPr>
              <a:t> </a:t>
            </a:r>
            <a:r>
              <a:rPr lang="pt-BR" sz="2400" dirty="0" err="1">
                <a:solidFill>
                  <a:srgbClr val="FF0000"/>
                </a:solidFill>
              </a:rPr>
              <a:t>Component</a:t>
            </a:r>
            <a:r>
              <a:rPr lang="pt-BR" sz="2400" dirty="0">
                <a:solidFill>
                  <a:schemeClr val="bg1">
                    <a:lumMod val="95000"/>
                  </a:schemeClr>
                </a:solidFill>
              </a:rPr>
              <a:t> e adicione um novo script</a:t>
            </a:r>
          </a:p>
          <a:p>
            <a:endParaRPr lang="pt-BR" sz="2400" dirty="0">
              <a:solidFill>
                <a:schemeClr val="bg1">
                  <a:lumMod val="95000"/>
                </a:schemeClr>
              </a:solidFill>
            </a:endParaRPr>
          </a:p>
          <a:p>
            <a:r>
              <a:rPr lang="pt-BR" sz="2400" dirty="0">
                <a:solidFill>
                  <a:schemeClr val="bg1">
                    <a:lumMod val="95000"/>
                  </a:schemeClr>
                </a:solidFill>
              </a:rPr>
              <a:t>Chame o novo script de </a:t>
            </a:r>
            <a:r>
              <a:rPr lang="pt-BR" sz="2400" dirty="0" err="1">
                <a:solidFill>
                  <a:srgbClr val="FF0000"/>
                </a:solidFill>
              </a:rPr>
              <a:t>Bullet</a:t>
            </a:r>
            <a:endParaRPr lang="pt-BR" sz="2400" dirty="0">
              <a:solidFill>
                <a:srgbClr val="FF0000"/>
              </a:solidFill>
            </a:endParaRPr>
          </a:p>
          <a:p>
            <a:endParaRPr lang="pt-BR" sz="2400" dirty="0">
              <a:solidFill>
                <a:srgbClr val="FF0000"/>
              </a:solidFill>
            </a:endParaRPr>
          </a:p>
          <a:p>
            <a:r>
              <a:rPr lang="pt-BR" sz="2400" dirty="0">
                <a:solidFill>
                  <a:schemeClr val="bg1">
                    <a:lumMod val="95000"/>
                  </a:schemeClr>
                </a:solidFill>
              </a:rPr>
              <a:t>Abra o novo script e adicione manipulador de colisão que destruirá a bala quando atinge um Player </a:t>
            </a:r>
            <a:r>
              <a:rPr lang="pt-BR" sz="2400" dirty="0" err="1">
                <a:solidFill>
                  <a:schemeClr val="bg1">
                    <a:lumMod val="95000"/>
                  </a:schemeClr>
                </a:solidFill>
              </a:rPr>
              <a:t>Object</a:t>
            </a:r>
            <a:endParaRPr lang="pt-BR" sz="2400" dirty="0">
              <a:solidFill>
                <a:schemeClr val="bg1">
                  <a:lumMod val="95000"/>
                </a:schemeClr>
              </a:solidFill>
            </a:endParaRPr>
          </a:p>
          <a:p>
            <a:pPr marL="0" indent="0">
              <a:buNone/>
            </a:pPr>
            <a:endParaRPr lang="pt-BR" sz="1200" dirty="0">
              <a:solidFill>
                <a:schemeClr val="bg1">
                  <a:lumMod val="95000"/>
                </a:schemeClr>
              </a:solidFill>
            </a:endParaRPr>
          </a:p>
        </p:txBody>
      </p:sp>
    </p:spTree>
    <p:extLst>
      <p:ext uri="{BB962C8B-B14F-4D97-AF65-F5344CB8AC3E}">
        <p14:creationId xmlns:p14="http://schemas.microsoft.com/office/powerpoint/2010/main" val="2275824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Bullet</a:t>
            </a:r>
            <a:r>
              <a:rPr lang="pt-BR" sz="2800" dirty="0"/>
              <a:t> </a:t>
            </a:r>
            <a:r>
              <a:rPr lang="pt-BR" sz="2800" dirty="0" err="1"/>
              <a:t>Collisions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1600" dirty="0" err="1">
                <a:solidFill>
                  <a:schemeClr val="accent1"/>
                </a:solidFill>
              </a:rPr>
              <a:t>using</a:t>
            </a:r>
            <a:r>
              <a:rPr lang="pt-BR" sz="1600" dirty="0">
                <a:solidFill>
                  <a:schemeClr val="accent1"/>
                </a:solidFill>
              </a:rPr>
              <a:t> </a:t>
            </a:r>
            <a:r>
              <a:rPr lang="pt-BR" sz="1600" dirty="0" err="1">
                <a:solidFill>
                  <a:schemeClr val="bg1">
                    <a:lumMod val="95000"/>
                  </a:schemeClr>
                </a:solidFill>
              </a:rPr>
              <a:t>UnityEngine</a:t>
            </a:r>
            <a:r>
              <a:rPr lang="pt-BR" sz="1600" dirty="0">
                <a:solidFill>
                  <a:schemeClr val="bg1">
                    <a:lumMod val="95000"/>
                  </a:schemeClr>
                </a:solidFill>
              </a:rPr>
              <a:t>;</a:t>
            </a:r>
          </a:p>
          <a:p>
            <a:pPr marL="0" indent="0">
              <a:buNone/>
            </a:pPr>
            <a:endParaRPr lang="pt-BR" sz="1600" dirty="0">
              <a:solidFill>
                <a:schemeClr val="bg1">
                  <a:lumMod val="95000"/>
                </a:schemeClr>
              </a:solidFill>
            </a:endParaRPr>
          </a:p>
          <a:p>
            <a:pPr marL="0" indent="0">
              <a:buNone/>
            </a:pPr>
            <a:r>
              <a:rPr lang="pt-BR" sz="1600" dirty="0" err="1">
                <a:solidFill>
                  <a:schemeClr val="bg1">
                    <a:lumMod val="95000"/>
                  </a:schemeClr>
                </a:solidFill>
              </a:rPr>
              <a:t>public</a:t>
            </a:r>
            <a:r>
              <a:rPr lang="pt-BR" sz="1600" dirty="0">
                <a:solidFill>
                  <a:schemeClr val="bg1">
                    <a:lumMod val="95000"/>
                  </a:schemeClr>
                </a:solidFill>
              </a:rPr>
              <a:t> </a:t>
            </a:r>
            <a:r>
              <a:rPr lang="pt-BR" sz="1600" dirty="0" err="1">
                <a:solidFill>
                  <a:schemeClr val="bg1">
                    <a:lumMod val="95000"/>
                  </a:schemeClr>
                </a:solidFill>
              </a:rPr>
              <a:t>class</a:t>
            </a:r>
            <a:r>
              <a:rPr lang="pt-BR" sz="1600" dirty="0">
                <a:solidFill>
                  <a:schemeClr val="bg1">
                    <a:lumMod val="95000"/>
                  </a:schemeClr>
                </a:solidFill>
              </a:rPr>
              <a:t> </a:t>
            </a:r>
            <a:r>
              <a:rPr lang="pt-BR" sz="1600" dirty="0" err="1">
                <a:solidFill>
                  <a:schemeClr val="bg1">
                    <a:lumMod val="95000"/>
                  </a:schemeClr>
                </a:solidFill>
              </a:rPr>
              <a:t>Bullet</a:t>
            </a:r>
            <a:r>
              <a:rPr lang="pt-BR" sz="1600" dirty="0">
                <a:solidFill>
                  <a:schemeClr val="bg1">
                    <a:lumMod val="95000"/>
                  </a:schemeClr>
                </a:solidFill>
              </a:rPr>
              <a:t> : </a:t>
            </a:r>
            <a:r>
              <a:rPr lang="pt-BR" sz="1600" dirty="0" err="1">
                <a:solidFill>
                  <a:schemeClr val="bg1">
                    <a:lumMod val="95000"/>
                  </a:schemeClr>
                </a:solidFill>
              </a:rPr>
              <a:t>MonoBehaviour</a:t>
            </a:r>
            <a:endParaRPr lang="pt-BR" sz="1600" dirty="0">
              <a:solidFill>
                <a:schemeClr val="bg1">
                  <a:lumMod val="95000"/>
                </a:schemeClr>
              </a:solidFill>
            </a:endParaRPr>
          </a:p>
          <a:p>
            <a:pPr marL="0" indent="0">
              <a:buNone/>
            </a:pPr>
            <a:r>
              <a:rPr lang="pt-BR" sz="1600" dirty="0">
                <a:solidFill>
                  <a:schemeClr val="bg1">
                    <a:lumMod val="95000"/>
                  </a:schemeClr>
                </a:solidFill>
              </a:rPr>
              <a:t>{</a:t>
            </a:r>
          </a:p>
          <a:p>
            <a:pPr marL="0" indent="0">
              <a:buNone/>
            </a:pPr>
            <a:r>
              <a:rPr lang="pt-BR" sz="1600" dirty="0">
                <a:solidFill>
                  <a:schemeClr val="bg1">
                    <a:lumMod val="95000"/>
                  </a:schemeClr>
                </a:solidFill>
              </a:rPr>
              <a:t>    </a:t>
            </a:r>
            <a:r>
              <a:rPr lang="pt-BR" sz="1600" dirty="0" err="1">
                <a:solidFill>
                  <a:schemeClr val="bg1">
                    <a:lumMod val="95000"/>
                  </a:schemeClr>
                </a:solidFill>
              </a:rPr>
              <a:t>void</a:t>
            </a:r>
            <a:r>
              <a:rPr lang="pt-BR" sz="1600" dirty="0">
                <a:solidFill>
                  <a:schemeClr val="bg1">
                    <a:lumMod val="95000"/>
                  </a:schemeClr>
                </a:solidFill>
              </a:rPr>
              <a:t> </a:t>
            </a:r>
            <a:r>
              <a:rPr lang="pt-BR" sz="1600" dirty="0" err="1">
                <a:solidFill>
                  <a:schemeClr val="bg1">
                    <a:lumMod val="95000"/>
                  </a:schemeClr>
                </a:solidFill>
              </a:rPr>
              <a:t>OnCollisionEnter</a:t>
            </a:r>
            <a:r>
              <a:rPr lang="pt-BR" sz="1600" dirty="0">
                <a:solidFill>
                  <a:schemeClr val="bg1">
                    <a:lumMod val="95000"/>
                  </a:schemeClr>
                </a:solidFill>
              </a:rPr>
              <a:t>(</a:t>
            </a:r>
            <a:r>
              <a:rPr lang="pt-BR" sz="1600" dirty="0" err="1">
                <a:solidFill>
                  <a:schemeClr val="bg1">
                    <a:lumMod val="95000"/>
                  </a:schemeClr>
                </a:solidFill>
              </a:rPr>
              <a:t>Collision</a:t>
            </a:r>
            <a:r>
              <a:rPr lang="pt-BR" sz="1600" dirty="0">
                <a:solidFill>
                  <a:schemeClr val="bg1">
                    <a:lumMod val="95000"/>
                  </a:schemeClr>
                </a:solidFill>
              </a:rPr>
              <a:t> </a:t>
            </a:r>
            <a:r>
              <a:rPr lang="pt-BR" sz="1600" dirty="0" err="1">
                <a:solidFill>
                  <a:schemeClr val="bg1">
                    <a:lumMod val="95000"/>
                  </a:schemeClr>
                </a:solidFill>
              </a:rPr>
              <a:t>collision</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var hit = </a:t>
            </a:r>
            <a:r>
              <a:rPr lang="pt-BR" sz="1600" dirty="0" err="1">
                <a:solidFill>
                  <a:schemeClr val="bg1">
                    <a:lumMod val="95000"/>
                  </a:schemeClr>
                </a:solidFill>
              </a:rPr>
              <a:t>collision.gameObject</a:t>
            </a:r>
            <a:r>
              <a:rPr lang="pt-BR" sz="1600" dirty="0">
                <a:solidFill>
                  <a:schemeClr val="bg1">
                    <a:lumMod val="95000"/>
                  </a:schemeClr>
                </a:solidFill>
              </a:rPr>
              <a:t>;</a:t>
            </a:r>
          </a:p>
          <a:p>
            <a:pPr marL="0" indent="0">
              <a:buNone/>
            </a:pPr>
            <a:r>
              <a:rPr lang="pt-BR" sz="1600" dirty="0">
                <a:solidFill>
                  <a:schemeClr val="bg1">
                    <a:lumMod val="95000"/>
                  </a:schemeClr>
                </a:solidFill>
              </a:rPr>
              <a:t>        var </a:t>
            </a:r>
            <a:r>
              <a:rPr lang="pt-BR" sz="1600" dirty="0" err="1">
                <a:solidFill>
                  <a:schemeClr val="bg1">
                    <a:lumMod val="95000"/>
                  </a:schemeClr>
                </a:solidFill>
              </a:rPr>
              <a:t>hitPlayer</a:t>
            </a:r>
            <a:r>
              <a:rPr lang="pt-BR" sz="1600" dirty="0">
                <a:solidFill>
                  <a:schemeClr val="bg1">
                    <a:lumMod val="95000"/>
                  </a:schemeClr>
                </a:solidFill>
              </a:rPr>
              <a:t> = </a:t>
            </a:r>
            <a:r>
              <a:rPr lang="pt-BR" sz="1600" dirty="0" err="1">
                <a:solidFill>
                  <a:schemeClr val="bg1">
                    <a:lumMod val="95000"/>
                  </a:schemeClr>
                </a:solidFill>
              </a:rPr>
              <a:t>hit.GetComponent</a:t>
            </a:r>
            <a:r>
              <a:rPr lang="pt-BR" sz="1600" dirty="0">
                <a:solidFill>
                  <a:schemeClr val="bg1">
                    <a:lumMod val="95000"/>
                  </a:schemeClr>
                </a:solidFill>
              </a:rPr>
              <a:t>&lt;</a:t>
            </a:r>
            <a:r>
              <a:rPr lang="pt-BR" sz="1600" dirty="0" err="1">
                <a:solidFill>
                  <a:schemeClr val="bg1">
                    <a:lumMod val="95000"/>
                  </a:schemeClr>
                </a:solidFill>
              </a:rPr>
              <a:t>PlayerMove</a:t>
            </a:r>
            <a:r>
              <a:rPr lang="pt-BR" sz="1600" dirty="0">
                <a:solidFill>
                  <a:schemeClr val="bg1">
                    <a:lumMod val="95000"/>
                  </a:schemeClr>
                </a:solidFill>
              </a:rPr>
              <a:t>&gt;();</a:t>
            </a:r>
          </a:p>
          <a:p>
            <a:pPr marL="0" indent="0">
              <a:buNone/>
            </a:pPr>
            <a:r>
              <a:rPr lang="pt-BR" sz="1600" dirty="0">
                <a:solidFill>
                  <a:schemeClr val="bg1">
                    <a:lumMod val="95000"/>
                  </a:schemeClr>
                </a:solidFill>
              </a:rPr>
              <a:t>        </a:t>
            </a:r>
            <a:r>
              <a:rPr lang="pt-BR" sz="1600" dirty="0" err="1">
                <a:solidFill>
                  <a:schemeClr val="bg1">
                    <a:lumMod val="95000"/>
                  </a:schemeClr>
                </a:solidFill>
              </a:rPr>
              <a:t>if</a:t>
            </a:r>
            <a:r>
              <a:rPr lang="pt-BR" sz="1600" dirty="0">
                <a:solidFill>
                  <a:schemeClr val="bg1">
                    <a:lumMod val="95000"/>
                  </a:schemeClr>
                </a:solidFill>
              </a:rPr>
              <a:t> (</a:t>
            </a:r>
            <a:r>
              <a:rPr lang="pt-BR" sz="1600" dirty="0" err="1">
                <a:solidFill>
                  <a:schemeClr val="bg1">
                    <a:lumMod val="95000"/>
                  </a:schemeClr>
                </a:solidFill>
              </a:rPr>
              <a:t>hitPlayer</a:t>
            </a:r>
            <a:r>
              <a:rPr lang="pt-BR" sz="1600" dirty="0">
                <a:solidFill>
                  <a:schemeClr val="bg1">
                    <a:lumMod val="95000"/>
                  </a:schemeClr>
                </a:solidFill>
              </a:rPr>
              <a:t> != </a:t>
            </a:r>
            <a:r>
              <a:rPr lang="pt-BR" sz="1600" dirty="0" err="1">
                <a:solidFill>
                  <a:schemeClr val="bg1">
                    <a:lumMod val="95000"/>
                  </a:schemeClr>
                </a:solidFill>
              </a:rPr>
              <a:t>null</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a:t>
            </a:r>
            <a:r>
              <a:rPr lang="pt-BR" sz="1600" dirty="0" err="1">
                <a:solidFill>
                  <a:schemeClr val="bg1">
                    <a:lumMod val="95000"/>
                  </a:schemeClr>
                </a:solidFill>
              </a:rPr>
              <a:t>Destroy</a:t>
            </a:r>
            <a:r>
              <a:rPr lang="pt-BR" sz="1600" dirty="0">
                <a:solidFill>
                  <a:schemeClr val="bg1">
                    <a:lumMod val="95000"/>
                  </a:schemeClr>
                </a:solidFill>
              </a:rPr>
              <a:t>(</a:t>
            </a:r>
            <a:r>
              <a:rPr lang="pt-BR" sz="1600" dirty="0" err="1">
                <a:solidFill>
                  <a:schemeClr val="bg1">
                    <a:lumMod val="95000"/>
                  </a:schemeClr>
                </a:solidFill>
              </a:rPr>
              <a:t>gameObject</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a:t>
            </a:r>
          </a:p>
          <a:p>
            <a:pPr marL="0" indent="0">
              <a:buNone/>
            </a:pPr>
            <a:endParaRPr lang="pt-BR" sz="1800" dirty="0">
              <a:solidFill>
                <a:schemeClr val="bg1">
                  <a:lumMod val="95000"/>
                </a:schemeClr>
              </a:solidFill>
            </a:endParaRPr>
          </a:p>
          <a:p>
            <a:pPr marL="0" indent="0">
              <a:buNone/>
            </a:pPr>
            <a:r>
              <a:rPr lang="pt-BR" sz="1800" dirty="0">
                <a:solidFill>
                  <a:schemeClr val="bg1">
                    <a:lumMod val="95000"/>
                  </a:schemeClr>
                </a:solidFill>
              </a:rPr>
              <a:t>Agora, quando uma bala atinge um objeto de jogador, será destruída. Quando a bala no servidor é destruída, uma vez que é um objeto gerado gerenciado pela rede, também será destruído nos clientes</a:t>
            </a:r>
            <a:endParaRPr lang="pt-BR" sz="1050" dirty="0">
              <a:solidFill>
                <a:schemeClr val="bg1">
                  <a:lumMod val="95000"/>
                </a:schemeClr>
              </a:solidFill>
            </a:endParaRPr>
          </a:p>
        </p:txBody>
      </p:sp>
    </p:spTree>
    <p:extLst>
      <p:ext uri="{BB962C8B-B14F-4D97-AF65-F5344CB8AC3E}">
        <p14:creationId xmlns:p14="http://schemas.microsoft.com/office/powerpoint/2010/main" val="176742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(Non-</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Uma característica comum relacionada com as balas é que o objeto do jogador possui uma propriedade </a:t>
            </a:r>
            <a:r>
              <a:rPr lang="pt-BR" sz="2400" dirty="0">
                <a:solidFill>
                  <a:srgbClr val="FF0000"/>
                </a:solidFill>
              </a:rPr>
              <a:t>Health</a:t>
            </a:r>
            <a:r>
              <a:rPr lang="pt-BR" sz="2400" dirty="0">
                <a:solidFill>
                  <a:schemeClr val="bg1">
                    <a:lumMod val="95000"/>
                  </a:schemeClr>
                </a:solidFill>
              </a:rPr>
              <a:t> que começa com um valor total e depois é reduzido quando o jogador toma algum dano com uma bala por exemplo</a:t>
            </a:r>
          </a:p>
          <a:p>
            <a:r>
              <a:rPr lang="pt-BR" sz="2400" dirty="0">
                <a:solidFill>
                  <a:schemeClr val="bg1">
                    <a:lumMod val="95000"/>
                  </a:schemeClr>
                </a:solidFill>
              </a:rPr>
              <a:t>Selecione o </a:t>
            </a:r>
            <a:r>
              <a:rPr lang="pt-BR" sz="2400" dirty="0" err="1">
                <a:solidFill>
                  <a:schemeClr val="bg1">
                    <a:lumMod val="95000"/>
                  </a:schemeClr>
                </a:solidFill>
              </a:rPr>
              <a:t>prefab</a:t>
            </a:r>
            <a:r>
              <a:rPr lang="pt-BR" sz="2400" dirty="0">
                <a:solidFill>
                  <a:schemeClr val="bg1">
                    <a:lumMod val="95000"/>
                  </a:schemeClr>
                </a:solidFill>
              </a:rPr>
              <a:t> </a:t>
            </a:r>
            <a:r>
              <a:rPr lang="pt-BR" sz="2400" dirty="0" err="1">
                <a:solidFill>
                  <a:srgbClr val="FF0000"/>
                </a:solidFill>
              </a:rPr>
              <a:t>PlayerCube</a:t>
            </a:r>
            <a:endParaRPr lang="pt-BR" sz="2400" dirty="0">
              <a:solidFill>
                <a:srgbClr val="FF0000"/>
              </a:solidFill>
            </a:endParaRPr>
          </a:p>
          <a:p>
            <a:r>
              <a:rPr lang="pt-BR" sz="2400" dirty="0">
                <a:solidFill>
                  <a:schemeClr val="bg1">
                    <a:lumMod val="95000"/>
                  </a:schemeClr>
                </a:solidFill>
              </a:rPr>
              <a:t>Escolha o botão </a:t>
            </a:r>
            <a:r>
              <a:rPr lang="pt-BR" sz="2400" dirty="0" err="1">
                <a:solidFill>
                  <a:srgbClr val="FF0000"/>
                </a:solidFill>
              </a:rPr>
              <a:t>Add</a:t>
            </a:r>
            <a:r>
              <a:rPr lang="pt-BR" sz="2400" dirty="0">
                <a:solidFill>
                  <a:srgbClr val="FF0000"/>
                </a:solidFill>
              </a:rPr>
              <a:t> </a:t>
            </a:r>
            <a:r>
              <a:rPr lang="pt-BR" sz="2400" dirty="0" err="1">
                <a:solidFill>
                  <a:srgbClr val="FF0000"/>
                </a:solidFill>
              </a:rPr>
              <a:t>Component</a:t>
            </a:r>
            <a:r>
              <a:rPr lang="pt-BR" sz="2400" dirty="0">
                <a:solidFill>
                  <a:schemeClr val="bg1">
                    <a:lumMod val="95000"/>
                  </a:schemeClr>
                </a:solidFill>
              </a:rPr>
              <a:t> e adicione um novo script</a:t>
            </a:r>
          </a:p>
          <a:p>
            <a:r>
              <a:rPr lang="pt-BR" sz="2400" dirty="0">
                <a:solidFill>
                  <a:schemeClr val="bg1">
                    <a:lumMod val="95000"/>
                  </a:schemeClr>
                </a:solidFill>
              </a:rPr>
              <a:t>Nomeie o script de </a:t>
            </a:r>
            <a:r>
              <a:rPr lang="pt-BR" sz="2400" dirty="0" err="1">
                <a:solidFill>
                  <a:srgbClr val="FF0000"/>
                </a:solidFill>
              </a:rPr>
              <a:t>Combat</a:t>
            </a:r>
            <a:endParaRPr lang="pt-BR" sz="2400" dirty="0">
              <a:solidFill>
                <a:srgbClr val="FF0000"/>
              </a:solidFill>
            </a:endParaRPr>
          </a:p>
          <a:p>
            <a:r>
              <a:rPr lang="pt-BR" sz="2400" dirty="0">
                <a:solidFill>
                  <a:schemeClr val="bg1">
                    <a:lumMod val="95000"/>
                  </a:schemeClr>
                </a:solidFill>
              </a:rPr>
              <a:t>Abra o script </a:t>
            </a:r>
            <a:r>
              <a:rPr lang="pt-BR" sz="2400" dirty="0" err="1">
                <a:solidFill>
                  <a:srgbClr val="FF0000"/>
                </a:solidFill>
              </a:rPr>
              <a:t>Combat</a:t>
            </a:r>
            <a:r>
              <a:rPr lang="pt-BR" sz="2400" dirty="0">
                <a:solidFill>
                  <a:schemeClr val="bg1">
                    <a:lumMod val="95000"/>
                  </a:schemeClr>
                </a:solidFill>
              </a:rPr>
              <a:t>, adicione as variáveis ​​</a:t>
            </a:r>
            <a:r>
              <a:rPr lang="pt-BR" sz="2400" dirty="0" err="1">
                <a:solidFill>
                  <a:srgbClr val="FF0000"/>
                </a:solidFill>
              </a:rPr>
              <a:t>health</a:t>
            </a:r>
            <a:r>
              <a:rPr lang="pt-BR" sz="2400" dirty="0">
                <a:solidFill>
                  <a:srgbClr val="FF0000"/>
                </a:solidFill>
              </a:rPr>
              <a:t> </a:t>
            </a:r>
            <a:r>
              <a:rPr lang="pt-BR" sz="2400" dirty="0">
                <a:solidFill>
                  <a:schemeClr val="bg1">
                    <a:lumMod val="95000"/>
                  </a:schemeClr>
                </a:solidFill>
              </a:rPr>
              <a:t>e a função </a:t>
            </a:r>
            <a:r>
              <a:rPr lang="pt-BR" sz="2400" dirty="0" err="1">
                <a:solidFill>
                  <a:srgbClr val="FF0000"/>
                </a:solidFill>
              </a:rPr>
              <a:t>TakeDamage</a:t>
            </a:r>
            <a:endParaRPr lang="pt-BR" sz="2400" dirty="0">
              <a:solidFill>
                <a:srgbClr val="FF0000"/>
              </a:solidFill>
            </a:endParaRPr>
          </a:p>
        </p:txBody>
      </p:sp>
    </p:spTree>
    <p:extLst>
      <p:ext uri="{BB962C8B-B14F-4D97-AF65-F5344CB8AC3E}">
        <p14:creationId xmlns:p14="http://schemas.microsoft.com/office/powerpoint/2010/main" val="3957146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(Non-</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en-US" sz="1600" dirty="0">
                <a:solidFill>
                  <a:schemeClr val="accent1"/>
                </a:solidFill>
              </a:rPr>
              <a:t>using</a:t>
            </a:r>
            <a:r>
              <a:rPr lang="en-US" sz="1600" dirty="0">
                <a:solidFill>
                  <a:schemeClr val="bg1">
                    <a:lumMod val="95000"/>
                  </a:schemeClr>
                </a:solidFill>
              </a:rPr>
              <a:t> </a:t>
            </a:r>
            <a:r>
              <a:rPr lang="en-US" sz="1600" dirty="0" err="1">
                <a:solidFill>
                  <a:schemeClr val="bg1">
                    <a:lumMod val="95000"/>
                  </a:schemeClr>
                </a:solidFill>
              </a:rPr>
              <a:t>UnityEngine</a:t>
            </a:r>
            <a:r>
              <a:rPr lang="en-US" sz="1600" dirty="0">
                <a:solidFill>
                  <a:schemeClr val="bg1">
                    <a:lumMod val="95000"/>
                  </a:schemeClr>
                </a:solidFill>
              </a:rPr>
              <a:t>;</a:t>
            </a:r>
          </a:p>
          <a:p>
            <a:pPr marL="0" indent="0">
              <a:buNone/>
            </a:pPr>
            <a:endParaRPr lang="en-US" sz="1600" dirty="0">
              <a:solidFill>
                <a:schemeClr val="bg1">
                  <a:lumMod val="95000"/>
                </a:schemeClr>
              </a:solidFill>
            </a:endParaRPr>
          </a:p>
          <a:p>
            <a:pPr marL="0" indent="0">
              <a:buNone/>
            </a:pPr>
            <a:r>
              <a:rPr lang="en-US" sz="1600" dirty="0">
                <a:solidFill>
                  <a:schemeClr val="bg1">
                    <a:lumMod val="95000"/>
                  </a:schemeClr>
                </a:solidFill>
              </a:rPr>
              <a:t>public class Combat : </a:t>
            </a:r>
            <a:r>
              <a:rPr lang="en-US" sz="1600" dirty="0" err="1">
                <a:solidFill>
                  <a:schemeClr val="bg1">
                    <a:lumMod val="95000"/>
                  </a:schemeClr>
                </a:solidFill>
              </a:rPr>
              <a:t>MonoBehaviour</a:t>
            </a:r>
            <a:r>
              <a:rPr lang="en-US" sz="1600" dirty="0">
                <a:solidFill>
                  <a:schemeClr val="bg1">
                    <a:lumMod val="95000"/>
                  </a:schemeClr>
                </a:solidFill>
              </a:rPr>
              <a:t> </a:t>
            </a:r>
          </a:p>
          <a:p>
            <a:pPr marL="0" indent="0">
              <a:buNone/>
            </a:pPr>
            <a:r>
              <a:rPr lang="en-US" sz="1600" dirty="0">
                <a:solidFill>
                  <a:schemeClr val="bg1">
                    <a:lumMod val="95000"/>
                  </a:schemeClr>
                </a:solidFill>
              </a:rPr>
              <a:t>{</a:t>
            </a:r>
          </a:p>
          <a:p>
            <a:pPr marL="0" indent="0">
              <a:buNone/>
            </a:pPr>
            <a:r>
              <a:rPr lang="en-US" sz="1600" dirty="0">
                <a:solidFill>
                  <a:schemeClr val="bg1">
                    <a:lumMod val="95000"/>
                  </a:schemeClr>
                </a:solidFill>
              </a:rPr>
              <a:t>    public </a:t>
            </a:r>
            <a:r>
              <a:rPr lang="en-US" sz="1600" dirty="0" err="1">
                <a:solidFill>
                  <a:schemeClr val="bg1">
                    <a:lumMod val="95000"/>
                  </a:schemeClr>
                </a:solidFill>
              </a:rPr>
              <a:t>const</a:t>
            </a:r>
            <a:r>
              <a:rPr lang="en-US" sz="1600" dirty="0">
                <a:solidFill>
                  <a:schemeClr val="bg1">
                    <a:lumMod val="95000"/>
                  </a:schemeClr>
                </a:solidFill>
              </a:rPr>
              <a:t> </a:t>
            </a:r>
            <a:r>
              <a:rPr lang="en-US" sz="1600" dirty="0" err="1">
                <a:solidFill>
                  <a:schemeClr val="bg1">
                    <a:lumMod val="95000"/>
                  </a:schemeClr>
                </a:solidFill>
              </a:rPr>
              <a:t>int</a:t>
            </a:r>
            <a:r>
              <a:rPr lang="en-US" sz="1600" dirty="0">
                <a:solidFill>
                  <a:schemeClr val="bg1">
                    <a:lumMod val="95000"/>
                  </a:schemeClr>
                </a:solidFill>
              </a:rPr>
              <a:t> </a:t>
            </a:r>
            <a:r>
              <a:rPr lang="en-US" sz="1600" dirty="0" err="1">
                <a:solidFill>
                  <a:schemeClr val="bg1">
                    <a:lumMod val="95000"/>
                  </a:schemeClr>
                </a:solidFill>
              </a:rPr>
              <a:t>maxHealth</a:t>
            </a:r>
            <a:r>
              <a:rPr lang="en-US" sz="1600" dirty="0">
                <a:solidFill>
                  <a:schemeClr val="bg1">
                    <a:lumMod val="95000"/>
                  </a:schemeClr>
                </a:solidFill>
              </a:rPr>
              <a:t> = 100;</a:t>
            </a:r>
          </a:p>
          <a:p>
            <a:pPr marL="0" indent="0">
              <a:buNone/>
            </a:pPr>
            <a:r>
              <a:rPr lang="en-US" sz="1600" dirty="0">
                <a:solidFill>
                  <a:schemeClr val="bg1">
                    <a:lumMod val="95000"/>
                  </a:schemeClr>
                </a:solidFill>
              </a:rPr>
              <a:t>    public </a:t>
            </a:r>
            <a:r>
              <a:rPr lang="en-US" sz="1600" dirty="0" err="1">
                <a:solidFill>
                  <a:schemeClr val="bg1">
                    <a:lumMod val="95000"/>
                  </a:schemeClr>
                </a:solidFill>
              </a:rPr>
              <a:t>int</a:t>
            </a:r>
            <a:r>
              <a:rPr lang="en-US" sz="1600" dirty="0">
                <a:solidFill>
                  <a:schemeClr val="bg1">
                    <a:lumMod val="95000"/>
                  </a:schemeClr>
                </a:solidFill>
              </a:rPr>
              <a:t> health = </a:t>
            </a:r>
            <a:r>
              <a:rPr lang="en-US" sz="1600" dirty="0" err="1">
                <a:solidFill>
                  <a:schemeClr val="bg1">
                    <a:lumMod val="95000"/>
                  </a:schemeClr>
                </a:solidFill>
              </a:rPr>
              <a:t>maxHealth</a:t>
            </a:r>
            <a:r>
              <a:rPr lang="en-US" sz="1600" dirty="0">
                <a:solidFill>
                  <a:schemeClr val="bg1">
                    <a:lumMod val="95000"/>
                  </a:schemeClr>
                </a:solidFill>
              </a:rPr>
              <a:t>;</a:t>
            </a:r>
          </a:p>
          <a:p>
            <a:pPr marL="0" indent="0">
              <a:buNone/>
            </a:pPr>
            <a:endParaRPr lang="en-US" sz="1600" dirty="0">
              <a:solidFill>
                <a:schemeClr val="bg1">
                  <a:lumMod val="95000"/>
                </a:schemeClr>
              </a:solidFill>
            </a:endParaRPr>
          </a:p>
          <a:p>
            <a:pPr marL="0" indent="0">
              <a:buNone/>
            </a:pPr>
            <a:r>
              <a:rPr lang="en-US" sz="1600" dirty="0">
                <a:solidFill>
                  <a:schemeClr val="bg1">
                    <a:lumMod val="95000"/>
                  </a:schemeClr>
                </a:solidFill>
              </a:rPr>
              <a:t>    public void </a:t>
            </a:r>
            <a:r>
              <a:rPr lang="en-US" sz="1600" dirty="0" err="1">
                <a:solidFill>
                  <a:schemeClr val="bg1">
                    <a:lumMod val="95000"/>
                  </a:schemeClr>
                </a:solidFill>
              </a:rPr>
              <a:t>TakeDamage</a:t>
            </a:r>
            <a:r>
              <a:rPr lang="en-US" sz="1600" dirty="0">
                <a:solidFill>
                  <a:schemeClr val="bg1">
                    <a:lumMod val="95000"/>
                  </a:schemeClr>
                </a:solidFill>
              </a:rPr>
              <a:t>(</a:t>
            </a:r>
            <a:r>
              <a:rPr lang="en-US" sz="1600" dirty="0" err="1">
                <a:solidFill>
                  <a:schemeClr val="bg1">
                    <a:lumMod val="95000"/>
                  </a:schemeClr>
                </a:solidFill>
              </a:rPr>
              <a:t>int</a:t>
            </a:r>
            <a:r>
              <a:rPr lang="en-US" sz="1600" dirty="0">
                <a:solidFill>
                  <a:schemeClr val="bg1">
                    <a:lumMod val="95000"/>
                  </a:schemeClr>
                </a:solidFill>
              </a:rPr>
              <a:t> amount)</a:t>
            </a:r>
          </a:p>
          <a:p>
            <a:pPr marL="0" indent="0">
              <a:buNone/>
            </a:pPr>
            <a:r>
              <a:rPr lang="en-US" sz="1600" dirty="0">
                <a:solidFill>
                  <a:schemeClr val="bg1">
                    <a:lumMod val="95000"/>
                  </a:schemeClr>
                </a:solidFill>
              </a:rPr>
              <a:t>    {</a:t>
            </a:r>
          </a:p>
          <a:p>
            <a:pPr marL="0" indent="0">
              <a:buNone/>
            </a:pPr>
            <a:r>
              <a:rPr lang="en-US" sz="1600" dirty="0">
                <a:solidFill>
                  <a:schemeClr val="bg1">
                    <a:lumMod val="95000"/>
                  </a:schemeClr>
                </a:solidFill>
              </a:rPr>
              <a:t>        health -= amount;</a:t>
            </a:r>
          </a:p>
          <a:p>
            <a:pPr marL="0" indent="0">
              <a:buNone/>
            </a:pPr>
            <a:r>
              <a:rPr lang="en-US" sz="1600" dirty="0">
                <a:solidFill>
                  <a:schemeClr val="bg1">
                    <a:lumMod val="95000"/>
                  </a:schemeClr>
                </a:solidFill>
              </a:rPr>
              <a:t>        if (health &lt;= 0)</a:t>
            </a:r>
          </a:p>
          <a:p>
            <a:pPr marL="0" indent="0">
              <a:buNone/>
            </a:pPr>
            <a:r>
              <a:rPr lang="en-US" sz="1600" dirty="0">
                <a:solidFill>
                  <a:schemeClr val="bg1">
                    <a:lumMod val="95000"/>
                  </a:schemeClr>
                </a:solidFill>
              </a:rPr>
              <a:t>        {</a:t>
            </a:r>
          </a:p>
          <a:p>
            <a:pPr marL="0" indent="0">
              <a:buNone/>
            </a:pPr>
            <a:r>
              <a:rPr lang="en-US" sz="1600" dirty="0">
                <a:solidFill>
                  <a:schemeClr val="bg1">
                    <a:lumMod val="95000"/>
                  </a:schemeClr>
                </a:solidFill>
              </a:rPr>
              <a:t>            health = 0;</a:t>
            </a:r>
          </a:p>
          <a:p>
            <a:pPr marL="0" indent="0">
              <a:buNone/>
            </a:pPr>
            <a:r>
              <a:rPr lang="en-US" sz="1600" dirty="0">
                <a:solidFill>
                  <a:schemeClr val="bg1">
                    <a:lumMod val="95000"/>
                  </a:schemeClr>
                </a:solidFill>
              </a:rPr>
              <a:t>            </a:t>
            </a:r>
            <a:r>
              <a:rPr lang="en-US" sz="1600" dirty="0" err="1">
                <a:solidFill>
                  <a:schemeClr val="bg1">
                    <a:lumMod val="95000"/>
                  </a:schemeClr>
                </a:solidFill>
              </a:rPr>
              <a:t>Debug.Log</a:t>
            </a:r>
            <a:r>
              <a:rPr lang="en-US" sz="1600" dirty="0">
                <a:solidFill>
                  <a:schemeClr val="bg1">
                    <a:lumMod val="95000"/>
                  </a:schemeClr>
                </a:solidFill>
              </a:rPr>
              <a:t>("Dead!");</a:t>
            </a:r>
          </a:p>
          <a:p>
            <a:pPr marL="0" indent="0">
              <a:buNone/>
            </a:pPr>
            <a:r>
              <a:rPr lang="en-US" sz="1600" dirty="0">
                <a:solidFill>
                  <a:schemeClr val="bg1">
                    <a:lumMod val="95000"/>
                  </a:schemeClr>
                </a:solidFill>
              </a:rPr>
              <a:t>        }</a:t>
            </a:r>
          </a:p>
          <a:p>
            <a:pPr marL="0" indent="0">
              <a:buNone/>
            </a:pPr>
            <a:r>
              <a:rPr lang="en-US" sz="1600" dirty="0">
                <a:solidFill>
                  <a:schemeClr val="bg1">
                    <a:lumMod val="95000"/>
                  </a:schemeClr>
                </a:solidFill>
              </a:rPr>
              <a:t>    }</a:t>
            </a:r>
          </a:p>
          <a:p>
            <a:pPr marL="0" indent="0">
              <a:buNone/>
            </a:pPr>
            <a:r>
              <a:rPr lang="en-US" sz="1600" dirty="0">
                <a:solidFill>
                  <a:schemeClr val="bg1">
                    <a:lumMod val="95000"/>
                  </a:schemeClr>
                </a:solidFill>
              </a:rPr>
              <a:t>}</a:t>
            </a:r>
            <a:endParaRPr lang="pt-BR" sz="1600" dirty="0">
              <a:solidFill>
                <a:srgbClr val="FF0000"/>
              </a:solidFill>
            </a:endParaRPr>
          </a:p>
        </p:txBody>
      </p:sp>
    </p:spTree>
    <p:extLst>
      <p:ext uri="{BB962C8B-B14F-4D97-AF65-F5344CB8AC3E}">
        <p14:creationId xmlns:p14="http://schemas.microsoft.com/office/powerpoint/2010/main" val="180392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(Non-</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O script </a:t>
            </a:r>
            <a:r>
              <a:rPr lang="pt-BR" sz="2400" dirty="0" err="1">
                <a:solidFill>
                  <a:srgbClr val="FF0000"/>
                </a:solidFill>
              </a:rPr>
              <a:t>Bullet</a:t>
            </a:r>
            <a:r>
              <a:rPr lang="pt-BR" sz="2400" dirty="0">
                <a:solidFill>
                  <a:schemeClr val="bg1">
                    <a:lumMod val="95000"/>
                  </a:schemeClr>
                </a:solidFill>
              </a:rPr>
              <a:t> precisa ser atualizado para chamar a função </a:t>
            </a:r>
            <a:r>
              <a:rPr lang="pt-BR" sz="2400" dirty="0" err="1">
                <a:solidFill>
                  <a:srgbClr val="FF0000"/>
                </a:solidFill>
              </a:rPr>
              <a:t>TakeDamage</a:t>
            </a:r>
            <a:r>
              <a:rPr lang="pt-BR" sz="2400" dirty="0">
                <a:solidFill>
                  <a:schemeClr val="bg1">
                    <a:lumMod val="95000"/>
                  </a:schemeClr>
                </a:solidFill>
              </a:rPr>
              <a:t> </a:t>
            </a:r>
          </a:p>
          <a:p>
            <a:endParaRPr lang="pt-BR" sz="2400" dirty="0">
              <a:solidFill>
                <a:schemeClr val="bg1">
                  <a:lumMod val="95000"/>
                </a:schemeClr>
              </a:solidFill>
            </a:endParaRPr>
          </a:p>
          <a:p>
            <a:r>
              <a:rPr lang="pt-BR" sz="2400" dirty="0">
                <a:solidFill>
                  <a:schemeClr val="bg1">
                    <a:lumMod val="95000"/>
                  </a:schemeClr>
                </a:solidFill>
              </a:rPr>
              <a:t>Abra o script </a:t>
            </a:r>
            <a:r>
              <a:rPr lang="pt-BR" sz="2400" dirty="0" err="1">
                <a:solidFill>
                  <a:schemeClr val="bg1">
                    <a:lumMod val="95000"/>
                  </a:schemeClr>
                </a:solidFill>
              </a:rPr>
              <a:t>Bullet</a:t>
            </a:r>
            <a:r>
              <a:rPr lang="pt-BR" sz="2400" dirty="0">
                <a:solidFill>
                  <a:schemeClr val="bg1">
                    <a:lumMod val="95000"/>
                  </a:schemeClr>
                </a:solidFill>
              </a:rPr>
              <a:t> </a:t>
            </a:r>
          </a:p>
          <a:p>
            <a:endParaRPr lang="pt-BR" sz="2400" dirty="0">
              <a:solidFill>
                <a:schemeClr val="bg1">
                  <a:lumMod val="95000"/>
                </a:schemeClr>
              </a:solidFill>
            </a:endParaRPr>
          </a:p>
          <a:p>
            <a:r>
              <a:rPr lang="pt-BR" sz="2400" dirty="0">
                <a:solidFill>
                  <a:schemeClr val="bg1">
                    <a:lumMod val="95000"/>
                  </a:schemeClr>
                </a:solidFill>
              </a:rPr>
              <a:t>Adicione uma chamada para </a:t>
            </a:r>
            <a:r>
              <a:rPr lang="pt-BR" sz="2400" dirty="0" err="1">
                <a:solidFill>
                  <a:srgbClr val="FF0000"/>
                </a:solidFill>
              </a:rPr>
              <a:t>TakeDamage</a:t>
            </a:r>
            <a:r>
              <a:rPr lang="pt-BR" sz="2400" dirty="0">
                <a:solidFill>
                  <a:srgbClr val="FF0000"/>
                </a:solidFill>
              </a:rPr>
              <a:t> ()</a:t>
            </a:r>
            <a:r>
              <a:rPr lang="pt-BR" sz="2400" dirty="0">
                <a:solidFill>
                  <a:schemeClr val="bg1">
                    <a:lumMod val="95000"/>
                  </a:schemeClr>
                </a:solidFill>
              </a:rPr>
              <a:t> do script </a:t>
            </a:r>
            <a:r>
              <a:rPr lang="pt-BR" sz="2400" dirty="0" err="1">
                <a:solidFill>
                  <a:srgbClr val="FF0000"/>
                </a:solidFill>
              </a:rPr>
              <a:t>Combat</a:t>
            </a:r>
            <a:r>
              <a:rPr lang="pt-BR" sz="2400" dirty="0">
                <a:solidFill>
                  <a:srgbClr val="FF0000"/>
                </a:solidFill>
              </a:rPr>
              <a:t> </a:t>
            </a:r>
            <a:r>
              <a:rPr lang="pt-BR" sz="2400" dirty="0">
                <a:solidFill>
                  <a:schemeClr val="bg1">
                    <a:lumMod val="95000"/>
                  </a:schemeClr>
                </a:solidFill>
              </a:rPr>
              <a:t>na função do manipulador de colisão</a:t>
            </a:r>
          </a:p>
          <a:p>
            <a:pPr marL="0" indent="0">
              <a:buNone/>
            </a:pPr>
            <a:endParaRPr lang="pt-BR" sz="2400" dirty="0">
              <a:solidFill>
                <a:schemeClr val="bg1">
                  <a:lumMod val="95000"/>
                </a:schemeClr>
              </a:solidFill>
            </a:endParaRPr>
          </a:p>
        </p:txBody>
      </p:sp>
    </p:spTree>
    <p:extLst>
      <p:ext uri="{BB962C8B-B14F-4D97-AF65-F5344CB8AC3E}">
        <p14:creationId xmlns:p14="http://schemas.microsoft.com/office/powerpoint/2010/main" val="4126744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Configurar o </a:t>
            </a:r>
            <a:r>
              <a:rPr lang="pt-BR" sz="2800" b="1" dirty="0" err="1"/>
              <a:t>NetworkManager</a:t>
            </a:r>
            <a:endParaRPr lang="pt-BR" sz="2800" dirty="0"/>
          </a:p>
        </p:txBody>
      </p:sp>
      <p:sp>
        <p:nvSpPr>
          <p:cNvPr id="3" name="Espaço Reservado para Conteúdo 2"/>
          <p:cNvSpPr>
            <a:spLocks noGrp="1"/>
          </p:cNvSpPr>
          <p:nvPr>
            <p:ph sz="half" idx="1"/>
          </p:nvPr>
        </p:nvSpPr>
        <p:spPr>
          <a:xfrm>
            <a:off x="308113" y="1351005"/>
            <a:ext cx="8617225" cy="5115697"/>
          </a:xfrm>
        </p:spPr>
        <p:txBody>
          <a:bodyPr/>
          <a:lstStyle/>
          <a:p>
            <a:pPr marL="0" indent="0">
              <a:buNone/>
            </a:pPr>
            <a:r>
              <a:rPr lang="pt-BR" sz="2400" dirty="0">
                <a:solidFill>
                  <a:schemeClr val="bg1"/>
                </a:solidFill>
              </a:rPr>
              <a:t>Encontre o componente de Rede -&gt; </a:t>
            </a:r>
            <a:r>
              <a:rPr lang="pt-BR" sz="2400" b="1" dirty="0" err="1">
                <a:solidFill>
                  <a:schemeClr val="bg1"/>
                </a:solidFill>
              </a:rPr>
              <a:t>NetworkManagerHUD</a:t>
            </a:r>
            <a:r>
              <a:rPr lang="pt-BR" sz="2400" dirty="0">
                <a:solidFill>
                  <a:schemeClr val="bg1"/>
                </a:solidFill>
              </a:rPr>
              <a:t> e adicione-o ao objeto. Este componente fornece uma interface de usuário simples no seu jogo para controlar o estado da rede</a:t>
            </a:r>
          </a:p>
          <a:p>
            <a:pPr>
              <a:buFont typeface="Wingdings" panose="05000000000000000000" pitchFamily="2" charset="2"/>
              <a:buChar char="ü"/>
            </a:pPr>
            <a:endParaRPr lang="pt-BR" sz="2400" dirty="0">
              <a:solidFill>
                <a:schemeClr val="bg1"/>
              </a:solidFill>
            </a:endParaRPr>
          </a:p>
          <a:p>
            <a:pPr marL="0" indent="0">
              <a:buNone/>
            </a:pPr>
            <a:endParaRPr lang="pt-BR" sz="2000" dirty="0">
              <a:solidFill>
                <a:schemeClr val="bg1"/>
              </a:solidFill>
            </a:endParaRPr>
          </a:p>
        </p:txBody>
      </p:sp>
      <p:pic>
        <p:nvPicPr>
          <p:cNvPr id="18434" name="Picture 2" descr="https://docs.unity3d.com/uploads/Main/NetworkManagerRuntimeU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515" y="3289098"/>
            <a:ext cx="4326972" cy="254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30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(Non-</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1600" dirty="0" err="1">
                <a:solidFill>
                  <a:schemeClr val="accent1"/>
                </a:solidFill>
              </a:rPr>
              <a:t>using</a:t>
            </a:r>
            <a:r>
              <a:rPr lang="pt-BR" sz="1600" dirty="0">
                <a:solidFill>
                  <a:schemeClr val="accent1"/>
                </a:solidFill>
              </a:rPr>
              <a:t> </a:t>
            </a:r>
            <a:r>
              <a:rPr lang="pt-BR" sz="1600" dirty="0" err="1">
                <a:solidFill>
                  <a:schemeClr val="bg1">
                    <a:lumMod val="95000"/>
                  </a:schemeClr>
                </a:solidFill>
              </a:rPr>
              <a:t>UnityEngine</a:t>
            </a:r>
            <a:r>
              <a:rPr lang="pt-BR" sz="1600" dirty="0">
                <a:solidFill>
                  <a:schemeClr val="bg1">
                    <a:lumMod val="95000"/>
                  </a:schemeClr>
                </a:solidFill>
              </a:rPr>
              <a:t>;</a:t>
            </a:r>
          </a:p>
          <a:p>
            <a:pPr marL="0" indent="0">
              <a:buNone/>
            </a:pPr>
            <a:endParaRPr lang="pt-BR" sz="1600" dirty="0">
              <a:solidFill>
                <a:schemeClr val="bg1">
                  <a:lumMod val="95000"/>
                </a:schemeClr>
              </a:solidFill>
            </a:endParaRPr>
          </a:p>
          <a:p>
            <a:pPr marL="0" indent="0">
              <a:buNone/>
            </a:pPr>
            <a:r>
              <a:rPr lang="pt-BR" sz="1600" dirty="0" err="1">
                <a:solidFill>
                  <a:schemeClr val="bg1">
                    <a:lumMod val="95000"/>
                  </a:schemeClr>
                </a:solidFill>
              </a:rPr>
              <a:t>public</a:t>
            </a:r>
            <a:r>
              <a:rPr lang="pt-BR" sz="1600" dirty="0">
                <a:solidFill>
                  <a:schemeClr val="bg1">
                    <a:lumMod val="95000"/>
                  </a:schemeClr>
                </a:solidFill>
              </a:rPr>
              <a:t> </a:t>
            </a:r>
            <a:r>
              <a:rPr lang="pt-BR" sz="1600" dirty="0" err="1">
                <a:solidFill>
                  <a:schemeClr val="bg1">
                    <a:lumMod val="95000"/>
                  </a:schemeClr>
                </a:solidFill>
              </a:rPr>
              <a:t>class</a:t>
            </a:r>
            <a:r>
              <a:rPr lang="pt-BR" sz="1600" dirty="0">
                <a:solidFill>
                  <a:schemeClr val="bg1">
                    <a:lumMod val="95000"/>
                  </a:schemeClr>
                </a:solidFill>
              </a:rPr>
              <a:t> </a:t>
            </a:r>
            <a:r>
              <a:rPr lang="pt-BR" sz="1600" dirty="0" err="1">
                <a:solidFill>
                  <a:schemeClr val="bg1">
                    <a:lumMod val="95000"/>
                  </a:schemeClr>
                </a:solidFill>
              </a:rPr>
              <a:t>Bullet</a:t>
            </a:r>
            <a:r>
              <a:rPr lang="pt-BR" sz="1600" dirty="0">
                <a:solidFill>
                  <a:schemeClr val="bg1">
                    <a:lumMod val="95000"/>
                  </a:schemeClr>
                </a:solidFill>
              </a:rPr>
              <a:t> : </a:t>
            </a:r>
            <a:r>
              <a:rPr lang="pt-BR" sz="1600" dirty="0" err="1">
                <a:solidFill>
                  <a:schemeClr val="bg1">
                    <a:lumMod val="95000"/>
                  </a:schemeClr>
                </a:solidFill>
              </a:rPr>
              <a:t>MonoBehaviour</a:t>
            </a:r>
            <a:endParaRPr lang="pt-BR" sz="1600" dirty="0">
              <a:solidFill>
                <a:schemeClr val="bg1">
                  <a:lumMod val="95000"/>
                </a:schemeClr>
              </a:solidFill>
            </a:endParaRPr>
          </a:p>
          <a:p>
            <a:pPr marL="0" indent="0">
              <a:buNone/>
            </a:pPr>
            <a:r>
              <a:rPr lang="pt-BR" sz="1600" dirty="0">
                <a:solidFill>
                  <a:schemeClr val="bg1">
                    <a:lumMod val="95000"/>
                  </a:schemeClr>
                </a:solidFill>
              </a:rPr>
              <a:t>{</a:t>
            </a:r>
          </a:p>
          <a:p>
            <a:pPr marL="0" indent="0">
              <a:buNone/>
            </a:pPr>
            <a:r>
              <a:rPr lang="pt-BR" sz="1600" dirty="0">
                <a:solidFill>
                  <a:schemeClr val="bg1">
                    <a:lumMod val="95000"/>
                  </a:schemeClr>
                </a:solidFill>
              </a:rPr>
              <a:t>    </a:t>
            </a:r>
            <a:r>
              <a:rPr lang="pt-BR" sz="1600" dirty="0" err="1">
                <a:solidFill>
                  <a:schemeClr val="bg1">
                    <a:lumMod val="95000"/>
                  </a:schemeClr>
                </a:solidFill>
              </a:rPr>
              <a:t>void</a:t>
            </a:r>
            <a:r>
              <a:rPr lang="pt-BR" sz="1600" dirty="0">
                <a:solidFill>
                  <a:schemeClr val="bg1">
                    <a:lumMod val="95000"/>
                  </a:schemeClr>
                </a:solidFill>
              </a:rPr>
              <a:t> </a:t>
            </a:r>
            <a:r>
              <a:rPr lang="pt-BR" sz="1600" dirty="0" err="1">
                <a:solidFill>
                  <a:schemeClr val="bg1">
                    <a:lumMod val="95000"/>
                  </a:schemeClr>
                </a:solidFill>
              </a:rPr>
              <a:t>OnCollisionEnter</a:t>
            </a:r>
            <a:r>
              <a:rPr lang="pt-BR" sz="1600" dirty="0">
                <a:solidFill>
                  <a:schemeClr val="bg1">
                    <a:lumMod val="95000"/>
                  </a:schemeClr>
                </a:solidFill>
              </a:rPr>
              <a:t>(</a:t>
            </a:r>
            <a:r>
              <a:rPr lang="pt-BR" sz="1600" dirty="0" err="1">
                <a:solidFill>
                  <a:schemeClr val="bg1">
                    <a:lumMod val="95000"/>
                  </a:schemeClr>
                </a:solidFill>
              </a:rPr>
              <a:t>Collision</a:t>
            </a:r>
            <a:r>
              <a:rPr lang="pt-BR" sz="1600" dirty="0">
                <a:solidFill>
                  <a:schemeClr val="bg1">
                    <a:lumMod val="95000"/>
                  </a:schemeClr>
                </a:solidFill>
              </a:rPr>
              <a:t> </a:t>
            </a:r>
            <a:r>
              <a:rPr lang="pt-BR" sz="1600" dirty="0" err="1">
                <a:solidFill>
                  <a:schemeClr val="bg1">
                    <a:lumMod val="95000"/>
                  </a:schemeClr>
                </a:solidFill>
              </a:rPr>
              <a:t>collision</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var hit = </a:t>
            </a:r>
            <a:r>
              <a:rPr lang="pt-BR" sz="1600" dirty="0" err="1">
                <a:solidFill>
                  <a:schemeClr val="bg1">
                    <a:lumMod val="95000"/>
                  </a:schemeClr>
                </a:solidFill>
              </a:rPr>
              <a:t>collision.gameObject</a:t>
            </a:r>
            <a:r>
              <a:rPr lang="pt-BR" sz="1600" dirty="0">
                <a:solidFill>
                  <a:schemeClr val="bg1">
                    <a:lumMod val="95000"/>
                  </a:schemeClr>
                </a:solidFill>
              </a:rPr>
              <a:t>;</a:t>
            </a:r>
          </a:p>
          <a:p>
            <a:pPr marL="0" indent="0">
              <a:buNone/>
            </a:pPr>
            <a:r>
              <a:rPr lang="pt-BR" sz="1600" dirty="0">
                <a:solidFill>
                  <a:schemeClr val="bg1">
                    <a:lumMod val="95000"/>
                  </a:schemeClr>
                </a:solidFill>
              </a:rPr>
              <a:t>        var </a:t>
            </a:r>
            <a:r>
              <a:rPr lang="pt-BR" sz="1600" dirty="0" err="1">
                <a:solidFill>
                  <a:schemeClr val="bg1">
                    <a:lumMod val="95000"/>
                  </a:schemeClr>
                </a:solidFill>
              </a:rPr>
              <a:t>hitPlayer</a:t>
            </a:r>
            <a:r>
              <a:rPr lang="pt-BR" sz="1600" dirty="0">
                <a:solidFill>
                  <a:schemeClr val="bg1">
                    <a:lumMod val="95000"/>
                  </a:schemeClr>
                </a:solidFill>
              </a:rPr>
              <a:t> = </a:t>
            </a:r>
            <a:r>
              <a:rPr lang="pt-BR" sz="1600" dirty="0" err="1">
                <a:solidFill>
                  <a:schemeClr val="bg1">
                    <a:lumMod val="95000"/>
                  </a:schemeClr>
                </a:solidFill>
              </a:rPr>
              <a:t>hit.GetComponent</a:t>
            </a:r>
            <a:r>
              <a:rPr lang="pt-BR" sz="1600" dirty="0">
                <a:solidFill>
                  <a:schemeClr val="bg1">
                    <a:lumMod val="95000"/>
                  </a:schemeClr>
                </a:solidFill>
              </a:rPr>
              <a:t>&lt;</a:t>
            </a:r>
            <a:r>
              <a:rPr lang="pt-BR" sz="1600" dirty="0" err="1">
                <a:solidFill>
                  <a:schemeClr val="bg1">
                    <a:lumMod val="95000"/>
                  </a:schemeClr>
                </a:solidFill>
              </a:rPr>
              <a:t>PlayerMove</a:t>
            </a:r>
            <a:r>
              <a:rPr lang="pt-BR" sz="1600" dirty="0">
                <a:solidFill>
                  <a:schemeClr val="bg1">
                    <a:lumMod val="95000"/>
                  </a:schemeClr>
                </a:solidFill>
              </a:rPr>
              <a:t>&gt;();</a:t>
            </a:r>
          </a:p>
          <a:p>
            <a:pPr marL="0" indent="0">
              <a:buNone/>
            </a:pPr>
            <a:r>
              <a:rPr lang="pt-BR" sz="1600" dirty="0">
                <a:solidFill>
                  <a:schemeClr val="bg1">
                    <a:lumMod val="95000"/>
                  </a:schemeClr>
                </a:solidFill>
              </a:rPr>
              <a:t>        </a:t>
            </a:r>
            <a:r>
              <a:rPr lang="pt-BR" sz="1600" dirty="0" err="1">
                <a:solidFill>
                  <a:schemeClr val="bg1">
                    <a:lumMod val="95000"/>
                  </a:schemeClr>
                </a:solidFill>
              </a:rPr>
              <a:t>if</a:t>
            </a:r>
            <a:r>
              <a:rPr lang="pt-BR" sz="1600" dirty="0">
                <a:solidFill>
                  <a:schemeClr val="bg1">
                    <a:lumMod val="95000"/>
                  </a:schemeClr>
                </a:solidFill>
              </a:rPr>
              <a:t> (</a:t>
            </a:r>
            <a:r>
              <a:rPr lang="pt-BR" sz="1600" dirty="0" err="1">
                <a:solidFill>
                  <a:schemeClr val="bg1">
                    <a:lumMod val="95000"/>
                  </a:schemeClr>
                </a:solidFill>
              </a:rPr>
              <a:t>hitPlayer</a:t>
            </a:r>
            <a:r>
              <a:rPr lang="pt-BR" sz="1600" dirty="0">
                <a:solidFill>
                  <a:schemeClr val="bg1">
                    <a:lumMod val="95000"/>
                  </a:schemeClr>
                </a:solidFill>
              </a:rPr>
              <a:t> != </a:t>
            </a:r>
            <a:r>
              <a:rPr lang="pt-BR" sz="1600" dirty="0" err="1">
                <a:solidFill>
                  <a:schemeClr val="bg1">
                    <a:lumMod val="95000"/>
                  </a:schemeClr>
                </a:solidFill>
              </a:rPr>
              <a:t>null</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var </a:t>
            </a:r>
            <a:r>
              <a:rPr lang="pt-BR" sz="1600" dirty="0" err="1">
                <a:solidFill>
                  <a:schemeClr val="bg1">
                    <a:lumMod val="95000"/>
                  </a:schemeClr>
                </a:solidFill>
              </a:rPr>
              <a:t>combat</a:t>
            </a:r>
            <a:r>
              <a:rPr lang="pt-BR" sz="1600" dirty="0">
                <a:solidFill>
                  <a:schemeClr val="bg1">
                    <a:lumMod val="95000"/>
                  </a:schemeClr>
                </a:solidFill>
              </a:rPr>
              <a:t> = </a:t>
            </a:r>
            <a:r>
              <a:rPr lang="pt-BR" sz="1600" dirty="0" err="1">
                <a:solidFill>
                  <a:schemeClr val="bg1">
                    <a:lumMod val="95000"/>
                  </a:schemeClr>
                </a:solidFill>
              </a:rPr>
              <a:t>hit.GetComponent</a:t>
            </a:r>
            <a:r>
              <a:rPr lang="pt-BR" sz="1600" dirty="0">
                <a:solidFill>
                  <a:schemeClr val="bg1">
                    <a:lumMod val="95000"/>
                  </a:schemeClr>
                </a:solidFill>
              </a:rPr>
              <a:t>&lt;</a:t>
            </a:r>
            <a:r>
              <a:rPr lang="pt-BR" sz="1600" dirty="0" err="1">
                <a:solidFill>
                  <a:schemeClr val="bg1">
                    <a:lumMod val="95000"/>
                  </a:schemeClr>
                </a:solidFill>
              </a:rPr>
              <a:t>Combat</a:t>
            </a:r>
            <a:r>
              <a:rPr lang="pt-BR" sz="1600" dirty="0">
                <a:solidFill>
                  <a:schemeClr val="bg1">
                    <a:lumMod val="95000"/>
                  </a:schemeClr>
                </a:solidFill>
              </a:rPr>
              <a:t>&gt;();</a:t>
            </a:r>
          </a:p>
          <a:p>
            <a:pPr marL="0" indent="0">
              <a:buNone/>
            </a:pPr>
            <a:r>
              <a:rPr lang="pt-BR" sz="1600" dirty="0">
                <a:solidFill>
                  <a:schemeClr val="bg1">
                    <a:lumMod val="95000"/>
                  </a:schemeClr>
                </a:solidFill>
              </a:rPr>
              <a:t>            </a:t>
            </a:r>
            <a:r>
              <a:rPr lang="pt-BR" sz="1600" dirty="0" err="1">
                <a:solidFill>
                  <a:schemeClr val="bg1">
                    <a:lumMod val="95000"/>
                  </a:schemeClr>
                </a:solidFill>
              </a:rPr>
              <a:t>combat.TakeDamage</a:t>
            </a:r>
            <a:r>
              <a:rPr lang="pt-BR" sz="1600" dirty="0">
                <a:solidFill>
                  <a:schemeClr val="bg1">
                    <a:lumMod val="95000"/>
                  </a:schemeClr>
                </a:solidFill>
              </a:rPr>
              <a:t>(10);</a:t>
            </a:r>
          </a:p>
          <a:p>
            <a:pPr marL="0" indent="0">
              <a:buNone/>
            </a:pPr>
            <a:endParaRPr lang="pt-BR" sz="1600" dirty="0">
              <a:solidFill>
                <a:schemeClr val="bg1">
                  <a:lumMod val="95000"/>
                </a:schemeClr>
              </a:solidFill>
            </a:endParaRPr>
          </a:p>
          <a:p>
            <a:pPr marL="0" indent="0">
              <a:buNone/>
            </a:pPr>
            <a:r>
              <a:rPr lang="pt-BR" sz="1600" dirty="0">
                <a:solidFill>
                  <a:schemeClr val="bg1">
                    <a:lumMod val="95000"/>
                  </a:schemeClr>
                </a:solidFill>
              </a:rPr>
              <a:t>            </a:t>
            </a:r>
            <a:r>
              <a:rPr lang="pt-BR" sz="1600" dirty="0" err="1">
                <a:solidFill>
                  <a:schemeClr val="bg1">
                    <a:lumMod val="95000"/>
                  </a:schemeClr>
                </a:solidFill>
              </a:rPr>
              <a:t>Destroy</a:t>
            </a:r>
            <a:r>
              <a:rPr lang="pt-BR" sz="1600" dirty="0">
                <a:solidFill>
                  <a:schemeClr val="bg1">
                    <a:lumMod val="95000"/>
                  </a:schemeClr>
                </a:solidFill>
              </a:rPr>
              <a:t>(</a:t>
            </a:r>
            <a:r>
              <a:rPr lang="pt-BR" sz="1600" dirty="0" err="1">
                <a:solidFill>
                  <a:schemeClr val="bg1">
                    <a:lumMod val="95000"/>
                  </a:schemeClr>
                </a:solidFill>
              </a:rPr>
              <a:t>gameObject</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a:t>
            </a:r>
          </a:p>
        </p:txBody>
      </p:sp>
    </p:spTree>
    <p:extLst>
      <p:ext uri="{BB962C8B-B14F-4D97-AF65-F5344CB8AC3E}">
        <p14:creationId xmlns:p14="http://schemas.microsoft.com/office/powerpoint/2010/main" val="2140690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(Non-</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Isso fará com que energia do jogador caia quando este for atingido por uma bala. Mas você não pode ver isso acontecendo no jogo. Precisamos adicionar uma barra de energia simples</a:t>
            </a:r>
          </a:p>
          <a:p>
            <a:endParaRPr lang="pt-BR" sz="2400" dirty="0">
              <a:solidFill>
                <a:schemeClr val="bg1">
                  <a:lumMod val="95000"/>
                </a:schemeClr>
              </a:solidFill>
            </a:endParaRPr>
          </a:p>
          <a:p>
            <a:r>
              <a:rPr lang="pt-BR" sz="2400" dirty="0">
                <a:solidFill>
                  <a:schemeClr val="bg1">
                    <a:lumMod val="95000"/>
                  </a:schemeClr>
                </a:solidFill>
              </a:rPr>
              <a:t>Selecione o </a:t>
            </a:r>
            <a:r>
              <a:rPr lang="pt-BR" sz="2400" dirty="0" err="1">
                <a:solidFill>
                  <a:srgbClr val="FF0000"/>
                </a:solidFill>
              </a:rPr>
              <a:t>PlayerCube</a:t>
            </a:r>
            <a:r>
              <a:rPr lang="pt-BR" sz="2400" dirty="0">
                <a:solidFill>
                  <a:srgbClr val="FF0000"/>
                </a:solidFill>
              </a:rPr>
              <a:t> </a:t>
            </a:r>
            <a:r>
              <a:rPr lang="pt-BR" sz="2400" dirty="0" err="1">
                <a:solidFill>
                  <a:schemeClr val="bg1">
                    <a:lumMod val="95000"/>
                  </a:schemeClr>
                </a:solidFill>
              </a:rPr>
              <a:t>Prefab</a:t>
            </a:r>
            <a:r>
              <a:rPr lang="pt-BR" sz="2400" dirty="0">
                <a:solidFill>
                  <a:schemeClr val="bg1">
                    <a:lumMod val="95000"/>
                  </a:schemeClr>
                </a:solidFill>
              </a:rPr>
              <a:t> e escolha o botão </a:t>
            </a:r>
            <a:r>
              <a:rPr lang="pt-BR" sz="2400" dirty="0" err="1">
                <a:solidFill>
                  <a:srgbClr val="FF0000"/>
                </a:solidFill>
              </a:rPr>
              <a:t>Add</a:t>
            </a:r>
            <a:r>
              <a:rPr lang="pt-BR" sz="2400" dirty="0">
                <a:solidFill>
                  <a:srgbClr val="FF0000"/>
                </a:solidFill>
              </a:rPr>
              <a:t> </a:t>
            </a:r>
            <a:r>
              <a:rPr lang="pt-BR" sz="2400" dirty="0" err="1">
                <a:solidFill>
                  <a:srgbClr val="FF0000"/>
                </a:solidFill>
              </a:rPr>
              <a:t>Component</a:t>
            </a:r>
            <a:endParaRPr lang="pt-BR" sz="2400" dirty="0">
              <a:solidFill>
                <a:srgbClr val="FF0000"/>
              </a:solidFill>
            </a:endParaRPr>
          </a:p>
          <a:p>
            <a:endParaRPr lang="pt-BR" sz="2400" dirty="0">
              <a:solidFill>
                <a:schemeClr val="bg1">
                  <a:lumMod val="95000"/>
                </a:schemeClr>
              </a:solidFill>
            </a:endParaRPr>
          </a:p>
          <a:p>
            <a:r>
              <a:rPr lang="pt-BR" sz="2400" dirty="0">
                <a:solidFill>
                  <a:schemeClr val="bg1">
                    <a:lumMod val="95000"/>
                  </a:schemeClr>
                </a:solidFill>
              </a:rPr>
              <a:t>Adicione um novo script chamado </a:t>
            </a:r>
            <a:r>
              <a:rPr lang="pt-BR" sz="2400" dirty="0" err="1">
                <a:solidFill>
                  <a:srgbClr val="FF0000"/>
                </a:solidFill>
              </a:rPr>
              <a:t>HealthBar</a:t>
            </a:r>
            <a:endParaRPr lang="pt-BR" sz="2400" dirty="0">
              <a:solidFill>
                <a:srgbClr val="FF0000"/>
              </a:solidFill>
            </a:endParaRPr>
          </a:p>
          <a:p>
            <a:endParaRPr lang="pt-BR" sz="2400" dirty="0">
              <a:solidFill>
                <a:schemeClr val="bg1">
                  <a:lumMod val="95000"/>
                </a:schemeClr>
              </a:solidFill>
            </a:endParaRPr>
          </a:p>
          <a:p>
            <a:r>
              <a:rPr lang="pt-BR" sz="2400" dirty="0">
                <a:solidFill>
                  <a:schemeClr val="bg1">
                    <a:lumMod val="95000"/>
                  </a:schemeClr>
                </a:solidFill>
              </a:rPr>
              <a:t>Abra o script </a:t>
            </a:r>
            <a:r>
              <a:rPr lang="pt-BR" sz="2400" dirty="0" err="1">
                <a:solidFill>
                  <a:srgbClr val="FF0000"/>
                </a:solidFill>
              </a:rPr>
              <a:t>HealthBar</a:t>
            </a:r>
            <a:endParaRPr lang="pt-BR" sz="2400" dirty="0">
              <a:solidFill>
                <a:srgbClr val="FF0000"/>
              </a:solidFill>
            </a:endParaRPr>
          </a:p>
          <a:p>
            <a:endParaRPr lang="pt-BR" sz="2400" dirty="0">
              <a:solidFill>
                <a:schemeClr val="bg1">
                  <a:lumMod val="95000"/>
                </a:schemeClr>
              </a:solidFill>
            </a:endParaRPr>
          </a:p>
          <a:p>
            <a:r>
              <a:rPr lang="pt-BR" sz="2400" dirty="0">
                <a:solidFill>
                  <a:schemeClr val="bg1">
                    <a:lumMod val="95000"/>
                  </a:schemeClr>
                </a:solidFill>
              </a:rPr>
              <a:t>Este é um de código que usa o antigo sistema </a:t>
            </a:r>
            <a:r>
              <a:rPr lang="pt-BR" sz="2400" dirty="0">
                <a:solidFill>
                  <a:srgbClr val="FF0000"/>
                </a:solidFill>
              </a:rPr>
              <a:t>GUI</a:t>
            </a:r>
            <a:r>
              <a:rPr lang="pt-BR" sz="2400" dirty="0">
                <a:solidFill>
                  <a:schemeClr val="bg1">
                    <a:lumMod val="95000"/>
                  </a:schemeClr>
                </a:solidFill>
              </a:rPr>
              <a:t>. Isso não é muito relevante para a rede, então vamos usá-lo sem explicação por enquanto</a:t>
            </a:r>
          </a:p>
          <a:p>
            <a:endParaRPr lang="pt-BR" sz="2400" dirty="0">
              <a:solidFill>
                <a:schemeClr val="bg1">
                  <a:lumMod val="95000"/>
                </a:schemeClr>
              </a:solidFill>
            </a:endParaRPr>
          </a:p>
        </p:txBody>
      </p:sp>
    </p:spTree>
    <p:extLst>
      <p:ext uri="{BB962C8B-B14F-4D97-AF65-F5344CB8AC3E}">
        <p14:creationId xmlns:p14="http://schemas.microsoft.com/office/powerpoint/2010/main" val="3437480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(Non-</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2000" dirty="0" err="1">
                <a:solidFill>
                  <a:schemeClr val="bg1">
                    <a:lumMod val="95000"/>
                  </a:schemeClr>
                </a:solidFill>
              </a:rPr>
              <a:t>using</a:t>
            </a:r>
            <a:r>
              <a:rPr lang="pt-BR" sz="2000" dirty="0">
                <a:solidFill>
                  <a:schemeClr val="bg1">
                    <a:lumMod val="95000"/>
                  </a:schemeClr>
                </a:solidFill>
              </a:rPr>
              <a:t> </a:t>
            </a:r>
            <a:r>
              <a:rPr lang="pt-BR" sz="2000" dirty="0" err="1">
                <a:solidFill>
                  <a:schemeClr val="bg1">
                    <a:lumMod val="95000"/>
                  </a:schemeClr>
                </a:solidFill>
              </a:rPr>
              <a:t>UnityEngine</a:t>
            </a:r>
            <a:r>
              <a:rPr lang="pt-BR" sz="2000" dirty="0">
                <a:solidFill>
                  <a:schemeClr val="bg1">
                    <a:lumMod val="95000"/>
                  </a:schemeClr>
                </a:solidFill>
              </a:rPr>
              <a:t>;</a:t>
            </a:r>
          </a:p>
          <a:p>
            <a:pPr marL="0" indent="0">
              <a:buNone/>
            </a:pPr>
            <a:r>
              <a:rPr lang="pt-BR" sz="2000" dirty="0" err="1">
                <a:solidFill>
                  <a:schemeClr val="bg1">
                    <a:lumMod val="95000"/>
                  </a:schemeClr>
                </a:solidFill>
              </a:rPr>
              <a:t>using</a:t>
            </a:r>
            <a:r>
              <a:rPr lang="pt-BR" sz="2000" dirty="0">
                <a:solidFill>
                  <a:schemeClr val="bg1">
                    <a:lumMod val="95000"/>
                  </a:schemeClr>
                </a:solidFill>
              </a:rPr>
              <a:t> </a:t>
            </a:r>
            <a:r>
              <a:rPr lang="pt-BR" sz="2000" dirty="0" err="1">
                <a:solidFill>
                  <a:schemeClr val="bg1">
                    <a:lumMod val="95000"/>
                  </a:schemeClr>
                </a:solidFill>
              </a:rPr>
              <a:t>System.Collections</a:t>
            </a:r>
            <a:r>
              <a:rPr lang="pt-BR" sz="2000" dirty="0">
                <a:solidFill>
                  <a:schemeClr val="bg1">
                    <a:lumMod val="95000"/>
                  </a:schemeClr>
                </a:solidFill>
              </a:rPr>
              <a:t>;</a:t>
            </a:r>
          </a:p>
          <a:p>
            <a:pPr marL="0" indent="0">
              <a:buNone/>
            </a:pPr>
            <a:endParaRPr lang="pt-BR" sz="2000" dirty="0">
              <a:solidFill>
                <a:schemeClr val="bg1">
                  <a:lumMod val="95000"/>
                </a:schemeClr>
              </a:solidFill>
            </a:endParaRPr>
          </a:p>
          <a:p>
            <a:pPr marL="0" indent="0">
              <a:buNone/>
            </a:pPr>
            <a:r>
              <a:rPr lang="pt-BR" sz="2000" dirty="0" err="1">
                <a:solidFill>
                  <a:schemeClr val="bg1">
                    <a:lumMod val="95000"/>
                  </a:schemeClr>
                </a:solidFill>
              </a:rPr>
              <a:t>public</a:t>
            </a:r>
            <a:r>
              <a:rPr lang="pt-BR" sz="2000" dirty="0">
                <a:solidFill>
                  <a:schemeClr val="bg1">
                    <a:lumMod val="95000"/>
                  </a:schemeClr>
                </a:solidFill>
              </a:rPr>
              <a:t> </a:t>
            </a:r>
            <a:r>
              <a:rPr lang="pt-BR" sz="2000" dirty="0" err="1">
                <a:solidFill>
                  <a:schemeClr val="bg1">
                    <a:lumMod val="95000"/>
                  </a:schemeClr>
                </a:solidFill>
              </a:rPr>
              <a:t>class</a:t>
            </a:r>
            <a:r>
              <a:rPr lang="pt-BR" sz="2000" dirty="0">
                <a:solidFill>
                  <a:schemeClr val="bg1">
                    <a:lumMod val="95000"/>
                  </a:schemeClr>
                </a:solidFill>
              </a:rPr>
              <a:t> </a:t>
            </a:r>
            <a:r>
              <a:rPr lang="pt-BR" sz="2000" dirty="0" err="1">
                <a:solidFill>
                  <a:schemeClr val="bg1">
                    <a:lumMod val="95000"/>
                  </a:schemeClr>
                </a:solidFill>
              </a:rPr>
              <a:t>HealthBar</a:t>
            </a:r>
            <a:r>
              <a:rPr lang="pt-BR" sz="2000" dirty="0">
                <a:solidFill>
                  <a:schemeClr val="bg1">
                    <a:lumMod val="95000"/>
                  </a:schemeClr>
                </a:solidFill>
              </a:rPr>
              <a:t> : </a:t>
            </a:r>
            <a:r>
              <a:rPr lang="pt-BR" sz="2000" dirty="0" err="1">
                <a:solidFill>
                  <a:schemeClr val="bg1">
                    <a:lumMod val="95000"/>
                  </a:schemeClr>
                </a:solidFill>
              </a:rPr>
              <a:t>MonoBehaviour</a:t>
            </a:r>
            <a:r>
              <a:rPr lang="pt-BR" sz="2000" dirty="0">
                <a:solidFill>
                  <a:schemeClr val="bg1">
                    <a:lumMod val="95000"/>
                  </a:schemeClr>
                </a:solidFill>
              </a:rPr>
              <a:t> </a:t>
            </a:r>
          </a:p>
          <a:p>
            <a:pPr marL="0" indent="0">
              <a:buNone/>
            </a:pPr>
            <a:r>
              <a:rPr lang="pt-BR" sz="2000" dirty="0">
                <a:solidFill>
                  <a:schemeClr val="bg1">
                    <a:lumMod val="95000"/>
                  </a:schemeClr>
                </a:solidFill>
              </a:rPr>
              <a:t>{</a:t>
            </a:r>
          </a:p>
          <a:p>
            <a:pPr marL="0" indent="0">
              <a:buNone/>
            </a:pPr>
            <a:r>
              <a:rPr lang="pt-BR" sz="2000" dirty="0">
                <a:solidFill>
                  <a:schemeClr val="bg1">
                    <a:lumMod val="95000"/>
                  </a:schemeClr>
                </a:solidFill>
              </a:rPr>
              <a:t>    </a:t>
            </a:r>
            <a:r>
              <a:rPr lang="pt-BR" sz="2000" dirty="0" err="1">
                <a:solidFill>
                  <a:schemeClr val="bg1">
                    <a:lumMod val="95000"/>
                  </a:schemeClr>
                </a:solidFill>
              </a:rPr>
              <a:t>GUIStyle</a:t>
            </a:r>
            <a:r>
              <a:rPr lang="pt-BR" sz="2000" dirty="0">
                <a:solidFill>
                  <a:schemeClr val="bg1">
                    <a:lumMod val="95000"/>
                  </a:schemeClr>
                </a:solidFill>
              </a:rPr>
              <a:t> </a:t>
            </a:r>
            <a:r>
              <a:rPr lang="pt-BR" sz="2000" dirty="0" err="1">
                <a:solidFill>
                  <a:schemeClr val="bg1">
                    <a:lumMod val="95000"/>
                  </a:schemeClr>
                </a:solidFill>
              </a:rPr>
              <a:t>healthStyle</a:t>
            </a:r>
            <a:r>
              <a:rPr lang="pt-BR" sz="2000" dirty="0">
                <a:solidFill>
                  <a:schemeClr val="bg1">
                    <a:lumMod val="95000"/>
                  </a:schemeClr>
                </a:solidFill>
              </a:rPr>
              <a:t>;</a:t>
            </a:r>
          </a:p>
          <a:p>
            <a:pPr marL="0" indent="0">
              <a:buNone/>
            </a:pPr>
            <a:r>
              <a:rPr lang="pt-BR" sz="2000" dirty="0">
                <a:solidFill>
                  <a:schemeClr val="bg1">
                    <a:lumMod val="95000"/>
                  </a:schemeClr>
                </a:solidFill>
              </a:rPr>
              <a:t>    </a:t>
            </a:r>
            <a:r>
              <a:rPr lang="pt-BR" sz="2000" dirty="0" err="1">
                <a:solidFill>
                  <a:schemeClr val="bg1">
                    <a:lumMod val="95000"/>
                  </a:schemeClr>
                </a:solidFill>
              </a:rPr>
              <a:t>GUIStyle</a:t>
            </a:r>
            <a:r>
              <a:rPr lang="pt-BR" sz="2000" dirty="0">
                <a:solidFill>
                  <a:schemeClr val="bg1">
                    <a:lumMod val="95000"/>
                  </a:schemeClr>
                </a:solidFill>
              </a:rPr>
              <a:t> </a:t>
            </a:r>
            <a:r>
              <a:rPr lang="pt-BR" sz="2000" dirty="0" err="1">
                <a:solidFill>
                  <a:schemeClr val="bg1">
                    <a:lumMod val="95000"/>
                  </a:schemeClr>
                </a:solidFill>
              </a:rPr>
              <a:t>backStyle</a:t>
            </a:r>
            <a:r>
              <a:rPr lang="pt-BR" sz="2000" dirty="0">
                <a:solidFill>
                  <a:schemeClr val="bg1">
                    <a:lumMod val="95000"/>
                  </a:schemeClr>
                </a:solidFill>
              </a:rPr>
              <a:t>;</a:t>
            </a:r>
          </a:p>
          <a:p>
            <a:pPr marL="0" indent="0">
              <a:buNone/>
            </a:pPr>
            <a:r>
              <a:rPr lang="pt-BR" sz="2000" dirty="0">
                <a:solidFill>
                  <a:schemeClr val="bg1">
                    <a:lumMod val="95000"/>
                  </a:schemeClr>
                </a:solidFill>
              </a:rPr>
              <a:t>    </a:t>
            </a:r>
            <a:r>
              <a:rPr lang="pt-BR" sz="2000" dirty="0" err="1">
                <a:solidFill>
                  <a:schemeClr val="bg1">
                    <a:lumMod val="95000"/>
                  </a:schemeClr>
                </a:solidFill>
              </a:rPr>
              <a:t>Combat</a:t>
            </a:r>
            <a:r>
              <a:rPr lang="pt-BR" sz="2000" dirty="0">
                <a:solidFill>
                  <a:schemeClr val="bg1">
                    <a:lumMod val="95000"/>
                  </a:schemeClr>
                </a:solidFill>
              </a:rPr>
              <a:t> </a:t>
            </a:r>
            <a:r>
              <a:rPr lang="pt-BR" sz="2000" dirty="0" err="1">
                <a:solidFill>
                  <a:schemeClr val="bg1">
                    <a:lumMod val="95000"/>
                  </a:schemeClr>
                </a:solidFill>
              </a:rPr>
              <a:t>combat</a:t>
            </a:r>
            <a:r>
              <a:rPr lang="pt-BR" sz="2000" dirty="0">
                <a:solidFill>
                  <a:schemeClr val="bg1">
                    <a:lumMod val="95000"/>
                  </a:schemeClr>
                </a:solidFill>
              </a:rPr>
              <a:t>;</a:t>
            </a:r>
          </a:p>
          <a:p>
            <a:pPr marL="0" indent="0">
              <a:buNone/>
            </a:pPr>
            <a:endParaRPr lang="pt-BR" sz="2000" dirty="0">
              <a:solidFill>
                <a:schemeClr val="bg1">
                  <a:lumMod val="95000"/>
                </a:schemeClr>
              </a:solidFill>
            </a:endParaRPr>
          </a:p>
          <a:p>
            <a:pPr marL="0" indent="0">
              <a:buNone/>
            </a:pPr>
            <a:r>
              <a:rPr lang="pt-BR" sz="2000" dirty="0">
                <a:solidFill>
                  <a:schemeClr val="bg1">
                    <a:lumMod val="95000"/>
                  </a:schemeClr>
                </a:solidFill>
              </a:rPr>
              <a:t>    </a:t>
            </a:r>
            <a:r>
              <a:rPr lang="pt-BR" sz="2000" dirty="0" err="1">
                <a:solidFill>
                  <a:schemeClr val="bg1">
                    <a:lumMod val="95000"/>
                  </a:schemeClr>
                </a:solidFill>
              </a:rPr>
              <a:t>void</a:t>
            </a:r>
            <a:r>
              <a:rPr lang="pt-BR" sz="2000" dirty="0">
                <a:solidFill>
                  <a:schemeClr val="bg1">
                    <a:lumMod val="95000"/>
                  </a:schemeClr>
                </a:solidFill>
              </a:rPr>
              <a:t> </a:t>
            </a:r>
            <a:r>
              <a:rPr lang="pt-BR" sz="2000" dirty="0" err="1">
                <a:solidFill>
                  <a:schemeClr val="bg1">
                    <a:lumMod val="95000"/>
                  </a:schemeClr>
                </a:solidFill>
              </a:rPr>
              <a:t>Awake</a:t>
            </a:r>
            <a:r>
              <a:rPr lang="pt-BR" sz="2000" dirty="0">
                <a:solidFill>
                  <a:schemeClr val="bg1">
                    <a:lumMod val="95000"/>
                  </a:schemeClr>
                </a:solidFill>
              </a:rPr>
              <a:t>()</a:t>
            </a:r>
          </a:p>
          <a:p>
            <a:pPr marL="0" indent="0">
              <a:buNone/>
            </a:pPr>
            <a:r>
              <a:rPr lang="pt-BR" sz="2000" dirty="0">
                <a:solidFill>
                  <a:schemeClr val="bg1">
                    <a:lumMod val="95000"/>
                  </a:schemeClr>
                </a:solidFill>
              </a:rPr>
              <a:t>    {</a:t>
            </a:r>
          </a:p>
          <a:p>
            <a:pPr marL="0" indent="0">
              <a:buNone/>
            </a:pPr>
            <a:r>
              <a:rPr lang="pt-BR" sz="2000" dirty="0">
                <a:solidFill>
                  <a:schemeClr val="bg1">
                    <a:lumMod val="95000"/>
                  </a:schemeClr>
                </a:solidFill>
              </a:rPr>
              <a:t>        </a:t>
            </a:r>
            <a:r>
              <a:rPr lang="pt-BR" sz="2000" dirty="0" err="1">
                <a:solidFill>
                  <a:schemeClr val="bg1">
                    <a:lumMod val="95000"/>
                  </a:schemeClr>
                </a:solidFill>
              </a:rPr>
              <a:t>combat</a:t>
            </a:r>
            <a:r>
              <a:rPr lang="pt-BR" sz="2000" dirty="0">
                <a:solidFill>
                  <a:schemeClr val="bg1">
                    <a:lumMod val="95000"/>
                  </a:schemeClr>
                </a:solidFill>
              </a:rPr>
              <a:t> = </a:t>
            </a:r>
            <a:r>
              <a:rPr lang="pt-BR" sz="2000" dirty="0" err="1">
                <a:solidFill>
                  <a:schemeClr val="bg1">
                    <a:lumMod val="95000"/>
                  </a:schemeClr>
                </a:solidFill>
              </a:rPr>
              <a:t>GetComponent</a:t>
            </a:r>
            <a:r>
              <a:rPr lang="pt-BR" sz="2000" dirty="0">
                <a:solidFill>
                  <a:schemeClr val="bg1">
                    <a:lumMod val="95000"/>
                  </a:schemeClr>
                </a:solidFill>
              </a:rPr>
              <a:t>&lt;</a:t>
            </a:r>
            <a:r>
              <a:rPr lang="pt-BR" sz="2000" dirty="0" err="1">
                <a:solidFill>
                  <a:schemeClr val="bg1">
                    <a:lumMod val="95000"/>
                  </a:schemeClr>
                </a:solidFill>
              </a:rPr>
              <a:t>Combat</a:t>
            </a:r>
            <a:r>
              <a:rPr lang="pt-BR" sz="2000" dirty="0">
                <a:solidFill>
                  <a:schemeClr val="bg1">
                    <a:lumMod val="95000"/>
                  </a:schemeClr>
                </a:solidFill>
              </a:rPr>
              <a:t>&gt;();</a:t>
            </a:r>
          </a:p>
          <a:p>
            <a:pPr marL="0" indent="0">
              <a:buNone/>
            </a:pPr>
            <a:r>
              <a:rPr lang="pt-BR" sz="2000" dirty="0">
                <a:solidFill>
                  <a:schemeClr val="bg1">
                    <a:lumMod val="95000"/>
                  </a:schemeClr>
                </a:solidFill>
              </a:rPr>
              <a:t>    }</a:t>
            </a:r>
          </a:p>
        </p:txBody>
      </p:sp>
    </p:spTree>
    <p:extLst>
      <p:ext uri="{BB962C8B-B14F-4D97-AF65-F5344CB8AC3E}">
        <p14:creationId xmlns:p14="http://schemas.microsoft.com/office/powerpoint/2010/main" val="806574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(Non-</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1600" dirty="0" err="1">
                <a:solidFill>
                  <a:schemeClr val="bg1">
                    <a:lumMod val="95000"/>
                  </a:schemeClr>
                </a:solidFill>
              </a:rPr>
              <a:t>void</a:t>
            </a:r>
            <a:r>
              <a:rPr lang="pt-BR" sz="1600" dirty="0">
                <a:solidFill>
                  <a:schemeClr val="bg1">
                    <a:lumMod val="95000"/>
                  </a:schemeClr>
                </a:solidFill>
              </a:rPr>
              <a:t> </a:t>
            </a:r>
            <a:r>
              <a:rPr lang="pt-BR" sz="1600" dirty="0" err="1">
                <a:solidFill>
                  <a:schemeClr val="bg1">
                    <a:lumMod val="95000"/>
                  </a:schemeClr>
                </a:solidFill>
              </a:rPr>
              <a:t>OnGUI</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a:t>
            </a:r>
            <a:r>
              <a:rPr lang="pt-BR" sz="1600" dirty="0" err="1">
                <a:solidFill>
                  <a:schemeClr val="bg1">
                    <a:lumMod val="95000"/>
                  </a:schemeClr>
                </a:solidFill>
              </a:rPr>
              <a:t>InitStyles</a:t>
            </a:r>
            <a:r>
              <a:rPr lang="pt-BR" sz="1600" dirty="0">
                <a:solidFill>
                  <a:schemeClr val="bg1">
                    <a:lumMod val="95000"/>
                  </a:schemeClr>
                </a:solidFill>
              </a:rPr>
              <a:t>();</a:t>
            </a:r>
          </a:p>
          <a:p>
            <a:pPr marL="0" indent="0">
              <a:buNone/>
            </a:pPr>
            <a:endParaRPr lang="pt-BR" sz="1600" dirty="0">
              <a:solidFill>
                <a:schemeClr val="bg1">
                  <a:lumMod val="95000"/>
                </a:schemeClr>
              </a:solidFill>
            </a:endParaRPr>
          </a:p>
          <a:p>
            <a:pPr marL="0" indent="0">
              <a:buNone/>
            </a:pPr>
            <a:r>
              <a:rPr lang="pt-BR" sz="1600" dirty="0">
                <a:solidFill>
                  <a:schemeClr val="bg1">
                    <a:lumMod val="95000"/>
                  </a:schemeClr>
                </a:solidFill>
              </a:rPr>
              <a:t>        // Draw a Health Bar</a:t>
            </a:r>
          </a:p>
          <a:p>
            <a:pPr marL="0" indent="0">
              <a:buNone/>
            </a:pPr>
            <a:endParaRPr lang="pt-BR" sz="1600" dirty="0">
              <a:solidFill>
                <a:schemeClr val="bg1">
                  <a:lumMod val="95000"/>
                </a:schemeClr>
              </a:solidFill>
            </a:endParaRPr>
          </a:p>
          <a:p>
            <a:pPr marL="0" indent="0">
              <a:buNone/>
            </a:pPr>
            <a:r>
              <a:rPr lang="pt-BR" sz="1600" dirty="0">
                <a:solidFill>
                  <a:schemeClr val="bg1">
                    <a:lumMod val="95000"/>
                  </a:schemeClr>
                </a:solidFill>
              </a:rPr>
              <a:t>        Vector3 </a:t>
            </a:r>
            <a:r>
              <a:rPr lang="pt-BR" sz="1600" dirty="0" err="1">
                <a:solidFill>
                  <a:schemeClr val="bg1">
                    <a:lumMod val="95000"/>
                  </a:schemeClr>
                </a:solidFill>
              </a:rPr>
              <a:t>pos</a:t>
            </a:r>
            <a:r>
              <a:rPr lang="pt-BR" sz="1600" dirty="0">
                <a:solidFill>
                  <a:schemeClr val="bg1">
                    <a:lumMod val="95000"/>
                  </a:schemeClr>
                </a:solidFill>
              </a:rPr>
              <a:t> = </a:t>
            </a:r>
            <a:r>
              <a:rPr lang="pt-BR" sz="1600" dirty="0" err="1">
                <a:solidFill>
                  <a:schemeClr val="bg1">
                    <a:lumMod val="95000"/>
                  </a:schemeClr>
                </a:solidFill>
              </a:rPr>
              <a:t>Camera.main.WorldToScreenPoint</a:t>
            </a:r>
            <a:r>
              <a:rPr lang="pt-BR" sz="1600" dirty="0">
                <a:solidFill>
                  <a:schemeClr val="bg1">
                    <a:lumMod val="95000"/>
                  </a:schemeClr>
                </a:solidFill>
              </a:rPr>
              <a:t>(</a:t>
            </a:r>
            <a:r>
              <a:rPr lang="pt-BR" sz="1600" dirty="0" err="1">
                <a:solidFill>
                  <a:schemeClr val="bg1">
                    <a:lumMod val="95000"/>
                  </a:schemeClr>
                </a:solidFill>
              </a:rPr>
              <a:t>transform.position</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 </a:t>
            </a:r>
            <a:r>
              <a:rPr lang="pt-BR" sz="1600" dirty="0" err="1">
                <a:solidFill>
                  <a:schemeClr val="bg1">
                    <a:lumMod val="95000"/>
                  </a:schemeClr>
                </a:solidFill>
              </a:rPr>
              <a:t>draw</a:t>
            </a:r>
            <a:r>
              <a:rPr lang="pt-BR" sz="1600" dirty="0">
                <a:solidFill>
                  <a:schemeClr val="bg1">
                    <a:lumMod val="95000"/>
                  </a:schemeClr>
                </a:solidFill>
              </a:rPr>
              <a:t> </a:t>
            </a:r>
            <a:r>
              <a:rPr lang="pt-BR" sz="1600" dirty="0" err="1">
                <a:solidFill>
                  <a:schemeClr val="bg1">
                    <a:lumMod val="95000"/>
                  </a:schemeClr>
                </a:solidFill>
              </a:rPr>
              <a:t>health</a:t>
            </a:r>
            <a:r>
              <a:rPr lang="pt-BR" sz="1600" dirty="0">
                <a:solidFill>
                  <a:schemeClr val="bg1">
                    <a:lumMod val="95000"/>
                  </a:schemeClr>
                </a:solidFill>
              </a:rPr>
              <a:t> bar background</a:t>
            </a:r>
          </a:p>
          <a:p>
            <a:pPr marL="0" indent="0">
              <a:buNone/>
            </a:pPr>
            <a:r>
              <a:rPr lang="pt-BR" sz="1600" dirty="0">
                <a:solidFill>
                  <a:schemeClr val="bg1">
                    <a:lumMod val="95000"/>
                  </a:schemeClr>
                </a:solidFill>
              </a:rPr>
              <a:t>        </a:t>
            </a:r>
            <a:r>
              <a:rPr lang="pt-BR" sz="1600" dirty="0" err="1">
                <a:solidFill>
                  <a:schemeClr val="bg1">
                    <a:lumMod val="95000"/>
                  </a:schemeClr>
                </a:solidFill>
              </a:rPr>
              <a:t>GUI.color</a:t>
            </a:r>
            <a:r>
              <a:rPr lang="pt-BR" sz="1600" dirty="0">
                <a:solidFill>
                  <a:schemeClr val="bg1">
                    <a:lumMod val="95000"/>
                  </a:schemeClr>
                </a:solidFill>
              </a:rPr>
              <a:t> = </a:t>
            </a:r>
            <a:r>
              <a:rPr lang="pt-BR" sz="1600" dirty="0" err="1">
                <a:solidFill>
                  <a:schemeClr val="bg1">
                    <a:lumMod val="95000"/>
                  </a:schemeClr>
                </a:solidFill>
              </a:rPr>
              <a:t>Color.grey</a:t>
            </a:r>
            <a:r>
              <a:rPr lang="pt-BR" sz="1600" dirty="0">
                <a:solidFill>
                  <a:schemeClr val="bg1">
                    <a:lumMod val="95000"/>
                  </a:schemeClr>
                </a:solidFill>
              </a:rPr>
              <a:t>;</a:t>
            </a:r>
          </a:p>
          <a:p>
            <a:pPr marL="0" indent="0">
              <a:buNone/>
            </a:pPr>
            <a:r>
              <a:rPr lang="pt-BR" sz="1600" dirty="0">
                <a:solidFill>
                  <a:schemeClr val="bg1">
                    <a:lumMod val="95000"/>
                  </a:schemeClr>
                </a:solidFill>
              </a:rPr>
              <a:t>        </a:t>
            </a:r>
            <a:r>
              <a:rPr lang="pt-BR" sz="1600" dirty="0" err="1">
                <a:solidFill>
                  <a:schemeClr val="bg1">
                    <a:lumMod val="95000"/>
                  </a:schemeClr>
                </a:solidFill>
              </a:rPr>
              <a:t>GUI.backgroundColor</a:t>
            </a:r>
            <a:r>
              <a:rPr lang="pt-BR" sz="1600" dirty="0">
                <a:solidFill>
                  <a:schemeClr val="bg1">
                    <a:lumMod val="95000"/>
                  </a:schemeClr>
                </a:solidFill>
              </a:rPr>
              <a:t> = </a:t>
            </a:r>
            <a:r>
              <a:rPr lang="pt-BR" sz="1600" dirty="0" err="1">
                <a:solidFill>
                  <a:schemeClr val="bg1">
                    <a:lumMod val="95000"/>
                  </a:schemeClr>
                </a:solidFill>
              </a:rPr>
              <a:t>Color.grey</a:t>
            </a:r>
            <a:r>
              <a:rPr lang="pt-BR" sz="1600" dirty="0">
                <a:solidFill>
                  <a:schemeClr val="bg1">
                    <a:lumMod val="95000"/>
                  </a:schemeClr>
                </a:solidFill>
              </a:rPr>
              <a:t>;</a:t>
            </a:r>
          </a:p>
          <a:p>
            <a:pPr marL="0" indent="0">
              <a:buNone/>
            </a:pPr>
            <a:r>
              <a:rPr lang="pt-BR" sz="1600" dirty="0">
                <a:solidFill>
                  <a:schemeClr val="bg1">
                    <a:lumMod val="95000"/>
                  </a:schemeClr>
                </a:solidFill>
              </a:rPr>
              <a:t>        </a:t>
            </a:r>
            <a:r>
              <a:rPr lang="pt-BR" sz="1600" dirty="0" err="1">
                <a:solidFill>
                  <a:schemeClr val="bg1">
                    <a:lumMod val="95000"/>
                  </a:schemeClr>
                </a:solidFill>
              </a:rPr>
              <a:t>GUI.Box</a:t>
            </a:r>
            <a:r>
              <a:rPr lang="pt-BR" sz="1600" dirty="0">
                <a:solidFill>
                  <a:schemeClr val="bg1">
                    <a:lumMod val="95000"/>
                  </a:schemeClr>
                </a:solidFill>
              </a:rPr>
              <a:t>(new </a:t>
            </a:r>
            <a:r>
              <a:rPr lang="pt-BR" sz="1600" dirty="0" err="1">
                <a:solidFill>
                  <a:schemeClr val="bg1">
                    <a:lumMod val="95000"/>
                  </a:schemeClr>
                </a:solidFill>
              </a:rPr>
              <a:t>Rect</a:t>
            </a:r>
            <a:r>
              <a:rPr lang="pt-BR" sz="1600" dirty="0">
                <a:solidFill>
                  <a:schemeClr val="bg1">
                    <a:lumMod val="95000"/>
                  </a:schemeClr>
                </a:solidFill>
              </a:rPr>
              <a:t>(pos.x-26, </a:t>
            </a:r>
            <a:r>
              <a:rPr lang="pt-BR" sz="1600" dirty="0" err="1">
                <a:solidFill>
                  <a:schemeClr val="bg1">
                    <a:lumMod val="95000"/>
                  </a:schemeClr>
                </a:solidFill>
              </a:rPr>
              <a:t>Screen.height</a:t>
            </a:r>
            <a:r>
              <a:rPr lang="pt-BR" sz="1600" dirty="0">
                <a:solidFill>
                  <a:schemeClr val="bg1">
                    <a:lumMod val="95000"/>
                  </a:schemeClr>
                </a:solidFill>
              </a:rPr>
              <a:t> - </a:t>
            </a:r>
            <a:r>
              <a:rPr lang="pt-BR" sz="1600" dirty="0" err="1">
                <a:solidFill>
                  <a:schemeClr val="bg1">
                    <a:lumMod val="95000"/>
                  </a:schemeClr>
                </a:solidFill>
              </a:rPr>
              <a:t>pos.y</a:t>
            </a:r>
            <a:r>
              <a:rPr lang="pt-BR" sz="1600" dirty="0">
                <a:solidFill>
                  <a:schemeClr val="bg1">
                    <a:lumMod val="95000"/>
                  </a:schemeClr>
                </a:solidFill>
              </a:rPr>
              <a:t> + 20, </a:t>
            </a:r>
            <a:r>
              <a:rPr lang="pt-BR" sz="1600" dirty="0" err="1">
                <a:solidFill>
                  <a:schemeClr val="bg1">
                    <a:lumMod val="95000"/>
                  </a:schemeClr>
                </a:solidFill>
              </a:rPr>
              <a:t>Combat.maxHealth</a:t>
            </a:r>
            <a:r>
              <a:rPr lang="pt-BR" sz="1600" dirty="0">
                <a:solidFill>
                  <a:schemeClr val="bg1">
                    <a:lumMod val="95000"/>
                  </a:schemeClr>
                </a:solidFill>
              </a:rPr>
              <a:t>/2, 7), ".", </a:t>
            </a:r>
            <a:r>
              <a:rPr lang="pt-BR" sz="1600" dirty="0" err="1">
                <a:solidFill>
                  <a:schemeClr val="bg1">
                    <a:lumMod val="95000"/>
                  </a:schemeClr>
                </a:solidFill>
              </a:rPr>
              <a:t>backStyle</a:t>
            </a:r>
            <a:r>
              <a:rPr lang="pt-BR" sz="1600" dirty="0">
                <a:solidFill>
                  <a:schemeClr val="bg1">
                    <a:lumMod val="95000"/>
                  </a:schemeClr>
                </a:solidFill>
              </a:rPr>
              <a:t>);</a:t>
            </a:r>
          </a:p>
          <a:p>
            <a:pPr marL="0" indent="0">
              <a:buNone/>
            </a:pPr>
            <a:r>
              <a:rPr lang="pt-BR" sz="1600" dirty="0">
                <a:solidFill>
                  <a:schemeClr val="bg1">
                    <a:lumMod val="95000"/>
                  </a:schemeClr>
                </a:solidFill>
              </a:rPr>
              <a:t>        </a:t>
            </a:r>
          </a:p>
          <a:p>
            <a:pPr marL="0" indent="0">
              <a:buNone/>
            </a:pPr>
            <a:r>
              <a:rPr lang="pt-BR" sz="1600" dirty="0">
                <a:solidFill>
                  <a:schemeClr val="bg1">
                    <a:lumMod val="95000"/>
                  </a:schemeClr>
                </a:solidFill>
              </a:rPr>
              <a:t>        // </a:t>
            </a:r>
            <a:r>
              <a:rPr lang="pt-BR" sz="1600" dirty="0" err="1">
                <a:solidFill>
                  <a:schemeClr val="bg1">
                    <a:lumMod val="95000"/>
                  </a:schemeClr>
                </a:solidFill>
              </a:rPr>
              <a:t>draw</a:t>
            </a:r>
            <a:r>
              <a:rPr lang="pt-BR" sz="1600" dirty="0">
                <a:solidFill>
                  <a:schemeClr val="bg1">
                    <a:lumMod val="95000"/>
                  </a:schemeClr>
                </a:solidFill>
              </a:rPr>
              <a:t> </a:t>
            </a:r>
            <a:r>
              <a:rPr lang="pt-BR" sz="1600" dirty="0" err="1">
                <a:solidFill>
                  <a:schemeClr val="bg1">
                    <a:lumMod val="95000"/>
                  </a:schemeClr>
                </a:solidFill>
              </a:rPr>
              <a:t>health</a:t>
            </a:r>
            <a:r>
              <a:rPr lang="pt-BR" sz="1600" dirty="0">
                <a:solidFill>
                  <a:schemeClr val="bg1">
                    <a:lumMod val="95000"/>
                  </a:schemeClr>
                </a:solidFill>
              </a:rPr>
              <a:t> bar </a:t>
            </a:r>
            <a:r>
              <a:rPr lang="pt-BR" sz="1600" dirty="0" err="1">
                <a:solidFill>
                  <a:schemeClr val="bg1">
                    <a:lumMod val="95000"/>
                  </a:schemeClr>
                </a:solidFill>
              </a:rPr>
              <a:t>amount</a:t>
            </a:r>
            <a:endParaRPr lang="pt-BR" sz="1600" dirty="0">
              <a:solidFill>
                <a:schemeClr val="bg1">
                  <a:lumMod val="95000"/>
                </a:schemeClr>
              </a:solidFill>
            </a:endParaRPr>
          </a:p>
          <a:p>
            <a:pPr marL="0" indent="0">
              <a:buNone/>
            </a:pPr>
            <a:r>
              <a:rPr lang="pt-BR" sz="1600" dirty="0">
                <a:solidFill>
                  <a:schemeClr val="bg1">
                    <a:lumMod val="95000"/>
                  </a:schemeClr>
                </a:solidFill>
              </a:rPr>
              <a:t>        </a:t>
            </a:r>
            <a:r>
              <a:rPr lang="pt-BR" sz="1600" dirty="0" err="1">
                <a:solidFill>
                  <a:schemeClr val="bg1">
                    <a:lumMod val="95000"/>
                  </a:schemeClr>
                </a:solidFill>
              </a:rPr>
              <a:t>GUI.color</a:t>
            </a:r>
            <a:r>
              <a:rPr lang="pt-BR" sz="1600" dirty="0">
                <a:solidFill>
                  <a:schemeClr val="bg1">
                    <a:lumMod val="95000"/>
                  </a:schemeClr>
                </a:solidFill>
              </a:rPr>
              <a:t> = </a:t>
            </a:r>
            <a:r>
              <a:rPr lang="pt-BR" sz="1600" dirty="0" err="1">
                <a:solidFill>
                  <a:schemeClr val="bg1">
                    <a:lumMod val="95000"/>
                  </a:schemeClr>
                </a:solidFill>
              </a:rPr>
              <a:t>Color.green</a:t>
            </a:r>
            <a:r>
              <a:rPr lang="pt-BR" sz="1600" dirty="0">
                <a:solidFill>
                  <a:schemeClr val="bg1">
                    <a:lumMod val="95000"/>
                  </a:schemeClr>
                </a:solidFill>
              </a:rPr>
              <a:t>;</a:t>
            </a:r>
          </a:p>
          <a:p>
            <a:pPr marL="0" indent="0">
              <a:buNone/>
            </a:pPr>
            <a:r>
              <a:rPr lang="pt-BR" sz="1600" dirty="0">
                <a:solidFill>
                  <a:schemeClr val="bg1">
                    <a:lumMod val="95000"/>
                  </a:schemeClr>
                </a:solidFill>
              </a:rPr>
              <a:t>        </a:t>
            </a:r>
            <a:r>
              <a:rPr lang="pt-BR" sz="1600" dirty="0" err="1">
                <a:solidFill>
                  <a:schemeClr val="bg1">
                    <a:lumMod val="95000"/>
                  </a:schemeClr>
                </a:solidFill>
              </a:rPr>
              <a:t>GUI.backgroundColor</a:t>
            </a:r>
            <a:r>
              <a:rPr lang="pt-BR" sz="1600" dirty="0">
                <a:solidFill>
                  <a:schemeClr val="bg1">
                    <a:lumMod val="95000"/>
                  </a:schemeClr>
                </a:solidFill>
              </a:rPr>
              <a:t> = </a:t>
            </a:r>
            <a:r>
              <a:rPr lang="pt-BR" sz="1600" dirty="0" err="1">
                <a:solidFill>
                  <a:schemeClr val="bg1">
                    <a:lumMod val="95000"/>
                  </a:schemeClr>
                </a:solidFill>
              </a:rPr>
              <a:t>Color.green</a:t>
            </a:r>
            <a:r>
              <a:rPr lang="pt-BR" sz="1600" dirty="0">
                <a:solidFill>
                  <a:schemeClr val="bg1">
                    <a:lumMod val="95000"/>
                  </a:schemeClr>
                </a:solidFill>
              </a:rPr>
              <a:t>;</a:t>
            </a:r>
          </a:p>
          <a:p>
            <a:pPr marL="0" indent="0">
              <a:buNone/>
            </a:pPr>
            <a:r>
              <a:rPr lang="pt-BR" sz="1600" dirty="0">
                <a:solidFill>
                  <a:schemeClr val="bg1">
                    <a:lumMod val="95000"/>
                  </a:schemeClr>
                </a:solidFill>
              </a:rPr>
              <a:t>        </a:t>
            </a:r>
            <a:r>
              <a:rPr lang="pt-BR" sz="1600" dirty="0" err="1">
                <a:solidFill>
                  <a:schemeClr val="bg1">
                    <a:lumMod val="95000"/>
                  </a:schemeClr>
                </a:solidFill>
              </a:rPr>
              <a:t>GUI.Box</a:t>
            </a:r>
            <a:r>
              <a:rPr lang="pt-BR" sz="1600" dirty="0">
                <a:solidFill>
                  <a:schemeClr val="bg1">
                    <a:lumMod val="95000"/>
                  </a:schemeClr>
                </a:solidFill>
              </a:rPr>
              <a:t>(new </a:t>
            </a:r>
            <a:r>
              <a:rPr lang="pt-BR" sz="1600" dirty="0" err="1">
                <a:solidFill>
                  <a:schemeClr val="bg1">
                    <a:lumMod val="95000"/>
                  </a:schemeClr>
                </a:solidFill>
              </a:rPr>
              <a:t>Rect</a:t>
            </a:r>
            <a:r>
              <a:rPr lang="pt-BR" sz="1600" dirty="0">
                <a:solidFill>
                  <a:schemeClr val="bg1">
                    <a:lumMod val="95000"/>
                  </a:schemeClr>
                </a:solidFill>
              </a:rPr>
              <a:t>(pos.x-25, </a:t>
            </a:r>
            <a:r>
              <a:rPr lang="pt-BR" sz="1600" dirty="0" err="1">
                <a:solidFill>
                  <a:schemeClr val="bg1">
                    <a:lumMod val="95000"/>
                  </a:schemeClr>
                </a:solidFill>
              </a:rPr>
              <a:t>Screen.height</a:t>
            </a:r>
            <a:r>
              <a:rPr lang="pt-BR" sz="1600" dirty="0">
                <a:solidFill>
                  <a:schemeClr val="bg1">
                    <a:lumMod val="95000"/>
                  </a:schemeClr>
                </a:solidFill>
              </a:rPr>
              <a:t> - </a:t>
            </a:r>
            <a:r>
              <a:rPr lang="pt-BR" sz="1600" dirty="0" err="1">
                <a:solidFill>
                  <a:schemeClr val="bg1">
                    <a:lumMod val="95000"/>
                  </a:schemeClr>
                </a:solidFill>
              </a:rPr>
              <a:t>pos.y</a:t>
            </a:r>
            <a:r>
              <a:rPr lang="pt-BR" sz="1600" dirty="0">
                <a:solidFill>
                  <a:schemeClr val="bg1">
                    <a:lumMod val="95000"/>
                  </a:schemeClr>
                </a:solidFill>
              </a:rPr>
              <a:t> + 21, </a:t>
            </a:r>
            <a:r>
              <a:rPr lang="pt-BR" sz="1600" dirty="0" err="1">
                <a:solidFill>
                  <a:schemeClr val="bg1">
                    <a:lumMod val="95000"/>
                  </a:schemeClr>
                </a:solidFill>
              </a:rPr>
              <a:t>combat.health</a:t>
            </a:r>
            <a:r>
              <a:rPr lang="pt-BR" sz="1600" dirty="0">
                <a:solidFill>
                  <a:schemeClr val="bg1">
                    <a:lumMod val="95000"/>
                  </a:schemeClr>
                </a:solidFill>
              </a:rPr>
              <a:t>/2, 5), ".", </a:t>
            </a:r>
            <a:r>
              <a:rPr lang="pt-BR" sz="1600" dirty="0" err="1">
                <a:solidFill>
                  <a:schemeClr val="bg1">
                    <a:lumMod val="95000"/>
                  </a:schemeClr>
                </a:solidFill>
              </a:rPr>
              <a:t>healthStyle</a:t>
            </a:r>
            <a:r>
              <a:rPr lang="pt-BR" sz="1600" dirty="0">
                <a:solidFill>
                  <a:schemeClr val="bg1">
                    <a:lumMod val="95000"/>
                  </a:schemeClr>
                </a:solidFill>
              </a:rPr>
              <a:t>);</a:t>
            </a:r>
          </a:p>
          <a:p>
            <a:pPr marL="0" indent="0">
              <a:buNone/>
            </a:pPr>
            <a:r>
              <a:rPr lang="pt-BR" sz="1600" dirty="0">
                <a:solidFill>
                  <a:schemeClr val="bg1">
                    <a:lumMod val="95000"/>
                  </a:schemeClr>
                </a:solidFill>
              </a:rPr>
              <a:t>    }</a:t>
            </a:r>
          </a:p>
        </p:txBody>
      </p:sp>
    </p:spTree>
    <p:extLst>
      <p:ext uri="{BB962C8B-B14F-4D97-AF65-F5344CB8AC3E}">
        <p14:creationId xmlns:p14="http://schemas.microsoft.com/office/powerpoint/2010/main" val="135583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(Non-</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2000" dirty="0" err="1">
                <a:solidFill>
                  <a:schemeClr val="bg1">
                    <a:lumMod val="95000"/>
                  </a:schemeClr>
                </a:solidFill>
              </a:rPr>
              <a:t>void</a:t>
            </a:r>
            <a:r>
              <a:rPr lang="pt-BR" sz="2000" dirty="0">
                <a:solidFill>
                  <a:schemeClr val="bg1">
                    <a:lumMod val="95000"/>
                  </a:schemeClr>
                </a:solidFill>
              </a:rPr>
              <a:t> </a:t>
            </a:r>
            <a:r>
              <a:rPr lang="pt-BR" sz="2000" dirty="0" err="1">
                <a:solidFill>
                  <a:schemeClr val="bg1">
                    <a:lumMod val="95000"/>
                  </a:schemeClr>
                </a:solidFill>
              </a:rPr>
              <a:t>InitStyles</a:t>
            </a:r>
            <a:r>
              <a:rPr lang="pt-BR" sz="2000" dirty="0">
                <a:solidFill>
                  <a:schemeClr val="bg1">
                    <a:lumMod val="95000"/>
                  </a:schemeClr>
                </a:solidFill>
              </a:rPr>
              <a:t>()</a:t>
            </a:r>
          </a:p>
          <a:p>
            <a:pPr marL="0" indent="0">
              <a:buNone/>
            </a:pPr>
            <a:r>
              <a:rPr lang="pt-BR" sz="2000" dirty="0">
                <a:solidFill>
                  <a:schemeClr val="bg1">
                    <a:lumMod val="95000"/>
                  </a:schemeClr>
                </a:solidFill>
              </a:rPr>
              <a:t>    {</a:t>
            </a:r>
          </a:p>
          <a:p>
            <a:pPr marL="0" indent="0">
              <a:buNone/>
            </a:pPr>
            <a:r>
              <a:rPr lang="pt-BR" sz="2000" dirty="0">
                <a:solidFill>
                  <a:schemeClr val="bg1">
                    <a:lumMod val="95000"/>
                  </a:schemeClr>
                </a:solidFill>
              </a:rPr>
              <a:t>        </a:t>
            </a:r>
            <a:r>
              <a:rPr lang="pt-BR" sz="2000" dirty="0" err="1">
                <a:solidFill>
                  <a:schemeClr val="bg1">
                    <a:lumMod val="95000"/>
                  </a:schemeClr>
                </a:solidFill>
              </a:rPr>
              <a:t>if</a:t>
            </a:r>
            <a:r>
              <a:rPr lang="pt-BR" sz="2000" dirty="0">
                <a:solidFill>
                  <a:schemeClr val="bg1">
                    <a:lumMod val="95000"/>
                  </a:schemeClr>
                </a:solidFill>
              </a:rPr>
              <a:t>( </a:t>
            </a:r>
            <a:r>
              <a:rPr lang="pt-BR" sz="2000" dirty="0" err="1">
                <a:solidFill>
                  <a:schemeClr val="bg1">
                    <a:lumMod val="95000"/>
                  </a:schemeClr>
                </a:solidFill>
              </a:rPr>
              <a:t>healthStyle</a:t>
            </a:r>
            <a:r>
              <a:rPr lang="pt-BR" sz="2000" dirty="0">
                <a:solidFill>
                  <a:schemeClr val="bg1">
                    <a:lumMod val="95000"/>
                  </a:schemeClr>
                </a:solidFill>
              </a:rPr>
              <a:t> == </a:t>
            </a:r>
            <a:r>
              <a:rPr lang="pt-BR" sz="2000" dirty="0" err="1">
                <a:solidFill>
                  <a:schemeClr val="bg1">
                    <a:lumMod val="95000"/>
                  </a:schemeClr>
                </a:solidFill>
              </a:rPr>
              <a:t>null</a:t>
            </a:r>
            <a:r>
              <a:rPr lang="pt-BR" sz="2000" dirty="0">
                <a:solidFill>
                  <a:schemeClr val="bg1">
                    <a:lumMod val="95000"/>
                  </a:schemeClr>
                </a:solidFill>
              </a:rPr>
              <a:t> )</a:t>
            </a:r>
          </a:p>
          <a:p>
            <a:pPr marL="0" indent="0">
              <a:buNone/>
            </a:pPr>
            <a:r>
              <a:rPr lang="pt-BR" sz="2000" dirty="0">
                <a:solidFill>
                  <a:schemeClr val="bg1">
                    <a:lumMod val="95000"/>
                  </a:schemeClr>
                </a:solidFill>
              </a:rPr>
              <a:t>        {</a:t>
            </a:r>
          </a:p>
          <a:p>
            <a:pPr marL="0" indent="0">
              <a:buNone/>
            </a:pPr>
            <a:r>
              <a:rPr lang="pt-BR" sz="2000" dirty="0">
                <a:solidFill>
                  <a:schemeClr val="bg1">
                    <a:lumMod val="95000"/>
                  </a:schemeClr>
                </a:solidFill>
              </a:rPr>
              <a:t>            </a:t>
            </a:r>
            <a:r>
              <a:rPr lang="pt-BR" sz="2000" dirty="0" err="1">
                <a:solidFill>
                  <a:schemeClr val="bg1">
                    <a:lumMod val="95000"/>
                  </a:schemeClr>
                </a:solidFill>
              </a:rPr>
              <a:t>healthStyle</a:t>
            </a:r>
            <a:r>
              <a:rPr lang="pt-BR" sz="2000" dirty="0">
                <a:solidFill>
                  <a:schemeClr val="bg1">
                    <a:lumMod val="95000"/>
                  </a:schemeClr>
                </a:solidFill>
              </a:rPr>
              <a:t> = new </a:t>
            </a:r>
            <a:r>
              <a:rPr lang="pt-BR" sz="2000" dirty="0" err="1">
                <a:solidFill>
                  <a:schemeClr val="bg1">
                    <a:lumMod val="95000"/>
                  </a:schemeClr>
                </a:solidFill>
              </a:rPr>
              <a:t>GUIStyle</a:t>
            </a:r>
            <a:r>
              <a:rPr lang="pt-BR" sz="2000" dirty="0">
                <a:solidFill>
                  <a:schemeClr val="bg1">
                    <a:lumMod val="95000"/>
                  </a:schemeClr>
                </a:solidFill>
              </a:rPr>
              <a:t>( </a:t>
            </a:r>
            <a:r>
              <a:rPr lang="pt-BR" sz="2000" dirty="0" err="1">
                <a:solidFill>
                  <a:schemeClr val="bg1">
                    <a:lumMod val="95000"/>
                  </a:schemeClr>
                </a:solidFill>
              </a:rPr>
              <a:t>GUI.skin.box</a:t>
            </a:r>
            <a:r>
              <a:rPr lang="pt-BR" sz="2000" dirty="0">
                <a:solidFill>
                  <a:schemeClr val="bg1">
                    <a:lumMod val="95000"/>
                  </a:schemeClr>
                </a:solidFill>
              </a:rPr>
              <a:t> );</a:t>
            </a:r>
          </a:p>
          <a:p>
            <a:pPr marL="0" indent="0">
              <a:buNone/>
            </a:pPr>
            <a:r>
              <a:rPr lang="pt-BR" sz="2000" dirty="0">
                <a:solidFill>
                  <a:schemeClr val="bg1">
                    <a:lumMod val="95000"/>
                  </a:schemeClr>
                </a:solidFill>
              </a:rPr>
              <a:t>            </a:t>
            </a:r>
            <a:r>
              <a:rPr lang="pt-BR" sz="2000" dirty="0" err="1">
                <a:solidFill>
                  <a:schemeClr val="bg1">
                    <a:lumMod val="95000"/>
                  </a:schemeClr>
                </a:solidFill>
              </a:rPr>
              <a:t>healthStyle.normal.background</a:t>
            </a:r>
            <a:r>
              <a:rPr lang="pt-BR" sz="2000" dirty="0">
                <a:solidFill>
                  <a:schemeClr val="bg1">
                    <a:lumMod val="95000"/>
                  </a:schemeClr>
                </a:solidFill>
              </a:rPr>
              <a:t> = </a:t>
            </a:r>
            <a:r>
              <a:rPr lang="pt-BR" sz="2000" dirty="0" err="1">
                <a:solidFill>
                  <a:schemeClr val="bg1">
                    <a:lumMod val="95000"/>
                  </a:schemeClr>
                </a:solidFill>
              </a:rPr>
              <a:t>MakeTex</a:t>
            </a:r>
            <a:r>
              <a:rPr lang="pt-BR" sz="2000" dirty="0">
                <a:solidFill>
                  <a:schemeClr val="bg1">
                    <a:lumMod val="95000"/>
                  </a:schemeClr>
                </a:solidFill>
              </a:rPr>
              <a:t>( 2, 2, new Color( 0f, 1f, 0f, 1.0f ) );</a:t>
            </a:r>
          </a:p>
          <a:p>
            <a:pPr marL="0" indent="0">
              <a:buNone/>
            </a:pPr>
            <a:r>
              <a:rPr lang="pt-BR" sz="2000" dirty="0">
                <a:solidFill>
                  <a:schemeClr val="bg1">
                    <a:lumMod val="95000"/>
                  </a:schemeClr>
                </a:solidFill>
              </a:rPr>
              <a:t>        }</a:t>
            </a:r>
          </a:p>
          <a:p>
            <a:pPr marL="0" indent="0">
              <a:buNone/>
            </a:pPr>
            <a:endParaRPr lang="pt-BR" sz="2000" dirty="0">
              <a:solidFill>
                <a:schemeClr val="bg1">
                  <a:lumMod val="95000"/>
                </a:schemeClr>
              </a:solidFill>
            </a:endParaRPr>
          </a:p>
          <a:p>
            <a:pPr marL="0" indent="0">
              <a:buNone/>
            </a:pPr>
            <a:r>
              <a:rPr lang="pt-BR" sz="2000" dirty="0">
                <a:solidFill>
                  <a:schemeClr val="bg1">
                    <a:lumMod val="95000"/>
                  </a:schemeClr>
                </a:solidFill>
              </a:rPr>
              <a:t>        </a:t>
            </a:r>
            <a:r>
              <a:rPr lang="pt-BR" sz="2000" dirty="0" err="1">
                <a:solidFill>
                  <a:schemeClr val="bg1">
                    <a:lumMod val="95000"/>
                  </a:schemeClr>
                </a:solidFill>
              </a:rPr>
              <a:t>if</a:t>
            </a:r>
            <a:r>
              <a:rPr lang="pt-BR" sz="2000" dirty="0">
                <a:solidFill>
                  <a:schemeClr val="bg1">
                    <a:lumMod val="95000"/>
                  </a:schemeClr>
                </a:solidFill>
              </a:rPr>
              <a:t>( </a:t>
            </a:r>
            <a:r>
              <a:rPr lang="pt-BR" sz="2000" dirty="0" err="1">
                <a:solidFill>
                  <a:schemeClr val="bg1">
                    <a:lumMod val="95000"/>
                  </a:schemeClr>
                </a:solidFill>
              </a:rPr>
              <a:t>backStyle</a:t>
            </a:r>
            <a:r>
              <a:rPr lang="pt-BR" sz="2000" dirty="0">
                <a:solidFill>
                  <a:schemeClr val="bg1">
                    <a:lumMod val="95000"/>
                  </a:schemeClr>
                </a:solidFill>
              </a:rPr>
              <a:t> == </a:t>
            </a:r>
            <a:r>
              <a:rPr lang="pt-BR" sz="2000" dirty="0" err="1">
                <a:solidFill>
                  <a:schemeClr val="bg1">
                    <a:lumMod val="95000"/>
                  </a:schemeClr>
                </a:solidFill>
              </a:rPr>
              <a:t>null</a:t>
            </a:r>
            <a:r>
              <a:rPr lang="pt-BR" sz="2000" dirty="0">
                <a:solidFill>
                  <a:schemeClr val="bg1">
                    <a:lumMod val="95000"/>
                  </a:schemeClr>
                </a:solidFill>
              </a:rPr>
              <a:t> )</a:t>
            </a:r>
          </a:p>
          <a:p>
            <a:pPr marL="0" indent="0">
              <a:buNone/>
            </a:pPr>
            <a:r>
              <a:rPr lang="pt-BR" sz="2000" dirty="0">
                <a:solidFill>
                  <a:schemeClr val="bg1">
                    <a:lumMod val="95000"/>
                  </a:schemeClr>
                </a:solidFill>
              </a:rPr>
              <a:t>        {</a:t>
            </a:r>
          </a:p>
          <a:p>
            <a:pPr marL="0" indent="0">
              <a:buNone/>
            </a:pPr>
            <a:r>
              <a:rPr lang="pt-BR" sz="2000" dirty="0">
                <a:solidFill>
                  <a:schemeClr val="bg1">
                    <a:lumMod val="95000"/>
                  </a:schemeClr>
                </a:solidFill>
              </a:rPr>
              <a:t>            </a:t>
            </a:r>
            <a:r>
              <a:rPr lang="pt-BR" sz="2000" dirty="0" err="1">
                <a:solidFill>
                  <a:schemeClr val="bg1">
                    <a:lumMod val="95000"/>
                  </a:schemeClr>
                </a:solidFill>
              </a:rPr>
              <a:t>backStyle</a:t>
            </a:r>
            <a:r>
              <a:rPr lang="pt-BR" sz="2000" dirty="0">
                <a:solidFill>
                  <a:schemeClr val="bg1">
                    <a:lumMod val="95000"/>
                  </a:schemeClr>
                </a:solidFill>
              </a:rPr>
              <a:t> = new </a:t>
            </a:r>
            <a:r>
              <a:rPr lang="pt-BR" sz="2000" dirty="0" err="1">
                <a:solidFill>
                  <a:schemeClr val="bg1">
                    <a:lumMod val="95000"/>
                  </a:schemeClr>
                </a:solidFill>
              </a:rPr>
              <a:t>GUIStyle</a:t>
            </a:r>
            <a:r>
              <a:rPr lang="pt-BR" sz="2000" dirty="0">
                <a:solidFill>
                  <a:schemeClr val="bg1">
                    <a:lumMod val="95000"/>
                  </a:schemeClr>
                </a:solidFill>
              </a:rPr>
              <a:t>( </a:t>
            </a:r>
            <a:r>
              <a:rPr lang="pt-BR" sz="2000" dirty="0" err="1">
                <a:solidFill>
                  <a:schemeClr val="bg1">
                    <a:lumMod val="95000"/>
                  </a:schemeClr>
                </a:solidFill>
              </a:rPr>
              <a:t>GUI.skin.box</a:t>
            </a:r>
            <a:r>
              <a:rPr lang="pt-BR" sz="2000" dirty="0">
                <a:solidFill>
                  <a:schemeClr val="bg1">
                    <a:lumMod val="95000"/>
                  </a:schemeClr>
                </a:solidFill>
              </a:rPr>
              <a:t> );</a:t>
            </a:r>
          </a:p>
          <a:p>
            <a:pPr marL="0" indent="0">
              <a:buNone/>
            </a:pPr>
            <a:r>
              <a:rPr lang="pt-BR" sz="2000" dirty="0">
                <a:solidFill>
                  <a:schemeClr val="bg1">
                    <a:lumMod val="95000"/>
                  </a:schemeClr>
                </a:solidFill>
              </a:rPr>
              <a:t>            </a:t>
            </a:r>
            <a:r>
              <a:rPr lang="pt-BR" sz="2000" dirty="0" err="1">
                <a:solidFill>
                  <a:schemeClr val="bg1">
                    <a:lumMod val="95000"/>
                  </a:schemeClr>
                </a:solidFill>
              </a:rPr>
              <a:t>backStyle.normal.background</a:t>
            </a:r>
            <a:r>
              <a:rPr lang="pt-BR" sz="2000" dirty="0">
                <a:solidFill>
                  <a:schemeClr val="bg1">
                    <a:lumMod val="95000"/>
                  </a:schemeClr>
                </a:solidFill>
              </a:rPr>
              <a:t> = </a:t>
            </a:r>
            <a:r>
              <a:rPr lang="pt-BR" sz="2000" dirty="0" err="1">
                <a:solidFill>
                  <a:schemeClr val="bg1">
                    <a:lumMod val="95000"/>
                  </a:schemeClr>
                </a:solidFill>
              </a:rPr>
              <a:t>MakeTex</a:t>
            </a:r>
            <a:r>
              <a:rPr lang="pt-BR" sz="2000" dirty="0">
                <a:solidFill>
                  <a:schemeClr val="bg1">
                    <a:lumMod val="95000"/>
                  </a:schemeClr>
                </a:solidFill>
              </a:rPr>
              <a:t>( 2, 2, new Color( 0f, 0f, 0f, 1.0f ) );</a:t>
            </a:r>
          </a:p>
          <a:p>
            <a:pPr marL="0" indent="0">
              <a:buNone/>
            </a:pPr>
            <a:r>
              <a:rPr lang="pt-BR" sz="2000" dirty="0">
                <a:solidFill>
                  <a:schemeClr val="bg1">
                    <a:lumMod val="95000"/>
                  </a:schemeClr>
                </a:solidFill>
              </a:rPr>
              <a:t>        }</a:t>
            </a:r>
          </a:p>
          <a:p>
            <a:pPr marL="0" indent="0">
              <a:buNone/>
            </a:pPr>
            <a:r>
              <a:rPr lang="pt-BR" sz="2000" dirty="0">
                <a:solidFill>
                  <a:schemeClr val="bg1">
                    <a:lumMod val="95000"/>
                  </a:schemeClr>
                </a:solidFill>
              </a:rPr>
              <a:t>    }</a:t>
            </a:r>
          </a:p>
        </p:txBody>
      </p:sp>
    </p:spTree>
    <p:extLst>
      <p:ext uri="{BB962C8B-B14F-4D97-AF65-F5344CB8AC3E}">
        <p14:creationId xmlns:p14="http://schemas.microsoft.com/office/powerpoint/2010/main" val="1985850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74DBF-C659-424E-8CBF-2BD0034AF774}"/>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E29CCCB-6379-4D4C-A300-8B9362874073}"/>
              </a:ext>
            </a:extLst>
          </p:cNvPr>
          <p:cNvSpPr>
            <a:spLocks noGrp="1"/>
          </p:cNvSpPr>
          <p:nvPr>
            <p:ph sz="half" idx="1"/>
          </p:nvPr>
        </p:nvSpPr>
        <p:spPr/>
        <p:txBody>
          <a:bodyPr/>
          <a:lstStyle/>
          <a:p>
            <a:endParaRPr lang="pt-BR"/>
          </a:p>
        </p:txBody>
      </p:sp>
      <p:sp>
        <p:nvSpPr>
          <p:cNvPr id="4" name="Espaço Reservado para Conteúdo 3">
            <a:extLst>
              <a:ext uri="{FF2B5EF4-FFF2-40B4-BE49-F238E27FC236}">
                <a16:creationId xmlns:a16="http://schemas.microsoft.com/office/drawing/2014/main" id="{52B105AD-38C0-46C2-9B94-7389506A486E}"/>
              </a:ext>
            </a:extLst>
          </p:cNvPr>
          <p:cNvSpPr>
            <a:spLocks noGrp="1"/>
          </p:cNvSpPr>
          <p:nvPr>
            <p:ph sz="half" idx="2"/>
          </p:nvPr>
        </p:nvSpPr>
        <p:spPr/>
        <p:txBody>
          <a:bodyPr/>
          <a:lstStyle/>
          <a:p>
            <a:endParaRPr lang="pt-BR"/>
          </a:p>
        </p:txBody>
      </p:sp>
    </p:spTree>
    <p:extLst>
      <p:ext uri="{BB962C8B-B14F-4D97-AF65-F5344CB8AC3E}">
        <p14:creationId xmlns:p14="http://schemas.microsoft.com/office/powerpoint/2010/main" val="425900252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(Non-</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2200" dirty="0">
                <a:solidFill>
                  <a:schemeClr val="bg1">
                    <a:lumMod val="95000"/>
                  </a:schemeClr>
                </a:solidFill>
              </a:rPr>
              <a:t>Texture2D </a:t>
            </a:r>
            <a:r>
              <a:rPr lang="pt-BR" sz="2200" dirty="0" err="1">
                <a:solidFill>
                  <a:schemeClr val="bg1">
                    <a:lumMod val="95000"/>
                  </a:schemeClr>
                </a:solidFill>
              </a:rPr>
              <a:t>MakeTex</a:t>
            </a:r>
            <a:r>
              <a:rPr lang="pt-BR" sz="2200" dirty="0">
                <a:solidFill>
                  <a:schemeClr val="bg1">
                    <a:lumMod val="95000"/>
                  </a:schemeClr>
                </a:solidFill>
              </a:rPr>
              <a:t>( </a:t>
            </a:r>
            <a:r>
              <a:rPr lang="pt-BR" sz="2200" dirty="0" err="1">
                <a:solidFill>
                  <a:schemeClr val="bg1">
                    <a:lumMod val="95000"/>
                  </a:schemeClr>
                </a:solidFill>
              </a:rPr>
              <a:t>int</a:t>
            </a:r>
            <a:r>
              <a:rPr lang="pt-BR" sz="2200" dirty="0">
                <a:solidFill>
                  <a:schemeClr val="bg1">
                    <a:lumMod val="95000"/>
                  </a:schemeClr>
                </a:solidFill>
              </a:rPr>
              <a:t> </a:t>
            </a:r>
            <a:r>
              <a:rPr lang="pt-BR" sz="2200" dirty="0" err="1">
                <a:solidFill>
                  <a:schemeClr val="bg1">
                    <a:lumMod val="95000"/>
                  </a:schemeClr>
                </a:solidFill>
              </a:rPr>
              <a:t>width</a:t>
            </a:r>
            <a:r>
              <a:rPr lang="pt-BR" sz="2200" dirty="0">
                <a:solidFill>
                  <a:schemeClr val="bg1">
                    <a:lumMod val="95000"/>
                  </a:schemeClr>
                </a:solidFill>
              </a:rPr>
              <a:t>, </a:t>
            </a:r>
            <a:r>
              <a:rPr lang="pt-BR" sz="2200" dirty="0" err="1">
                <a:solidFill>
                  <a:schemeClr val="bg1">
                    <a:lumMod val="95000"/>
                  </a:schemeClr>
                </a:solidFill>
              </a:rPr>
              <a:t>int</a:t>
            </a:r>
            <a:r>
              <a:rPr lang="pt-BR" sz="2200" dirty="0">
                <a:solidFill>
                  <a:schemeClr val="bg1">
                    <a:lumMod val="95000"/>
                  </a:schemeClr>
                </a:solidFill>
              </a:rPr>
              <a:t> </a:t>
            </a:r>
            <a:r>
              <a:rPr lang="pt-BR" sz="2200" dirty="0" err="1">
                <a:solidFill>
                  <a:schemeClr val="bg1">
                    <a:lumMod val="95000"/>
                  </a:schemeClr>
                </a:solidFill>
              </a:rPr>
              <a:t>height</a:t>
            </a:r>
            <a:r>
              <a:rPr lang="pt-BR" sz="2200" dirty="0">
                <a:solidFill>
                  <a:schemeClr val="bg1">
                    <a:lumMod val="95000"/>
                  </a:schemeClr>
                </a:solidFill>
              </a:rPr>
              <a:t>, Color </a:t>
            </a:r>
            <a:r>
              <a:rPr lang="pt-BR" sz="2200" dirty="0" err="1">
                <a:solidFill>
                  <a:schemeClr val="bg1">
                    <a:lumMod val="95000"/>
                  </a:schemeClr>
                </a:solidFill>
              </a:rPr>
              <a:t>col</a:t>
            </a:r>
            <a:r>
              <a:rPr lang="pt-BR" sz="2200" dirty="0">
                <a:solidFill>
                  <a:schemeClr val="bg1">
                    <a:lumMod val="95000"/>
                  </a:schemeClr>
                </a:solidFill>
              </a:rPr>
              <a:t> )</a:t>
            </a:r>
          </a:p>
          <a:p>
            <a:pPr marL="0" indent="0">
              <a:buNone/>
            </a:pPr>
            <a:r>
              <a:rPr lang="pt-BR" sz="2200" dirty="0">
                <a:solidFill>
                  <a:schemeClr val="bg1">
                    <a:lumMod val="95000"/>
                  </a:schemeClr>
                </a:solidFill>
              </a:rPr>
              <a:t>    {</a:t>
            </a:r>
          </a:p>
          <a:p>
            <a:pPr marL="0" indent="0">
              <a:buNone/>
            </a:pPr>
            <a:r>
              <a:rPr lang="pt-BR" sz="2200" dirty="0">
                <a:solidFill>
                  <a:schemeClr val="bg1">
                    <a:lumMod val="95000"/>
                  </a:schemeClr>
                </a:solidFill>
              </a:rPr>
              <a:t>        Color[] </a:t>
            </a:r>
            <a:r>
              <a:rPr lang="pt-BR" sz="2200" dirty="0" err="1">
                <a:solidFill>
                  <a:schemeClr val="bg1">
                    <a:lumMod val="95000"/>
                  </a:schemeClr>
                </a:solidFill>
              </a:rPr>
              <a:t>pix</a:t>
            </a:r>
            <a:r>
              <a:rPr lang="pt-BR" sz="2200" dirty="0">
                <a:solidFill>
                  <a:schemeClr val="bg1">
                    <a:lumMod val="95000"/>
                  </a:schemeClr>
                </a:solidFill>
              </a:rPr>
              <a:t> = new Color[</a:t>
            </a:r>
            <a:r>
              <a:rPr lang="pt-BR" sz="2200" dirty="0" err="1">
                <a:solidFill>
                  <a:schemeClr val="bg1">
                    <a:lumMod val="95000"/>
                  </a:schemeClr>
                </a:solidFill>
              </a:rPr>
              <a:t>width</a:t>
            </a:r>
            <a:r>
              <a:rPr lang="pt-BR" sz="2200" dirty="0">
                <a:solidFill>
                  <a:schemeClr val="bg1">
                    <a:lumMod val="95000"/>
                  </a:schemeClr>
                </a:solidFill>
              </a:rPr>
              <a:t> * </a:t>
            </a:r>
            <a:r>
              <a:rPr lang="pt-BR" sz="2200" dirty="0" err="1">
                <a:solidFill>
                  <a:schemeClr val="bg1">
                    <a:lumMod val="95000"/>
                  </a:schemeClr>
                </a:solidFill>
              </a:rPr>
              <a:t>height</a:t>
            </a:r>
            <a:r>
              <a:rPr lang="pt-BR" sz="2200" dirty="0">
                <a:solidFill>
                  <a:schemeClr val="bg1">
                    <a:lumMod val="95000"/>
                  </a:schemeClr>
                </a:solidFill>
              </a:rPr>
              <a:t>];</a:t>
            </a:r>
          </a:p>
          <a:p>
            <a:pPr marL="0" indent="0">
              <a:buNone/>
            </a:pPr>
            <a:r>
              <a:rPr lang="pt-BR" sz="2200" dirty="0">
                <a:solidFill>
                  <a:schemeClr val="bg1">
                    <a:lumMod val="95000"/>
                  </a:schemeClr>
                </a:solidFill>
              </a:rPr>
              <a:t>        for( </a:t>
            </a:r>
            <a:r>
              <a:rPr lang="pt-BR" sz="2200" dirty="0" err="1">
                <a:solidFill>
                  <a:schemeClr val="bg1">
                    <a:lumMod val="95000"/>
                  </a:schemeClr>
                </a:solidFill>
              </a:rPr>
              <a:t>int</a:t>
            </a:r>
            <a:r>
              <a:rPr lang="pt-BR" sz="2200" dirty="0">
                <a:solidFill>
                  <a:schemeClr val="bg1">
                    <a:lumMod val="95000"/>
                  </a:schemeClr>
                </a:solidFill>
              </a:rPr>
              <a:t> i = 0; i &lt; </a:t>
            </a:r>
            <a:r>
              <a:rPr lang="pt-BR" sz="2200" dirty="0" err="1">
                <a:solidFill>
                  <a:schemeClr val="bg1">
                    <a:lumMod val="95000"/>
                  </a:schemeClr>
                </a:solidFill>
              </a:rPr>
              <a:t>pix.Length</a:t>
            </a:r>
            <a:r>
              <a:rPr lang="pt-BR" sz="2200" dirty="0">
                <a:solidFill>
                  <a:schemeClr val="bg1">
                    <a:lumMod val="95000"/>
                  </a:schemeClr>
                </a:solidFill>
              </a:rPr>
              <a:t>; ++i )</a:t>
            </a:r>
          </a:p>
          <a:p>
            <a:pPr marL="0" indent="0">
              <a:buNone/>
            </a:pPr>
            <a:r>
              <a:rPr lang="pt-BR" sz="2200" dirty="0">
                <a:solidFill>
                  <a:schemeClr val="bg1">
                    <a:lumMod val="95000"/>
                  </a:schemeClr>
                </a:solidFill>
              </a:rPr>
              <a:t>        {</a:t>
            </a:r>
          </a:p>
          <a:p>
            <a:pPr marL="0" indent="0">
              <a:buNone/>
            </a:pPr>
            <a:r>
              <a:rPr lang="pt-BR" sz="2200" dirty="0">
                <a:solidFill>
                  <a:schemeClr val="bg1">
                    <a:lumMod val="95000"/>
                  </a:schemeClr>
                </a:solidFill>
              </a:rPr>
              <a:t>            </a:t>
            </a:r>
            <a:r>
              <a:rPr lang="pt-BR" sz="2200" dirty="0" err="1">
                <a:solidFill>
                  <a:schemeClr val="bg1">
                    <a:lumMod val="95000"/>
                  </a:schemeClr>
                </a:solidFill>
              </a:rPr>
              <a:t>pix</a:t>
            </a:r>
            <a:r>
              <a:rPr lang="pt-BR" sz="2200" dirty="0">
                <a:solidFill>
                  <a:schemeClr val="bg1">
                    <a:lumMod val="95000"/>
                  </a:schemeClr>
                </a:solidFill>
              </a:rPr>
              <a:t>[ i ] = </a:t>
            </a:r>
            <a:r>
              <a:rPr lang="pt-BR" sz="2200" dirty="0" err="1">
                <a:solidFill>
                  <a:schemeClr val="bg1">
                    <a:lumMod val="95000"/>
                  </a:schemeClr>
                </a:solidFill>
              </a:rPr>
              <a:t>col</a:t>
            </a:r>
            <a:r>
              <a:rPr lang="pt-BR" sz="2200" dirty="0">
                <a:solidFill>
                  <a:schemeClr val="bg1">
                    <a:lumMod val="95000"/>
                  </a:schemeClr>
                </a:solidFill>
              </a:rPr>
              <a:t>;</a:t>
            </a:r>
          </a:p>
          <a:p>
            <a:pPr marL="0" indent="0">
              <a:buNone/>
            </a:pPr>
            <a:r>
              <a:rPr lang="pt-BR" sz="2200" dirty="0">
                <a:solidFill>
                  <a:schemeClr val="bg1">
                    <a:lumMod val="95000"/>
                  </a:schemeClr>
                </a:solidFill>
              </a:rPr>
              <a:t>        }</a:t>
            </a:r>
          </a:p>
          <a:p>
            <a:pPr marL="0" indent="0">
              <a:buNone/>
            </a:pPr>
            <a:r>
              <a:rPr lang="pt-BR" sz="2200" dirty="0">
                <a:solidFill>
                  <a:schemeClr val="bg1">
                    <a:lumMod val="95000"/>
                  </a:schemeClr>
                </a:solidFill>
              </a:rPr>
              <a:t>        Texture2D </a:t>
            </a:r>
            <a:r>
              <a:rPr lang="pt-BR" sz="2200" dirty="0" err="1">
                <a:solidFill>
                  <a:schemeClr val="bg1">
                    <a:lumMod val="95000"/>
                  </a:schemeClr>
                </a:solidFill>
              </a:rPr>
              <a:t>result</a:t>
            </a:r>
            <a:r>
              <a:rPr lang="pt-BR" sz="2200" dirty="0">
                <a:solidFill>
                  <a:schemeClr val="bg1">
                    <a:lumMod val="95000"/>
                  </a:schemeClr>
                </a:solidFill>
              </a:rPr>
              <a:t> = new Texture2D( </a:t>
            </a:r>
            <a:r>
              <a:rPr lang="pt-BR" sz="2200" dirty="0" err="1">
                <a:solidFill>
                  <a:schemeClr val="bg1">
                    <a:lumMod val="95000"/>
                  </a:schemeClr>
                </a:solidFill>
              </a:rPr>
              <a:t>width</a:t>
            </a:r>
            <a:r>
              <a:rPr lang="pt-BR" sz="2200" dirty="0">
                <a:solidFill>
                  <a:schemeClr val="bg1">
                    <a:lumMod val="95000"/>
                  </a:schemeClr>
                </a:solidFill>
              </a:rPr>
              <a:t>, </a:t>
            </a:r>
            <a:r>
              <a:rPr lang="pt-BR" sz="2200" dirty="0" err="1">
                <a:solidFill>
                  <a:schemeClr val="bg1">
                    <a:lumMod val="95000"/>
                  </a:schemeClr>
                </a:solidFill>
              </a:rPr>
              <a:t>height</a:t>
            </a:r>
            <a:r>
              <a:rPr lang="pt-BR" sz="2200" dirty="0">
                <a:solidFill>
                  <a:schemeClr val="bg1">
                    <a:lumMod val="95000"/>
                  </a:schemeClr>
                </a:solidFill>
              </a:rPr>
              <a:t> );</a:t>
            </a:r>
          </a:p>
          <a:p>
            <a:pPr marL="0" indent="0">
              <a:buNone/>
            </a:pPr>
            <a:r>
              <a:rPr lang="pt-BR" sz="2200" dirty="0">
                <a:solidFill>
                  <a:schemeClr val="bg1">
                    <a:lumMod val="95000"/>
                  </a:schemeClr>
                </a:solidFill>
              </a:rPr>
              <a:t>        </a:t>
            </a:r>
            <a:r>
              <a:rPr lang="pt-BR" sz="2200" dirty="0" err="1">
                <a:solidFill>
                  <a:schemeClr val="bg1">
                    <a:lumMod val="95000"/>
                  </a:schemeClr>
                </a:solidFill>
              </a:rPr>
              <a:t>result.SetPixels</a:t>
            </a:r>
            <a:r>
              <a:rPr lang="pt-BR" sz="2200" dirty="0">
                <a:solidFill>
                  <a:schemeClr val="bg1">
                    <a:lumMod val="95000"/>
                  </a:schemeClr>
                </a:solidFill>
              </a:rPr>
              <a:t>( </a:t>
            </a:r>
            <a:r>
              <a:rPr lang="pt-BR" sz="2200" dirty="0" err="1">
                <a:solidFill>
                  <a:schemeClr val="bg1">
                    <a:lumMod val="95000"/>
                  </a:schemeClr>
                </a:solidFill>
              </a:rPr>
              <a:t>pix</a:t>
            </a:r>
            <a:r>
              <a:rPr lang="pt-BR" sz="2200" dirty="0">
                <a:solidFill>
                  <a:schemeClr val="bg1">
                    <a:lumMod val="95000"/>
                  </a:schemeClr>
                </a:solidFill>
              </a:rPr>
              <a:t> );</a:t>
            </a:r>
          </a:p>
          <a:p>
            <a:pPr marL="0" indent="0">
              <a:buNone/>
            </a:pPr>
            <a:r>
              <a:rPr lang="pt-BR" sz="2200" dirty="0">
                <a:solidFill>
                  <a:schemeClr val="bg1">
                    <a:lumMod val="95000"/>
                  </a:schemeClr>
                </a:solidFill>
              </a:rPr>
              <a:t>        </a:t>
            </a:r>
            <a:r>
              <a:rPr lang="pt-BR" sz="2200" dirty="0" err="1">
                <a:solidFill>
                  <a:schemeClr val="bg1">
                    <a:lumMod val="95000"/>
                  </a:schemeClr>
                </a:solidFill>
              </a:rPr>
              <a:t>result.Apply</a:t>
            </a:r>
            <a:r>
              <a:rPr lang="pt-BR" sz="2200" dirty="0">
                <a:solidFill>
                  <a:schemeClr val="bg1">
                    <a:lumMod val="95000"/>
                  </a:schemeClr>
                </a:solidFill>
              </a:rPr>
              <a:t>();</a:t>
            </a:r>
          </a:p>
          <a:p>
            <a:pPr marL="0" indent="0">
              <a:buNone/>
            </a:pPr>
            <a:r>
              <a:rPr lang="pt-BR" sz="2200" dirty="0">
                <a:solidFill>
                  <a:schemeClr val="bg1">
                    <a:lumMod val="95000"/>
                  </a:schemeClr>
                </a:solidFill>
              </a:rPr>
              <a:t>        </a:t>
            </a:r>
            <a:r>
              <a:rPr lang="pt-BR" sz="2200" dirty="0" err="1">
                <a:solidFill>
                  <a:schemeClr val="bg1">
                    <a:lumMod val="95000"/>
                  </a:schemeClr>
                </a:solidFill>
              </a:rPr>
              <a:t>return</a:t>
            </a:r>
            <a:r>
              <a:rPr lang="pt-BR" sz="2200" dirty="0">
                <a:solidFill>
                  <a:schemeClr val="bg1">
                    <a:lumMod val="95000"/>
                  </a:schemeClr>
                </a:solidFill>
              </a:rPr>
              <a:t> </a:t>
            </a:r>
            <a:r>
              <a:rPr lang="pt-BR" sz="2200" dirty="0" err="1">
                <a:solidFill>
                  <a:schemeClr val="bg1">
                    <a:lumMod val="95000"/>
                  </a:schemeClr>
                </a:solidFill>
              </a:rPr>
              <a:t>result</a:t>
            </a:r>
            <a:r>
              <a:rPr lang="pt-BR" sz="2200" dirty="0">
                <a:solidFill>
                  <a:schemeClr val="bg1">
                    <a:lumMod val="95000"/>
                  </a:schemeClr>
                </a:solidFill>
              </a:rPr>
              <a:t>;</a:t>
            </a:r>
          </a:p>
          <a:p>
            <a:pPr marL="0" indent="0">
              <a:buNone/>
            </a:pPr>
            <a:r>
              <a:rPr lang="pt-BR" sz="2200" dirty="0">
                <a:solidFill>
                  <a:schemeClr val="bg1">
                    <a:lumMod val="95000"/>
                  </a:schemeClr>
                </a:solidFill>
              </a:rPr>
              <a:t>    }</a:t>
            </a:r>
          </a:p>
          <a:p>
            <a:pPr marL="0" indent="0">
              <a:buNone/>
            </a:pPr>
            <a:r>
              <a:rPr lang="pt-BR" sz="2200" dirty="0">
                <a:solidFill>
                  <a:schemeClr val="bg1">
                    <a:lumMod val="95000"/>
                  </a:schemeClr>
                </a:solidFill>
              </a:rPr>
              <a:t>}</a:t>
            </a:r>
          </a:p>
        </p:txBody>
      </p:sp>
    </p:spTree>
    <p:extLst>
      <p:ext uri="{BB962C8B-B14F-4D97-AF65-F5344CB8AC3E}">
        <p14:creationId xmlns:p14="http://schemas.microsoft.com/office/powerpoint/2010/main" val="3968968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(Non-</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200" dirty="0">
                <a:solidFill>
                  <a:schemeClr val="bg1">
                    <a:lumMod val="95000"/>
                  </a:schemeClr>
                </a:solidFill>
              </a:rPr>
              <a:t>Salve o projeto</a:t>
            </a:r>
          </a:p>
          <a:p>
            <a:r>
              <a:rPr lang="pt-BR" sz="2200" dirty="0">
                <a:solidFill>
                  <a:srgbClr val="FF0000"/>
                </a:solidFill>
              </a:rPr>
              <a:t>Build</a:t>
            </a:r>
            <a:r>
              <a:rPr lang="pt-BR" sz="2200" dirty="0">
                <a:solidFill>
                  <a:schemeClr val="bg1">
                    <a:lumMod val="95000"/>
                  </a:schemeClr>
                </a:solidFill>
              </a:rPr>
              <a:t> </a:t>
            </a:r>
            <a:r>
              <a:rPr lang="pt-BR" sz="2200" dirty="0" err="1">
                <a:solidFill>
                  <a:schemeClr val="bg1">
                    <a:lumMod val="95000"/>
                  </a:schemeClr>
                </a:solidFill>
              </a:rPr>
              <a:t>and</a:t>
            </a:r>
            <a:r>
              <a:rPr lang="pt-BR" sz="2200" dirty="0">
                <a:solidFill>
                  <a:schemeClr val="bg1">
                    <a:lumMod val="95000"/>
                  </a:schemeClr>
                </a:solidFill>
              </a:rPr>
              <a:t> </a:t>
            </a:r>
            <a:r>
              <a:rPr lang="pt-BR" sz="2200" dirty="0" err="1">
                <a:solidFill>
                  <a:srgbClr val="FF0000"/>
                </a:solidFill>
              </a:rPr>
              <a:t>Run</a:t>
            </a:r>
            <a:r>
              <a:rPr lang="pt-BR" sz="2200" dirty="0">
                <a:solidFill>
                  <a:schemeClr val="bg1">
                    <a:lumMod val="95000"/>
                  </a:schemeClr>
                </a:solidFill>
              </a:rPr>
              <a:t> no jogo e veja a barra de energia no </a:t>
            </a:r>
            <a:r>
              <a:rPr lang="pt-BR" sz="2200" dirty="0" err="1">
                <a:solidFill>
                  <a:srgbClr val="FF0000"/>
                </a:solidFill>
              </a:rPr>
              <a:t>PlayerCube</a:t>
            </a:r>
            <a:endParaRPr lang="pt-BR" sz="2200" dirty="0">
              <a:solidFill>
                <a:srgbClr val="FF0000"/>
              </a:solidFill>
            </a:endParaRPr>
          </a:p>
          <a:p>
            <a:r>
              <a:rPr lang="pt-BR" sz="2200" dirty="0">
                <a:solidFill>
                  <a:schemeClr val="bg1">
                    <a:lumMod val="95000"/>
                  </a:schemeClr>
                </a:solidFill>
              </a:rPr>
              <a:t>Se um jogador atirar em outro jogador agora, a energia diminui nesse cliente em particular, mas não em outros clientes.</a:t>
            </a:r>
          </a:p>
        </p:txBody>
      </p:sp>
    </p:spTree>
    <p:extLst>
      <p:ext uri="{BB962C8B-B14F-4D97-AF65-F5344CB8AC3E}">
        <p14:creationId xmlns:p14="http://schemas.microsoft.com/office/powerpoint/2010/main" val="2999263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As mudanças na energia do jogador estão sendo aplicadas em todos os lugares - de forma independente no cliente e no host</a:t>
            </a:r>
          </a:p>
          <a:p>
            <a:endParaRPr lang="pt-BR" sz="2400" dirty="0">
              <a:solidFill>
                <a:schemeClr val="bg1">
                  <a:lumMod val="95000"/>
                </a:schemeClr>
              </a:solidFill>
            </a:endParaRPr>
          </a:p>
          <a:p>
            <a:r>
              <a:rPr lang="pt-BR" sz="2400" dirty="0">
                <a:solidFill>
                  <a:schemeClr val="bg1">
                    <a:lumMod val="95000"/>
                  </a:schemeClr>
                </a:solidFill>
              </a:rPr>
              <a:t>Isso permite que a energia pareça diferente para os diferentes jogadores</a:t>
            </a:r>
          </a:p>
          <a:p>
            <a:endParaRPr lang="pt-BR" sz="2400" dirty="0">
              <a:solidFill>
                <a:schemeClr val="bg1">
                  <a:lumMod val="95000"/>
                </a:schemeClr>
              </a:solidFill>
            </a:endParaRPr>
          </a:p>
          <a:p>
            <a:r>
              <a:rPr lang="pt-BR" sz="2400" dirty="0">
                <a:solidFill>
                  <a:schemeClr val="bg1">
                    <a:lumMod val="95000"/>
                  </a:schemeClr>
                </a:solidFill>
              </a:rPr>
              <a:t>A energia só deve ser aplicada no servidor e as alterações replicadas para os clientes. Nós chamamos essa técnica de </a:t>
            </a:r>
            <a:r>
              <a:rPr lang="pt-BR" sz="2400" dirty="0">
                <a:solidFill>
                  <a:srgbClr val="FF0000"/>
                </a:solidFill>
              </a:rPr>
              <a:t>autoridade do servidor</a:t>
            </a:r>
            <a:r>
              <a:rPr lang="pt-BR" sz="2400" dirty="0">
                <a:solidFill>
                  <a:schemeClr val="bg1">
                    <a:lumMod val="95000"/>
                  </a:schemeClr>
                </a:solidFill>
              </a:rPr>
              <a:t> para a energia</a:t>
            </a:r>
          </a:p>
          <a:p>
            <a:endParaRPr lang="en-US" sz="2400" dirty="0">
              <a:solidFill>
                <a:schemeClr val="bg1">
                  <a:lumMod val="95000"/>
                </a:schemeClr>
              </a:solidFill>
            </a:endParaRPr>
          </a:p>
          <a:p>
            <a:r>
              <a:rPr lang="en-US" sz="2400" dirty="0" err="1">
                <a:solidFill>
                  <a:schemeClr val="bg1">
                    <a:lumMod val="95000"/>
                  </a:schemeClr>
                </a:solidFill>
              </a:rPr>
              <a:t>Resolveremos</a:t>
            </a:r>
            <a:r>
              <a:rPr lang="en-US" sz="2400" dirty="0">
                <a:solidFill>
                  <a:schemeClr val="bg1">
                    <a:lumMod val="95000"/>
                  </a:schemeClr>
                </a:solidFill>
              </a:rPr>
              <a:t> </a:t>
            </a:r>
            <a:r>
              <a:rPr lang="en-US" sz="2400" dirty="0" err="1">
                <a:solidFill>
                  <a:schemeClr val="bg1">
                    <a:lumMod val="95000"/>
                  </a:schemeClr>
                </a:solidFill>
              </a:rPr>
              <a:t>esse</a:t>
            </a:r>
            <a:r>
              <a:rPr lang="en-US" sz="2400" dirty="0">
                <a:solidFill>
                  <a:schemeClr val="bg1">
                    <a:lumMod val="95000"/>
                  </a:schemeClr>
                </a:solidFill>
              </a:rPr>
              <a:t> </a:t>
            </a:r>
            <a:r>
              <a:rPr lang="en-US" sz="2400" dirty="0" err="1">
                <a:solidFill>
                  <a:schemeClr val="bg1">
                    <a:lumMod val="95000"/>
                  </a:schemeClr>
                </a:solidFill>
              </a:rPr>
              <a:t>problema</a:t>
            </a:r>
            <a:r>
              <a:rPr lang="en-US" sz="2400" dirty="0">
                <a:solidFill>
                  <a:schemeClr val="bg1">
                    <a:lumMod val="95000"/>
                  </a:schemeClr>
                </a:solidFill>
              </a:rPr>
              <a:t> com </a:t>
            </a:r>
            <a:r>
              <a:rPr lang="en-US" sz="2400" dirty="0" err="1">
                <a:solidFill>
                  <a:schemeClr val="bg1">
                    <a:lumMod val="95000"/>
                  </a:schemeClr>
                </a:solidFill>
              </a:rPr>
              <a:t>uso</a:t>
            </a:r>
            <a:r>
              <a:rPr lang="en-US" sz="2400" dirty="0">
                <a:solidFill>
                  <a:schemeClr val="bg1">
                    <a:lumMod val="95000"/>
                  </a:schemeClr>
                </a:solidFill>
              </a:rPr>
              <a:t> de </a:t>
            </a:r>
            <a:r>
              <a:rPr lang="en-US" sz="2400" dirty="0" err="1">
                <a:solidFill>
                  <a:srgbClr val="FF0000"/>
                </a:solidFill>
              </a:rPr>
              <a:t>SyncVars</a:t>
            </a:r>
            <a:r>
              <a:rPr lang="en-US" sz="2400" dirty="0">
                <a:solidFill>
                  <a:schemeClr val="bg1">
                    <a:lumMod val="95000"/>
                  </a:schemeClr>
                </a:solidFill>
              </a:rPr>
              <a:t> e </a:t>
            </a:r>
            <a:r>
              <a:rPr lang="en-US" sz="2400" dirty="0" err="1">
                <a:solidFill>
                  <a:schemeClr val="bg1">
                    <a:lumMod val="95000"/>
                  </a:schemeClr>
                </a:solidFill>
              </a:rPr>
              <a:t>também</a:t>
            </a:r>
            <a:r>
              <a:rPr lang="en-US" sz="2400" dirty="0">
                <a:solidFill>
                  <a:schemeClr val="bg1">
                    <a:lumMod val="95000"/>
                  </a:schemeClr>
                </a:solidFill>
              </a:rPr>
              <a:t> </a:t>
            </a:r>
            <a:r>
              <a:rPr lang="en-US" sz="2400" dirty="0" err="1">
                <a:solidFill>
                  <a:schemeClr val="bg1">
                    <a:lumMod val="95000"/>
                  </a:schemeClr>
                </a:solidFill>
              </a:rPr>
              <a:t>através</a:t>
            </a:r>
            <a:r>
              <a:rPr lang="en-US" sz="2400" dirty="0">
                <a:solidFill>
                  <a:schemeClr val="bg1">
                    <a:lumMod val="95000"/>
                  </a:schemeClr>
                </a:solidFill>
              </a:rPr>
              <a:t> das </a:t>
            </a:r>
            <a:r>
              <a:rPr lang="en-US" sz="2400" dirty="0" err="1">
                <a:solidFill>
                  <a:schemeClr val="bg1">
                    <a:lumMod val="95000"/>
                  </a:schemeClr>
                </a:solidFill>
              </a:rPr>
              <a:t>marcações</a:t>
            </a:r>
            <a:r>
              <a:rPr lang="en-US" sz="2400" dirty="0">
                <a:solidFill>
                  <a:schemeClr val="bg1">
                    <a:lumMod val="95000"/>
                  </a:schemeClr>
                </a:solidFill>
              </a:rPr>
              <a:t> </a:t>
            </a:r>
            <a:r>
              <a:rPr lang="en-US" sz="2400" dirty="0">
                <a:solidFill>
                  <a:srgbClr val="FF0000"/>
                </a:solidFill>
              </a:rPr>
              <a:t>Command</a:t>
            </a:r>
            <a:r>
              <a:rPr lang="en-US" sz="2400" dirty="0">
                <a:solidFill>
                  <a:schemeClr val="bg1">
                    <a:lumMod val="95000"/>
                  </a:schemeClr>
                </a:solidFill>
              </a:rPr>
              <a:t> e </a:t>
            </a:r>
            <a:r>
              <a:rPr lang="en-US" sz="2400" dirty="0" err="1">
                <a:solidFill>
                  <a:srgbClr val="FF0000"/>
                </a:solidFill>
              </a:rPr>
              <a:t>ClientRpc</a:t>
            </a:r>
            <a:endParaRPr lang="pt-BR" sz="2400" dirty="0">
              <a:solidFill>
                <a:srgbClr val="FF0000"/>
              </a:solidFill>
            </a:endParaRPr>
          </a:p>
        </p:txBody>
      </p:sp>
    </p:spTree>
    <p:extLst>
      <p:ext uri="{BB962C8B-B14F-4D97-AF65-F5344CB8AC3E}">
        <p14:creationId xmlns:p14="http://schemas.microsoft.com/office/powerpoint/2010/main" val="63519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SyncVars</a:t>
            </a:r>
            <a:endParaRPr lang="pt-BR" sz="2800" b="1" dirty="0"/>
          </a:p>
        </p:txBody>
      </p:sp>
      <p:sp>
        <p:nvSpPr>
          <p:cNvPr id="3" name="Espaço Reservado para Conteúdo 2"/>
          <p:cNvSpPr>
            <a:spLocks noGrp="1"/>
          </p:cNvSpPr>
          <p:nvPr>
            <p:ph sz="half" idx="1"/>
          </p:nvPr>
        </p:nvSpPr>
        <p:spPr>
          <a:xfrm>
            <a:off x="308113" y="1178011"/>
            <a:ext cx="8617225" cy="5200487"/>
          </a:xfrm>
        </p:spPr>
        <p:txBody>
          <a:bodyPr/>
          <a:lstStyle/>
          <a:p>
            <a:r>
              <a:rPr lang="pt-BR" sz="2000" dirty="0">
                <a:solidFill>
                  <a:schemeClr val="bg1">
                    <a:lumMod val="95000"/>
                  </a:schemeClr>
                </a:solidFill>
              </a:rPr>
              <a:t>A Sincronização de estado é feita a partir do servidor para clientes remotos</a:t>
            </a:r>
          </a:p>
          <a:p>
            <a:r>
              <a:rPr lang="pt-BR" sz="2000" dirty="0">
                <a:solidFill>
                  <a:schemeClr val="bg1">
                    <a:lumMod val="95000"/>
                  </a:schemeClr>
                </a:solidFill>
              </a:rPr>
              <a:t>O cliente local não possui dados serializados, pois compartilha a cena com o servidor. Qualquer dado serializado para um cliente local seria redundante</a:t>
            </a:r>
          </a:p>
          <a:p>
            <a:r>
              <a:rPr lang="pt-BR" sz="2000" dirty="0" err="1">
                <a:solidFill>
                  <a:schemeClr val="bg1">
                    <a:lumMod val="95000"/>
                  </a:schemeClr>
                </a:solidFill>
              </a:rPr>
              <a:t>SyncVar</a:t>
            </a:r>
            <a:r>
              <a:rPr lang="pt-BR" sz="2000" dirty="0">
                <a:solidFill>
                  <a:schemeClr val="bg1">
                    <a:lumMod val="95000"/>
                  </a:schemeClr>
                </a:solidFill>
              </a:rPr>
              <a:t>, no entanto, são chamados nos clientes locais</a:t>
            </a:r>
          </a:p>
          <a:p>
            <a:r>
              <a:rPr lang="pt-BR" sz="2000" dirty="0">
                <a:solidFill>
                  <a:schemeClr val="bg1">
                    <a:lumMod val="95000"/>
                  </a:schemeClr>
                </a:solidFill>
              </a:rPr>
              <a:t>Os dados não são sincronizados de clientes remotos para o servidor. Este é um trabalho de Comandos</a:t>
            </a:r>
          </a:p>
          <a:p>
            <a:r>
              <a:rPr lang="pt-BR" sz="2000" dirty="0" err="1">
                <a:solidFill>
                  <a:schemeClr val="bg1">
                    <a:lumMod val="95000"/>
                  </a:schemeClr>
                </a:solidFill>
              </a:rPr>
              <a:t>SyncVars</a:t>
            </a:r>
            <a:r>
              <a:rPr lang="pt-BR" sz="2000" dirty="0">
                <a:solidFill>
                  <a:schemeClr val="bg1">
                    <a:lumMod val="95000"/>
                  </a:schemeClr>
                </a:solidFill>
              </a:rPr>
              <a:t> são variáveis ​​membros da classe </a:t>
            </a:r>
            <a:r>
              <a:rPr lang="pt-BR" sz="2000" dirty="0" err="1">
                <a:solidFill>
                  <a:srgbClr val="FF0000"/>
                </a:solidFill>
              </a:rPr>
              <a:t>NetworkBehaviour</a:t>
            </a:r>
            <a:r>
              <a:rPr lang="pt-BR" sz="2000" dirty="0">
                <a:solidFill>
                  <a:schemeClr val="bg1">
                    <a:lumMod val="95000"/>
                  </a:schemeClr>
                </a:solidFill>
              </a:rPr>
              <a:t> e são sincronizadas do servidor para os clientes</a:t>
            </a:r>
          </a:p>
          <a:p>
            <a:r>
              <a:rPr lang="pt-BR" sz="2000" dirty="0">
                <a:solidFill>
                  <a:schemeClr val="bg1">
                    <a:lumMod val="95000"/>
                  </a:schemeClr>
                </a:solidFill>
              </a:rPr>
              <a:t>Quando um objeto é gerado (Spawn) ou um novo jogador se junta a um jogo em andamento, são enviados os últimos estados de todos os </a:t>
            </a:r>
            <a:r>
              <a:rPr lang="pt-BR" sz="2000" dirty="0" err="1">
                <a:solidFill>
                  <a:srgbClr val="FF0000"/>
                </a:solidFill>
              </a:rPr>
              <a:t>SyncVars</a:t>
            </a:r>
            <a:r>
              <a:rPr lang="pt-BR" sz="2000" dirty="0">
                <a:solidFill>
                  <a:schemeClr val="bg1">
                    <a:lumMod val="95000"/>
                  </a:schemeClr>
                </a:solidFill>
              </a:rPr>
              <a:t> nos objetos de rede, realizando com esse processo a </a:t>
            </a:r>
            <a:r>
              <a:rPr lang="pt-BR" sz="2000" dirty="0">
                <a:solidFill>
                  <a:srgbClr val="FF0000"/>
                </a:solidFill>
              </a:rPr>
              <a:t>sincronização</a:t>
            </a:r>
            <a:r>
              <a:rPr lang="pt-BR" sz="2000" dirty="0">
                <a:solidFill>
                  <a:schemeClr val="bg1">
                    <a:lumMod val="95000"/>
                  </a:schemeClr>
                </a:solidFill>
              </a:rPr>
              <a:t> dos objetos e fazendo com que sejam visíveis para todos os jogadores </a:t>
            </a:r>
          </a:p>
          <a:p>
            <a:r>
              <a:rPr lang="pt-BR" sz="2000" dirty="0">
                <a:solidFill>
                  <a:schemeClr val="bg1">
                    <a:lumMod val="95000"/>
                  </a:schemeClr>
                </a:solidFill>
              </a:rPr>
              <a:t>As variáveis ​​membros são convertidas em </a:t>
            </a:r>
            <a:r>
              <a:rPr lang="pt-BR" sz="2000" dirty="0" err="1">
                <a:solidFill>
                  <a:srgbClr val="FF0000"/>
                </a:solidFill>
              </a:rPr>
              <a:t>SyncVars</a:t>
            </a:r>
            <a:r>
              <a:rPr lang="pt-BR" sz="2000" dirty="0">
                <a:solidFill>
                  <a:schemeClr val="bg1">
                    <a:lumMod val="95000"/>
                  </a:schemeClr>
                </a:solidFill>
              </a:rPr>
              <a:t> usando o atributo personalizado </a:t>
            </a:r>
            <a:r>
              <a:rPr lang="pt-BR" sz="2000" dirty="0">
                <a:solidFill>
                  <a:srgbClr val="FF0000"/>
                </a:solidFill>
              </a:rPr>
              <a:t>[</a:t>
            </a:r>
            <a:r>
              <a:rPr lang="pt-BR" sz="2000" dirty="0" err="1">
                <a:solidFill>
                  <a:srgbClr val="FF0000"/>
                </a:solidFill>
              </a:rPr>
              <a:t>SyncVar</a:t>
            </a:r>
            <a:r>
              <a:rPr lang="pt-BR" sz="2000" dirty="0">
                <a:solidFill>
                  <a:srgbClr val="FF0000"/>
                </a:solidFill>
              </a:rPr>
              <a:t>]</a:t>
            </a:r>
            <a:endParaRPr lang="en-US" sz="2000" dirty="0">
              <a:solidFill>
                <a:schemeClr val="bg1">
                  <a:lumMod val="95000"/>
                </a:schemeClr>
              </a:solidFill>
            </a:endParaRPr>
          </a:p>
        </p:txBody>
      </p:sp>
    </p:spTree>
    <p:extLst>
      <p:ext uri="{BB962C8B-B14F-4D97-AF65-F5344CB8AC3E}">
        <p14:creationId xmlns:p14="http://schemas.microsoft.com/office/powerpoint/2010/main" val="2110127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Configurar o Player </a:t>
            </a:r>
            <a:r>
              <a:rPr lang="pt-BR" sz="2800" b="1" dirty="0" err="1"/>
              <a:t>Prefab</a:t>
            </a:r>
            <a:endParaRPr lang="pt-BR" sz="2800" dirty="0"/>
          </a:p>
        </p:txBody>
      </p:sp>
      <p:sp>
        <p:nvSpPr>
          <p:cNvPr id="3" name="Espaço Reservado para Conteúdo 2"/>
          <p:cNvSpPr>
            <a:spLocks noGrp="1"/>
          </p:cNvSpPr>
          <p:nvPr>
            <p:ph sz="half" idx="1"/>
          </p:nvPr>
        </p:nvSpPr>
        <p:spPr>
          <a:xfrm>
            <a:off x="308113" y="1351005"/>
            <a:ext cx="8617225" cy="5115697"/>
          </a:xfrm>
        </p:spPr>
        <p:txBody>
          <a:bodyPr/>
          <a:lstStyle/>
          <a:p>
            <a:pPr>
              <a:buFont typeface="Wingdings" panose="05000000000000000000" pitchFamily="2" charset="2"/>
              <a:buChar char="ü"/>
            </a:pPr>
            <a:r>
              <a:rPr lang="pt-BR" sz="2400" dirty="0">
                <a:solidFill>
                  <a:schemeClr val="bg1"/>
                </a:solidFill>
              </a:rPr>
              <a:t>O próximo passo é configurar o </a:t>
            </a:r>
            <a:r>
              <a:rPr lang="pt-BR" sz="2400" dirty="0" err="1">
                <a:solidFill>
                  <a:schemeClr val="bg1"/>
                </a:solidFill>
              </a:rPr>
              <a:t>Prefab</a:t>
            </a:r>
            <a:r>
              <a:rPr lang="pt-BR" sz="2400" dirty="0">
                <a:solidFill>
                  <a:schemeClr val="bg1"/>
                </a:solidFill>
              </a:rPr>
              <a:t> que representa o Player (jogador) no jogo</a:t>
            </a:r>
          </a:p>
          <a:p>
            <a:pPr>
              <a:buFont typeface="Wingdings" panose="05000000000000000000" pitchFamily="2" charset="2"/>
              <a:buChar char="ü"/>
            </a:pPr>
            <a:r>
              <a:rPr lang="pt-BR" sz="2400" dirty="0">
                <a:solidFill>
                  <a:schemeClr val="bg1"/>
                </a:solidFill>
              </a:rPr>
              <a:t>Por padrão, o </a:t>
            </a:r>
            <a:r>
              <a:rPr lang="pt-BR" sz="2400" b="1" dirty="0" err="1">
                <a:solidFill>
                  <a:schemeClr val="bg1"/>
                </a:solidFill>
              </a:rPr>
              <a:t>NetworkManager</a:t>
            </a:r>
            <a:r>
              <a:rPr lang="pt-BR" sz="2400" b="1" dirty="0">
                <a:solidFill>
                  <a:schemeClr val="bg1"/>
                </a:solidFill>
              </a:rPr>
              <a:t> </a:t>
            </a:r>
            <a:r>
              <a:rPr lang="pt-BR" sz="2400" dirty="0">
                <a:solidFill>
                  <a:schemeClr val="bg1"/>
                </a:solidFill>
              </a:rPr>
              <a:t>instancia um objeto para cada jogador, clonando o </a:t>
            </a:r>
            <a:r>
              <a:rPr lang="pt-BR" sz="2400" dirty="0" err="1">
                <a:solidFill>
                  <a:schemeClr val="bg1"/>
                </a:solidFill>
              </a:rPr>
              <a:t>Prefab</a:t>
            </a:r>
            <a:r>
              <a:rPr lang="pt-BR" sz="2400" dirty="0">
                <a:solidFill>
                  <a:schemeClr val="bg1"/>
                </a:solidFill>
              </a:rPr>
              <a:t> do jogador</a:t>
            </a:r>
          </a:p>
          <a:p>
            <a:pPr>
              <a:buFont typeface="Wingdings" panose="05000000000000000000" pitchFamily="2" charset="2"/>
              <a:buChar char="ü"/>
            </a:pPr>
            <a:r>
              <a:rPr lang="pt-BR" sz="2400" dirty="0">
                <a:solidFill>
                  <a:schemeClr val="bg1"/>
                </a:solidFill>
              </a:rPr>
              <a:t>Neste exemplo, o objeto do jogador será um cubo simples</a:t>
            </a:r>
          </a:p>
          <a:p>
            <a:pPr lvl="1">
              <a:buFont typeface="Wingdings" panose="05000000000000000000" pitchFamily="2" charset="2"/>
              <a:buChar char="ü"/>
            </a:pPr>
            <a:r>
              <a:rPr lang="pt-BR" sz="2000" dirty="0">
                <a:solidFill>
                  <a:schemeClr val="bg1"/>
                </a:solidFill>
              </a:rPr>
              <a:t>Crie um novo cubo a partir do menu Game </a:t>
            </a:r>
            <a:r>
              <a:rPr lang="pt-BR" sz="2000" dirty="0" err="1">
                <a:solidFill>
                  <a:schemeClr val="bg1"/>
                </a:solidFill>
              </a:rPr>
              <a:t>Object</a:t>
            </a:r>
            <a:r>
              <a:rPr lang="pt-BR" sz="2000" dirty="0">
                <a:solidFill>
                  <a:schemeClr val="bg1"/>
                </a:solidFill>
              </a:rPr>
              <a:t> -&gt; </a:t>
            </a:r>
            <a:r>
              <a:rPr lang="pt-BR" sz="2000" dirty="0" err="1">
                <a:solidFill>
                  <a:schemeClr val="bg1"/>
                </a:solidFill>
              </a:rPr>
              <a:t>Object</a:t>
            </a:r>
            <a:r>
              <a:rPr lang="pt-BR" sz="2000" dirty="0">
                <a:solidFill>
                  <a:schemeClr val="bg1"/>
                </a:solidFill>
              </a:rPr>
              <a:t> 3D -&gt; Cube</a:t>
            </a:r>
          </a:p>
          <a:p>
            <a:pPr lvl="1">
              <a:buFont typeface="Wingdings" panose="05000000000000000000" pitchFamily="2" charset="2"/>
              <a:buChar char="ü"/>
            </a:pPr>
            <a:endParaRPr lang="pt-BR" sz="2000" dirty="0">
              <a:solidFill>
                <a:schemeClr val="bg1"/>
              </a:solidFill>
            </a:endParaRPr>
          </a:p>
          <a:p>
            <a:pPr marL="0" indent="0">
              <a:buNone/>
            </a:pPr>
            <a:endParaRPr lang="pt-BR" sz="2000" dirty="0">
              <a:solidFill>
                <a:schemeClr val="bg1"/>
              </a:solidFill>
            </a:endParaRPr>
          </a:p>
        </p:txBody>
      </p:sp>
      <p:pic>
        <p:nvPicPr>
          <p:cNvPr id="19458" name="Picture 2" descr="https://docs.unity3d.com/uploads/Main/UNetTu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948" y="4065449"/>
            <a:ext cx="7318651" cy="158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65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SyncVars</a:t>
            </a:r>
            <a:endParaRPr lang="pt-BR" sz="2800" b="1" dirty="0"/>
          </a:p>
        </p:txBody>
      </p:sp>
      <p:sp>
        <p:nvSpPr>
          <p:cNvPr id="3" name="Espaço Reservado para Conteúdo 2"/>
          <p:cNvSpPr>
            <a:spLocks noGrp="1"/>
          </p:cNvSpPr>
          <p:nvPr>
            <p:ph sz="half" idx="1"/>
          </p:nvPr>
        </p:nvSpPr>
        <p:spPr>
          <a:xfrm>
            <a:off x="308113" y="1178011"/>
            <a:ext cx="8617225" cy="5200487"/>
          </a:xfrm>
        </p:spPr>
        <p:txBody>
          <a:bodyPr/>
          <a:lstStyle/>
          <a:p>
            <a:r>
              <a:rPr lang="pt-BR" sz="2000" dirty="0">
                <a:solidFill>
                  <a:schemeClr val="bg1">
                    <a:lumMod val="95000"/>
                  </a:schemeClr>
                </a:solidFill>
              </a:rPr>
              <a:t>O estado das </a:t>
            </a:r>
            <a:r>
              <a:rPr lang="pt-BR" sz="2000" dirty="0" err="1">
                <a:solidFill>
                  <a:srgbClr val="FF0000"/>
                </a:solidFill>
              </a:rPr>
              <a:t>SyncVars</a:t>
            </a:r>
            <a:r>
              <a:rPr lang="pt-BR" sz="2000" dirty="0">
                <a:solidFill>
                  <a:schemeClr val="bg1">
                    <a:lumMod val="95000"/>
                  </a:schemeClr>
                </a:solidFill>
              </a:rPr>
              <a:t> é aplicado aos objetos nos clientes antes do método </a:t>
            </a:r>
            <a:r>
              <a:rPr lang="pt-BR" sz="2000" dirty="0" err="1">
                <a:solidFill>
                  <a:srgbClr val="FF0000"/>
                </a:solidFill>
              </a:rPr>
              <a:t>OnStartClient</a:t>
            </a:r>
            <a:r>
              <a:rPr lang="pt-BR" sz="2000" dirty="0">
                <a:solidFill>
                  <a:srgbClr val="FF0000"/>
                </a:solidFill>
              </a:rPr>
              <a:t> ()</a:t>
            </a:r>
            <a:r>
              <a:rPr lang="pt-BR" sz="2000" dirty="0">
                <a:solidFill>
                  <a:schemeClr val="bg1">
                    <a:lumMod val="95000"/>
                  </a:schemeClr>
                </a:solidFill>
              </a:rPr>
              <a:t> ser chamado, portanto, o estado do objeto é garantido antes do método </a:t>
            </a:r>
            <a:r>
              <a:rPr lang="pt-BR" sz="2000" dirty="0" err="1">
                <a:solidFill>
                  <a:srgbClr val="FF0000"/>
                </a:solidFill>
              </a:rPr>
              <a:t>OnStartClient</a:t>
            </a:r>
            <a:r>
              <a:rPr lang="pt-BR" sz="2000" dirty="0">
                <a:solidFill>
                  <a:srgbClr val="FF0000"/>
                </a:solidFill>
              </a:rPr>
              <a:t> ()</a:t>
            </a:r>
            <a:r>
              <a:rPr lang="pt-BR" sz="2000" dirty="0">
                <a:solidFill>
                  <a:schemeClr val="bg1">
                    <a:lumMod val="95000"/>
                  </a:schemeClr>
                </a:solidFill>
              </a:rPr>
              <a:t> ser executado</a:t>
            </a:r>
          </a:p>
          <a:p>
            <a:r>
              <a:rPr lang="pt-BR" sz="2000" dirty="0" err="1">
                <a:solidFill>
                  <a:srgbClr val="FF0000"/>
                </a:solidFill>
              </a:rPr>
              <a:t>SyncVars</a:t>
            </a:r>
            <a:r>
              <a:rPr lang="pt-BR" sz="2000" dirty="0">
                <a:solidFill>
                  <a:schemeClr val="bg1">
                    <a:lumMod val="95000"/>
                  </a:schemeClr>
                </a:solidFill>
              </a:rPr>
              <a:t> podem possuir tipos básicos, como números inteiros, </a:t>
            </a:r>
            <a:r>
              <a:rPr lang="pt-BR" sz="2000" dirty="0" err="1">
                <a:solidFill>
                  <a:schemeClr val="bg1">
                    <a:lumMod val="95000"/>
                  </a:schemeClr>
                </a:solidFill>
              </a:rPr>
              <a:t>strings</a:t>
            </a:r>
            <a:r>
              <a:rPr lang="pt-BR" sz="2000" dirty="0">
                <a:solidFill>
                  <a:schemeClr val="bg1">
                    <a:lumMod val="95000"/>
                  </a:schemeClr>
                </a:solidFill>
              </a:rPr>
              <a:t> e </a:t>
            </a:r>
            <a:r>
              <a:rPr lang="pt-BR" sz="2000" dirty="0" err="1">
                <a:solidFill>
                  <a:schemeClr val="bg1">
                    <a:lumMod val="95000"/>
                  </a:schemeClr>
                </a:solidFill>
              </a:rPr>
              <a:t>floats</a:t>
            </a:r>
            <a:endParaRPr lang="pt-BR" sz="2000" dirty="0">
              <a:solidFill>
                <a:schemeClr val="bg1">
                  <a:lumMod val="95000"/>
                </a:schemeClr>
              </a:solidFill>
            </a:endParaRPr>
          </a:p>
          <a:p>
            <a:r>
              <a:rPr lang="pt-BR" sz="2000" dirty="0">
                <a:solidFill>
                  <a:schemeClr val="bg1">
                    <a:lumMod val="95000"/>
                  </a:schemeClr>
                </a:solidFill>
              </a:rPr>
              <a:t>Elas também podem do tipo </a:t>
            </a:r>
            <a:r>
              <a:rPr lang="pt-BR" sz="2000" dirty="0" err="1">
                <a:solidFill>
                  <a:srgbClr val="FF0000"/>
                </a:solidFill>
              </a:rPr>
              <a:t>Unity</a:t>
            </a:r>
            <a:r>
              <a:rPr lang="pt-BR" sz="2000" dirty="0">
                <a:solidFill>
                  <a:schemeClr val="bg1">
                    <a:lumMod val="95000"/>
                  </a:schemeClr>
                </a:solidFill>
              </a:rPr>
              <a:t>, como </a:t>
            </a:r>
            <a:r>
              <a:rPr lang="pt-BR" sz="2000" dirty="0">
                <a:solidFill>
                  <a:srgbClr val="FF0000"/>
                </a:solidFill>
              </a:rPr>
              <a:t>Vector3</a:t>
            </a:r>
            <a:r>
              <a:rPr lang="pt-BR" sz="2000" dirty="0">
                <a:solidFill>
                  <a:schemeClr val="bg1">
                    <a:lumMod val="95000"/>
                  </a:schemeClr>
                </a:solidFill>
              </a:rPr>
              <a:t> ou </a:t>
            </a:r>
            <a:r>
              <a:rPr lang="pt-BR" sz="2000" dirty="0" err="1">
                <a:solidFill>
                  <a:srgbClr val="FF0000"/>
                </a:solidFill>
              </a:rPr>
              <a:t>user-defined</a:t>
            </a:r>
            <a:r>
              <a:rPr lang="pt-BR" sz="2000" dirty="0">
                <a:solidFill>
                  <a:srgbClr val="FF0000"/>
                </a:solidFill>
              </a:rPr>
              <a:t> </a:t>
            </a:r>
            <a:r>
              <a:rPr lang="pt-BR" sz="2000" dirty="0" err="1">
                <a:solidFill>
                  <a:srgbClr val="FF0000"/>
                </a:solidFill>
              </a:rPr>
              <a:t>structs</a:t>
            </a:r>
            <a:r>
              <a:rPr lang="pt-BR" sz="2000" dirty="0">
                <a:solidFill>
                  <a:schemeClr val="bg1">
                    <a:lumMod val="95000"/>
                  </a:schemeClr>
                </a:solidFill>
              </a:rPr>
              <a:t>, mas as atualizações para </a:t>
            </a:r>
            <a:r>
              <a:rPr lang="pt-BR" sz="2000" dirty="0" err="1">
                <a:solidFill>
                  <a:srgbClr val="FF0000"/>
                </a:solidFill>
              </a:rPr>
              <a:t>struct</a:t>
            </a:r>
            <a:r>
              <a:rPr lang="pt-BR" sz="2000" dirty="0">
                <a:solidFill>
                  <a:srgbClr val="FF0000"/>
                </a:solidFill>
              </a:rPr>
              <a:t> </a:t>
            </a:r>
            <a:r>
              <a:rPr lang="pt-BR" sz="2000" dirty="0" err="1">
                <a:solidFill>
                  <a:srgbClr val="FF0000"/>
                </a:solidFill>
              </a:rPr>
              <a:t>SyncVars</a:t>
            </a:r>
            <a:r>
              <a:rPr lang="pt-BR" sz="2000" dirty="0">
                <a:solidFill>
                  <a:srgbClr val="FF0000"/>
                </a:solidFill>
              </a:rPr>
              <a:t> </a:t>
            </a:r>
            <a:r>
              <a:rPr lang="pt-BR" sz="2000" dirty="0">
                <a:solidFill>
                  <a:schemeClr val="bg1">
                    <a:lumMod val="95000"/>
                  </a:schemeClr>
                </a:solidFill>
              </a:rPr>
              <a:t>são enviadas como </a:t>
            </a:r>
            <a:r>
              <a:rPr lang="pt-BR" sz="2000" dirty="0">
                <a:solidFill>
                  <a:srgbClr val="FF0000"/>
                </a:solidFill>
              </a:rPr>
              <a:t>atualizações monolíticas</a:t>
            </a:r>
            <a:r>
              <a:rPr lang="pt-BR" sz="2000" dirty="0">
                <a:solidFill>
                  <a:schemeClr val="bg1">
                    <a:lumMod val="95000"/>
                  </a:schemeClr>
                </a:solidFill>
              </a:rPr>
              <a:t>, ou seja, não há mudanças incrementais se os campos dentro de uma estrutura forem alterados</a:t>
            </a:r>
          </a:p>
          <a:p>
            <a:r>
              <a:rPr lang="pt-BR" sz="2000" dirty="0">
                <a:solidFill>
                  <a:schemeClr val="bg1">
                    <a:lumMod val="95000"/>
                  </a:schemeClr>
                </a:solidFill>
              </a:rPr>
              <a:t>Pode haver até 32 </a:t>
            </a:r>
            <a:r>
              <a:rPr lang="pt-BR" sz="2000" dirty="0" err="1">
                <a:solidFill>
                  <a:srgbClr val="FF0000"/>
                </a:solidFill>
              </a:rPr>
              <a:t>SyncVars</a:t>
            </a:r>
            <a:r>
              <a:rPr lang="pt-BR" sz="2000" dirty="0">
                <a:solidFill>
                  <a:srgbClr val="FF0000"/>
                </a:solidFill>
              </a:rPr>
              <a:t> </a:t>
            </a:r>
            <a:r>
              <a:rPr lang="pt-BR" sz="2000" dirty="0">
                <a:solidFill>
                  <a:schemeClr val="bg1">
                    <a:lumMod val="95000"/>
                  </a:schemeClr>
                </a:solidFill>
              </a:rPr>
              <a:t>em um único script </a:t>
            </a:r>
            <a:r>
              <a:rPr lang="pt-BR" sz="2000" dirty="0" err="1">
                <a:solidFill>
                  <a:srgbClr val="FF0000"/>
                </a:solidFill>
              </a:rPr>
              <a:t>NetworkBehaviour</a:t>
            </a:r>
            <a:r>
              <a:rPr lang="pt-BR" sz="2000" dirty="0">
                <a:solidFill>
                  <a:schemeClr val="bg1">
                    <a:lumMod val="95000"/>
                  </a:schemeClr>
                </a:solidFill>
              </a:rPr>
              <a:t> - isso inclui </a:t>
            </a:r>
            <a:r>
              <a:rPr lang="pt-BR" sz="2000" dirty="0" err="1">
                <a:solidFill>
                  <a:srgbClr val="FF0000"/>
                </a:solidFill>
              </a:rPr>
              <a:t>SyncLists</a:t>
            </a:r>
            <a:endParaRPr lang="pt-BR" sz="2000" dirty="0">
              <a:solidFill>
                <a:schemeClr val="bg1">
                  <a:lumMod val="95000"/>
                </a:schemeClr>
              </a:solidFill>
            </a:endParaRPr>
          </a:p>
          <a:p>
            <a:r>
              <a:rPr lang="pt-BR" sz="2000" dirty="0">
                <a:solidFill>
                  <a:schemeClr val="bg1">
                    <a:lumMod val="95000"/>
                  </a:schemeClr>
                </a:solidFill>
              </a:rPr>
              <a:t>As atualizações </a:t>
            </a:r>
            <a:r>
              <a:rPr lang="pt-BR" sz="2000" dirty="0" err="1">
                <a:solidFill>
                  <a:srgbClr val="FF0000"/>
                </a:solidFill>
              </a:rPr>
              <a:t>SycnVar</a:t>
            </a:r>
            <a:r>
              <a:rPr lang="pt-BR" sz="2000" dirty="0">
                <a:solidFill>
                  <a:schemeClr val="bg1">
                    <a:lumMod val="95000"/>
                  </a:schemeClr>
                </a:solidFill>
              </a:rPr>
              <a:t> são enviadas automaticamente pelo servidor quando o valor de uma </a:t>
            </a:r>
            <a:r>
              <a:rPr lang="pt-BR" sz="2000" dirty="0" err="1">
                <a:solidFill>
                  <a:srgbClr val="FF0000"/>
                </a:solidFill>
              </a:rPr>
              <a:t>SyncVar</a:t>
            </a:r>
            <a:r>
              <a:rPr lang="pt-BR" sz="2000" dirty="0">
                <a:solidFill>
                  <a:schemeClr val="bg1">
                    <a:lumMod val="95000"/>
                  </a:schemeClr>
                </a:solidFill>
              </a:rPr>
              <a:t> muda</a:t>
            </a:r>
          </a:p>
          <a:p>
            <a:r>
              <a:rPr lang="pt-BR" sz="2000" dirty="0">
                <a:solidFill>
                  <a:schemeClr val="bg1">
                    <a:lumMod val="95000"/>
                  </a:schemeClr>
                </a:solidFill>
              </a:rPr>
              <a:t>Não é necessário executar qualquer comando manual para as </a:t>
            </a:r>
            <a:r>
              <a:rPr lang="pt-BR" sz="2000" dirty="0" err="1">
                <a:solidFill>
                  <a:srgbClr val="FF0000"/>
                </a:solidFill>
              </a:rPr>
              <a:t>SyncVars</a:t>
            </a:r>
            <a:endParaRPr lang="pt-BR" sz="2000" dirty="0">
              <a:solidFill>
                <a:schemeClr val="bg1"/>
              </a:solidFill>
            </a:endParaRPr>
          </a:p>
        </p:txBody>
      </p:sp>
    </p:spTree>
    <p:extLst>
      <p:ext uri="{BB962C8B-B14F-4D97-AF65-F5344CB8AC3E}">
        <p14:creationId xmlns:p14="http://schemas.microsoft.com/office/powerpoint/2010/main" val="318007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en-US" sz="2800" dirty="0" err="1">
                <a:solidFill>
                  <a:schemeClr val="bg1">
                    <a:lumMod val="95000"/>
                  </a:schemeClr>
                </a:solidFill>
              </a:rPr>
              <a:t>SyncLists</a:t>
            </a:r>
            <a:endParaRPr lang="pt-BR" sz="2800" b="1" dirty="0"/>
          </a:p>
        </p:txBody>
      </p:sp>
      <p:sp>
        <p:nvSpPr>
          <p:cNvPr id="3" name="Espaço Reservado para Conteúdo 2"/>
          <p:cNvSpPr>
            <a:spLocks noGrp="1"/>
          </p:cNvSpPr>
          <p:nvPr>
            <p:ph sz="half" idx="1"/>
          </p:nvPr>
        </p:nvSpPr>
        <p:spPr>
          <a:xfrm>
            <a:off x="308113" y="1178011"/>
            <a:ext cx="8617225" cy="5200487"/>
          </a:xfrm>
        </p:spPr>
        <p:txBody>
          <a:bodyPr/>
          <a:lstStyle/>
          <a:p>
            <a:r>
              <a:rPr lang="pt-BR" dirty="0">
                <a:solidFill>
                  <a:schemeClr val="bg1"/>
                </a:solidFill>
              </a:rPr>
              <a:t>São como </a:t>
            </a:r>
            <a:r>
              <a:rPr lang="pt-BR" dirty="0" err="1">
                <a:solidFill>
                  <a:srgbClr val="FF0000"/>
                </a:solidFill>
              </a:rPr>
              <a:t>SyncVars</a:t>
            </a:r>
            <a:r>
              <a:rPr lang="pt-BR" dirty="0">
                <a:solidFill>
                  <a:schemeClr val="bg1"/>
                </a:solidFill>
              </a:rPr>
              <a:t>, mas são listas de valores em vez de valores individuais</a:t>
            </a:r>
          </a:p>
          <a:p>
            <a:r>
              <a:rPr lang="pt-BR" dirty="0">
                <a:solidFill>
                  <a:schemeClr val="bg1"/>
                </a:solidFill>
              </a:rPr>
              <a:t>Os conteúdos </a:t>
            </a:r>
            <a:r>
              <a:rPr lang="pt-BR" dirty="0" err="1">
                <a:solidFill>
                  <a:srgbClr val="FF0000"/>
                </a:solidFill>
              </a:rPr>
              <a:t>SyncList</a:t>
            </a:r>
            <a:r>
              <a:rPr lang="pt-BR" dirty="0">
                <a:solidFill>
                  <a:schemeClr val="bg1"/>
                </a:solidFill>
              </a:rPr>
              <a:t> estão incluídos nas atualizações de estado iniciais, assim como as </a:t>
            </a:r>
            <a:r>
              <a:rPr lang="pt-BR" dirty="0" err="1">
                <a:solidFill>
                  <a:srgbClr val="FF0000"/>
                </a:solidFill>
              </a:rPr>
              <a:t>SyncVars</a:t>
            </a:r>
            <a:endParaRPr lang="pt-BR" dirty="0">
              <a:solidFill>
                <a:schemeClr val="bg1"/>
              </a:solidFill>
            </a:endParaRPr>
          </a:p>
          <a:p>
            <a:r>
              <a:rPr lang="pt-BR" dirty="0" err="1">
                <a:solidFill>
                  <a:srgbClr val="FF0000"/>
                </a:solidFill>
              </a:rPr>
              <a:t>SyncLists</a:t>
            </a:r>
            <a:r>
              <a:rPr lang="pt-BR" dirty="0">
                <a:solidFill>
                  <a:schemeClr val="bg1"/>
                </a:solidFill>
              </a:rPr>
              <a:t> não exigem o atributo </a:t>
            </a:r>
            <a:r>
              <a:rPr lang="pt-BR" dirty="0" err="1">
                <a:solidFill>
                  <a:srgbClr val="FF0000"/>
                </a:solidFill>
              </a:rPr>
              <a:t>SyncVar</a:t>
            </a:r>
            <a:r>
              <a:rPr lang="pt-BR" dirty="0">
                <a:solidFill>
                  <a:schemeClr val="bg1"/>
                </a:solidFill>
              </a:rPr>
              <a:t>, são classes específicas</a:t>
            </a:r>
          </a:p>
          <a:p>
            <a:r>
              <a:rPr lang="pt-BR" dirty="0" err="1">
                <a:solidFill>
                  <a:srgbClr val="FF0000"/>
                </a:solidFill>
              </a:rPr>
              <a:t>SyncList</a:t>
            </a:r>
            <a:r>
              <a:rPr lang="pt-BR" dirty="0">
                <a:solidFill>
                  <a:schemeClr val="bg1"/>
                </a:solidFill>
              </a:rPr>
              <a:t> incorporados para </a:t>
            </a:r>
            <a:r>
              <a:rPr lang="pt-BR" dirty="0" err="1">
                <a:solidFill>
                  <a:schemeClr val="bg1"/>
                </a:solidFill>
              </a:rPr>
              <a:t>para</a:t>
            </a:r>
            <a:r>
              <a:rPr lang="pt-BR" dirty="0">
                <a:solidFill>
                  <a:schemeClr val="bg1"/>
                </a:solidFill>
              </a:rPr>
              <a:t> tipos de dados básicos:</a:t>
            </a:r>
          </a:p>
          <a:p>
            <a:pPr lvl="1">
              <a:buFont typeface="Wingdings" panose="05000000000000000000" pitchFamily="2" charset="2"/>
              <a:buChar char="ü"/>
            </a:pPr>
            <a:r>
              <a:rPr lang="pt-BR" sz="2000" dirty="0" err="1">
                <a:solidFill>
                  <a:schemeClr val="bg1"/>
                </a:solidFill>
              </a:rPr>
              <a:t>SyncListString</a:t>
            </a:r>
            <a:endParaRPr lang="pt-BR" sz="2000" dirty="0">
              <a:solidFill>
                <a:schemeClr val="bg1"/>
              </a:solidFill>
            </a:endParaRPr>
          </a:p>
          <a:p>
            <a:pPr lvl="1">
              <a:buFont typeface="Wingdings" panose="05000000000000000000" pitchFamily="2" charset="2"/>
              <a:buChar char="ü"/>
            </a:pPr>
            <a:r>
              <a:rPr lang="pt-BR" sz="2000" dirty="0" err="1">
                <a:solidFill>
                  <a:schemeClr val="bg1"/>
                </a:solidFill>
              </a:rPr>
              <a:t>SyncListFloat</a:t>
            </a:r>
            <a:endParaRPr lang="pt-BR" sz="2000" dirty="0">
              <a:solidFill>
                <a:schemeClr val="bg1"/>
              </a:solidFill>
            </a:endParaRPr>
          </a:p>
          <a:p>
            <a:pPr lvl="1">
              <a:buFont typeface="Wingdings" panose="05000000000000000000" pitchFamily="2" charset="2"/>
              <a:buChar char="ü"/>
            </a:pPr>
            <a:r>
              <a:rPr lang="pt-BR" sz="2000" dirty="0" err="1">
                <a:solidFill>
                  <a:schemeClr val="bg1"/>
                </a:solidFill>
              </a:rPr>
              <a:t>SyncListInt</a:t>
            </a:r>
            <a:endParaRPr lang="pt-BR" sz="2000" dirty="0">
              <a:solidFill>
                <a:schemeClr val="bg1"/>
              </a:solidFill>
            </a:endParaRPr>
          </a:p>
          <a:p>
            <a:pPr lvl="1">
              <a:buFont typeface="Wingdings" panose="05000000000000000000" pitchFamily="2" charset="2"/>
              <a:buChar char="ü"/>
            </a:pPr>
            <a:r>
              <a:rPr lang="pt-BR" sz="2000" dirty="0" err="1">
                <a:solidFill>
                  <a:schemeClr val="bg1"/>
                </a:solidFill>
              </a:rPr>
              <a:t>SyncListUInt</a:t>
            </a:r>
            <a:endParaRPr lang="pt-BR" sz="2000" dirty="0">
              <a:solidFill>
                <a:schemeClr val="bg1"/>
              </a:solidFill>
            </a:endParaRPr>
          </a:p>
          <a:p>
            <a:pPr lvl="1">
              <a:buFont typeface="Wingdings" panose="05000000000000000000" pitchFamily="2" charset="2"/>
              <a:buChar char="ü"/>
            </a:pPr>
            <a:r>
              <a:rPr lang="pt-BR" sz="2000" dirty="0" err="1">
                <a:solidFill>
                  <a:schemeClr val="bg1"/>
                </a:solidFill>
              </a:rPr>
              <a:t>SyncListBool</a:t>
            </a:r>
            <a:endParaRPr lang="pt-BR" sz="2000" dirty="0">
              <a:solidFill>
                <a:schemeClr val="bg1"/>
              </a:solidFill>
            </a:endParaRPr>
          </a:p>
          <a:p>
            <a:pPr lvl="1"/>
            <a:endParaRPr lang="pt-BR" sz="1600" dirty="0">
              <a:solidFill>
                <a:schemeClr val="bg1"/>
              </a:solidFill>
            </a:endParaRPr>
          </a:p>
        </p:txBody>
      </p:sp>
    </p:spTree>
    <p:extLst>
      <p:ext uri="{BB962C8B-B14F-4D97-AF65-F5344CB8AC3E}">
        <p14:creationId xmlns:p14="http://schemas.microsoft.com/office/powerpoint/2010/main" val="4158560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en-US" sz="2800" dirty="0" err="1">
                <a:solidFill>
                  <a:schemeClr val="bg1">
                    <a:lumMod val="95000"/>
                  </a:schemeClr>
                </a:solidFill>
              </a:rPr>
              <a:t>SyncListStruct</a:t>
            </a:r>
            <a:endParaRPr lang="pt-BR" sz="2800" b="1" dirty="0"/>
          </a:p>
        </p:txBody>
      </p:sp>
      <p:sp>
        <p:nvSpPr>
          <p:cNvPr id="3" name="Espaço Reservado para Conteúdo 2"/>
          <p:cNvSpPr>
            <a:spLocks noGrp="1"/>
          </p:cNvSpPr>
          <p:nvPr>
            <p:ph sz="half" idx="1"/>
          </p:nvPr>
        </p:nvSpPr>
        <p:spPr>
          <a:xfrm>
            <a:off x="308113" y="1178011"/>
            <a:ext cx="8617225" cy="5679989"/>
          </a:xfrm>
        </p:spPr>
        <p:txBody>
          <a:bodyPr/>
          <a:lstStyle/>
          <a:p>
            <a:r>
              <a:rPr lang="pt-BR" dirty="0">
                <a:solidFill>
                  <a:schemeClr val="bg1"/>
                </a:solidFill>
              </a:rPr>
              <a:t>Há também </a:t>
            </a:r>
            <a:r>
              <a:rPr lang="pt-BR" dirty="0" err="1">
                <a:solidFill>
                  <a:srgbClr val="FF0000"/>
                </a:solidFill>
              </a:rPr>
              <a:t>SyncListStruct</a:t>
            </a:r>
            <a:r>
              <a:rPr lang="pt-BR" dirty="0">
                <a:solidFill>
                  <a:schemeClr val="bg1"/>
                </a:solidFill>
              </a:rPr>
              <a:t> que pode ser usada para listas </a:t>
            </a:r>
            <a:r>
              <a:rPr lang="pt-BR" dirty="0" err="1">
                <a:solidFill>
                  <a:schemeClr val="bg1"/>
                </a:solidFill>
              </a:rPr>
              <a:t>user-defined</a:t>
            </a:r>
            <a:r>
              <a:rPr lang="pt-BR" dirty="0">
                <a:solidFill>
                  <a:schemeClr val="bg1"/>
                </a:solidFill>
              </a:rPr>
              <a:t> </a:t>
            </a:r>
            <a:r>
              <a:rPr lang="pt-BR" dirty="0" err="1">
                <a:solidFill>
                  <a:schemeClr val="bg1"/>
                </a:solidFill>
              </a:rPr>
              <a:t>structs</a:t>
            </a:r>
            <a:endParaRPr lang="pt-BR" dirty="0">
              <a:solidFill>
                <a:schemeClr val="bg1"/>
              </a:solidFill>
            </a:endParaRPr>
          </a:p>
          <a:p>
            <a:endParaRPr lang="pt-BR" dirty="0">
              <a:solidFill>
                <a:schemeClr val="bg1"/>
              </a:solidFill>
            </a:endParaRPr>
          </a:p>
          <a:p>
            <a:r>
              <a:rPr lang="pt-BR" dirty="0">
                <a:solidFill>
                  <a:schemeClr val="bg1"/>
                </a:solidFill>
              </a:rPr>
              <a:t>A estrutura utilizada da classe derivada </a:t>
            </a:r>
            <a:r>
              <a:rPr lang="pt-BR" dirty="0" err="1">
                <a:solidFill>
                  <a:srgbClr val="FF0000"/>
                </a:solidFill>
              </a:rPr>
              <a:t>SyncListStruct</a:t>
            </a:r>
            <a:r>
              <a:rPr lang="pt-BR" dirty="0">
                <a:solidFill>
                  <a:schemeClr val="bg1"/>
                </a:solidFill>
              </a:rPr>
              <a:t> pode conter membros de </a:t>
            </a:r>
            <a:r>
              <a:rPr lang="pt-BR" dirty="0">
                <a:solidFill>
                  <a:srgbClr val="FF0000"/>
                </a:solidFill>
              </a:rPr>
              <a:t>tipos básicos</a:t>
            </a:r>
            <a:r>
              <a:rPr lang="pt-BR" dirty="0">
                <a:solidFill>
                  <a:schemeClr val="bg1"/>
                </a:solidFill>
              </a:rPr>
              <a:t>, </a:t>
            </a:r>
            <a:r>
              <a:rPr lang="pt-BR" dirty="0" err="1">
                <a:solidFill>
                  <a:srgbClr val="FF0000"/>
                </a:solidFill>
              </a:rPr>
              <a:t>arrays</a:t>
            </a:r>
            <a:r>
              <a:rPr lang="pt-BR" dirty="0">
                <a:solidFill>
                  <a:schemeClr val="bg1"/>
                </a:solidFill>
              </a:rPr>
              <a:t> e </a:t>
            </a:r>
            <a:r>
              <a:rPr lang="pt-BR" dirty="0">
                <a:solidFill>
                  <a:srgbClr val="FF0000"/>
                </a:solidFill>
              </a:rPr>
              <a:t>tipos </a:t>
            </a:r>
            <a:r>
              <a:rPr lang="pt-BR" dirty="0" err="1">
                <a:solidFill>
                  <a:srgbClr val="FF0000"/>
                </a:solidFill>
              </a:rPr>
              <a:t>Unity</a:t>
            </a:r>
            <a:r>
              <a:rPr lang="pt-BR" dirty="0">
                <a:solidFill>
                  <a:srgbClr val="FF0000"/>
                </a:solidFill>
              </a:rPr>
              <a:t> comuns</a:t>
            </a:r>
            <a:endParaRPr lang="pt-BR" dirty="0">
              <a:solidFill>
                <a:schemeClr val="bg1"/>
              </a:solidFill>
            </a:endParaRPr>
          </a:p>
          <a:p>
            <a:endParaRPr lang="pt-BR" dirty="0">
              <a:solidFill>
                <a:schemeClr val="bg1"/>
              </a:solidFill>
            </a:endParaRPr>
          </a:p>
          <a:p>
            <a:r>
              <a:rPr lang="pt-BR" dirty="0">
                <a:solidFill>
                  <a:schemeClr val="bg1"/>
                </a:solidFill>
              </a:rPr>
              <a:t>Elas não podem conter classes complexas ou </a:t>
            </a:r>
            <a:r>
              <a:rPr lang="pt-BR" dirty="0" err="1">
                <a:solidFill>
                  <a:srgbClr val="FF0000"/>
                </a:solidFill>
              </a:rPr>
              <a:t>generic</a:t>
            </a:r>
            <a:r>
              <a:rPr lang="pt-BR" dirty="0">
                <a:solidFill>
                  <a:srgbClr val="FF0000"/>
                </a:solidFill>
              </a:rPr>
              <a:t>  containers</a:t>
            </a:r>
          </a:p>
          <a:p>
            <a:endParaRPr lang="pt-BR" dirty="0">
              <a:solidFill>
                <a:schemeClr val="bg1"/>
              </a:solidFill>
            </a:endParaRPr>
          </a:p>
        </p:txBody>
      </p:sp>
    </p:spTree>
    <p:extLst>
      <p:ext uri="{BB962C8B-B14F-4D97-AF65-F5344CB8AC3E}">
        <p14:creationId xmlns:p14="http://schemas.microsoft.com/office/powerpoint/2010/main" val="1510525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en-US" sz="2800" dirty="0" err="1">
                <a:solidFill>
                  <a:schemeClr val="bg1">
                    <a:lumMod val="95000"/>
                  </a:schemeClr>
                </a:solidFill>
              </a:rPr>
              <a:t>SyncLists</a:t>
            </a:r>
            <a:endParaRPr lang="pt-BR" sz="2800" b="1" dirty="0"/>
          </a:p>
        </p:txBody>
      </p:sp>
      <p:sp>
        <p:nvSpPr>
          <p:cNvPr id="3" name="Espaço Reservado para Conteúdo 2"/>
          <p:cNvSpPr>
            <a:spLocks noGrp="1"/>
          </p:cNvSpPr>
          <p:nvPr>
            <p:ph sz="half" idx="1"/>
          </p:nvPr>
        </p:nvSpPr>
        <p:spPr>
          <a:xfrm>
            <a:off x="308113" y="1178011"/>
            <a:ext cx="8617225" cy="5679989"/>
          </a:xfrm>
        </p:spPr>
        <p:txBody>
          <a:bodyPr/>
          <a:lstStyle/>
          <a:p>
            <a:pPr marL="0" indent="0">
              <a:buNone/>
            </a:pPr>
            <a:r>
              <a:rPr lang="pt-BR" sz="1400" dirty="0" err="1">
                <a:solidFill>
                  <a:schemeClr val="bg1"/>
                </a:solidFill>
              </a:rPr>
              <a:t>public</a:t>
            </a:r>
            <a:r>
              <a:rPr lang="pt-BR" sz="1400" dirty="0">
                <a:solidFill>
                  <a:schemeClr val="bg1"/>
                </a:solidFill>
              </a:rPr>
              <a:t> </a:t>
            </a:r>
            <a:r>
              <a:rPr lang="pt-BR" sz="1400" dirty="0" err="1">
                <a:solidFill>
                  <a:schemeClr val="bg1"/>
                </a:solidFill>
              </a:rPr>
              <a:t>class</a:t>
            </a:r>
            <a:r>
              <a:rPr lang="pt-BR" sz="1400" dirty="0">
                <a:solidFill>
                  <a:schemeClr val="bg1"/>
                </a:solidFill>
              </a:rPr>
              <a:t> </a:t>
            </a:r>
            <a:r>
              <a:rPr lang="pt-BR" sz="1400" dirty="0" err="1">
                <a:solidFill>
                  <a:schemeClr val="bg1"/>
                </a:solidFill>
              </a:rPr>
              <a:t>MyScript</a:t>
            </a:r>
            <a:r>
              <a:rPr lang="pt-BR" sz="1400" dirty="0">
                <a:solidFill>
                  <a:schemeClr val="bg1"/>
                </a:solidFill>
              </a:rPr>
              <a:t> : </a:t>
            </a:r>
            <a:r>
              <a:rPr lang="pt-BR" sz="1400" dirty="0" err="1">
                <a:solidFill>
                  <a:schemeClr val="bg1"/>
                </a:solidFill>
              </a:rPr>
              <a:t>NetworkBehaviour</a:t>
            </a:r>
            <a:endParaRPr lang="pt-BR" sz="1400" dirty="0">
              <a:solidFill>
                <a:schemeClr val="bg1"/>
              </a:solidFill>
            </a:endParaRPr>
          </a:p>
          <a:p>
            <a:pPr marL="0" indent="0">
              <a:buNone/>
            </a:pPr>
            <a:r>
              <a:rPr lang="pt-BR" sz="1400" dirty="0">
                <a:solidFill>
                  <a:schemeClr val="bg1"/>
                </a:solidFill>
              </a:rPr>
              <a:t>{</a:t>
            </a:r>
          </a:p>
          <a:p>
            <a:pPr marL="0" indent="0">
              <a:buNone/>
            </a:pPr>
            <a:r>
              <a:rPr lang="pt-BR" sz="1400" dirty="0">
                <a:solidFill>
                  <a:schemeClr val="bg1"/>
                </a:solidFill>
              </a:rPr>
              <a:t>    </a:t>
            </a:r>
            <a:r>
              <a:rPr lang="pt-BR" sz="1400" dirty="0" err="1">
                <a:solidFill>
                  <a:schemeClr val="bg1"/>
                </a:solidFill>
              </a:rPr>
              <a:t>public</a:t>
            </a:r>
            <a:r>
              <a:rPr lang="pt-BR" sz="1400" dirty="0">
                <a:solidFill>
                  <a:schemeClr val="bg1"/>
                </a:solidFill>
              </a:rPr>
              <a:t> </a:t>
            </a:r>
            <a:r>
              <a:rPr lang="pt-BR" sz="1400" dirty="0" err="1">
                <a:solidFill>
                  <a:schemeClr val="bg1"/>
                </a:solidFill>
              </a:rPr>
              <a:t>struct</a:t>
            </a:r>
            <a:r>
              <a:rPr lang="pt-BR" sz="1400" dirty="0">
                <a:solidFill>
                  <a:schemeClr val="bg1"/>
                </a:solidFill>
              </a:rPr>
              <a:t> </a:t>
            </a:r>
            <a:r>
              <a:rPr lang="pt-BR" sz="1400" dirty="0" err="1">
                <a:solidFill>
                  <a:schemeClr val="bg1"/>
                </a:solidFill>
              </a:rPr>
              <a:t>Buf</a:t>
            </a:r>
            <a:endParaRPr lang="pt-BR" sz="1400" dirty="0">
              <a:solidFill>
                <a:schemeClr val="bg1"/>
              </a:solidFill>
            </a:endParaRPr>
          </a:p>
          <a:p>
            <a:pPr marL="0" indent="0">
              <a:buNone/>
            </a:pPr>
            <a:r>
              <a:rPr lang="pt-BR" sz="1400" dirty="0">
                <a:solidFill>
                  <a:schemeClr val="bg1"/>
                </a:solidFill>
              </a:rPr>
              <a:t>    {</a:t>
            </a:r>
          </a:p>
          <a:p>
            <a:pPr marL="0" indent="0">
              <a:buNone/>
            </a:pPr>
            <a:r>
              <a:rPr lang="pt-BR" sz="1400" dirty="0">
                <a:solidFill>
                  <a:schemeClr val="bg1"/>
                </a:solidFill>
              </a:rPr>
              <a:t>        </a:t>
            </a:r>
            <a:r>
              <a:rPr lang="pt-BR" sz="1400" dirty="0" err="1">
                <a:solidFill>
                  <a:schemeClr val="bg1"/>
                </a:solidFill>
              </a:rPr>
              <a:t>public</a:t>
            </a:r>
            <a:r>
              <a:rPr lang="pt-BR" sz="1400" dirty="0">
                <a:solidFill>
                  <a:schemeClr val="bg1"/>
                </a:solidFill>
              </a:rPr>
              <a:t> </a:t>
            </a:r>
            <a:r>
              <a:rPr lang="pt-BR" sz="1400" dirty="0" err="1">
                <a:solidFill>
                  <a:schemeClr val="bg1"/>
                </a:solidFill>
              </a:rPr>
              <a:t>int</a:t>
            </a:r>
            <a:r>
              <a:rPr lang="pt-BR" sz="1400" dirty="0">
                <a:solidFill>
                  <a:schemeClr val="bg1"/>
                </a:solidFill>
              </a:rPr>
              <a:t> id;</a:t>
            </a:r>
          </a:p>
          <a:p>
            <a:pPr marL="0" indent="0">
              <a:buNone/>
            </a:pPr>
            <a:r>
              <a:rPr lang="pt-BR" sz="1400" dirty="0">
                <a:solidFill>
                  <a:schemeClr val="bg1"/>
                </a:solidFill>
              </a:rPr>
              <a:t>        </a:t>
            </a:r>
            <a:r>
              <a:rPr lang="pt-BR" sz="1400" dirty="0" err="1">
                <a:solidFill>
                  <a:schemeClr val="bg1"/>
                </a:solidFill>
              </a:rPr>
              <a:t>public</a:t>
            </a:r>
            <a:r>
              <a:rPr lang="pt-BR" sz="1400" dirty="0">
                <a:solidFill>
                  <a:schemeClr val="bg1"/>
                </a:solidFill>
              </a:rPr>
              <a:t> </a:t>
            </a:r>
            <a:r>
              <a:rPr lang="pt-BR" sz="1400" dirty="0" err="1">
                <a:solidFill>
                  <a:schemeClr val="bg1"/>
                </a:solidFill>
              </a:rPr>
              <a:t>string</a:t>
            </a:r>
            <a:r>
              <a:rPr lang="pt-BR" sz="1400" dirty="0">
                <a:solidFill>
                  <a:schemeClr val="bg1"/>
                </a:solidFill>
              </a:rPr>
              <a:t> </a:t>
            </a:r>
            <a:r>
              <a:rPr lang="pt-BR" sz="1400" dirty="0" err="1">
                <a:solidFill>
                  <a:schemeClr val="bg1"/>
                </a:solidFill>
              </a:rPr>
              <a:t>name</a:t>
            </a:r>
            <a:r>
              <a:rPr lang="pt-BR" sz="1400" dirty="0">
                <a:solidFill>
                  <a:schemeClr val="bg1"/>
                </a:solidFill>
              </a:rPr>
              <a:t>;</a:t>
            </a:r>
          </a:p>
          <a:p>
            <a:pPr marL="0" indent="0">
              <a:buNone/>
            </a:pPr>
            <a:r>
              <a:rPr lang="pt-BR" sz="1400" dirty="0">
                <a:solidFill>
                  <a:schemeClr val="bg1"/>
                </a:solidFill>
              </a:rPr>
              <a:t>        </a:t>
            </a:r>
            <a:r>
              <a:rPr lang="pt-BR" sz="1400" dirty="0" err="1">
                <a:solidFill>
                  <a:schemeClr val="bg1"/>
                </a:solidFill>
              </a:rPr>
              <a:t>public</a:t>
            </a:r>
            <a:r>
              <a:rPr lang="pt-BR" sz="1400" dirty="0">
                <a:solidFill>
                  <a:schemeClr val="bg1"/>
                </a:solidFill>
              </a:rPr>
              <a:t> </a:t>
            </a:r>
            <a:r>
              <a:rPr lang="pt-BR" sz="1400" dirty="0" err="1">
                <a:solidFill>
                  <a:schemeClr val="bg1"/>
                </a:solidFill>
              </a:rPr>
              <a:t>float</a:t>
            </a:r>
            <a:r>
              <a:rPr lang="pt-BR" sz="1400" dirty="0">
                <a:solidFill>
                  <a:schemeClr val="bg1"/>
                </a:solidFill>
              </a:rPr>
              <a:t> timer;</a:t>
            </a:r>
          </a:p>
          <a:p>
            <a:pPr marL="0" indent="0">
              <a:buNone/>
            </a:pPr>
            <a:r>
              <a:rPr lang="pt-BR" sz="1400" dirty="0">
                <a:solidFill>
                  <a:schemeClr val="bg1"/>
                </a:solidFill>
              </a:rPr>
              <a:t>    };</a:t>
            </a:r>
          </a:p>
          <a:p>
            <a:pPr marL="0" indent="0">
              <a:buNone/>
            </a:pPr>
            <a:r>
              <a:rPr lang="pt-BR" sz="1400" dirty="0">
                <a:solidFill>
                  <a:schemeClr val="bg1"/>
                </a:solidFill>
              </a:rPr>
              <a:t>            </a:t>
            </a:r>
          </a:p>
          <a:p>
            <a:pPr marL="0" indent="0">
              <a:buNone/>
            </a:pPr>
            <a:r>
              <a:rPr lang="pt-BR" sz="1400" dirty="0">
                <a:solidFill>
                  <a:schemeClr val="bg1"/>
                </a:solidFill>
              </a:rPr>
              <a:t>    </a:t>
            </a:r>
            <a:r>
              <a:rPr lang="pt-BR" sz="1400" dirty="0" err="1">
                <a:solidFill>
                  <a:schemeClr val="bg1"/>
                </a:solidFill>
              </a:rPr>
              <a:t>public</a:t>
            </a:r>
            <a:r>
              <a:rPr lang="pt-BR" sz="1400" dirty="0">
                <a:solidFill>
                  <a:schemeClr val="bg1"/>
                </a:solidFill>
              </a:rPr>
              <a:t> </a:t>
            </a:r>
            <a:r>
              <a:rPr lang="pt-BR" sz="1400" dirty="0" err="1">
                <a:solidFill>
                  <a:schemeClr val="bg1"/>
                </a:solidFill>
              </a:rPr>
              <a:t>class</a:t>
            </a:r>
            <a:r>
              <a:rPr lang="pt-BR" sz="1400" dirty="0">
                <a:solidFill>
                  <a:schemeClr val="bg1"/>
                </a:solidFill>
              </a:rPr>
              <a:t> </a:t>
            </a:r>
            <a:r>
              <a:rPr lang="pt-BR" sz="1400" dirty="0" err="1">
                <a:solidFill>
                  <a:schemeClr val="bg1"/>
                </a:solidFill>
              </a:rPr>
              <a:t>TestBufs</a:t>
            </a:r>
            <a:r>
              <a:rPr lang="pt-BR" sz="1400" dirty="0">
                <a:solidFill>
                  <a:schemeClr val="bg1"/>
                </a:solidFill>
              </a:rPr>
              <a:t> : </a:t>
            </a:r>
            <a:r>
              <a:rPr lang="pt-BR" sz="1400" dirty="0" err="1">
                <a:solidFill>
                  <a:schemeClr val="bg1"/>
                </a:solidFill>
              </a:rPr>
              <a:t>SyncListStruct</a:t>
            </a:r>
            <a:r>
              <a:rPr lang="pt-BR" sz="1400" dirty="0">
                <a:solidFill>
                  <a:schemeClr val="bg1"/>
                </a:solidFill>
              </a:rPr>
              <a:t>&lt;</a:t>
            </a:r>
            <a:r>
              <a:rPr lang="pt-BR" sz="1400" dirty="0" err="1">
                <a:solidFill>
                  <a:schemeClr val="bg1"/>
                </a:solidFill>
              </a:rPr>
              <a:t>Buf</a:t>
            </a:r>
            <a:r>
              <a:rPr lang="pt-BR" sz="1400" dirty="0">
                <a:solidFill>
                  <a:schemeClr val="bg1"/>
                </a:solidFill>
              </a:rPr>
              <a:t>&gt; {}</a:t>
            </a:r>
          </a:p>
          <a:p>
            <a:pPr marL="0" indent="0">
              <a:buNone/>
            </a:pPr>
            <a:r>
              <a:rPr lang="pt-BR" sz="1400" dirty="0">
                <a:solidFill>
                  <a:schemeClr val="bg1"/>
                </a:solidFill>
              </a:rPr>
              <a:t>    </a:t>
            </a:r>
            <a:r>
              <a:rPr lang="pt-BR" sz="1400" dirty="0" err="1">
                <a:solidFill>
                  <a:schemeClr val="bg1"/>
                </a:solidFill>
              </a:rPr>
              <a:t>TestBufs</a:t>
            </a:r>
            <a:r>
              <a:rPr lang="pt-BR" sz="1400" dirty="0">
                <a:solidFill>
                  <a:schemeClr val="bg1"/>
                </a:solidFill>
              </a:rPr>
              <a:t> </a:t>
            </a:r>
            <a:r>
              <a:rPr lang="pt-BR" sz="1400" dirty="0" err="1">
                <a:solidFill>
                  <a:schemeClr val="bg1"/>
                </a:solidFill>
              </a:rPr>
              <a:t>m_bufs</a:t>
            </a:r>
            <a:r>
              <a:rPr lang="pt-BR" sz="1400" dirty="0">
                <a:solidFill>
                  <a:schemeClr val="bg1"/>
                </a:solidFill>
              </a:rPr>
              <a:t> = new </a:t>
            </a:r>
            <a:r>
              <a:rPr lang="pt-BR" sz="1400" dirty="0" err="1">
                <a:solidFill>
                  <a:schemeClr val="bg1"/>
                </a:solidFill>
              </a:rPr>
              <a:t>TestBufs</a:t>
            </a:r>
            <a:r>
              <a:rPr lang="pt-BR" sz="1400" dirty="0">
                <a:solidFill>
                  <a:schemeClr val="bg1"/>
                </a:solidFill>
              </a:rPr>
              <a:t>();</a:t>
            </a:r>
          </a:p>
          <a:p>
            <a:pPr marL="0" indent="0">
              <a:buNone/>
            </a:pPr>
            <a:r>
              <a:rPr lang="pt-BR" sz="1400" dirty="0">
                <a:solidFill>
                  <a:schemeClr val="bg1"/>
                </a:solidFill>
              </a:rPr>
              <a:t>    </a:t>
            </a:r>
          </a:p>
          <a:p>
            <a:pPr marL="0" indent="0">
              <a:buNone/>
            </a:pPr>
            <a:r>
              <a:rPr lang="pt-BR" sz="1400" dirty="0">
                <a:solidFill>
                  <a:schemeClr val="bg1"/>
                </a:solidFill>
              </a:rPr>
              <a:t>    </a:t>
            </a:r>
            <a:r>
              <a:rPr lang="pt-BR" sz="1400" dirty="0" err="1">
                <a:solidFill>
                  <a:schemeClr val="bg1"/>
                </a:solidFill>
              </a:rPr>
              <a:t>void</a:t>
            </a:r>
            <a:r>
              <a:rPr lang="pt-BR" sz="1400" dirty="0">
                <a:solidFill>
                  <a:schemeClr val="bg1"/>
                </a:solidFill>
              </a:rPr>
              <a:t> </a:t>
            </a:r>
            <a:r>
              <a:rPr lang="pt-BR" sz="1400" dirty="0" err="1">
                <a:solidFill>
                  <a:schemeClr val="bg1"/>
                </a:solidFill>
              </a:rPr>
              <a:t>BufChanged</a:t>
            </a:r>
            <a:r>
              <a:rPr lang="pt-BR" sz="1400" dirty="0">
                <a:solidFill>
                  <a:schemeClr val="bg1"/>
                </a:solidFill>
              </a:rPr>
              <a:t>(</a:t>
            </a:r>
            <a:r>
              <a:rPr lang="pt-BR" sz="1400" dirty="0" err="1">
                <a:solidFill>
                  <a:schemeClr val="bg1"/>
                </a:solidFill>
              </a:rPr>
              <a:t>SyncListStruct</a:t>
            </a:r>
            <a:r>
              <a:rPr lang="pt-BR" sz="1400" dirty="0">
                <a:solidFill>
                  <a:schemeClr val="bg1"/>
                </a:solidFill>
              </a:rPr>
              <a:t>&lt;</a:t>
            </a:r>
            <a:r>
              <a:rPr lang="pt-BR" sz="1400" dirty="0" err="1">
                <a:solidFill>
                  <a:schemeClr val="bg1"/>
                </a:solidFill>
              </a:rPr>
              <a:t>Buf</a:t>
            </a:r>
            <a:r>
              <a:rPr lang="pt-BR" sz="1400" dirty="0">
                <a:solidFill>
                  <a:schemeClr val="bg1"/>
                </a:solidFill>
              </a:rPr>
              <a:t>&gt;.</a:t>
            </a:r>
            <a:r>
              <a:rPr lang="pt-BR" sz="1400" dirty="0" err="1">
                <a:solidFill>
                  <a:schemeClr val="bg1"/>
                </a:solidFill>
              </a:rPr>
              <a:t>Operation</a:t>
            </a:r>
            <a:r>
              <a:rPr lang="pt-BR" sz="1400" dirty="0">
                <a:solidFill>
                  <a:schemeClr val="bg1"/>
                </a:solidFill>
              </a:rPr>
              <a:t> </a:t>
            </a:r>
            <a:r>
              <a:rPr lang="pt-BR" sz="1400" dirty="0" err="1">
                <a:solidFill>
                  <a:schemeClr val="bg1"/>
                </a:solidFill>
              </a:rPr>
              <a:t>op</a:t>
            </a:r>
            <a:r>
              <a:rPr lang="pt-BR" sz="1400" dirty="0">
                <a:solidFill>
                  <a:schemeClr val="bg1"/>
                </a:solidFill>
              </a:rPr>
              <a:t>, </a:t>
            </a:r>
            <a:r>
              <a:rPr lang="pt-BR" sz="1400" dirty="0" err="1">
                <a:solidFill>
                  <a:schemeClr val="bg1"/>
                </a:solidFill>
              </a:rPr>
              <a:t>int</a:t>
            </a:r>
            <a:r>
              <a:rPr lang="pt-BR" sz="1400" dirty="0">
                <a:solidFill>
                  <a:schemeClr val="bg1"/>
                </a:solidFill>
              </a:rPr>
              <a:t> </a:t>
            </a:r>
            <a:r>
              <a:rPr lang="pt-BR" sz="1400" dirty="0" err="1">
                <a:solidFill>
                  <a:schemeClr val="bg1"/>
                </a:solidFill>
              </a:rPr>
              <a:t>itemIndex</a:t>
            </a:r>
            <a:r>
              <a:rPr lang="pt-BR" sz="1400" dirty="0">
                <a:solidFill>
                  <a:schemeClr val="bg1"/>
                </a:solidFill>
              </a:rPr>
              <a:t>)</a:t>
            </a:r>
          </a:p>
          <a:p>
            <a:pPr marL="0" indent="0">
              <a:buNone/>
            </a:pPr>
            <a:r>
              <a:rPr lang="pt-BR" sz="1400" dirty="0">
                <a:solidFill>
                  <a:schemeClr val="bg1"/>
                </a:solidFill>
              </a:rPr>
              <a:t>    {</a:t>
            </a:r>
          </a:p>
          <a:p>
            <a:pPr marL="0" indent="0">
              <a:buNone/>
            </a:pPr>
            <a:r>
              <a:rPr lang="pt-BR" sz="1400" dirty="0">
                <a:solidFill>
                  <a:schemeClr val="bg1"/>
                </a:solidFill>
              </a:rPr>
              <a:t>        </a:t>
            </a:r>
            <a:r>
              <a:rPr lang="pt-BR" sz="1400" dirty="0" err="1">
                <a:solidFill>
                  <a:schemeClr val="bg1"/>
                </a:solidFill>
              </a:rPr>
              <a:t>Debug.Log</a:t>
            </a:r>
            <a:r>
              <a:rPr lang="pt-BR" sz="1400" dirty="0">
                <a:solidFill>
                  <a:schemeClr val="bg1"/>
                </a:solidFill>
              </a:rPr>
              <a:t>("</a:t>
            </a:r>
            <a:r>
              <a:rPr lang="pt-BR" sz="1400" dirty="0" err="1">
                <a:solidFill>
                  <a:schemeClr val="bg1"/>
                </a:solidFill>
              </a:rPr>
              <a:t>buf</a:t>
            </a:r>
            <a:r>
              <a:rPr lang="pt-BR" sz="1400" dirty="0">
                <a:solidFill>
                  <a:schemeClr val="bg1"/>
                </a:solidFill>
              </a:rPr>
              <a:t> </a:t>
            </a:r>
            <a:r>
              <a:rPr lang="pt-BR" sz="1400" dirty="0" err="1">
                <a:solidFill>
                  <a:schemeClr val="bg1"/>
                </a:solidFill>
              </a:rPr>
              <a:t>changed</a:t>
            </a:r>
            <a:r>
              <a:rPr lang="pt-BR" sz="1400" dirty="0">
                <a:solidFill>
                  <a:schemeClr val="bg1"/>
                </a:solidFill>
              </a:rPr>
              <a:t>:" + </a:t>
            </a:r>
            <a:r>
              <a:rPr lang="pt-BR" sz="1400" dirty="0" err="1">
                <a:solidFill>
                  <a:schemeClr val="bg1"/>
                </a:solidFill>
              </a:rPr>
              <a:t>op</a:t>
            </a:r>
            <a:r>
              <a:rPr lang="pt-BR" sz="1400" dirty="0">
                <a:solidFill>
                  <a:schemeClr val="bg1"/>
                </a:solidFill>
              </a:rPr>
              <a:t>);</a:t>
            </a:r>
          </a:p>
          <a:p>
            <a:pPr marL="0" indent="0">
              <a:buNone/>
            </a:pPr>
            <a:r>
              <a:rPr lang="pt-BR" sz="1400" dirty="0">
                <a:solidFill>
                  <a:schemeClr val="bg1"/>
                </a:solidFill>
              </a:rPr>
              <a:t>    }</a:t>
            </a:r>
          </a:p>
          <a:p>
            <a:pPr marL="0" indent="0">
              <a:buNone/>
            </a:pPr>
            <a:r>
              <a:rPr lang="pt-BR" sz="1400" dirty="0">
                <a:solidFill>
                  <a:schemeClr val="bg1"/>
                </a:solidFill>
              </a:rPr>
              <a:t>    </a:t>
            </a:r>
          </a:p>
          <a:p>
            <a:pPr marL="0" indent="0">
              <a:buNone/>
            </a:pPr>
            <a:r>
              <a:rPr lang="pt-BR" sz="1400" dirty="0">
                <a:solidFill>
                  <a:schemeClr val="bg1"/>
                </a:solidFill>
              </a:rPr>
              <a:t>    </a:t>
            </a:r>
            <a:r>
              <a:rPr lang="pt-BR" sz="1400" dirty="0" err="1">
                <a:solidFill>
                  <a:schemeClr val="bg1"/>
                </a:solidFill>
              </a:rPr>
              <a:t>void</a:t>
            </a:r>
            <a:r>
              <a:rPr lang="pt-BR" sz="1400" dirty="0">
                <a:solidFill>
                  <a:schemeClr val="bg1"/>
                </a:solidFill>
              </a:rPr>
              <a:t> Start()</a:t>
            </a:r>
          </a:p>
          <a:p>
            <a:pPr marL="0" indent="0">
              <a:buNone/>
            </a:pPr>
            <a:r>
              <a:rPr lang="pt-BR" sz="1400" dirty="0">
                <a:solidFill>
                  <a:schemeClr val="bg1"/>
                </a:solidFill>
              </a:rPr>
              <a:t>    {</a:t>
            </a:r>
          </a:p>
          <a:p>
            <a:pPr marL="0" indent="0">
              <a:buNone/>
            </a:pPr>
            <a:r>
              <a:rPr lang="pt-BR" sz="1400" dirty="0">
                <a:solidFill>
                  <a:schemeClr val="bg1"/>
                </a:solidFill>
              </a:rPr>
              <a:t>        </a:t>
            </a:r>
            <a:r>
              <a:rPr lang="pt-BR" sz="1400" dirty="0" err="1">
                <a:solidFill>
                  <a:schemeClr val="bg1"/>
                </a:solidFill>
              </a:rPr>
              <a:t>m_bufs.Callback</a:t>
            </a:r>
            <a:r>
              <a:rPr lang="pt-BR" sz="1400" dirty="0">
                <a:solidFill>
                  <a:schemeClr val="bg1"/>
                </a:solidFill>
              </a:rPr>
              <a:t> = </a:t>
            </a:r>
            <a:r>
              <a:rPr lang="pt-BR" sz="1400" dirty="0" err="1">
                <a:solidFill>
                  <a:schemeClr val="bg1"/>
                </a:solidFill>
              </a:rPr>
              <a:t>BufChanged</a:t>
            </a:r>
            <a:r>
              <a:rPr lang="pt-BR" sz="1400" dirty="0">
                <a:solidFill>
                  <a:schemeClr val="bg1"/>
                </a:solidFill>
              </a:rPr>
              <a:t>;</a:t>
            </a:r>
          </a:p>
          <a:p>
            <a:pPr marL="0" indent="0">
              <a:buNone/>
            </a:pPr>
            <a:r>
              <a:rPr lang="pt-BR" sz="1400" dirty="0">
                <a:solidFill>
                  <a:schemeClr val="bg1"/>
                </a:solidFill>
              </a:rPr>
              <a:t>    }</a:t>
            </a:r>
          </a:p>
          <a:p>
            <a:pPr marL="0" indent="0">
              <a:buNone/>
            </a:pPr>
            <a:r>
              <a:rPr lang="pt-BR" sz="1400" dirty="0">
                <a:solidFill>
                  <a:schemeClr val="bg1"/>
                </a:solidFill>
              </a:rPr>
              <a:t>}</a:t>
            </a:r>
          </a:p>
        </p:txBody>
      </p:sp>
    </p:spTree>
    <p:extLst>
      <p:ext uri="{BB962C8B-B14F-4D97-AF65-F5344CB8AC3E}">
        <p14:creationId xmlns:p14="http://schemas.microsoft.com/office/powerpoint/2010/main" val="842880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Ações Remotas (Remote </a:t>
            </a:r>
            <a:r>
              <a:rPr lang="pt-BR" sz="2800" dirty="0" err="1"/>
              <a:t>Actions</a:t>
            </a:r>
            <a:r>
              <a:rPr lang="pt-BR" sz="2800" dirty="0"/>
              <a:t>)</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Temos diversas maneiras de executar ações em um jogo em rede</a:t>
            </a:r>
          </a:p>
          <a:p>
            <a:endParaRPr lang="pt-BR" sz="2400" dirty="0">
              <a:solidFill>
                <a:schemeClr val="bg1">
                  <a:lumMod val="95000"/>
                </a:schemeClr>
              </a:solidFill>
            </a:endParaRPr>
          </a:p>
          <a:p>
            <a:r>
              <a:rPr lang="pt-BR" sz="2400" dirty="0">
                <a:solidFill>
                  <a:schemeClr val="bg1">
                    <a:lumMod val="95000"/>
                  </a:schemeClr>
                </a:solidFill>
              </a:rPr>
              <a:t>Esse tipo de ação pode ser chamado de Chamadas de Procedimento Remoto (RPC)</a:t>
            </a:r>
          </a:p>
          <a:p>
            <a:endParaRPr lang="pt-BR" sz="2400" dirty="0">
              <a:solidFill>
                <a:schemeClr val="bg1">
                  <a:lumMod val="95000"/>
                </a:schemeClr>
              </a:solidFill>
            </a:endParaRPr>
          </a:p>
          <a:p>
            <a:r>
              <a:rPr lang="pt-BR" sz="2400" dirty="0">
                <a:solidFill>
                  <a:schemeClr val="bg1">
                    <a:lumMod val="95000"/>
                  </a:schemeClr>
                </a:solidFill>
              </a:rPr>
              <a:t>Existem dois tipos de </a:t>
            </a:r>
            <a:r>
              <a:rPr lang="pt-BR" sz="2400" dirty="0" err="1">
                <a:solidFill>
                  <a:schemeClr val="bg1">
                    <a:lumMod val="95000"/>
                  </a:schemeClr>
                </a:solidFill>
              </a:rPr>
              <a:t>RPCs</a:t>
            </a:r>
            <a:r>
              <a:rPr lang="pt-BR" sz="2400" dirty="0">
                <a:solidFill>
                  <a:schemeClr val="bg1">
                    <a:lumMod val="95000"/>
                  </a:schemeClr>
                </a:solidFill>
              </a:rPr>
              <a:t> no sistema de rede </a:t>
            </a:r>
            <a:r>
              <a:rPr lang="pt-BR" sz="2400" dirty="0" err="1">
                <a:solidFill>
                  <a:schemeClr val="bg1">
                    <a:lumMod val="95000"/>
                  </a:schemeClr>
                </a:solidFill>
              </a:rPr>
              <a:t>Unity</a:t>
            </a:r>
            <a:r>
              <a:rPr lang="pt-BR" sz="2400" dirty="0">
                <a:solidFill>
                  <a:schemeClr val="bg1">
                    <a:lumMod val="95000"/>
                  </a:schemeClr>
                </a:solidFill>
              </a:rPr>
              <a:t>:</a:t>
            </a:r>
          </a:p>
          <a:p>
            <a:pPr lvl="1">
              <a:buFont typeface="Wingdings" panose="05000000000000000000" pitchFamily="2" charset="2"/>
              <a:buChar char="ü"/>
            </a:pPr>
            <a:r>
              <a:rPr lang="pt-BR" sz="2000" dirty="0" err="1">
                <a:solidFill>
                  <a:schemeClr val="bg1">
                    <a:lumMod val="95000"/>
                  </a:schemeClr>
                </a:solidFill>
              </a:rPr>
              <a:t>Commands</a:t>
            </a:r>
            <a:r>
              <a:rPr lang="pt-BR" sz="2000" dirty="0">
                <a:solidFill>
                  <a:schemeClr val="bg1">
                    <a:lumMod val="95000"/>
                  </a:schemeClr>
                </a:solidFill>
              </a:rPr>
              <a:t> - chamadas do cliente e executados no servidor</a:t>
            </a:r>
          </a:p>
          <a:p>
            <a:pPr lvl="1">
              <a:buFont typeface="Wingdings" panose="05000000000000000000" pitchFamily="2" charset="2"/>
              <a:buChar char="ü"/>
            </a:pPr>
            <a:r>
              <a:rPr lang="pt-BR" sz="2000" dirty="0" err="1">
                <a:solidFill>
                  <a:schemeClr val="bg1">
                    <a:lumMod val="95000"/>
                  </a:schemeClr>
                </a:solidFill>
              </a:rPr>
              <a:t>ClientRpc</a:t>
            </a:r>
            <a:r>
              <a:rPr lang="pt-BR" sz="2000" dirty="0">
                <a:solidFill>
                  <a:schemeClr val="bg1">
                    <a:lumMod val="95000"/>
                  </a:schemeClr>
                </a:solidFill>
              </a:rPr>
              <a:t> - chamadas no servidor e executadas em clientes</a:t>
            </a:r>
            <a:endParaRPr lang="pt-BR" sz="2400" dirty="0">
              <a:solidFill>
                <a:schemeClr val="bg1">
                  <a:lumMod val="95000"/>
                </a:schemeClr>
              </a:solidFill>
            </a:endParaRPr>
          </a:p>
          <a:p>
            <a:endParaRPr lang="pt-BR" sz="2400" dirty="0">
              <a:solidFill>
                <a:schemeClr val="bg1">
                  <a:lumMod val="95000"/>
                </a:schemeClr>
              </a:solidFill>
            </a:endParaRPr>
          </a:p>
          <a:p>
            <a:pPr marL="0" indent="0">
              <a:buNone/>
            </a:pPr>
            <a:endParaRPr lang="pt-BR" sz="1200" dirty="0">
              <a:solidFill>
                <a:schemeClr val="bg1">
                  <a:lumMod val="95000"/>
                </a:schemeClr>
              </a:solidFill>
            </a:endParaRPr>
          </a:p>
        </p:txBody>
      </p:sp>
    </p:spTree>
    <p:extLst>
      <p:ext uri="{BB962C8B-B14F-4D97-AF65-F5344CB8AC3E}">
        <p14:creationId xmlns:p14="http://schemas.microsoft.com/office/powerpoint/2010/main" val="106395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Commands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Os comandos são enviados dos objetos de jogador (Players) no </a:t>
            </a:r>
            <a:r>
              <a:rPr lang="pt-BR" sz="2400" dirty="0">
                <a:solidFill>
                  <a:srgbClr val="FF0000"/>
                </a:solidFill>
              </a:rPr>
              <a:t>cliente </a:t>
            </a:r>
            <a:r>
              <a:rPr lang="pt-BR" sz="2400" dirty="0">
                <a:solidFill>
                  <a:schemeClr val="bg1">
                    <a:lumMod val="95000"/>
                  </a:schemeClr>
                </a:solidFill>
              </a:rPr>
              <a:t>para objetos de jogador (Players) no </a:t>
            </a:r>
            <a:r>
              <a:rPr lang="pt-BR" sz="2400" dirty="0">
                <a:solidFill>
                  <a:srgbClr val="FF0000"/>
                </a:solidFill>
              </a:rPr>
              <a:t>servidor</a:t>
            </a:r>
            <a:endParaRPr lang="pt-BR" sz="2400" dirty="0">
              <a:solidFill>
                <a:schemeClr val="bg1">
                  <a:lumMod val="95000"/>
                </a:schemeClr>
              </a:solidFill>
            </a:endParaRPr>
          </a:p>
          <a:p>
            <a:r>
              <a:rPr lang="pt-BR" sz="2400" dirty="0">
                <a:solidFill>
                  <a:schemeClr val="bg1">
                    <a:lumMod val="95000"/>
                  </a:schemeClr>
                </a:solidFill>
              </a:rPr>
              <a:t>Por segurança, os comandos só podem ser enviados do seu objeto player, portanto, você não pode controlar os objetos de outros jogadores</a:t>
            </a:r>
          </a:p>
          <a:p>
            <a:r>
              <a:rPr lang="pt-BR" sz="2400" dirty="0">
                <a:solidFill>
                  <a:schemeClr val="bg1">
                    <a:lumMod val="95000"/>
                  </a:schemeClr>
                </a:solidFill>
              </a:rPr>
              <a:t>Para fazer uma função em um comando, adicione o atributo personalizado </a:t>
            </a:r>
            <a:r>
              <a:rPr lang="pt-BR" sz="2400" dirty="0">
                <a:solidFill>
                  <a:srgbClr val="FF0000"/>
                </a:solidFill>
              </a:rPr>
              <a:t>[</a:t>
            </a:r>
            <a:r>
              <a:rPr lang="pt-BR" sz="2400" dirty="0" err="1">
                <a:solidFill>
                  <a:srgbClr val="FF0000"/>
                </a:solidFill>
              </a:rPr>
              <a:t>Command</a:t>
            </a:r>
            <a:r>
              <a:rPr lang="pt-BR" sz="2400" dirty="0">
                <a:solidFill>
                  <a:srgbClr val="FF0000"/>
                </a:solidFill>
              </a:rPr>
              <a:t>] </a:t>
            </a:r>
            <a:r>
              <a:rPr lang="pt-BR" sz="2400" dirty="0">
                <a:solidFill>
                  <a:schemeClr val="bg1">
                    <a:lumMod val="95000"/>
                  </a:schemeClr>
                </a:solidFill>
              </a:rPr>
              <a:t>e o prefixo </a:t>
            </a:r>
            <a:r>
              <a:rPr lang="pt-BR" sz="2400" dirty="0" err="1">
                <a:solidFill>
                  <a:srgbClr val="FF0000"/>
                </a:solidFill>
              </a:rPr>
              <a:t>Cmd</a:t>
            </a:r>
            <a:endParaRPr lang="pt-BR" sz="2400" dirty="0">
              <a:solidFill>
                <a:schemeClr val="bg1">
                  <a:lumMod val="95000"/>
                </a:schemeClr>
              </a:solidFill>
            </a:endParaRPr>
          </a:p>
          <a:p>
            <a:r>
              <a:rPr lang="pt-BR" sz="2400" dirty="0">
                <a:solidFill>
                  <a:schemeClr val="bg1">
                    <a:lumMod val="95000"/>
                  </a:schemeClr>
                </a:solidFill>
              </a:rPr>
              <a:t>Esta função agora será executada no </a:t>
            </a:r>
            <a:r>
              <a:rPr lang="pt-BR" sz="2400" dirty="0">
                <a:solidFill>
                  <a:srgbClr val="FF0000"/>
                </a:solidFill>
              </a:rPr>
              <a:t>servidor</a:t>
            </a:r>
            <a:r>
              <a:rPr lang="pt-BR" sz="2400" dirty="0">
                <a:solidFill>
                  <a:schemeClr val="bg1">
                    <a:lumMod val="95000"/>
                  </a:schemeClr>
                </a:solidFill>
              </a:rPr>
              <a:t> quando for chamado no </a:t>
            </a:r>
            <a:r>
              <a:rPr lang="pt-BR" sz="2400" dirty="0">
                <a:solidFill>
                  <a:srgbClr val="FF0000"/>
                </a:solidFill>
              </a:rPr>
              <a:t>cliente</a:t>
            </a:r>
          </a:p>
          <a:p>
            <a:r>
              <a:rPr lang="pt-BR" sz="2400" dirty="0">
                <a:solidFill>
                  <a:schemeClr val="bg1">
                    <a:lumMod val="95000"/>
                  </a:schemeClr>
                </a:solidFill>
              </a:rPr>
              <a:t>Qualquer argumento será </a:t>
            </a:r>
            <a:r>
              <a:rPr lang="pt-BR" sz="2400" dirty="0">
                <a:solidFill>
                  <a:srgbClr val="FF0000"/>
                </a:solidFill>
              </a:rPr>
              <a:t>automaticamente</a:t>
            </a:r>
            <a:r>
              <a:rPr lang="pt-BR" sz="2400" dirty="0">
                <a:solidFill>
                  <a:schemeClr val="bg1">
                    <a:lumMod val="95000"/>
                  </a:schemeClr>
                </a:solidFill>
              </a:rPr>
              <a:t> passado para o servidor com o comando</a:t>
            </a:r>
          </a:p>
          <a:p>
            <a:endParaRPr lang="pt-BR" sz="2400" dirty="0">
              <a:solidFill>
                <a:schemeClr val="bg1">
                  <a:lumMod val="95000"/>
                </a:schemeClr>
              </a:solidFill>
            </a:endParaRPr>
          </a:p>
          <a:p>
            <a:pPr marL="0" indent="0">
              <a:buNone/>
            </a:pPr>
            <a:endParaRPr lang="pt-BR" sz="1200" dirty="0">
              <a:solidFill>
                <a:schemeClr val="bg1">
                  <a:lumMod val="95000"/>
                </a:schemeClr>
              </a:solidFill>
            </a:endParaRPr>
          </a:p>
        </p:txBody>
      </p:sp>
    </p:spTree>
    <p:extLst>
      <p:ext uri="{BB962C8B-B14F-4D97-AF65-F5344CB8AC3E}">
        <p14:creationId xmlns:p14="http://schemas.microsoft.com/office/powerpoint/2010/main" val="155011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Commands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endParaRPr lang="pt-BR" sz="2400" dirty="0">
              <a:solidFill>
                <a:schemeClr val="bg1">
                  <a:lumMod val="95000"/>
                </a:schemeClr>
              </a:solidFill>
            </a:endParaRPr>
          </a:p>
          <a:p>
            <a:endParaRPr lang="pt-BR" sz="2400" dirty="0">
              <a:solidFill>
                <a:schemeClr val="bg1">
                  <a:lumMod val="95000"/>
                </a:schemeClr>
              </a:solidFill>
            </a:endParaRPr>
          </a:p>
          <a:p>
            <a:pPr marL="0" indent="0">
              <a:buNone/>
            </a:pPr>
            <a:endParaRPr lang="pt-BR" sz="1200" dirty="0">
              <a:solidFill>
                <a:schemeClr val="bg1">
                  <a:lumMod val="95000"/>
                </a:schemeClr>
              </a:solidFill>
            </a:endParaRPr>
          </a:p>
        </p:txBody>
      </p:sp>
      <p:sp>
        <p:nvSpPr>
          <p:cNvPr id="6" name="Espaço Reservado para Conteúdo 2"/>
          <p:cNvSpPr>
            <a:spLocks noGrp="1"/>
          </p:cNvSpPr>
          <p:nvPr>
            <p:ph sz="half" idx="1"/>
          </p:nvPr>
        </p:nvSpPr>
        <p:spPr>
          <a:xfrm>
            <a:off x="457200" y="1178011"/>
            <a:ext cx="1839951" cy="584887"/>
          </a:xfrm>
        </p:spPr>
        <p:txBody>
          <a:bodyPr/>
          <a:lstStyle/>
          <a:p>
            <a:pPr marL="0" indent="0">
              <a:buNone/>
            </a:pPr>
            <a:r>
              <a:rPr lang="pt-BR" sz="2400" dirty="0">
                <a:solidFill>
                  <a:schemeClr val="bg1">
                    <a:lumMod val="95000"/>
                  </a:schemeClr>
                </a:solidFill>
              </a:rPr>
              <a:t>Exemplo:</a:t>
            </a:r>
            <a:endParaRPr lang="pt-BR" sz="1200" dirty="0">
              <a:solidFill>
                <a:schemeClr val="bg1">
                  <a:lumMod val="95000"/>
                </a:schemeClr>
              </a:solidFill>
            </a:endParaRPr>
          </a:p>
        </p:txBody>
      </p:sp>
      <p:pic>
        <p:nvPicPr>
          <p:cNvPr id="7" name="Imagem 6"/>
          <p:cNvPicPr>
            <a:picLocks noChangeAspect="1"/>
          </p:cNvPicPr>
          <p:nvPr/>
        </p:nvPicPr>
        <p:blipFill rotWithShape="1">
          <a:blip r:embed="rId3"/>
          <a:srcRect l="22820" t="23167" r="45128" b="4800"/>
          <a:stretch/>
        </p:blipFill>
        <p:spPr>
          <a:xfrm>
            <a:off x="2446238" y="1205368"/>
            <a:ext cx="4355409" cy="5261334"/>
          </a:xfrm>
          <a:prstGeom prst="rect">
            <a:avLst/>
          </a:prstGeom>
        </p:spPr>
      </p:pic>
    </p:spTree>
    <p:extLst>
      <p:ext uri="{BB962C8B-B14F-4D97-AF65-F5344CB8AC3E}">
        <p14:creationId xmlns:p14="http://schemas.microsoft.com/office/powerpoint/2010/main" val="1768439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Commands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Tenha cuidado ao enviar comandos do cliente em cada quadro! Isso pode causar muito tráfego de rede</a:t>
            </a:r>
          </a:p>
          <a:p>
            <a:r>
              <a:rPr lang="pt-BR" sz="2400" dirty="0">
                <a:solidFill>
                  <a:schemeClr val="bg1">
                    <a:lumMod val="95000"/>
                  </a:schemeClr>
                </a:solidFill>
              </a:rPr>
              <a:t>Por padrão, os comandos são enviados no canal </a:t>
            </a:r>
            <a:r>
              <a:rPr lang="pt-BR" sz="2400" dirty="0">
                <a:solidFill>
                  <a:srgbClr val="FF0000"/>
                </a:solidFill>
              </a:rPr>
              <a:t>zero</a:t>
            </a:r>
            <a:r>
              <a:rPr lang="pt-BR" sz="2400" dirty="0">
                <a:solidFill>
                  <a:schemeClr val="bg1">
                    <a:lumMod val="95000"/>
                  </a:schemeClr>
                </a:solidFill>
              </a:rPr>
              <a:t> - o canal confiável padrão. Então, por padrão, todos os comandos são enviados de forma confiável para o servidor. Isso pode ser personalizado com o parâmetro </a:t>
            </a:r>
            <a:r>
              <a:rPr lang="pt-BR" sz="2400" dirty="0" err="1">
                <a:solidFill>
                  <a:srgbClr val="FF0000"/>
                </a:solidFill>
              </a:rPr>
              <a:t>Channel</a:t>
            </a:r>
            <a:r>
              <a:rPr lang="pt-BR" sz="2400" dirty="0">
                <a:solidFill>
                  <a:schemeClr val="bg1">
                    <a:lumMod val="95000"/>
                  </a:schemeClr>
                </a:solidFill>
              </a:rPr>
              <a:t> do atributo personalizado </a:t>
            </a:r>
            <a:r>
              <a:rPr lang="pt-BR" sz="2400" dirty="0">
                <a:solidFill>
                  <a:srgbClr val="FF0000"/>
                </a:solidFill>
              </a:rPr>
              <a:t>[</a:t>
            </a:r>
            <a:r>
              <a:rPr lang="pt-BR" sz="2400" dirty="0" err="1">
                <a:solidFill>
                  <a:srgbClr val="FF0000"/>
                </a:solidFill>
              </a:rPr>
              <a:t>Command</a:t>
            </a:r>
            <a:r>
              <a:rPr lang="pt-BR" sz="2400" dirty="0">
                <a:solidFill>
                  <a:srgbClr val="FF0000"/>
                </a:solidFill>
              </a:rPr>
              <a:t>]</a:t>
            </a:r>
            <a:endParaRPr lang="pt-BR" sz="2400" dirty="0">
              <a:solidFill>
                <a:schemeClr val="bg1">
                  <a:lumMod val="95000"/>
                </a:schemeClr>
              </a:solidFill>
            </a:endParaRPr>
          </a:p>
          <a:p>
            <a:r>
              <a:rPr lang="pt-BR" sz="2400" dirty="0">
                <a:solidFill>
                  <a:schemeClr val="bg1">
                    <a:lumMod val="95000"/>
                  </a:schemeClr>
                </a:solidFill>
              </a:rPr>
              <a:t>Este parâmetro deve ser um número inteiro, representando o número do canal</a:t>
            </a:r>
          </a:p>
          <a:p>
            <a:r>
              <a:rPr lang="pt-BR" sz="2400" dirty="0">
                <a:solidFill>
                  <a:schemeClr val="bg1">
                    <a:lumMod val="95000"/>
                  </a:schemeClr>
                </a:solidFill>
              </a:rPr>
              <a:t>O canal 1 também é configurado por padrão para ser um canal não confiável, então, para usá-lo, mude o valor 1 para o parâmetro no atributo Comando, assim:</a:t>
            </a:r>
          </a:p>
          <a:p>
            <a:pPr marL="457200" lvl="1" indent="0">
              <a:buNone/>
            </a:pPr>
            <a:r>
              <a:rPr lang="pt-BR" sz="1600" dirty="0">
                <a:solidFill>
                  <a:srgbClr val="FF0000"/>
                </a:solidFill>
              </a:rPr>
              <a:t>[</a:t>
            </a:r>
            <a:r>
              <a:rPr lang="pt-BR" sz="1600" dirty="0" err="1">
                <a:solidFill>
                  <a:srgbClr val="FF0000"/>
                </a:solidFill>
              </a:rPr>
              <a:t>Command</a:t>
            </a:r>
            <a:r>
              <a:rPr lang="pt-BR" sz="1600" dirty="0">
                <a:solidFill>
                  <a:srgbClr val="FF0000"/>
                </a:solidFill>
              </a:rPr>
              <a:t>(</a:t>
            </a:r>
            <a:r>
              <a:rPr lang="pt-BR" sz="1600" dirty="0" err="1">
                <a:solidFill>
                  <a:srgbClr val="FF0000"/>
                </a:solidFill>
              </a:rPr>
              <a:t>channel</a:t>
            </a:r>
            <a:r>
              <a:rPr lang="pt-BR" sz="1600" dirty="0">
                <a:solidFill>
                  <a:srgbClr val="FF0000"/>
                </a:solidFill>
              </a:rPr>
              <a:t>=1)]</a:t>
            </a:r>
          </a:p>
          <a:p>
            <a:pPr marL="0" indent="0">
              <a:buNone/>
            </a:pPr>
            <a:endParaRPr lang="pt-BR" sz="1200" dirty="0">
              <a:solidFill>
                <a:schemeClr val="bg1">
                  <a:lumMod val="95000"/>
                </a:schemeClr>
              </a:solidFill>
            </a:endParaRPr>
          </a:p>
        </p:txBody>
      </p:sp>
    </p:spTree>
    <p:extLst>
      <p:ext uri="{BB962C8B-B14F-4D97-AF65-F5344CB8AC3E}">
        <p14:creationId xmlns:p14="http://schemas.microsoft.com/office/powerpoint/2010/main" val="3572485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Commands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A partir da versão 5.2 da </a:t>
            </a:r>
            <a:r>
              <a:rPr lang="pt-BR" sz="2400" dirty="0" err="1">
                <a:solidFill>
                  <a:schemeClr val="bg1">
                    <a:lumMod val="95000"/>
                  </a:schemeClr>
                </a:solidFill>
              </a:rPr>
              <a:t>Unity</a:t>
            </a:r>
            <a:r>
              <a:rPr lang="pt-BR" sz="2400" dirty="0">
                <a:solidFill>
                  <a:schemeClr val="bg1">
                    <a:lumMod val="95000"/>
                  </a:schemeClr>
                </a:solidFill>
              </a:rPr>
              <a:t>, é possível enviar comandos de Non-Player </a:t>
            </a:r>
            <a:r>
              <a:rPr lang="pt-BR" sz="2400" dirty="0" err="1">
                <a:solidFill>
                  <a:schemeClr val="bg1">
                    <a:lumMod val="95000"/>
                  </a:schemeClr>
                </a:solidFill>
              </a:rPr>
              <a:t>Objects</a:t>
            </a:r>
            <a:r>
              <a:rPr lang="pt-BR" sz="2400" dirty="0">
                <a:solidFill>
                  <a:schemeClr val="bg1">
                    <a:lumMod val="95000"/>
                  </a:schemeClr>
                </a:solidFill>
              </a:rPr>
              <a:t>, que possuem autoridade de cliente</a:t>
            </a:r>
          </a:p>
          <a:p>
            <a:endParaRPr lang="pt-BR" sz="2400" dirty="0">
              <a:solidFill>
                <a:schemeClr val="bg1">
                  <a:lumMod val="95000"/>
                </a:schemeClr>
              </a:solidFill>
            </a:endParaRPr>
          </a:p>
          <a:p>
            <a:r>
              <a:rPr lang="pt-BR" sz="2400" dirty="0">
                <a:solidFill>
                  <a:schemeClr val="bg1">
                    <a:lumMod val="95000"/>
                  </a:schemeClr>
                </a:solidFill>
              </a:rPr>
              <a:t>Esses objetos devem ter sido gerados com </a:t>
            </a:r>
            <a:r>
              <a:rPr lang="pt-BR" sz="2400" dirty="0" err="1">
                <a:solidFill>
                  <a:srgbClr val="FF0000"/>
                </a:solidFill>
              </a:rPr>
              <a:t>NetworkServer.SpawnWithClientAuthority</a:t>
            </a:r>
            <a:r>
              <a:rPr lang="pt-BR" sz="2400" dirty="0">
                <a:solidFill>
                  <a:schemeClr val="bg1">
                    <a:lumMod val="95000"/>
                  </a:schemeClr>
                </a:solidFill>
              </a:rPr>
              <a:t> ou ter autoridade definida com </a:t>
            </a:r>
            <a:r>
              <a:rPr lang="pt-BR" sz="2400" dirty="0" err="1">
                <a:solidFill>
                  <a:srgbClr val="FF0000"/>
                </a:solidFill>
              </a:rPr>
              <a:t>NetworkIdentity.AssignClientAuthority</a:t>
            </a:r>
            <a:endParaRPr lang="pt-BR" sz="2400" dirty="0">
              <a:solidFill>
                <a:srgbClr val="FF0000"/>
              </a:solidFill>
            </a:endParaRPr>
          </a:p>
          <a:p>
            <a:endParaRPr lang="pt-BR" sz="2400" dirty="0">
              <a:solidFill>
                <a:schemeClr val="bg1">
                  <a:lumMod val="95000"/>
                </a:schemeClr>
              </a:solidFill>
            </a:endParaRPr>
          </a:p>
          <a:p>
            <a:r>
              <a:rPr lang="pt-BR" sz="2400" dirty="0">
                <a:solidFill>
                  <a:schemeClr val="bg1">
                    <a:lumMod val="95000"/>
                  </a:schemeClr>
                </a:solidFill>
              </a:rPr>
              <a:t>Os comandos enviados a partir desses objetos são executados na instância do </a:t>
            </a:r>
            <a:r>
              <a:rPr lang="pt-BR" sz="2400" dirty="0">
                <a:solidFill>
                  <a:srgbClr val="FF0000"/>
                </a:solidFill>
              </a:rPr>
              <a:t>servidor</a:t>
            </a:r>
            <a:r>
              <a:rPr lang="pt-BR" sz="2400" dirty="0">
                <a:solidFill>
                  <a:schemeClr val="bg1">
                    <a:lumMod val="95000"/>
                  </a:schemeClr>
                </a:solidFill>
              </a:rPr>
              <a:t> </a:t>
            </a:r>
            <a:r>
              <a:rPr lang="pt-BR" sz="2400" dirty="0">
                <a:solidFill>
                  <a:srgbClr val="FF0000"/>
                </a:solidFill>
              </a:rPr>
              <a:t>do objeto</a:t>
            </a:r>
            <a:r>
              <a:rPr lang="pt-BR" sz="2400" dirty="0">
                <a:solidFill>
                  <a:schemeClr val="bg1">
                    <a:lumMod val="95000"/>
                  </a:schemeClr>
                </a:solidFill>
              </a:rPr>
              <a:t>, e não no objeto do jogador associado para o cliente</a:t>
            </a:r>
            <a:endParaRPr lang="pt-BR" sz="1200" dirty="0">
              <a:solidFill>
                <a:schemeClr val="bg1">
                  <a:lumMod val="95000"/>
                </a:schemeClr>
              </a:solidFill>
            </a:endParaRPr>
          </a:p>
        </p:txBody>
      </p:sp>
    </p:spTree>
    <p:extLst>
      <p:ext uri="{BB962C8B-B14F-4D97-AF65-F5344CB8AC3E}">
        <p14:creationId xmlns:p14="http://schemas.microsoft.com/office/powerpoint/2010/main" val="3495640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ClientRpc</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200" dirty="0">
                <a:solidFill>
                  <a:schemeClr val="bg1">
                    <a:lumMod val="95000"/>
                  </a:schemeClr>
                </a:solidFill>
              </a:rPr>
              <a:t>As chamadas </a:t>
            </a:r>
            <a:r>
              <a:rPr lang="pt-BR" sz="2200" dirty="0" err="1">
                <a:solidFill>
                  <a:srgbClr val="FF0000"/>
                </a:solidFill>
              </a:rPr>
              <a:t>ClientRpc</a:t>
            </a:r>
            <a:r>
              <a:rPr lang="pt-BR" sz="2200" dirty="0">
                <a:solidFill>
                  <a:schemeClr val="bg1">
                    <a:lumMod val="95000"/>
                  </a:schemeClr>
                </a:solidFill>
              </a:rPr>
              <a:t> são enviadas de </a:t>
            </a:r>
            <a:r>
              <a:rPr lang="pt-BR" sz="2200" dirty="0">
                <a:solidFill>
                  <a:srgbClr val="FF0000"/>
                </a:solidFill>
              </a:rPr>
              <a:t>objetos no servidor</a:t>
            </a:r>
            <a:r>
              <a:rPr lang="pt-BR" sz="2200" dirty="0">
                <a:solidFill>
                  <a:schemeClr val="bg1">
                    <a:lumMod val="95000"/>
                  </a:schemeClr>
                </a:solidFill>
              </a:rPr>
              <a:t> para </a:t>
            </a:r>
            <a:r>
              <a:rPr lang="pt-BR" sz="2200" dirty="0">
                <a:solidFill>
                  <a:srgbClr val="FF0000"/>
                </a:solidFill>
              </a:rPr>
              <a:t>objetos nos clientes</a:t>
            </a:r>
            <a:endParaRPr lang="pt-BR" sz="2200" dirty="0">
              <a:solidFill>
                <a:schemeClr val="bg1">
                  <a:lumMod val="95000"/>
                </a:schemeClr>
              </a:solidFill>
            </a:endParaRPr>
          </a:p>
          <a:p>
            <a:r>
              <a:rPr lang="pt-BR" sz="2200" dirty="0">
                <a:solidFill>
                  <a:schemeClr val="bg1">
                    <a:lumMod val="95000"/>
                  </a:schemeClr>
                </a:solidFill>
              </a:rPr>
              <a:t>Elas podem ser enviadas a partir de qualquer objeto do servidor com uma </a:t>
            </a:r>
            <a:r>
              <a:rPr lang="pt-BR" sz="2200" dirty="0" err="1">
                <a:solidFill>
                  <a:srgbClr val="FF0000"/>
                </a:solidFill>
              </a:rPr>
              <a:t>NetworkIdentity</a:t>
            </a:r>
            <a:r>
              <a:rPr lang="pt-BR" sz="2200" dirty="0">
                <a:solidFill>
                  <a:schemeClr val="bg1">
                    <a:lumMod val="95000"/>
                  </a:schemeClr>
                </a:solidFill>
              </a:rPr>
              <a:t> que foi gerada</a:t>
            </a:r>
          </a:p>
          <a:p>
            <a:r>
              <a:rPr lang="pt-BR" sz="2200" dirty="0">
                <a:solidFill>
                  <a:schemeClr val="bg1">
                    <a:lumMod val="95000"/>
                  </a:schemeClr>
                </a:solidFill>
              </a:rPr>
              <a:t>Uma vez que o servidor possui autoridade, não há problemas de segurança com objetos do servidor que possam enviar essas chamadas</a:t>
            </a:r>
          </a:p>
          <a:p>
            <a:r>
              <a:rPr lang="pt-BR" sz="2200" dirty="0">
                <a:solidFill>
                  <a:schemeClr val="bg1">
                    <a:lumMod val="95000"/>
                  </a:schemeClr>
                </a:solidFill>
              </a:rPr>
              <a:t>Para fazer uma função em uma chamada </a:t>
            </a:r>
            <a:r>
              <a:rPr lang="pt-BR" sz="2200" dirty="0" err="1">
                <a:solidFill>
                  <a:srgbClr val="FF0000"/>
                </a:solidFill>
              </a:rPr>
              <a:t>ClientRpc</a:t>
            </a:r>
            <a:r>
              <a:rPr lang="pt-BR" sz="2200" dirty="0">
                <a:solidFill>
                  <a:schemeClr val="bg1">
                    <a:lumMod val="95000"/>
                  </a:schemeClr>
                </a:solidFill>
              </a:rPr>
              <a:t>, adicione o atributo personalizado </a:t>
            </a:r>
            <a:r>
              <a:rPr lang="pt-BR" sz="2200" dirty="0">
                <a:solidFill>
                  <a:srgbClr val="FF0000"/>
                </a:solidFill>
              </a:rPr>
              <a:t>[</a:t>
            </a:r>
            <a:r>
              <a:rPr lang="pt-BR" sz="2200" dirty="0" err="1">
                <a:solidFill>
                  <a:srgbClr val="FF0000"/>
                </a:solidFill>
              </a:rPr>
              <a:t>ClientRpc</a:t>
            </a:r>
            <a:r>
              <a:rPr lang="pt-BR" sz="2200" dirty="0">
                <a:solidFill>
                  <a:srgbClr val="FF0000"/>
                </a:solidFill>
              </a:rPr>
              <a:t>]</a:t>
            </a:r>
            <a:r>
              <a:rPr lang="pt-BR" sz="2200" dirty="0">
                <a:solidFill>
                  <a:schemeClr val="bg1">
                    <a:lumMod val="95000"/>
                  </a:schemeClr>
                </a:solidFill>
              </a:rPr>
              <a:t> a ele e adicione o prefixo </a:t>
            </a:r>
            <a:r>
              <a:rPr lang="pt-BR" sz="2200" dirty="0" err="1">
                <a:solidFill>
                  <a:srgbClr val="FF0000"/>
                </a:solidFill>
              </a:rPr>
              <a:t>Rpc</a:t>
            </a:r>
            <a:endParaRPr lang="pt-BR" sz="2200" dirty="0">
              <a:solidFill>
                <a:schemeClr val="bg1">
                  <a:lumMod val="95000"/>
                </a:schemeClr>
              </a:solidFill>
            </a:endParaRPr>
          </a:p>
          <a:p>
            <a:r>
              <a:rPr lang="pt-BR" sz="2200" dirty="0">
                <a:solidFill>
                  <a:schemeClr val="bg1">
                    <a:lumMod val="95000"/>
                  </a:schemeClr>
                </a:solidFill>
              </a:rPr>
              <a:t>Esta função agora será executada em clientes quando é chamado no servidor. Qualquer argumento será automaticamente passado para os clientes com a chamada </a:t>
            </a:r>
            <a:r>
              <a:rPr lang="pt-BR" sz="2200" dirty="0" err="1">
                <a:solidFill>
                  <a:srgbClr val="FF0000"/>
                </a:solidFill>
              </a:rPr>
              <a:t>ClientRpc</a:t>
            </a:r>
            <a:endParaRPr lang="pt-BR" sz="2200" dirty="0">
              <a:solidFill>
                <a:schemeClr val="bg1">
                  <a:lumMod val="95000"/>
                </a:schemeClr>
              </a:solidFill>
            </a:endParaRPr>
          </a:p>
          <a:p>
            <a:r>
              <a:rPr lang="pt-BR" sz="2200" dirty="0">
                <a:solidFill>
                  <a:schemeClr val="bg1">
                    <a:lumMod val="95000"/>
                  </a:schemeClr>
                </a:solidFill>
              </a:rPr>
              <a:t>As funções </a:t>
            </a:r>
            <a:r>
              <a:rPr lang="pt-BR" sz="2200" dirty="0" err="1">
                <a:solidFill>
                  <a:srgbClr val="FF0000"/>
                </a:solidFill>
              </a:rPr>
              <a:t>ClientRpc</a:t>
            </a:r>
            <a:r>
              <a:rPr lang="pt-BR" sz="2200" dirty="0">
                <a:solidFill>
                  <a:schemeClr val="bg1">
                    <a:lumMod val="95000"/>
                  </a:schemeClr>
                </a:solidFill>
              </a:rPr>
              <a:t> são especiais e não são invocadas localmente como uma função normal</a:t>
            </a:r>
          </a:p>
          <a:p>
            <a:endParaRPr lang="pt-BR" sz="2200" dirty="0">
              <a:solidFill>
                <a:schemeClr val="bg1">
                  <a:lumMod val="95000"/>
                </a:schemeClr>
              </a:solidFill>
            </a:endParaRPr>
          </a:p>
        </p:txBody>
      </p:sp>
    </p:spTree>
    <p:extLst>
      <p:ext uri="{BB962C8B-B14F-4D97-AF65-F5344CB8AC3E}">
        <p14:creationId xmlns:p14="http://schemas.microsoft.com/office/powerpoint/2010/main" val="1897486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Configurar o Player </a:t>
            </a:r>
            <a:r>
              <a:rPr lang="pt-BR" sz="2800" b="1" dirty="0" err="1"/>
              <a:t>Prefab</a:t>
            </a:r>
            <a:endParaRPr lang="pt-BR" sz="2800" dirty="0"/>
          </a:p>
        </p:txBody>
      </p:sp>
      <p:sp>
        <p:nvSpPr>
          <p:cNvPr id="3" name="Espaço Reservado para Conteúdo 2"/>
          <p:cNvSpPr>
            <a:spLocks noGrp="1"/>
          </p:cNvSpPr>
          <p:nvPr>
            <p:ph sz="half" idx="1"/>
          </p:nvPr>
        </p:nvSpPr>
        <p:spPr>
          <a:xfrm>
            <a:off x="308113" y="1351005"/>
            <a:ext cx="8617225" cy="5115697"/>
          </a:xfrm>
        </p:spPr>
        <p:txBody>
          <a:bodyPr/>
          <a:lstStyle/>
          <a:p>
            <a:pPr>
              <a:buFont typeface="Wingdings" panose="05000000000000000000" pitchFamily="2" charset="2"/>
              <a:buChar char="ü"/>
            </a:pPr>
            <a:r>
              <a:rPr lang="pt-BR" sz="2400" dirty="0">
                <a:solidFill>
                  <a:schemeClr val="bg1"/>
                </a:solidFill>
              </a:rPr>
              <a:t>Localize o cubo no painel </a:t>
            </a:r>
            <a:r>
              <a:rPr lang="pt-BR" sz="2400" b="1" dirty="0" err="1">
                <a:solidFill>
                  <a:schemeClr val="bg1"/>
                </a:solidFill>
              </a:rPr>
              <a:t>Hierarchy</a:t>
            </a:r>
            <a:r>
              <a:rPr lang="pt-BR" sz="2400" b="1" dirty="0">
                <a:solidFill>
                  <a:schemeClr val="bg1"/>
                </a:solidFill>
              </a:rPr>
              <a:t> </a:t>
            </a:r>
            <a:r>
              <a:rPr lang="pt-BR" sz="2400" dirty="0">
                <a:solidFill>
                  <a:schemeClr val="bg1"/>
                </a:solidFill>
              </a:rPr>
              <a:t>e selecione-o</a:t>
            </a:r>
          </a:p>
          <a:p>
            <a:pPr>
              <a:buFont typeface="Wingdings" panose="05000000000000000000" pitchFamily="2" charset="2"/>
              <a:buChar char="ü"/>
            </a:pPr>
            <a:r>
              <a:rPr lang="pt-BR" sz="2400" dirty="0">
                <a:solidFill>
                  <a:schemeClr val="bg1"/>
                </a:solidFill>
              </a:rPr>
              <a:t>Renomeie o objeto para "</a:t>
            </a:r>
            <a:r>
              <a:rPr lang="pt-BR" sz="2400" b="1" dirty="0" err="1">
                <a:solidFill>
                  <a:schemeClr val="bg1"/>
                </a:solidFill>
              </a:rPr>
              <a:t>PlayerCube</a:t>
            </a:r>
            <a:r>
              <a:rPr lang="pt-BR" sz="2400" dirty="0">
                <a:solidFill>
                  <a:schemeClr val="bg1"/>
                </a:solidFill>
              </a:rPr>
              <a:t>"</a:t>
            </a:r>
          </a:p>
          <a:p>
            <a:pPr>
              <a:buFont typeface="Wingdings" panose="05000000000000000000" pitchFamily="2" charset="2"/>
              <a:buChar char="ü"/>
            </a:pPr>
            <a:r>
              <a:rPr lang="pt-BR" sz="2400" dirty="0">
                <a:solidFill>
                  <a:schemeClr val="bg1"/>
                </a:solidFill>
              </a:rPr>
              <a:t>No painel </a:t>
            </a:r>
            <a:r>
              <a:rPr lang="pt-BR" sz="2400" b="1" dirty="0" err="1">
                <a:solidFill>
                  <a:schemeClr val="bg1"/>
                </a:solidFill>
              </a:rPr>
              <a:t>Inspector</a:t>
            </a:r>
            <a:r>
              <a:rPr lang="pt-BR" sz="2400" dirty="0">
                <a:solidFill>
                  <a:schemeClr val="bg1"/>
                </a:solidFill>
              </a:rPr>
              <a:t>, clique no botão </a:t>
            </a:r>
            <a:r>
              <a:rPr lang="pt-BR" sz="2400" b="1" dirty="0" err="1">
                <a:solidFill>
                  <a:schemeClr val="bg1"/>
                </a:solidFill>
              </a:rPr>
              <a:t>Add</a:t>
            </a:r>
            <a:r>
              <a:rPr lang="pt-BR" sz="2400" b="1" dirty="0">
                <a:solidFill>
                  <a:schemeClr val="bg1"/>
                </a:solidFill>
              </a:rPr>
              <a:t> </a:t>
            </a:r>
            <a:r>
              <a:rPr lang="pt-BR" sz="2400" b="1" dirty="0" err="1">
                <a:solidFill>
                  <a:schemeClr val="bg1"/>
                </a:solidFill>
              </a:rPr>
              <a:t>Component</a:t>
            </a:r>
            <a:endParaRPr lang="pt-BR" sz="2400" b="1" dirty="0">
              <a:solidFill>
                <a:schemeClr val="bg1"/>
              </a:solidFill>
            </a:endParaRPr>
          </a:p>
          <a:p>
            <a:pPr>
              <a:buFont typeface="Wingdings" panose="05000000000000000000" pitchFamily="2" charset="2"/>
              <a:buChar char="ü"/>
            </a:pPr>
            <a:r>
              <a:rPr lang="pt-BR" sz="2400" dirty="0">
                <a:solidFill>
                  <a:schemeClr val="bg1"/>
                </a:solidFill>
              </a:rPr>
              <a:t>Adicione a componente </a:t>
            </a:r>
            <a:r>
              <a:rPr lang="pt-BR" sz="2400" b="1" dirty="0">
                <a:solidFill>
                  <a:schemeClr val="bg1"/>
                </a:solidFill>
              </a:rPr>
              <a:t>Network </a:t>
            </a:r>
            <a:r>
              <a:rPr lang="pt-BR" sz="2400" dirty="0">
                <a:solidFill>
                  <a:schemeClr val="bg1"/>
                </a:solidFill>
              </a:rPr>
              <a:t>-&gt; </a:t>
            </a:r>
            <a:r>
              <a:rPr lang="pt-BR" sz="2400" b="1" dirty="0" err="1">
                <a:solidFill>
                  <a:schemeClr val="bg1"/>
                </a:solidFill>
              </a:rPr>
              <a:t>NetworkIdentity</a:t>
            </a:r>
            <a:r>
              <a:rPr lang="pt-BR" sz="2400" b="1" dirty="0">
                <a:solidFill>
                  <a:schemeClr val="bg1"/>
                </a:solidFill>
              </a:rPr>
              <a:t> </a:t>
            </a:r>
            <a:r>
              <a:rPr lang="pt-BR" sz="2400" dirty="0">
                <a:solidFill>
                  <a:schemeClr val="bg1"/>
                </a:solidFill>
              </a:rPr>
              <a:t>ao objeto. Este componente é usado para identificar o objeto entre o servidor e os clientes</a:t>
            </a:r>
          </a:p>
          <a:p>
            <a:pPr>
              <a:buFont typeface="Wingdings" panose="05000000000000000000" pitchFamily="2" charset="2"/>
              <a:buChar char="ü"/>
            </a:pPr>
            <a:endParaRPr lang="pt-BR" sz="2000" dirty="0">
              <a:solidFill>
                <a:schemeClr val="bg1"/>
              </a:solidFill>
            </a:endParaRPr>
          </a:p>
          <a:p>
            <a:pPr marL="0" indent="0">
              <a:buNone/>
            </a:pPr>
            <a:endParaRPr lang="pt-BR" sz="2000" dirty="0">
              <a:solidFill>
                <a:schemeClr val="bg1"/>
              </a:solidFill>
            </a:endParaRPr>
          </a:p>
        </p:txBody>
      </p:sp>
      <p:pic>
        <p:nvPicPr>
          <p:cNvPr id="20482" name="Picture 2" descr="https://docs.unity3d.com/uploads/Main/UNetTut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4335" y="4120148"/>
            <a:ext cx="4595330" cy="234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697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ClientRpc</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Ao executar um jogo como host com um </a:t>
            </a:r>
            <a:r>
              <a:rPr lang="pt-BR" sz="2400" dirty="0" err="1">
                <a:solidFill>
                  <a:srgbClr val="FF0000"/>
                </a:solidFill>
              </a:rPr>
              <a:t>LocalClient</a:t>
            </a:r>
            <a:r>
              <a:rPr lang="pt-BR" sz="2400" dirty="0">
                <a:solidFill>
                  <a:schemeClr val="bg1">
                    <a:lumMod val="95000"/>
                  </a:schemeClr>
                </a:solidFill>
              </a:rPr>
              <a:t>, as chamadas </a:t>
            </a:r>
            <a:r>
              <a:rPr lang="pt-BR" sz="2400" dirty="0" err="1">
                <a:solidFill>
                  <a:srgbClr val="FF0000"/>
                </a:solidFill>
              </a:rPr>
              <a:t>ClientRpc</a:t>
            </a:r>
            <a:r>
              <a:rPr lang="pt-BR" sz="2400" dirty="0">
                <a:solidFill>
                  <a:schemeClr val="bg1">
                    <a:lumMod val="95000"/>
                  </a:schemeClr>
                </a:solidFill>
              </a:rPr>
              <a:t> serão invocadas no </a:t>
            </a:r>
            <a:r>
              <a:rPr lang="pt-BR" sz="2400" dirty="0" err="1">
                <a:solidFill>
                  <a:srgbClr val="FF0000"/>
                </a:solidFill>
              </a:rPr>
              <a:t>LocalClient</a:t>
            </a:r>
            <a:r>
              <a:rPr lang="pt-BR" sz="2400" dirty="0">
                <a:solidFill>
                  <a:schemeClr val="bg1">
                    <a:lumMod val="95000"/>
                  </a:schemeClr>
                </a:solidFill>
              </a:rPr>
              <a:t> - mesmo que esteja no mesmo processo que o servidor</a:t>
            </a:r>
          </a:p>
          <a:p>
            <a:endParaRPr lang="pt-BR" sz="2400" dirty="0">
              <a:solidFill>
                <a:schemeClr val="bg1">
                  <a:lumMod val="95000"/>
                </a:schemeClr>
              </a:solidFill>
            </a:endParaRPr>
          </a:p>
          <a:p>
            <a:r>
              <a:rPr lang="pt-BR" sz="2400" dirty="0">
                <a:solidFill>
                  <a:schemeClr val="bg1">
                    <a:lumMod val="95000"/>
                  </a:schemeClr>
                </a:solidFill>
              </a:rPr>
              <a:t>Portanto, o comportamento de </a:t>
            </a:r>
            <a:r>
              <a:rPr lang="pt-BR" sz="2400" dirty="0" err="1">
                <a:solidFill>
                  <a:schemeClr val="bg1">
                    <a:lumMod val="95000"/>
                  </a:schemeClr>
                </a:solidFill>
              </a:rPr>
              <a:t>LocalClients</a:t>
            </a:r>
            <a:r>
              <a:rPr lang="pt-BR" sz="2400" dirty="0">
                <a:solidFill>
                  <a:schemeClr val="bg1">
                    <a:lumMod val="95000"/>
                  </a:schemeClr>
                </a:solidFill>
              </a:rPr>
              <a:t> e </a:t>
            </a:r>
            <a:r>
              <a:rPr lang="pt-BR" sz="2400" dirty="0" err="1">
                <a:solidFill>
                  <a:schemeClr val="bg1">
                    <a:lumMod val="95000"/>
                  </a:schemeClr>
                </a:solidFill>
              </a:rPr>
              <a:t>RemoteClients</a:t>
            </a:r>
            <a:r>
              <a:rPr lang="pt-BR" sz="2400" dirty="0">
                <a:solidFill>
                  <a:schemeClr val="bg1">
                    <a:lumMod val="95000"/>
                  </a:schemeClr>
                </a:solidFill>
              </a:rPr>
              <a:t> é o mesmo para chamadas </a:t>
            </a:r>
            <a:r>
              <a:rPr lang="pt-BR" sz="2400" dirty="0" err="1">
                <a:solidFill>
                  <a:srgbClr val="FF0000"/>
                </a:solidFill>
              </a:rPr>
              <a:t>ClientRpc</a:t>
            </a:r>
            <a:endParaRPr lang="pt-BR" sz="2400" dirty="0">
              <a:solidFill>
                <a:srgbClr val="FF0000"/>
              </a:solidFill>
            </a:endParaRPr>
          </a:p>
        </p:txBody>
      </p:sp>
    </p:spTree>
    <p:extLst>
      <p:ext uri="{BB962C8B-B14F-4D97-AF65-F5344CB8AC3E}">
        <p14:creationId xmlns:p14="http://schemas.microsoft.com/office/powerpoint/2010/main" val="1844029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err="1"/>
              <a:t>ClientRpc</a:t>
            </a:r>
            <a:endParaRPr lang="pt-BR" sz="2800" b="1" dirty="0"/>
          </a:p>
        </p:txBody>
      </p:sp>
      <p:pic>
        <p:nvPicPr>
          <p:cNvPr id="6" name="Imagem 5"/>
          <p:cNvPicPr>
            <a:picLocks noChangeAspect="1"/>
          </p:cNvPicPr>
          <p:nvPr/>
        </p:nvPicPr>
        <p:blipFill rotWithShape="1">
          <a:blip r:embed="rId3"/>
          <a:srcRect l="25707" t="38769" r="48415" b="8594"/>
          <a:stretch/>
        </p:blipFill>
        <p:spPr>
          <a:xfrm>
            <a:off x="2161842" y="1178011"/>
            <a:ext cx="4820316" cy="5269906"/>
          </a:xfrm>
          <a:prstGeom prst="rect">
            <a:avLst/>
          </a:prstGeom>
        </p:spPr>
      </p:pic>
      <p:sp>
        <p:nvSpPr>
          <p:cNvPr id="7" name="Espaço Reservado para Conteúdo 2"/>
          <p:cNvSpPr>
            <a:spLocks noGrp="1"/>
          </p:cNvSpPr>
          <p:nvPr>
            <p:ph sz="half" idx="1"/>
          </p:nvPr>
        </p:nvSpPr>
        <p:spPr>
          <a:xfrm>
            <a:off x="457200" y="1178011"/>
            <a:ext cx="1583473" cy="584887"/>
          </a:xfrm>
        </p:spPr>
        <p:txBody>
          <a:bodyPr/>
          <a:lstStyle/>
          <a:p>
            <a:pPr marL="0" indent="0">
              <a:buNone/>
            </a:pPr>
            <a:r>
              <a:rPr lang="pt-BR" sz="2400" dirty="0">
                <a:solidFill>
                  <a:schemeClr val="bg1">
                    <a:lumMod val="95000"/>
                  </a:schemeClr>
                </a:solidFill>
              </a:rPr>
              <a:t>Exemplo:</a:t>
            </a:r>
            <a:endParaRPr lang="pt-BR" sz="1200" dirty="0">
              <a:solidFill>
                <a:schemeClr val="bg1">
                  <a:lumMod val="95000"/>
                </a:schemeClr>
              </a:solidFill>
            </a:endParaRPr>
          </a:p>
        </p:txBody>
      </p:sp>
    </p:spTree>
    <p:extLst>
      <p:ext uri="{BB962C8B-B14F-4D97-AF65-F5344CB8AC3E}">
        <p14:creationId xmlns:p14="http://schemas.microsoft.com/office/powerpoint/2010/main" val="2949992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Argumentos para </a:t>
            </a:r>
            <a:r>
              <a:rPr lang="pt-BR" sz="2800" dirty="0" err="1"/>
              <a:t>RPC’s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dirty="0">
                <a:solidFill>
                  <a:schemeClr val="bg1"/>
                </a:solidFill>
              </a:rPr>
              <a:t>Os argumentos passados para </a:t>
            </a:r>
            <a:r>
              <a:rPr lang="pt-BR" dirty="0">
                <a:solidFill>
                  <a:srgbClr val="FF0000"/>
                </a:solidFill>
              </a:rPr>
              <a:t>[</a:t>
            </a:r>
            <a:r>
              <a:rPr lang="pt-BR" dirty="0" err="1">
                <a:solidFill>
                  <a:srgbClr val="FF0000"/>
                </a:solidFill>
              </a:rPr>
              <a:t>Command</a:t>
            </a:r>
            <a:r>
              <a:rPr lang="pt-BR" dirty="0">
                <a:solidFill>
                  <a:srgbClr val="FF0000"/>
                </a:solidFill>
              </a:rPr>
              <a:t>] </a:t>
            </a:r>
            <a:r>
              <a:rPr lang="pt-BR" dirty="0">
                <a:solidFill>
                  <a:schemeClr val="bg1"/>
                </a:solidFill>
              </a:rPr>
              <a:t>e chamadas </a:t>
            </a:r>
            <a:r>
              <a:rPr lang="pt-BR" dirty="0">
                <a:solidFill>
                  <a:srgbClr val="FF0000"/>
                </a:solidFill>
              </a:rPr>
              <a:t>[</a:t>
            </a:r>
            <a:r>
              <a:rPr lang="pt-BR" dirty="0" err="1">
                <a:solidFill>
                  <a:srgbClr val="FF0000"/>
                </a:solidFill>
              </a:rPr>
              <a:t>ClientRpc</a:t>
            </a:r>
            <a:r>
              <a:rPr lang="pt-BR" dirty="0">
                <a:solidFill>
                  <a:srgbClr val="FF0000"/>
                </a:solidFill>
              </a:rPr>
              <a:t>] </a:t>
            </a:r>
            <a:r>
              <a:rPr lang="pt-BR" dirty="0">
                <a:solidFill>
                  <a:schemeClr val="bg1"/>
                </a:solidFill>
              </a:rPr>
              <a:t>são serializadas e enviadas pela rede. Esses argumentos podem ser:</a:t>
            </a:r>
          </a:p>
          <a:p>
            <a:pPr lvl="1">
              <a:buFont typeface="Wingdings" panose="05000000000000000000" pitchFamily="2" charset="2"/>
              <a:buChar char="ü"/>
            </a:pPr>
            <a:r>
              <a:rPr lang="pt-BR" dirty="0">
                <a:solidFill>
                  <a:schemeClr val="bg1"/>
                </a:solidFill>
              </a:rPr>
              <a:t>Tipos básicos: (byte, </a:t>
            </a:r>
            <a:r>
              <a:rPr lang="pt-BR" dirty="0" err="1">
                <a:solidFill>
                  <a:schemeClr val="bg1"/>
                </a:solidFill>
              </a:rPr>
              <a:t>int</a:t>
            </a:r>
            <a:r>
              <a:rPr lang="pt-BR" dirty="0">
                <a:solidFill>
                  <a:schemeClr val="bg1"/>
                </a:solidFill>
              </a:rPr>
              <a:t>, </a:t>
            </a:r>
            <a:r>
              <a:rPr lang="pt-BR" dirty="0" err="1">
                <a:solidFill>
                  <a:schemeClr val="bg1"/>
                </a:solidFill>
              </a:rPr>
              <a:t>float</a:t>
            </a:r>
            <a:r>
              <a:rPr lang="pt-BR" dirty="0">
                <a:solidFill>
                  <a:schemeClr val="bg1"/>
                </a:solidFill>
              </a:rPr>
              <a:t>, </a:t>
            </a:r>
            <a:r>
              <a:rPr lang="pt-BR" dirty="0" err="1">
                <a:solidFill>
                  <a:schemeClr val="bg1"/>
                </a:solidFill>
              </a:rPr>
              <a:t>string</a:t>
            </a:r>
            <a:r>
              <a:rPr lang="pt-BR" dirty="0">
                <a:solidFill>
                  <a:schemeClr val="bg1"/>
                </a:solidFill>
              </a:rPr>
              <a:t>, UInt64, </a:t>
            </a:r>
            <a:r>
              <a:rPr lang="pt-BR" dirty="0" err="1">
                <a:solidFill>
                  <a:schemeClr val="bg1"/>
                </a:solidFill>
              </a:rPr>
              <a:t>etc</a:t>
            </a:r>
            <a:r>
              <a:rPr lang="pt-BR" dirty="0">
                <a:solidFill>
                  <a:schemeClr val="bg1"/>
                </a:solidFill>
              </a:rPr>
              <a:t>)</a:t>
            </a:r>
          </a:p>
          <a:p>
            <a:pPr lvl="1">
              <a:buFont typeface="Wingdings" panose="05000000000000000000" pitchFamily="2" charset="2"/>
              <a:buChar char="ü"/>
            </a:pPr>
            <a:r>
              <a:rPr lang="pt-BR" dirty="0" err="1">
                <a:solidFill>
                  <a:schemeClr val="bg1"/>
                </a:solidFill>
              </a:rPr>
              <a:t>Arrays</a:t>
            </a:r>
            <a:r>
              <a:rPr lang="pt-BR" dirty="0">
                <a:solidFill>
                  <a:schemeClr val="bg1"/>
                </a:solidFill>
              </a:rPr>
              <a:t> de tipos básicos</a:t>
            </a:r>
          </a:p>
          <a:p>
            <a:pPr lvl="1">
              <a:buFont typeface="Wingdings" panose="05000000000000000000" pitchFamily="2" charset="2"/>
              <a:buChar char="ü"/>
            </a:pPr>
            <a:r>
              <a:rPr lang="pt-BR" dirty="0" err="1">
                <a:solidFill>
                  <a:schemeClr val="bg1"/>
                </a:solidFill>
              </a:rPr>
              <a:t>Structs</a:t>
            </a:r>
            <a:r>
              <a:rPr lang="pt-BR" dirty="0">
                <a:solidFill>
                  <a:schemeClr val="bg1"/>
                </a:solidFill>
              </a:rPr>
              <a:t> contendo tipos permitidos</a:t>
            </a:r>
          </a:p>
          <a:p>
            <a:pPr lvl="1">
              <a:buFont typeface="Wingdings" panose="05000000000000000000" pitchFamily="2" charset="2"/>
              <a:buChar char="ü"/>
            </a:pPr>
            <a:r>
              <a:rPr lang="pt-BR" dirty="0" err="1">
                <a:solidFill>
                  <a:schemeClr val="bg1"/>
                </a:solidFill>
              </a:rPr>
              <a:t>Built</a:t>
            </a:r>
            <a:r>
              <a:rPr lang="pt-BR" dirty="0">
                <a:solidFill>
                  <a:schemeClr val="bg1"/>
                </a:solidFill>
              </a:rPr>
              <a:t>-in </a:t>
            </a:r>
            <a:r>
              <a:rPr lang="pt-BR" dirty="0" err="1">
                <a:solidFill>
                  <a:schemeClr val="bg1"/>
                </a:solidFill>
              </a:rPr>
              <a:t>Unity</a:t>
            </a:r>
            <a:r>
              <a:rPr lang="pt-BR" dirty="0">
                <a:solidFill>
                  <a:schemeClr val="bg1"/>
                </a:solidFill>
              </a:rPr>
              <a:t> </a:t>
            </a:r>
            <a:r>
              <a:rPr lang="pt-BR" dirty="0" err="1">
                <a:solidFill>
                  <a:schemeClr val="bg1"/>
                </a:solidFill>
              </a:rPr>
              <a:t>math</a:t>
            </a:r>
            <a:r>
              <a:rPr lang="pt-BR" dirty="0">
                <a:solidFill>
                  <a:schemeClr val="bg1"/>
                </a:solidFill>
              </a:rPr>
              <a:t> </a:t>
            </a:r>
            <a:r>
              <a:rPr lang="pt-BR" dirty="0" err="1">
                <a:solidFill>
                  <a:schemeClr val="bg1"/>
                </a:solidFill>
              </a:rPr>
              <a:t>types</a:t>
            </a:r>
            <a:r>
              <a:rPr lang="pt-BR" dirty="0">
                <a:solidFill>
                  <a:schemeClr val="bg1"/>
                </a:solidFill>
              </a:rPr>
              <a:t> (Vector3, </a:t>
            </a:r>
            <a:r>
              <a:rPr lang="pt-BR" dirty="0" err="1">
                <a:solidFill>
                  <a:schemeClr val="bg1"/>
                </a:solidFill>
              </a:rPr>
              <a:t>Quaternion</a:t>
            </a:r>
            <a:r>
              <a:rPr lang="pt-BR" dirty="0">
                <a:solidFill>
                  <a:schemeClr val="bg1"/>
                </a:solidFill>
              </a:rPr>
              <a:t>, </a:t>
            </a:r>
            <a:r>
              <a:rPr lang="pt-BR" dirty="0" err="1">
                <a:solidFill>
                  <a:schemeClr val="bg1"/>
                </a:solidFill>
              </a:rPr>
              <a:t>etc</a:t>
            </a:r>
            <a:r>
              <a:rPr lang="pt-BR" dirty="0">
                <a:solidFill>
                  <a:schemeClr val="bg1"/>
                </a:solidFill>
              </a:rPr>
              <a:t>)</a:t>
            </a:r>
          </a:p>
          <a:p>
            <a:pPr lvl="1">
              <a:buFont typeface="Wingdings" panose="05000000000000000000" pitchFamily="2" charset="2"/>
              <a:buChar char="ü"/>
            </a:pPr>
            <a:r>
              <a:rPr lang="pt-BR" dirty="0" err="1">
                <a:solidFill>
                  <a:schemeClr val="bg1"/>
                </a:solidFill>
              </a:rPr>
              <a:t>NetworkIdentity</a:t>
            </a:r>
            <a:endParaRPr lang="pt-BR" dirty="0">
              <a:solidFill>
                <a:schemeClr val="bg1"/>
              </a:solidFill>
            </a:endParaRPr>
          </a:p>
          <a:p>
            <a:pPr lvl="1">
              <a:buFont typeface="Wingdings" panose="05000000000000000000" pitchFamily="2" charset="2"/>
              <a:buChar char="ü"/>
            </a:pPr>
            <a:r>
              <a:rPr lang="pt-BR" dirty="0" err="1">
                <a:solidFill>
                  <a:schemeClr val="bg1"/>
                </a:solidFill>
              </a:rPr>
              <a:t>NetworkInstanceId</a:t>
            </a:r>
            <a:endParaRPr lang="pt-BR" dirty="0">
              <a:solidFill>
                <a:schemeClr val="bg1"/>
              </a:solidFill>
            </a:endParaRPr>
          </a:p>
          <a:p>
            <a:pPr lvl="1">
              <a:buFont typeface="Wingdings" panose="05000000000000000000" pitchFamily="2" charset="2"/>
              <a:buChar char="ü"/>
            </a:pPr>
            <a:r>
              <a:rPr lang="pt-BR" dirty="0">
                <a:solidFill>
                  <a:schemeClr val="bg1"/>
                </a:solidFill>
              </a:rPr>
              <a:t>NetworkHash128</a:t>
            </a:r>
          </a:p>
          <a:p>
            <a:pPr lvl="1">
              <a:buFont typeface="Wingdings" panose="05000000000000000000" pitchFamily="2" charset="2"/>
              <a:buChar char="ü"/>
            </a:pPr>
            <a:r>
              <a:rPr lang="pt-BR" dirty="0" err="1">
                <a:solidFill>
                  <a:schemeClr val="bg1"/>
                </a:solidFill>
              </a:rPr>
              <a:t>GameObject</a:t>
            </a:r>
            <a:r>
              <a:rPr lang="pt-BR" dirty="0">
                <a:solidFill>
                  <a:schemeClr val="bg1"/>
                </a:solidFill>
              </a:rPr>
              <a:t> com um componente </a:t>
            </a:r>
            <a:r>
              <a:rPr lang="pt-BR" dirty="0" err="1">
                <a:solidFill>
                  <a:schemeClr val="bg1"/>
                </a:solidFill>
              </a:rPr>
              <a:t>NetworkIdentity</a:t>
            </a:r>
            <a:r>
              <a:rPr lang="pt-BR" dirty="0">
                <a:solidFill>
                  <a:schemeClr val="bg1"/>
                </a:solidFill>
              </a:rPr>
              <a:t> anexado</a:t>
            </a:r>
          </a:p>
          <a:p>
            <a:pPr>
              <a:buFont typeface="Wingdings" panose="05000000000000000000" pitchFamily="2" charset="2"/>
              <a:buChar char="ü"/>
            </a:pPr>
            <a:endParaRPr lang="pt-BR" dirty="0">
              <a:solidFill>
                <a:schemeClr val="bg1"/>
              </a:solidFill>
            </a:endParaRPr>
          </a:p>
        </p:txBody>
      </p:sp>
    </p:spTree>
    <p:extLst>
      <p:ext uri="{BB962C8B-B14F-4D97-AF65-F5344CB8AC3E}">
        <p14:creationId xmlns:p14="http://schemas.microsoft.com/office/powerpoint/2010/main" val="344632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Argumentos para </a:t>
            </a:r>
            <a:r>
              <a:rPr lang="pt-BR" sz="2800" dirty="0" err="1"/>
              <a:t>RPC’s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solidFill>
              </a:rPr>
              <a:t>Argumentos para ações remotas </a:t>
            </a:r>
            <a:r>
              <a:rPr lang="pt-BR" sz="2400" dirty="0">
                <a:solidFill>
                  <a:srgbClr val="FF0000"/>
                </a:solidFill>
              </a:rPr>
              <a:t>não</a:t>
            </a:r>
            <a:r>
              <a:rPr lang="pt-BR" sz="2400" dirty="0">
                <a:solidFill>
                  <a:schemeClr val="bg1"/>
                </a:solidFill>
              </a:rPr>
              <a:t> podem ser subcomponentes do </a:t>
            </a:r>
            <a:r>
              <a:rPr lang="pt-BR" sz="2400" dirty="0" err="1">
                <a:solidFill>
                  <a:srgbClr val="FF0000"/>
                </a:solidFill>
              </a:rPr>
              <a:t>GameObjects</a:t>
            </a:r>
            <a:r>
              <a:rPr lang="pt-BR" sz="2400" dirty="0">
                <a:solidFill>
                  <a:schemeClr val="bg1"/>
                </a:solidFill>
              </a:rPr>
              <a:t>, como instâncias de script ou </a:t>
            </a:r>
            <a:r>
              <a:rPr lang="pt-BR" sz="2400" dirty="0" err="1">
                <a:solidFill>
                  <a:schemeClr val="bg1"/>
                </a:solidFill>
              </a:rPr>
              <a:t>Transforms</a:t>
            </a:r>
            <a:endParaRPr lang="pt-BR" sz="2400" dirty="0">
              <a:solidFill>
                <a:schemeClr val="bg1"/>
              </a:solidFill>
            </a:endParaRPr>
          </a:p>
          <a:p>
            <a:endParaRPr lang="pt-BR" sz="2400" dirty="0">
              <a:solidFill>
                <a:schemeClr val="bg1"/>
              </a:solidFill>
            </a:endParaRPr>
          </a:p>
          <a:p>
            <a:r>
              <a:rPr lang="pt-BR" sz="2400" dirty="0">
                <a:solidFill>
                  <a:schemeClr val="bg1"/>
                </a:solidFill>
              </a:rPr>
              <a:t>Elas não podem ser de outros tipos que não podem ser serializados em toda a rede</a:t>
            </a:r>
          </a:p>
        </p:txBody>
      </p:sp>
    </p:spTree>
    <p:extLst>
      <p:ext uri="{BB962C8B-B14F-4D97-AF65-F5344CB8AC3E}">
        <p14:creationId xmlns:p14="http://schemas.microsoft.com/office/powerpoint/2010/main" val="3508856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Fluxo das </a:t>
            </a:r>
            <a:r>
              <a:rPr lang="pt-BR" sz="2800" dirty="0" err="1"/>
              <a:t>RPC’s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2400" dirty="0">
                <a:solidFill>
                  <a:schemeClr val="bg1">
                    <a:lumMod val="95000"/>
                  </a:schemeClr>
                </a:solidFill>
              </a:rPr>
              <a:t>O diagrama abaixo mostra as direções que as </a:t>
            </a:r>
            <a:r>
              <a:rPr lang="pt-BR" sz="2400" dirty="0" err="1">
                <a:solidFill>
                  <a:schemeClr val="bg1">
                    <a:lumMod val="95000"/>
                  </a:schemeClr>
                </a:solidFill>
              </a:rPr>
              <a:t>RPC’s</a:t>
            </a:r>
            <a:r>
              <a:rPr lang="pt-BR" sz="2400">
                <a:solidFill>
                  <a:schemeClr val="bg1">
                    <a:lumMod val="95000"/>
                  </a:schemeClr>
                </a:solidFill>
              </a:rPr>
              <a:t>: </a:t>
            </a:r>
            <a:r>
              <a:rPr lang="pt-BR" sz="2400" dirty="0" err="1">
                <a:solidFill>
                  <a:srgbClr val="FF0000"/>
                </a:solidFill>
              </a:rPr>
              <a:t>Commands</a:t>
            </a:r>
            <a:r>
              <a:rPr lang="pt-BR" sz="2400" dirty="0">
                <a:solidFill>
                  <a:schemeClr val="bg1">
                    <a:lumMod val="95000"/>
                  </a:schemeClr>
                </a:solidFill>
              </a:rPr>
              <a:t> e </a:t>
            </a:r>
            <a:r>
              <a:rPr lang="pt-BR" sz="2400" dirty="0" err="1">
                <a:solidFill>
                  <a:srgbClr val="FF0000"/>
                </a:solidFill>
              </a:rPr>
              <a:t>ClientRpc</a:t>
            </a:r>
            <a:r>
              <a:rPr lang="pt-BR" sz="2400" dirty="0">
                <a:solidFill>
                  <a:schemeClr val="bg1">
                    <a:lumMod val="95000"/>
                  </a:schemeClr>
                </a:solidFill>
              </a:rPr>
              <a:t> realizam:</a:t>
            </a:r>
          </a:p>
        </p:txBody>
      </p:sp>
      <p:pic>
        <p:nvPicPr>
          <p:cNvPr id="4" name="Imagem 3"/>
          <p:cNvPicPr>
            <a:picLocks noChangeAspect="1"/>
          </p:cNvPicPr>
          <p:nvPr/>
        </p:nvPicPr>
        <p:blipFill>
          <a:blip r:embed="rId3"/>
          <a:stretch>
            <a:fillRect/>
          </a:stretch>
        </p:blipFill>
        <p:spPr>
          <a:xfrm>
            <a:off x="1555056" y="2042196"/>
            <a:ext cx="6123337" cy="4424506"/>
          </a:xfrm>
          <a:prstGeom prst="rect">
            <a:avLst/>
          </a:prstGeom>
        </p:spPr>
      </p:pic>
    </p:spTree>
    <p:extLst>
      <p:ext uri="{BB962C8B-B14F-4D97-AF65-F5344CB8AC3E}">
        <p14:creationId xmlns:p14="http://schemas.microsoft.com/office/powerpoint/2010/main" val="791688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Exercício Prático utilizando </a:t>
            </a:r>
            <a:r>
              <a:rPr lang="pt-BR" sz="2800" dirty="0" err="1"/>
              <a:t>SyncVars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solidFill>
              </a:rPr>
              <a:t>Crie um novo projeto </a:t>
            </a:r>
            <a:r>
              <a:rPr lang="pt-BR" sz="2400" dirty="0" err="1">
                <a:solidFill>
                  <a:schemeClr val="bg1"/>
                </a:solidFill>
              </a:rPr>
              <a:t>Unity</a:t>
            </a:r>
            <a:r>
              <a:rPr lang="pt-BR" sz="2400" dirty="0">
                <a:solidFill>
                  <a:schemeClr val="bg1"/>
                </a:solidFill>
              </a:rPr>
              <a:t> 3D</a:t>
            </a:r>
          </a:p>
          <a:p>
            <a:r>
              <a:rPr lang="en-US" sz="2400" dirty="0" err="1">
                <a:solidFill>
                  <a:schemeClr val="bg1"/>
                </a:solidFill>
              </a:rPr>
              <a:t>Crie</a:t>
            </a:r>
            <a:r>
              <a:rPr lang="en-US" sz="2400" dirty="0">
                <a:solidFill>
                  <a:schemeClr val="bg1"/>
                </a:solidFill>
              </a:rPr>
              <a:t> um GO </a:t>
            </a:r>
            <a:r>
              <a:rPr lang="en-US" sz="2400" dirty="0" err="1">
                <a:solidFill>
                  <a:schemeClr val="bg1"/>
                </a:solidFill>
              </a:rPr>
              <a:t>vazio</a:t>
            </a:r>
            <a:r>
              <a:rPr lang="en-US" sz="2400" dirty="0">
                <a:solidFill>
                  <a:schemeClr val="bg1"/>
                </a:solidFill>
              </a:rPr>
              <a:t>, </a:t>
            </a:r>
            <a:r>
              <a:rPr lang="en-US" sz="2400" dirty="0" err="1">
                <a:solidFill>
                  <a:schemeClr val="bg1"/>
                </a:solidFill>
              </a:rPr>
              <a:t>renomeie</a:t>
            </a:r>
            <a:r>
              <a:rPr lang="en-US" sz="2400" dirty="0">
                <a:solidFill>
                  <a:schemeClr val="bg1"/>
                </a:solidFill>
              </a:rPr>
              <a:t> para </a:t>
            </a:r>
            <a:r>
              <a:rPr lang="en-US" sz="2400" dirty="0" err="1">
                <a:solidFill>
                  <a:schemeClr val="bg1"/>
                </a:solidFill>
              </a:rPr>
              <a:t>NetworkManager</a:t>
            </a:r>
            <a:r>
              <a:rPr lang="en-US" sz="2400" dirty="0">
                <a:solidFill>
                  <a:schemeClr val="bg1"/>
                </a:solidFill>
              </a:rPr>
              <a:t> e </a:t>
            </a:r>
            <a:r>
              <a:rPr lang="en-US" sz="2400" dirty="0" err="1">
                <a:solidFill>
                  <a:schemeClr val="bg1"/>
                </a:solidFill>
              </a:rPr>
              <a:t>adicione</a:t>
            </a:r>
            <a:r>
              <a:rPr lang="en-US" sz="2400" dirty="0">
                <a:solidFill>
                  <a:schemeClr val="bg1"/>
                </a:solidFill>
              </a:rPr>
              <a:t> </a:t>
            </a:r>
            <a:r>
              <a:rPr lang="en-US" sz="2400" dirty="0" err="1">
                <a:solidFill>
                  <a:schemeClr val="bg1"/>
                </a:solidFill>
              </a:rPr>
              <a:t>os</a:t>
            </a:r>
            <a:r>
              <a:rPr lang="en-US" sz="2400" dirty="0">
                <a:solidFill>
                  <a:schemeClr val="bg1"/>
                </a:solidFill>
              </a:rPr>
              <a:t> components:</a:t>
            </a:r>
          </a:p>
          <a:p>
            <a:pPr lvl="1">
              <a:buFont typeface="Wingdings" panose="05000000000000000000" pitchFamily="2" charset="2"/>
              <a:buChar char="ü"/>
            </a:pPr>
            <a:r>
              <a:rPr lang="en-US" sz="2000" dirty="0" err="1">
                <a:solidFill>
                  <a:schemeClr val="bg1"/>
                </a:solidFill>
              </a:rPr>
              <a:t>NetworkManager</a:t>
            </a:r>
            <a:endParaRPr lang="en-US" sz="2000" dirty="0">
              <a:solidFill>
                <a:schemeClr val="bg1"/>
              </a:solidFill>
            </a:endParaRPr>
          </a:p>
          <a:p>
            <a:pPr lvl="1">
              <a:buFont typeface="Wingdings" panose="05000000000000000000" pitchFamily="2" charset="2"/>
              <a:buChar char="ü"/>
            </a:pPr>
            <a:r>
              <a:rPr lang="en-US" sz="2000" dirty="0" err="1">
                <a:solidFill>
                  <a:schemeClr val="bg1"/>
                </a:solidFill>
              </a:rPr>
              <a:t>NetworkManagerHUD</a:t>
            </a:r>
            <a:endParaRPr lang="en-US" sz="2000" dirty="0">
              <a:solidFill>
                <a:schemeClr val="bg1"/>
              </a:solidFill>
            </a:endParaRPr>
          </a:p>
          <a:p>
            <a:r>
              <a:rPr lang="en-US" sz="2400" dirty="0" err="1">
                <a:solidFill>
                  <a:schemeClr val="bg1"/>
                </a:solidFill>
              </a:rPr>
              <a:t>Crie</a:t>
            </a:r>
            <a:r>
              <a:rPr lang="en-US" sz="2400" dirty="0">
                <a:solidFill>
                  <a:schemeClr val="bg1"/>
                </a:solidFill>
              </a:rPr>
              <a:t> um </a:t>
            </a:r>
            <a:r>
              <a:rPr lang="en-US" sz="2400" dirty="0" err="1">
                <a:solidFill>
                  <a:schemeClr val="bg1"/>
                </a:solidFill>
              </a:rPr>
              <a:t>Cubo</a:t>
            </a:r>
            <a:r>
              <a:rPr lang="en-US" sz="2400" dirty="0">
                <a:solidFill>
                  <a:schemeClr val="bg1"/>
                </a:solidFill>
              </a:rPr>
              <a:t> e </a:t>
            </a:r>
            <a:r>
              <a:rPr lang="en-US" sz="2400" dirty="0" err="1">
                <a:solidFill>
                  <a:schemeClr val="bg1"/>
                </a:solidFill>
              </a:rPr>
              <a:t>adicione</a:t>
            </a:r>
            <a:r>
              <a:rPr lang="en-US" sz="2400" dirty="0">
                <a:solidFill>
                  <a:schemeClr val="bg1"/>
                </a:solidFill>
              </a:rPr>
              <a:t> </a:t>
            </a:r>
            <a:r>
              <a:rPr lang="en-US" sz="2400" dirty="0" err="1">
                <a:solidFill>
                  <a:schemeClr val="bg1"/>
                </a:solidFill>
              </a:rPr>
              <a:t>os</a:t>
            </a:r>
            <a:r>
              <a:rPr lang="en-US" sz="2400" dirty="0">
                <a:solidFill>
                  <a:schemeClr val="bg1"/>
                </a:solidFill>
              </a:rPr>
              <a:t> components:</a:t>
            </a:r>
          </a:p>
          <a:p>
            <a:pPr lvl="1">
              <a:buFont typeface="Wingdings" panose="05000000000000000000" pitchFamily="2" charset="2"/>
              <a:buChar char="ü"/>
            </a:pPr>
            <a:r>
              <a:rPr lang="en-US" sz="2000" dirty="0" err="1">
                <a:solidFill>
                  <a:schemeClr val="bg1"/>
                </a:solidFill>
              </a:rPr>
              <a:t>NetworkIdentity</a:t>
            </a:r>
            <a:r>
              <a:rPr lang="en-US" sz="2000" dirty="0">
                <a:solidFill>
                  <a:schemeClr val="bg1"/>
                </a:solidFill>
              </a:rPr>
              <a:t> &gt; </a:t>
            </a:r>
            <a:r>
              <a:rPr lang="en-US" sz="2000" dirty="0" err="1">
                <a:solidFill>
                  <a:schemeClr val="bg1"/>
                </a:solidFill>
              </a:rPr>
              <a:t>Definir</a:t>
            </a:r>
            <a:r>
              <a:rPr lang="en-US" sz="2000" dirty="0">
                <a:solidFill>
                  <a:schemeClr val="bg1"/>
                </a:solidFill>
              </a:rPr>
              <a:t> </a:t>
            </a:r>
            <a:r>
              <a:rPr lang="en-US" sz="2000" dirty="0" err="1">
                <a:solidFill>
                  <a:schemeClr val="bg1"/>
                </a:solidFill>
              </a:rPr>
              <a:t>como</a:t>
            </a:r>
            <a:r>
              <a:rPr lang="en-US" sz="2000" dirty="0">
                <a:solidFill>
                  <a:schemeClr val="bg1"/>
                </a:solidFill>
              </a:rPr>
              <a:t> Local Player </a:t>
            </a:r>
            <a:r>
              <a:rPr lang="en-US" sz="2000" dirty="0" err="1">
                <a:solidFill>
                  <a:schemeClr val="bg1"/>
                </a:solidFill>
              </a:rPr>
              <a:t>Authorithy</a:t>
            </a:r>
            <a:endParaRPr lang="en-US" sz="2000" dirty="0">
              <a:solidFill>
                <a:schemeClr val="bg1"/>
              </a:solidFill>
            </a:endParaRPr>
          </a:p>
          <a:p>
            <a:pPr lvl="1">
              <a:buFont typeface="Wingdings" panose="05000000000000000000" pitchFamily="2" charset="2"/>
              <a:buChar char="ü"/>
            </a:pPr>
            <a:r>
              <a:rPr lang="en-US" sz="2000" dirty="0" err="1">
                <a:solidFill>
                  <a:schemeClr val="bg1"/>
                </a:solidFill>
              </a:rPr>
              <a:t>NetworkTransform</a:t>
            </a:r>
            <a:r>
              <a:rPr lang="en-US" sz="2000" dirty="0">
                <a:solidFill>
                  <a:schemeClr val="bg1"/>
                </a:solidFill>
              </a:rPr>
              <a:t> &gt; </a:t>
            </a:r>
            <a:r>
              <a:rPr lang="en-US" sz="2000" dirty="0" err="1">
                <a:solidFill>
                  <a:schemeClr val="bg1"/>
                </a:solidFill>
              </a:rPr>
              <a:t>Definir</a:t>
            </a:r>
            <a:r>
              <a:rPr lang="en-US" sz="2000" dirty="0">
                <a:solidFill>
                  <a:schemeClr val="bg1"/>
                </a:solidFill>
              </a:rPr>
              <a:t> Network Send Rate para 29</a:t>
            </a:r>
          </a:p>
          <a:p>
            <a:r>
              <a:rPr lang="en-US" sz="2400" dirty="0" err="1">
                <a:solidFill>
                  <a:schemeClr val="bg1"/>
                </a:solidFill>
              </a:rPr>
              <a:t>Faça</a:t>
            </a:r>
            <a:r>
              <a:rPr lang="en-US" sz="2400" dirty="0">
                <a:solidFill>
                  <a:schemeClr val="bg1"/>
                </a:solidFill>
              </a:rPr>
              <a:t> um Prefab do </a:t>
            </a:r>
            <a:r>
              <a:rPr lang="en-US" sz="2400" dirty="0" err="1">
                <a:solidFill>
                  <a:schemeClr val="bg1"/>
                </a:solidFill>
              </a:rPr>
              <a:t>Cubo</a:t>
            </a:r>
            <a:r>
              <a:rPr lang="en-US" sz="2400" dirty="0">
                <a:solidFill>
                  <a:schemeClr val="bg1"/>
                </a:solidFill>
              </a:rPr>
              <a:t> e </a:t>
            </a:r>
            <a:r>
              <a:rPr lang="en-US" sz="2400" dirty="0" err="1">
                <a:solidFill>
                  <a:schemeClr val="bg1"/>
                </a:solidFill>
              </a:rPr>
              <a:t>adicione</a:t>
            </a:r>
            <a:r>
              <a:rPr lang="en-US" sz="2400" dirty="0">
                <a:solidFill>
                  <a:schemeClr val="bg1"/>
                </a:solidFill>
              </a:rPr>
              <a:t>-o no </a:t>
            </a:r>
            <a:r>
              <a:rPr lang="en-US" sz="2400" dirty="0" err="1">
                <a:solidFill>
                  <a:schemeClr val="bg1"/>
                </a:solidFill>
              </a:rPr>
              <a:t>componente</a:t>
            </a:r>
            <a:r>
              <a:rPr lang="en-US" sz="2400" dirty="0">
                <a:solidFill>
                  <a:schemeClr val="bg1"/>
                </a:solidFill>
              </a:rPr>
              <a:t> </a:t>
            </a:r>
            <a:r>
              <a:rPr lang="en-US" sz="2400" dirty="0" err="1">
                <a:solidFill>
                  <a:schemeClr val="bg1"/>
                </a:solidFill>
              </a:rPr>
              <a:t>NetworkManager</a:t>
            </a:r>
            <a:endParaRPr lang="en-US" sz="2400" dirty="0">
              <a:solidFill>
                <a:schemeClr val="bg1"/>
              </a:solidFill>
            </a:endParaRPr>
          </a:p>
          <a:p>
            <a:r>
              <a:rPr lang="en-US" sz="2400" dirty="0" err="1">
                <a:solidFill>
                  <a:schemeClr val="bg1"/>
                </a:solidFill>
              </a:rPr>
              <a:t>Crie</a:t>
            </a:r>
            <a:r>
              <a:rPr lang="en-US" sz="2400" dirty="0">
                <a:solidFill>
                  <a:schemeClr val="bg1"/>
                </a:solidFill>
              </a:rPr>
              <a:t> o script C# para </a:t>
            </a:r>
            <a:r>
              <a:rPr lang="en-US" sz="2400" dirty="0" err="1">
                <a:solidFill>
                  <a:schemeClr val="bg1"/>
                </a:solidFill>
              </a:rPr>
              <a:t>movimentar</a:t>
            </a:r>
            <a:r>
              <a:rPr lang="en-US" sz="2400" dirty="0">
                <a:solidFill>
                  <a:schemeClr val="bg1"/>
                </a:solidFill>
              </a:rPr>
              <a:t> o </a:t>
            </a:r>
            <a:r>
              <a:rPr lang="en-US" sz="2400" dirty="0" err="1">
                <a:solidFill>
                  <a:schemeClr val="bg1"/>
                </a:solidFill>
              </a:rPr>
              <a:t>jogador</a:t>
            </a:r>
            <a:r>
              <a:rPr lang="en-US" sz="2400" dirty="0">
                <a:solidFill>
                  <a:schemeClr val="bg1"/>
                </a:solidFill>
              </a:rPr>
              <a:t> e mudra a </a:t>
            </a:r>
            <a:r>
              <a:rPr lang="en-US" sz="2400" dirty="0" err="1">
                <a:solidFill>
                  <a:schemeClr val="bg1"/>
                </a:solidFill>
              </a:rPr>
              <a:t>cor</a:t>
            </a:r>
            <a:r>
              <a:rPr lang="en-US" sz="2400" dirty="0">
                <a:solidFill>
                  <a:schemeClr val="bg1"/>
                </a:solidFill>
              </a:rPr>
              <a:t> dos </a:t>
            </a:r>
            <a:r>
              <a:rPr lang="en-US" sz="2400" dirty="0" err="1">
                <a:solidFill>
                  <a:schemeClr val="bg1"/>
                </a:solidFill>
              </a:rPr>
              <a:t>jogadores</a:t>
            </a:r>
            <a:r>
              <a:rPr lang="en-US" sz="2400" dirty="0">
                <a:solidFill>
                  <a:schemeClr val="bg1"/>
                </a:solidFill>
              </a:rPr>
              <a:t> no </a:t>
            </a:r>
            <a:r>
              <a:rPr lang="en-US" sz="2400" dirty="0" err="1">
                <a:solidFill>
                  <a:schemeClr val="bg1"/>
                </a:solidFill>
              </a:rPr>
              <a:t>cliente</a:t>
            </a:r>
            <a:r>
              <a:rPr lang="en-US" sz="2400" dirty="0">
                <a:solidFill>
                  <a:schemeClr val="bg1"/>
                </a:solidFill>
              </a:rPr>
              <a:t> e no </a:t>
            </a:r>
            <a:r>
              <a:rPr lang="en-US" sz="2400" dirty="0" err="1">
                <a:solidFill>
                  <a:schemeClr val="bg1"/>
                </a:solidFill>
              </a:rPr>
              <a:t>servidor</a:t>
            </a:r>
            <a:endParaRPr lang="en-US" sz="2400" dirty="0">
              <a:solidFill>
                <a:schemeClr val="bg1"/>
              </a:solidFill>
            </a:endParaRPr>
          </a:p>
          <a:p>
            <a:r>
              <a:rPr lang="en-US" sz="2400" dirty="0">
                <a:solidFill>
                  <a:schemeClr val="bg1"/>
                </a:solidFill>
              </a:rPr>
              <a:t>Build and Run</a:t>
            </a:r>
          </a:p>
          <a:p>
            <a:pPr lvl="1">
              <a:buFont typeface="Wingdings" panose="05000000000000000000" pitchFamily="2" charset="2"/>
              <a:buChar char="ü"/>
            </a:pPr>
            <a:endParaRPr lang="en-US" sz="2000" dirty="0">
              <a:solidFill>
                <a:schemeClr val="bg1"/>
              </a:solidFill>
            </a:endParaRPr>
          </a:p>
          <a:p>
            <a:endParaRPr lang="pt-BR" sz="2400" dirty="0">
              <a:solidFill>
                <a:schemeClr val="bg1"/>
              </a:solidFill>
            </a:endParaRPr>
          </a:p>
          <a:p>
            <a:pPr>
              <a:buFont typeface="Wingdings" panose="05000000000000000000" pitchFamily="2" charset="2"/>
              <a:buChar char="ü"/>
            </a:pPr>
            <a:endParaRPr lang="pt-BR" sz="2400" dirty="0">
              <a:solidFill>
                <a:schemeClr val="bg1"/>
              </a:solidFill>
            </a:endParaRPr>
          </a:p>
        </p:txBody>
      </p:sp>
    </p:spTree>
    <p:extLst>
      <p:ext uri="{BB962C8B-B14F-4D97-AF65-F5344CB8AC3E}">
        <p14:creationId xmlns:p14="http://schemas.microsoft.com/office/powerpoint/2010/main" val="2991572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1540933" cy="584887"/>
          </a:xfrm>
        </p:spPr>
        <p:txBody>
          <a:bodyPr/>
          <a:lstStyle/>
          <a:p>
            <a:r>
              <a:rPr lang="pt-BR" sz="2800" dirty="0"/>
              <a:t>Solução:</a:t>
            </a:r>
            <a:endParaRPr lang="pt-BR" sz="2800" b="1" dirty="0"/>
          </a:p>
        </p:txBody>
      </p:sp>
      <p:pic>
        <p:nvPicPr>
          <p:cNvPr id="5" name="Imagem 4"/>
          <p:cNvPicPr>
            <a:picLocks noChangeAspect="1"/>
          </p:cNvPicPr>
          <p:nvPr/>
        </p:nvPicPr>
        <p:blipFill rotWithShape="1">
          <a:blip r:embed="rId3"/>
          <a:srcRect l="3879" t="14671" r="67866" b="8288"/>
          <a:stretch/>
        </p:blipFill>
        <p:spPr>
          <a:xfrm>
            <a:off x="2372838" y="593124"/>
            <a:ext cx="3982806" cy="5891053"/>
          </a:xfrm>
          <a:prstGeom prst="rect">
            <a:avLst/>
          </a:prstGeom>
        </p:spPr>
      </p:pic>
    </p:spTree>
    <p:extLst>
      <p:ext uri="{BB962C8B-B14F-4D97-AF65-F5344CB8AC3E}">
        <p14:creationId xmlns:p14="http://schemas.microsoft.com/office/powerpoint/2010/main" val="1922857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 </a:t>
            </a:r>
            <a:r>
              <a:rPr lang="pt-BR" sz="2800" dirty="0" err="1"/>
              <a:t>continução</a:t>
            </a:r>
            <a:r>
              <a:rPr lang="pt-BR" sz="2800" dirty="0"/>
              <a:t> do desenvolvimento do jogo: </a:t>
            </a:r>
            <a:br>
              <a:rPr lang="pt-BR" sz="2800" dirty="0"/>
            </a:br>
            <a:r>
              <a:rPr lang="pt-BR" sz="2800" dirty="0"/>
              <a:t>Player </a:t>
            </a:r>
            <a:r>
              <a:rPr lang="pt-BR" sz="2800" dirty="0" err="1"/>
              <a:t>State</a:t>
            </a:r>
            <a:r>
              <a:rPr lang="pt-BR" sz="2800" dirty="0"/>
              <a:t> (</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817511"/>
            <a:ext cx="8617225" cy="4649191"/>
          </a:xfrm>
        </p:spPr>
        <p:txBody>
          <a:bodyPr/>
          <a:lstStyle/>
          <a:p>
            <a:r>
              <a:rPr lang="pt-BR" sz="2400" dirty="0">
                <a:solidFill>
                  <a:schemeClr val="bg1">
                    <a:lumMod val="95000"/>
                  </a:schemeClr>
                </a:solidFill>
              </a:rPr>
              <a:t>Abra o script </a:t>
            </a:r>
            <a:r>
              <a:rPr lang="pt-BR" sz="2400" dirty="0" err="1">
                <a:solidFill>
                  <a:srgbClr val="FF0000"/>
                </a:solidFill>
              </a:rPr>
              <a:t>Combat</a:t>
            </a:r>
            <a:endParaRPr lang="pt-BR" sz="2400" dirty="0">
              <a:solidFill>
                <a:srgbClr val="FF0000"/>
              </a:solidFill>
            </a:endParaRPr>
          </a:p>
          <a:p>
            <a:endParaRPr lang="pt-BR" sz="2400" dirty="0">
              <a:solidFill>
                <a:schemeClr val="bg1">
                  <a:lumMod val="95000"/>
                </a:schemeClr>
              </a:solidFill>
            </a:endParaRPr>
          </a:p>
          <a:p>
            <a:r>
              <a:rPr lang="pt-BR" sz="2400" dirty="0">
                <a:solidFill>
                  <a:schemeClr val="bg1">
                    <a:lumMod val="95000"/>
                  </a:schemeClr>
                </a:solidFill>
              </a:rPr>
              <a:t>Altere o script para ser um </a:t>
            </a:r>
            <a:r>
              <a:rPr lang="pt-BR" sz="2400" dirty="0" err="1">
                <a:solidFill>
                  <a:srgbClr val="FF0000"/>
                </a:solidFill>
              </a:rPr>
              <a:t>NetworkBehaviour</a:t>
            </a:r>
            <a:endParaRPr lang="pt-BR" sz="2400" dirty="0">
              <a:solidFill>
                <a:srgbClr val="FF0000"/>
              </a:solidFill>
            </a:endParaRPr>
          </a:p>
          <a:p>
            <a:endParaRPr lang="pt-BR" sz="2400" dirty="0">
              <a:solidFill>
                <a:schemeClr val="bg1">
                  <a:lumMod val="95000"/>
                </a:schemeClr>
              </a:solidFill>
            </a:endParaRPr>
          </a:p>
          <a:p>
            <a:r>
              <a:rPr lang="pt-BR" sz="2400" dirty="0">
                <a:solidFill>
                  <a:schemeClr val="bg1">
                    <a:lumMod val="95000"/>
                  </a:schemeClr>
                </a:solidFill>
              </a:rPr>
              <a:t>Faça da variável </a:t>
            </a:r>
            <a:r>
              <a:rPr lang="pt-BR" sz="2400" dirty="0" err="1">
                <a:solidFill>
                  <a:srgbClr val="FF0000"/>
                </a:solidFill>
              </a:rPr>
              <a:t>health</a:t>
            </a:r>
            <a:r>
              <a:rPr lang="pt-BR" sz="2400" dirty="0">
                <a:solidFill>
                  <a:schemeClr val="bg1">
                    <a:lumMod val="95000"/>
                  </a:schemeClr>
                </a:solidFill>
              </a:rPr>
              <a:t> uma </a:t>
            </a:r>
            <a:r>
              <a:rPr lang="pt-BR" sz="2400" dirty="0">
                <a:solidFill>
                  <a:srgbClr val="FF0000"/>
                </a:solidFill>
              </a:rPr>
              <a:t>[</a:t>
            </a:r>
            <a:r>
              <a:rPr lang="pt-BR" sz="2400" dirty="0" err="1">
                <a:solidFill>
                  <a:srgbClr val="FF0000"/>
                </a:solidFill>
              </a:rPr>
              <a:t>SyncVar</a:t>
            </a:r>
            <a:r>
              <a:rPr lang="pt-BR" sz="2400" dirty="0">
                <a:solidFill>
                  <a:srgbClr val="FF0000"/>
                </a:solidFill>
              </a:rPr>
              <a:t>]</a:t>
            </a:r>
          </a:p>
          <a:p>
            <a:endParaRPr lang="pt-BR" sz="2400" dirty="0">
              <a:solidFill>
                <a:schemeClr val="bg1">
                  <a:lumMod val="95000"/>
                </a:schemeClr>
              </a:solidFill>
            </a:endParaRPr>
          </a:p>
          <a:p>
            <a:r>
              <a:rPr lang="pt-BR" sz="2400" dirty="0">
                <a:solidFill>
                  <a:schemeClr val="bg1">
                    <a:lumMod val="95000"/>
                  </a:schemeClr>
                </a:solidFill>
              </a:rPr>
              <a:t>Adicione a verificação </a:t>
            </a:r>
            <a:r>
              <a:rPr lang="pt-BR" sz="2400" dirty="0" err="1">
                <a:solidFill>
                  <a:srgbClr val="FF0000"/>
                </a:solidFill>
              </a:rPr>
              <a:t>isServer</a:t>
            </a:r>
            <a:r>
              <a:rPr lang="pt-BR" sz="2400" dirty="0">
                <a:solidFill>
                  <a:schemeClr val="bg1">
                    <a:lumMod val="95000"/>
                  </a:schemeClr>
                </a:solidFill>
              </a:rPr>
              <a:t> na função </a:t>
            </a:r>
            <a:r>
              <a:rPr lang="pt-BR" sz="2400" dirty="0" err="1">
                <a:solidFill>
                  <a:srgbClr val="FF0000"/>
                </a:solidFill>
              </a:rPr>
              <a:t>TakeDamage</a:t>
            </a:r>
            <a:r>
              <a:rPr lang="pt-BR" sz="2400" dirty="0">
                <a:solidFill>
                  <a:srgbClr val="FF0000"/>
                </a:solidFill>
              </a:rPr>
              <a:t>()</a:t>
            </a:r>
            <a:r>
              <a:rPr lang="pt-BR" sz="2400" dirty="0">
                <a:solidFill>
                  <a:schemeClr val="bg1">
                    <a:lumMod val="95000"/>
                  </a:schemeClr>
                </a:solidFill>
              </a:rPr>
              <a:t> para que ela seja aplicada somente no servidor</a:t>
            </a:r>
          </a:p>
          <a:p>
            <a:endParaRPr lang="en-US" sz="2400" dirty="0">
              <a:solidFill>
                <a:schemeClr val="bg1">
                  <a:lumMod val="95000"/>
                </a:schemeClr>
              </a:solidFill>
            </a:endParaRPr>
          </a:p>
          <a:p>
            <a:endParaRPr lang="pt-BR" sz="2400" dirty="0">
              <a:solidFill>
                <a:schemeClr val="bg1">
                  <a:lumMod val="95000"/>
                </a:schemeClr>
              </a:solidFill>
            </a:endParaRPr>
          </a:p>
        </p:txBody>
      </p:sp>
    </p:spTree>
    <p:extLst>
      <p:ext uri="{BB962C8B-B14F-4D97-AF65-F5344CB8AC3E}">
        <p14:creationId xmlns:p14="http://schemas.microsoft.com/office/powerpoint/2010/main" val="3626000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Player </a:t>
            </a:r>
            <a:r>
              <a:rPr lang="pt-BR" sz="2800" dirty="0" err="1"/>
              <a:t>State</a:t>
            </a:r>
            <a:r>
              <a:rPr lang="pt-BR" sz="2800" dirty="0"/>
              <a:t> (</a:t>
            </a:r>
            <a:r>
              <a:rPr lang="pt-BR" sz="2800" dirty="0" err="1"/>
              <a:t>Networked</a:t>
            </a:r>
            <a:r>
              <a:rPr lang="pt-BR" sz="2800" dirty="0"/>
              <a:t> Health)</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pt-BR" sz="1200" dirty="0" err="1">
                <a:solidFill>
                  <a:schemeClr val="bg1">
                    <a:lumMod val="95000"/>
                  </a:schemeClr>
                </a:solidFill>
              </a:rPr>
              <a:t>using</a:t>
            </a:r>
            <a:r>
              <a:rPr lang="pt-BR" sz="1200" dirty="0">
                <a:solidFill>
                  <a:schemeClr val="bg1">
                    <a:lumMod val="95000"/>
                  </a:schemeClr>
                </a:solidFill>
              </a:rPr>
              <a:t> </a:t>
            </a:r>
            <a:r>
              <a:rPr lang="pt-BR" sz="1200" dirty="0" err="1">
                <a:solidFill>
                  <a:schemeClr val="bg1">
                    <a:lumMod val="95000"/>
                  </a:schemeClr>
                </a:solidFill>
              </a:rPr>
              <a:t>UnityEngine</a:t>
            </a:r>
            <a:r>
              <a:rPr lang="pt-BR" sz="1200" dirty="0">
                <a:solidFill>
                  <a:schemeClr val="bg1">
                    <a:lumMod val="95000"/>
                  </a:schemeClr>
                </a:solidFill>
              </a:rPr>
              <a:t>;</a:t>
            </a:r>
          </a:p>
          <a:p>
            <a:pPr marL="0" indent="0">
              <a:buNone/>
            </a:pPr>
            <a:r>
              <a:rPr lang="pt-BR" sz="1200" dirty="0" err="1">
                <a:solidFill>
                  <a:schemeClr val="accent1"/>
                </a:solidFill>
              </a:rPr>
              <a:t>using</a:t>
            </a:r>
            <a:r>
              <a:rPr lang="pt-BR" sz="1200" dirty="0">
                <a:solidFill>
                  <a:schemeClr val="accent1"/>
                </a:solidFill>
              </a:rPr>
              <a:t> </a:t>
            </a:r>
            <a:r>
              <a:rPr lang="pt-BR" sz="1200" dirty="0" err="1">
                <a:solidFill>
                  <a:schemeClr val="accent1"/>
                </a:solidFill>
              </a:rPr>
              <a:t>UnityEngine.Networking</a:t>
            </a:r>
            <a:r>
              <a:rPr lang="pt-BR" sz="1200" dirty="0">
                <a:solidFill>
                  <a:schemeClr val="accent1"/>
                </a:solidFill>
              </a:rPr>
              <a:t>;</a:t>
            </a:r>
          </a:p>
          <a:p>
            <a:pPr marL="0" indent="0">
              <a:buNone/>
            </a:pPr>
            <a:endParaRPr lang="pt-BR" sz="1200" dirty="0">
              <a:solidFill>
                <a:schemeClr val="bg1">
                  <a:lumMod val="95000"/>
                </a:schemeClr>
              </a:solidFill>
            </a:endParaRPr>
          </a:p>
          <a:p>
            <a:pPr marL="0" indent="0">
              <a:buNone/>
            </a:pPr>
            <a:r>
              <a:rPr lang="pt-BR" sz="1200" dirty="0" err="1">
                <a:solidFill>
                  <a:schemeClr val="bg1">
                    <a:lumMod val="95000"/>
                  </a:schemeClr>
                </a:solidFill>
              </a:rPr>
              <a:t>public</a:t>
            </a:r>
            <a:r>
              <a:rPr lang="pt-BR" sz="1200" dirty="0">
                <a:solidFill>
                  <a:schemeClr val="bg1">
                    <a:lumMod val="95000"/>
                  </a:schemeClr>
                </a:solidFill>
              </a:rPr>
              <a:t> </a:t>
            </a:r>
            <a:r>
              <a:rPr lang="pt-BR" sz="1200" dirty="0" err="1">
                <a:solidFill>
                  <a:schemeClr val="bg1">
                    <a:lumMod val="95000"/>
                  </a:schemeClr>
                </a:solidFill>
              </a:rPr>
              <a:t>class</a:t>
            </a:r>
            <a:r>
              <a:rPr lang="pt-BR" sz="1200" dirty="0">
                <a:solidFill>
                  <a:schemeClr val="bg1">
                    <a:lumMod val="95000"/>
                  </a:schemeClr>
                </a:solidFill>
              </a:rPr>
              <a:t> </a:t>
            </a:r>
            <a:r>
              <a:rPr lang="pt-BR" sz="1200" dirty="0" err="1">
                <a:solidFill>
                  <a:schemeClr val="bg1">
                    <a:lumMod val="95000"/>
                  </a:schemeClr>
                </a:solidFill>
              </a:rPr>
              <a:t>Combat</a:t>
            </a:r>
            <a:r>
              <a:rPr lang="pt-BR" sz="1200" dirty="0">
                <a:solidFill>
                  <a:schemeClr val="bg1">
                    <a:lumMod val="95000"/>
                  </a:schemeClr>
                </a:solidFill>
              </a:rPr>
              <a:t> :  </a:t>
            </a:r>
            <a:r>
              <a:rPr lang="pt-BR" sz="1200" dirty="0" err="1">
                <a:solidFill>
                  <a:schemeClr val="accent1"/>
                </a:solidFill>
              </a:rPr>
              <a:t>NetworkBehaviour</a:t>
            </a:r>
            <a:r>
              <a:rPr lang="pt-BR" sz="1200" dirty="0">
                <a:solidFill>
                  <a:schemeClr val="accent1"/>
                </a:solidFill>
              </a:rPr>
              <a:t> </a:t>
            </a:r>
          </a:p>
          <a:p>
            <a:pPr marL="0" indent="0">
              <a:buNone/>
            </a:pPr>
            <a:r>
              <a:rPr lang="pt-BR" sz="1200" dirty="0">
                <a:solidFill>
                  <a:schemeClr val="bg1">
                    <a:lumMod val="95000"/>
                  </a:schemeClr>
                </a:solidFill>
              </a:rPr>
              <a:t>{</a:t>
            </a:r>
          </a:p>
          <a:p>
            <a:pPr marL="0" indent="0">
              <a:buNone/>
            </a:pPr>
            <a:r>
              <a:rPr lang="pt-BR" sz="1200" dirty="0">
                <a:solidFill>
                  <a:schemeClr val="bg1">
                    <a:lumMod val="95000"/>
                  </a:schemeClr>
                </a:solidFill>
              </a:rPr>
              <a:t>    </a:t>
            </a:r>
            <a:r>
              <a:rPr lang="pt-BR" sz="1200" dirty="0" err="1">
                <a:solidFill>
                  <a:schemeClr val="bg1">
                    <a:lumMod val="95000"/>
                  </a:schemeClr>
                </a:solidFill>
              </a:rPr>
              <a:t>public</a:t>
            </a:r>
            <a:r>
              <a:rPr lang="pt-BR" sz="1200" dirty="0">
                <a:solidFill>
                  <a:schemeClr val="bg1">
                    <a:lumMod val="95000"/>
                  </a:schemeClr>
                </a:solidFill>
              </a:rPr>
              <a:t> </a:t>
            </a:r>
            <a:r>
              <a:rPr lang="pt-BR" sz="1200" dirty="0" err="1">
                <a:solidFill>
                  <a:schemeClr val="bg1">
                    <a:lumMod val="95000"/>
                  </a:schemeClr>
                </a:solidFill>
              </a:rPr>
              <a:t>const</a:t>
            </a:r>
            <a:r>
              <a:rPr lang="pt-BR" sz="1200" dirty="0">
                <a:solidFill>
                  <a:schemeClr val="bg1">
                    <a:lumMod val="95000"/>
                  </a:schemeClr>
                </a:solidFill>
              </a:rPr>
              <a:t> </a:t>
            </a:r>
            <a:r>
              <a:rPr lang="pt-BR" sz="1200" dirty="0" err="1">
                <a:solidFill>
                  <a:schemeClr val="bg1">
                    <a:lumMod val="95000"/>
                  </a:schemeClr>
                </a:solidFill>
              </a:rPr>
              <a:t>int</a:t>
            </a:r>
            <a:r>
              <a:rPr lang="pt-BR" sz="1200" dirty="0">
                <a:solidFill>
                  <a:schemeClr val="bg1">
                    <a:lumMod val="95000"/>
                  </a:schemeClr>
                </a:solidFill>
              </a:rPr>
              <a:t> </a:t>
            </a:r>
            <a:r>
              <a:rPr lang="pt-BR" sz="1200" dirty="0" err="1">
                <a:solidFill>
                  <a:schemeClr val="bg1">
                    <a:lumMod val="95000"/>
                  </a:schemeClr>
                </a:solidFill>
              </a:rPr>
              <a:t>maxHealth</a:t>
            </a:r>
            <a:r>
              <a:rPr lang="pt-BR" sz="1200" dirty="0">
                <a:solidFill>
                  <a:schemeClr val="bg1">
                    <a:lumMod val="95000"/>
                  </a:schemeClr>
                </a:solidFill>
              </a:rPr>
              <a:t> = 100;</a:t>
            </a:r>
          </a:p>
          <a:p>
            <a:pPr marL="0" indent="0">
              <a:buNone/>
            </a:pPr>
            <a:endParaRPr lang="pt-BR" sz="1200" dirty="0">
              <a:solidFill>
                <a:schemeClr val="bg1">
                  <a:lumMod val="95000"/>
                </a:schemeClr>
              </a:solidFill>
            </a:endParaRPr>
          </a:p>
          <a:p>
            <a:pPr marL="0" indent="0">
              <a:buNone/>
            </a:pPr>
            <a:r>
              <a:rPr lang="pt-BR" sz="1200" dirty="0">
                <a:solidFill>
                  <a:schemeClr val="accent1"/>
                </a:solidFill>
              </a:rPr>
              <a:t>    [</a:t>
            </a:r>
            <a:r>
              <a:rPr lang="pt-BR" sz="1200" dirty="0" err="1">
                <a:solidFill>
                  <a:schemeClr val="accent1"/>
                </a:solidFill>
              </a:rPr>
              <a:t>SyncVar</a:t>
            </a:r>
            <a:r>
              <a:rPr lang="pt-BR" sz="1200" dirty="0">
                <a:solidFill>
                  <a:schemeClr val="accent1"/>
                </a:solidFill>
              </a:rPr>
              <a:t>]</a:t>
            </a:r>
          </a:p>
          <a:p>
            <a:pPr marL="0" indent="0">
              <a:buNone/>
            </a:pPr>
            <a:r>
              <a:rPr lang="pt-BR" sz="1200" dirty="0">
                <a:solidFill>
                  <a:schemeClr val="bg1">
                    <a:lumMod val="95000"/>
                  </a:schemeClr>
                </a:solidFill>
              </a:rPr>
              <a:t>    </a:t>
            </a:r>
            <a:r>
              <a:rPr lang="pt-BR" sz="1200" dirty="0" err="1">
                <a:solidFill>
                  <a:schemeClr val="bg1">
                    <a:lumMod val="95000"/>
                  </a:schemeClr>
                </a:solidFill>
              </a:rPr>
              <a:t>public</a:t>
            </a:r>
            <a:r>
              <a:rPr lang="pt-BR" sz="1200" dirty="0">
                <a:solidFill>
                  <a:schemeClr val="bg1">
                    <a:lumMod val="95000"/>
                  </a:schemeClr>
                </a:solidFill>
              </a:rPr>
              <a:t> </a:t>
            </a:r>
            <a:r>
              <a:rPr lang="pt-BR" sz="1200" dirty="0" err="1">
                <a:solidFill>
                  <a:schemeClr val="bg1">
                    <a:lumMod val="95000"/>
                  </a:schemeClr>
                </a:solidFill>
              </a:rPr>
              <a:t>int</a:t>
            </a:r>
            <a:r>
              <a:rPr lang="pt-BR" sz="1200" dirty="0">
                <a:solidFill>
                  <a:schemeClr val="bg1">
                    <a:lumMod val="95000"/>
                  </a:schemeClr>
                </a:solidFill>
              </a:rPr>
              <a:t> </a:t>
            </a:r>
            <a:r>
              <a:rPr lang="pt-BR" sz="1200" dirty="0" err="1">
                <a:solidFill>
                  <a:schemeClr val="bg1">
                    <a:lumMod val="95000"/>
                  </a:schemeClr>
                </a:solidFill>
              </a:rPr>
              <a:t>health</a:t>
            </a:r>
            <a:r>
              <a:rPr lang="pt-BR" sz="1200" dirty="0">
                <a:solidFill>
                  <a:schemeClr val="bg1">
                    <a:lumMod val="95000"/>
                  </a:schemeClr>
                </a:solidFill>
              </a:rPr>
              <a:t> = </a:t>
            </a:r>
            <a:r>
              <a:rPr lang="pt-BR" sz="1200" dirty="0" err="1">
                <a:solidFill>
                  <a:schemeClr val="bg1">
                    <a:lumMod val="95000"/>
                  </a:schemeClr>
                </a:solidFill>
              </a:rPr>
              <a:t>maxHealth</a:t>
            </a:r>
            <a:r>
              <a:rPr lang="pt-BR" sz="1200" dirty="0">
                <a:solidFill>
                  <a:schemeClr val="bg1">
                    <a:lumMod val="95000"/>
                  </a:schemeClr>
                </a:solidFill>
              </a:rPr>
              <a:t>;</a:t>
            </a:r>
          </a:p>
          <a:p>
            <a:pPr marL="0" indent="0">
              <a:buNone/>
            </a:pPr>
            <a:endParaRPr lang="pt-BR" sz="1200" dirty="0">
              <a:solidFill>
                <a:schemeClr val="bg1">
                  <a:lumMod val="95000"/>
                </a:schemeClr>
              </a:solidFill>
            </a:endParaRPr>
          </a:p>
          <a:p>
            <a:pPr marL="0" indent="0">
              <a:buNone/>
            </a:pPr>
            <a:r>
              <a:rPr lang="pt-BR" sz="1200" dirty="0">
                <a:solidFill>
                  <a:schemeClr val="bg1">
                    <a:lumMod val="95000"/>
                  </a:schemeClr>
                </a:solidFill>
              </a:rPr>
              <a:t>    </a:t>
            </a:r>
            <a:r>
              <a:rPr lang="pt-BR" sz="1200" dirty="0" err="1">
                <a:solidFill>
                  <a:schemeClr val="bg1">
                    <a:lumMod val="95000"/>
                  </a:schemeClr>
                </a:solidFill>
              </a:rPr>
              <a:t>public</a:t>
            </a:r>
            <a:r>
              <a:rPr lang="pt-BR" sz="1200" dirty="0">
                <a:solidFill>
                  <a:schemeClr val="bg1">
                    <a:lumMod val="95000"/>
                  </a:schemeClr>
                </a:solidFill>
              </a:rPr>
              <a:t> </a:t>
            </a:r>
            <a:r>
              <a:rPr lang="pt-BR" sz="1200" dirty="0" err="1">
                <a:solidFill>
                  <a:schemeClr val="bg1">
                    <a:lumMod val="95000"/>
                  </a:schemeClr>
                </a:solidFill>
              </a:rPr>
              <a:t>void</a:t>
            </a:r>
            <a:r>
              <a:rPr lang="pt-BR" sz="1200" dirty="0">
                <a:solidFill>
                  <a:schemeClr val="bg1">
                    <a:lumMod val="95000"/>
                  </a:schemeClr>
                </a:solidFill>
              </a:rPr>
              <a:t> </a:t>
            </a:r>
            <a:r>
              <a:rPr lang="pt-BR" sz="1200" dirty="0" err="1">
                <a:solidFill>
                  <a:schemeClr val="bg1">
                    <a:lumMod val="95000"/>
                  </a:schemeClr>
                </a:solidFill>
              </a:rPr>
              <a:t>TakeDamage</a:t>
            </a:r>
            <a:r>
              <a:rPr lang="pt-BR" sz="1200" dirty="0">
                <a:solidFill>
                  <a:schemeClr val="bg1">
                    <a:lumMod val="95000"/>
                  </a:schemeClr>
                </a:solidFill>
              </a:rPr>
              <a:t>(</a:t>
            </a:r>
            <a:r>
              <a:rPr lang="pt-BR" sz="1200" dirty="0" err="1">
                <a:solidFill>
                  <a:schemeClr val="bg1">
                    <a:lumMod val="95000"/>
                  </a:schemeClr>
                </a:solidFill>
              </a:rPr>
              <a:t>int</a:t>
            </a:r>
            <a:r>
              <a:rPr lang="pt-BR" sz="1200" dirty="0">
                <a:solidFill>
                  <a:schemeClr val="bg1">
                    <a:lumMod val="95000"/>
                  </a:schemeClr>
                </a:solidFill>
              </a:rPr>
              <a:t> </a:t>
            </a:r>
            <a:r>
              <a:rPr lang="pt-BR" sz="1200" dirty="0" err="1">
                <a:solidFill>
                  <a:schemeClr val="bg1">
                    <a:lumMod val="95000"/>
                  </a:schemeClr>
                </a:solidFill>
              </a:rPr>
              <a:t>amount</a:t>
            </a:r>
            <a:r>
              <a:rPr lang="pt-BR" sz="1200" dirty="0">
                <a:solidFill>
                  <a:schemeClr val="bg1">
                    <a:lumMod val="95000"/>
                  </a:schemeClr>
                </a:solidFill>
              </a:rPr>
              <a:t>)</a:t>
            </a:r>
          </a:p>
          <a:p>
            <a:pPr marL="0" indent="0">
              <a:buNone/>
            </a:pPr>
            <a:r>
              <a:rPr lang="pt-BR" sz="1200" dirty="0">
                <a:solidFill>
                  <a:schemeClr val="bg1">
                    <a:lumMod val="95000"/>
                  </a:schemeClr>
                </a:solidFill>
              </a:rPr>
              <a:t>    {</a:t>
            </a:r>
          </a:p>
          <a:p>
            <a:pPr marL="0" indent="0">
              <a:buNone/>
            </a:pPr>
            <a:r>
              <a:rPr lang="pt-BR" sz="1200" dirty="0">
                <a:solidFill>
                  <a:schemeClr val="accent1"/>
                </a:solidFill>
              </a:rPr>
              <a:t>        </a:t>
            </a:r>
            <a:r>
              <a:rPr lang="pt-BR" sz="1200" dirty="0" err="1">
                <a:solidFill>
                  <a:schemeClr val="accent1"/>
                </a:solidFill>
              </a:rPr>
              <a:t>if</a:t>
            </a:r>
            <a:r>
              <a:rPr lang="pt-BR" sz="1200" dirty="0">
                <a:solidFill>
                  <a:schemeClr val="accent1"/>
                </a:solidFill>
              </a:rPr>
              <a:t> (!</a:t>
            </a:r>
            <a:r>
              <a:rPr lang="pt-BR" sz="1200" dirty="0" err="1">
                <a:solidFill>
                  <a:schemeClr val="accent1"/>
                </a:solidFill>
              </a:rPr>
              <a:t>isServer</a:t>
            </a:r>
            <a:r>
              <a:rPr lang="pt-BR" sz="1200" dirty="0">
                <a:solidFill>
                  <a:schemeClr val="accent1"/>
                </a:solidFill>
              </a:rPr>
              <a:t>)</a:t>
            </a:r>
          </a:p>
          <a:p>
            <a:pPr marL="0" indent="0">
              <a:buNone/>
            </a:pPr>
            <a:r>
              <a:rPr lang="pt-BR" sz="1200" dirty="0">
                <a:solidFill>
                  <a:schemeClr val="accent1"/>
                </a:solidFill>
              </a:rPr>
              <a:t>            </a:t>
            </a:r>
            <a:r>
              <a:rPr lang="pt-BR" sz="1200" dirty="0" err="1">
                <a:solidFill>
                  <a:schemeClr val="accent1"/>
                </a:solidFill>
              </a:rPr>
              <a:t>return</a:t>
            </a:r>
            <a:r>
              <a:rPr lang="pt-BR" sz="1200" dirty="0">
                <a:solidFill>
                  <a:schemeClr val="accent1"/>
                </a:solidFill>
              </a:rPr>
              <a:t>;</a:t>
            </a:r>
          </a:p>
          <a:p>
            <a:pPr marL="0" indent="0">
              <a:buNone/>
            </a:pPr>
            <a:endParaRPr lang="pt-BR" sz="1200" dirty="0">
              <a:solidFill>
                <a:schemeClr val="bg1">
                  <a:lumMod val="95000"/>
                </a:schemeClr>
              </a:solidFill>
            </a:endParaRPr>
          </a:p>
          <a:p>
            <a:pPr marL="0" indent="0">
              <a:buNone/>
            </a:pPr>
            <a:r>
              <a:rPr lang="pt-BR" sz="1200" dirty="0">
                <a:solidFill>
                  <a:schemeClr val="bg1">
                    <a:lumMod val="95000"/>
                  </a:schemeClr>
                </a:solidFill>
              </a:rPr>
              <a:t>        </a:t>
            </a:r>
            <a:r>
              <a:rPr lang="pt-BR" sz="1200" dirty="0" err="1">
                <a:solidFill>
                  <a:schemeClr val="bg1">
                    <a:lumMod val="95000"/>
                  </a:schemeClr>
                </a:solidFill>
              </a:rPr>
              <a:t>health</a:t>
            </a:r>
            <a:r>
              <a:rPr lang="pt-BR" sz="1200" dirty="0">
                <a:solidFill>
                  <a:schemeClr val="bg1">
                    <a:lumMod val="95000"/>
                  </a:schemeClr>
                </a:solidFill>
              </a:rPr>
              <a:t> -= </a:t>
            </a:r>
            <a:r>
              <a:rPr lang="pt-BR" sz="1200" dirty="0" err="1">
                <a:solidFill>
                  <a:schemeClr val="bg1">
                    <a:lumMod val="95000"/>
                  </a:schemeClr>
                </a:solidFill>
              </a:rPr>
              <a:t>amount</a:t>
            </a:r>
            <a:r>
              <a:rPr lang="pt-BR" sz="1200" dirty="0">
                <a:solidFill>
                  <a:schemeClr val="bg1">
                    <a:lumMod val="95000"/>
                  </a:schemeClr>
                </a:solidFill>
              </a:rPr>
              <a:t>;</a:t>
            </a:r>
          </a:p>
          <a:p>
            <a:pPr marL="0" indent="0">
              <a:buNone/>
            </a:pPr>
            <a:r>
              <a:rPr lang="pt-BR" sz="1200" dirty="0">
                <a:solidFill>
                  <a:schemeClr val="bg1">
                    <a:lumMod val="95000"/>
                  </a:schemeClr>
                </a:solidFill>
              </a:rPr>
              <a:t>        </a:t>
            </a:r>
            <a:r>
              <a:rPr lang="pt-BR" sz="1200" dirty="0" err="1">
                <a:solidFill>
                  <a:schemeClr val="bg1">
                    <a:lumMod val="95000"/>
                  </a:schemeClr>
                </a:solidFill>
              </a:rPr>
              <a:t>if</a:t>
            </a:r>
            <a:r>
              <a:rPr lang="pt-BR" sz="1200" dirty="0">
                <a:solidFill>
                  <a:schemeClr val="bg1">
                    <a:lumMod val="95000"/>
                  </a:schemeClr>
                </a:solidFill>
              </a:rPr>
              <a:t> (</a:t>
            </a:r>
            <a:r>
              <a:rPr lang="pt-BR" sz="1200" dirty="0" err="1">
                <a:solidFill>
                  <a:schemeClr val="bg1">
                    <a:lumMod val="95000"/>
                  </a:schemeClr>
                </a:solidFill>
              </a:rPr>
              <a:t>health</a:t>
            </a:r>
            <a:r>
              <a:rPr lang="pt-BR" sz="1200" dirty="0">
                <a:solidFill>
                  <a:schemeClr val="bg1">
                    <a:lumMod val="95000"/>
                  </a:schemeClr>
                </a:solidFill>
              </a:rPr>
              <a:t> &lt;= 0)</a:t>
            </a:r>
          </a:p>
          <a:p>
            <a:pPr marL="0" indent="0">
              <a:buNone/>
            </a:pPr>
            <a:r>
              <a:rPr lang="pt-BR" sz="1200" dirty="0">
                <a:solidFill>
                  <a:schemeClr val="bg1">
                    <a:lumMod val="95000"/>
                  </a:schemeClr>
                </a:solidFill>
              </a:rPr>
              <a:t>        {</a:t>
            </a:r>
          </a:p>
          <a:p>
            <a:pPr marL="0" indent="0">
              <a:buNone/>
            </a:pPr>
            <a:r>
              <a:rPr lang="pt-BR" sz="1200" dirty="0">
                <a:solidFill>
                  <a:schemeClr val="bg1">
                    <a:lumMod val="95000"/>
                  </a:schemeClr>
                </a:solidFill>
              </a:rPr>
              <a:t>            </a:t>
            </a:r>
            <a:r>
              <a:rPr lang="pt-BR" sz="1200" dirty="0" err="1">
                <a:solidFill>
                  <a:schemeClr val="bg1">
                    <a:lumMod val="95000"/>
                  </a:schemeClr>
                </a:solidFill>
              </a:rPr>
              <a:t>health</a:t>
            </a:r>
            <a:r>
              <a:rPr lang="pt-BR" sz="1200" dirty="0">
                <a:solidFill>
                  <a:schemeClr val="bg1">
                    <a:lumMod val="95000"/>
                  </a:schemeClr>
                </a:solidFill>
              </a:rPr>
              <a:t> = 0;</a:t>
            </a:r>
          </a:p>
          <a:p>
            <a:pPr marL="0" indent="0">
              <a:buNone/>
            </a:pPr>
            <a:r>
              <a:rPr lang="pt-BR" sz="1200" dirty="0">
                <a:solidFill>
                  <a:schemeClr val="bg1">
                    <a:lumMod val="95000"/>
                  </a:schemeClr>
                </a:solidFill>
              </a:rPr>
              <a:t>            </a:t>
            </a:r>
            <a:r>
              <a:rPr lang="pt-BR" sz="1200" dirty="0" err="1">
                <a:solidFill>
                  <a:schemeClr val="bg1">
                    <a:lumMod val="95000"/>
                  </a:schemeClr>
                </a:solidFill>
              </a:rPr>
              <a:t>Debug.Log</a:t>
            </a:r>
            <a:r>
              <a:rPr lang="pt-BR" sz="1200" dirty="0">
                <a:solidFill>
                  <a:schemeClr val="bg1">
                    <a:lumMod val="95000"/>
                  </a:schemeClr>
                </a:solidFill>
              </a:rPr>
              <a:t>("</a:t>
            </a:r>
            <a:r>
              <a:rPr lang="pt-BR" sz="1200" dirty="0" err="1">
                <a:solidFill>
                  <a:schemeClr val="bg1">
                    <a:lumMod val="95000"/>
                  </a:schemeClr>
                </a:solidFill>
              </a:rPr>
              <a:t>Dead</a:t>
            </a:r>
            <a:r>
              <a:rPr lang="pt-BR" sz="1200" dirty="0">
                <a:solidFill>
                  <a:schemeClr val="bg1">
                    <a:lumMod val="95000"/>
                  </a:schemeClr>
                </a:solidFill>
              </a:rPr>
              <a:t>!");</a:t>
            </a:r>
          </a:p>
          <a:p>
            <a:pPr marL="0" indent="0">
              <a:buNone/>
            </a:pPr>
            <a:r>
              <a:rPr lang="pt-BR" sz="1200" dirty="0">
                <a:solidFill>
                  <a:schemeClr val="bg1">
                    <a:lumMod val="95000"/>
                  </a:schemeClr>
                </a:solidFill>
              </a:rPr>
              <a:t>        }</a:t>
            </a:r>
          </a:p>
          <a:p>
            <a:pPr marL="0" indent="0">
              <a:buNone/>
            </a:pPr>
            <a:r>
              <a:rPr lang="pt-BR" sz="1200" dirty="0">
                <a:solidFill>
                  <a:schemeClr val="bg1">
                    <a:lumMod val="95000"/>
                  </a:schemeClr>
                </a:solidFill>
              </a:rPr>
              <a:t>    }</a:t>
            </a:r>
          </a:p>
          <a:p>
            <a:pPr marL="0" indent="0">
              <a:buNone/>
            </a:pPr>
            <a:r>
              <a:rPr lang="pt-BR" sz="1200" dirty="0">
                <a:solidFill>
                  <a:schemeClr val="bg1">
                    <a:lumMod val="95000"/>
                  </a:schemeClr>
                </a:solidFill>
              </a:rPr>
              <a:t>}</a:t>
            </a:r>
          </a:p>
          <a:p>
            <a:pPr marL="0" indent="0">
              <a:buNone/>
            </a:pPr>
            <a:endParaRPr lang="en-US" sz="1200" dirty="0">
              <a:solidFill>
                <a:schemeClr val="bg1">
                  <a:lumMod val="95000"/>
                </a:schemeClr>
              </a:solidFill>
            </a:endParaRPr>
          </a:p>
          <a:p>
            <a:pPr marL="0" indent="0">
              <a:buNone/>
            </a:pPr>
            <a:endParaRPr lang="pt-BR" sz="1200" dirty="0">
              <a:solidFill>
                <a:schemeClr val="bg1">
                  <a:lumMod val="95000"/>
                </a:schemeClr>
              </a:solidFill>
            </a:endParaRPr>
          </a:p>
        </p:txBody>
      </p:sp>
    </p:spTree>
    <p:extLst>
      <p:ext uri="{BB962C8B-B14F-4D97-AF65-F5344CB8AC3E}">
        <p14:creationId xmlns:p14="http://schemas.microsoft.com/office/powerpoint/2010/main" val="1389733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Death </a:t>
            </a:r>
            <a:r>
              <a:rPr lang="pt-BR" sz="2800" dirty="0" err="1"/>
              <a:t>and</a:t>
            </a:r>
            <a:r>
              <a:rPr lang="pt-BR" sz="2800" dirty="0"/>
              <a:t> </a:t>
            </a:r>
            <a:r>
              <a:rPr lang="pt-BR" sz="2800" dirty="0" err="1"/>
              <a:t>Respawning</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dirty="0">
                <a:solidFill>
                  <a:schemeClr val="bg1">
                    <a:lumMod val="95000"/>
                  </a:schemeClr>
                </a:solidFill>
              </a:rPr>
              <a:t>Atualmente, nada acontece quando a energia de um jogador atinge zero, exceto uma mensagem de log</a:t>
            </a:r>
          </a:p>
          <a:p>
            <a:r>
              <a:rPr lang="pt-BR" dirty="0">
                <a:solidFill>
                  <a:schemeClr val="bg1">
                    <a:lumMod val="95000"/>
                  </a:schemeClr>
                </a:solidFill>
              </a:rPr>
              <a:t>Par torná-lo um jogo melhor, quando a energia atinge zero, o jogador deve ser </a:t>
            </a:r>
            <a:r>
              <a:rPr lang="pt-BR" dirty="0">
                <a:solidFill>
                  <a:srgbClr val="FF0000"/>
                </a:solidFill>
              </a:rPr>
              <a:t>tele transportado</a:t>
            </a:r>
            <a:r>
              <a:rPr lang="pt-BR" dirty="0">
                <a:solidFill>
                  <a:schemeClr val="bg1">
                    <a:lumMod val="95000"/>
                  </a:schemeClr>
                </a:solidFill>
              </a:rPr>
              <a:t> de volta ao local inicial com energia total:</a:t>
            </a:r>
          </a:p>
          <a:p>
            <a:endParaRPr lang="pt-BR" dirty="0">
              <a:solidFill>
                <a:schemeClr val="bg1">
                  <a:lumMod val="95000"/>
                </a:schemeClr>
              </a:solidFill>
            </a:endParaRPr>
          </a:p>
          <a:p>
            <a:pPr lvl="1">
              <a:buFont typeface="Wingdings" panose="05000000000000000000" pitchFamily="2" charset="2"/>
              <a:buChar char="ü"/>
            </a:pPr>
            <a:r>
              <a:rPr lang="pt-BR" dirty="0">
                <a:solidFill>
                  <a:schemeClr val="bg1">
                    <a:lumMod val="95000"/>
                  </a:schemeClr>
                </a:solidFill>
              </a:rPr>
              <a:t>Abra o script </a:t>
            </a:r>
            <a:r>
              <a:rPr lang="pt-BR" dirty="0" err="1">
                <a:solidFill>
                  <a:srgbClr val="FF0000"/>
                </a:solidFill>
              </a:rPr>
              <a:t>Combat</a:t>
            </a:r>
            <a:endParaRPr lang="pt-BR" dirty="0">
              <a:solidFill>
                <a:srgbClr val="FF0000"/>
              </a:solidFill>
            </a:endParaRPr>
          </a:p>
          <a:p>
            <a:pPr lvl="1">
              <a:buFont typeface="Wingdings" panose="05000000000000000000" pitchFamily="2" charset="2"/>
              <a:buChar char="ü"/>
            </a:pPr>
            <a:r>
              <a:rPr lang="pt-BR" dirty="0">
                <a:solidFill>
                  <a:schemeClr val="bg1">
                    <a:lumMod val="95000"/>
                  </a:schemeClr>
                </a:solidFill>
              </a:rPr>
              <a:t>Adicione uma função </a:t>
            </a:r>
            <a:r>
              <a:rPr lang="pt-BR" dirty="0">
                <a:solidFill>
                  <a:srgbClr val="FF0000"/>
                </a:solidFill>
              </a:rPr>
              <a:t>[</a:t>
            </a:r>
            <a:r>
              <a:rPr lang="pt-BR" dirty="0" err="1">
                <a:solidFill>
                  <a:srgbClr val="FF0000"/>
                </a:solidFill>
              </a:rPr>
              <a:t>ClientRpc</a:t>
            </a:r>
            <a:r>
              <a:rPr lang="pt-BR" dirty="0">
                <a:solidFill>
                  <a:srgbClr val="FF0000"/>
                </a:solidFill>
              </a:rPr>
              <a:t>] </a:t>
            </a:r>
            <a:r>
              <a:rPr lang="pt-BR" dirty="0">
                <a:solidFill>
                  <a:schemeClr val="bg1">
                    <a:lumMod val="95000"/>
                  </a:schemeClr>
                </a:solidFill>
              </a:rPr>
              <a:t>chamada </a:t>
            </a:r>
            <a:r>
              <a:rPr lang="pt-BR" dirty="0" err="1">
                <a:solidFill>
                  <a:srgbClr val="FF0000"/>
                </a:solidFill>
              </a:rPr>
              <a:t>Respawn</a:t>
            </a:r>
            <a:r>
              <a:rPr lang="pt-BR" dirty="0">
                <a:solidFill>
                  <a:schemeClr val="bg1">
                    <a:lumMod val="95000"/>
                  </a:schemeClr>
                </a:solidFill>
              </a:rPr>
              <a:t> no objeto Player</a:t>
            </a:r>
          </a:p>
          <a:p>
            <a:pPr lvl="1">
              <a:buFont typeface="Wingdings" panose="05000000000000000000" pitchFamily="2" charset="2"/>
              <a:buChar char="ü"/>
            </a:pPr>
            <a:r>
              <a:rPr lang="pt-BR" dirty="0">
                <a:solidFill>
                  <a:schemeClr val="bg1">
                    <a:lumMod val="95000"/>
                  </a:schemeClr>
                </a:solidFill>
              </a:rPr>
              <a:t>Esse comando chamará a função </a:t>
            </a:r>
            <a:r>
              <a:rPr lang="pt-BR" dirty="0" err="1">
                <a:solidFill>
                  <a:srgbClr val="FF0000"/>
                </a:solidFill>
              </a:rPr>
              <a:t>Respawn</a:t>
            </a:r>
            <a:r>
              <a:rPr lang="pt-BR" dirty="0">
                <a:solidFill>
                  <a:schemeClr val="bg1">
                    <a:lumMod val="95000"/>
                  </a:schemeClr>
                </a:solidFill>
              </a:rPr>
              <a:t> no servidor quando a energia atinge zero</a:t>
            </a:r>
          </a:p>
          <a:p>
            <a:endParaRPr lang="pt-BR" dirty="0">
              <a:solidFill>
                <a:schemeClr val="bg1">
                  <a:lumMod val="95000"/>
                </a:schemeClr>
              </a:solidFill>
            </a:endParaRPr>
          </a:p>
          <a:p>
            <a:endParaRPr lang="pt-BR" dirty="0">
              <a:solidFill>
                <a:schemeClr val="bg1">
                  <a:lumMod val="95000"/>
                </a:schemeClr>
              </a:solidFill>
            </a:endParaRPr>
          </a:p>
          <a:p>
            <a:endParaRPr lang="pt-BR" dirty="0">
              <a:solidFill>
                <a:schemeClr val="bg1">
                  <a:lumMod val="95000"/>
                </a:schemeClr>
              </a:solidFill>
            </a:endParaRPr>
          </a:p>
          <a:p>
            <a:pPr marL="0" indent="0">
              <a:buNone/>
            </a:pPr>
            <a:endParaRPr lang="pt-BR" sz="1400" dirty="0">
              <a:solidFill>
                <a:schemeClr val="bg1">
                  <a:lumMod val="95000"/>
                </a:schemeClr>
              </a:solidFill>
            </a:endParaRPr>
          </a:p>
        </p:txBody>
      </p:sp>
    </p:spTree>
    <p:extLst>
      <p:ext uri="{BB962C8B-B14F-4D97-AF65-F5344CB8AC3E}">
        <p14:creationId xmlns:p14="http://schemas.microsoft.com/office/powerpoint/2010/main" val="2753635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Configurar o Player </a:t>
            </a:r>
            <a:r>
              <a:rPr lang="pt-BR" sz="2800" b="1" dirty="0" err="1"/>
              <a:t>Prefab</a:t>
            </a:r>
            <a:endParaRPr lang="pt-BR" sz="2800" dirty="0"/>
          </a:p>
        </p:txBody>
      </p:sp>
      <p:sp>
        <p:nvSpPr>
          <p:cNvPr id="3" name="Espaço Reservado para Conteúdo 2"/>
          <p:cNvSpPr>
            <a:spLocks noGrp="1"/>
          </p:cNvSpPr>
          <p:nvPr>
            <p:ph sz="half" idx="1"/>
          </p:nvPr>
        </p:nvSpPr>
        <p:spPr>
          <a:xfrm>
            <a:off x="308113" y="1351005"/>
            <a:ext cx="8617225" cy="5115697"/>
          </a:xfrm>
        </p:spPr>
        <p:txBody>
          <a:bodyPr/>
          <a:lstStyle/>
          <a:p>
            <a:pPr>
              <a:buFont typeface="Wingdings" panose="05000000000000000000" pitchFamily="2" charset="2"/>
              <a:buChar char="ü"/>
            </a:pPr>
            <a:r>
              <a:rPr lang="pt-BR" sz="2400" dirty="0">
                <a:solidFill>
                  <a:schemeClr val="bg1"/>
                </a:solidFill>
              </a:rPr>
              <a:t>Defina a caixa de seleção "</a:t>
            </a:r>
            <a:r>
              <a:rPr lang="pt-BR" sz="2400" b="1" dirty="0">
                <a:solidFill>
                  <a:schemeClr val="bg1"/>
                </a:solidFill>
              </a:rPr>
              <a:t>Local Player </a:t>
            </a:r>
            <a:r>
              <a:rPr lang="pt-BR" sz="2400" b="1" dirty="0" err="1">
                <a:solidFill>
                  <a:schemeClr val="bg1"/>
                </a:solidFill>
              </a:rPr>
              <a:t>Authority</a:t>
            </a:r>
            <a:r>
              <a:rPr lang="pt-BR" sz="2400" dirty="0">
                <a:solidFill>
                  <a:schemeClr val="bg1"/>
                </a:solidFill>
              </a:rPr>
              <a:t>" na </a:t>
            </a:r>
            <a:r>
              <a:rPr lang="pt-BR" sz="2400" dirty="0" err="1">
                <a:solidFill>
                  <a:schemeClr val="bg1"/>
                </a:solidFill>
              </a:rPr>
              <a:t>NetworkIdentity</a:t>
            </a:r>
            <a:r>
              <a:rPr lang="pt-BR" sz="2400" dirty="0">
                <a:solidFill>
                  <a:schemeClr val="bg1"/>
                </a:solidFill>
              </a:rPr>
              <a:t> como </a:t>
            </a:r>
            <a:r>
              <a:rPr lang="pt-BR" sz="2400" dirty="0" err="1">
                <a:solidFill>
                  <a:schemeClr val="bg1"/>
                </a:solidFill>
              </a:rPr>
              <a:t>true</a:t>
            </a:r>
            <a:r>
              <a:rPr lang="pt-BR" sz="2400" dirty="0">
                <a:solidFill>
                  <a:schemeClr val="bg1"/>
                </a:solidFill>
              </a:rPr>
              <a:t>. Isso permitirá que o cliente controle o movimento do jogador</a:t>
            </a:r>
            <a:endParaRPr lang="pt-BR" sz="2000" dirty="0">
              <a:solidFill>
                <a:schemeClr val="bg1"/>
              </a:solidFill>
            </a:endParaRPr>
          </a:p>
        </p:txBody>
      </p:sp>
      <p:pic>
        <p:nvPicPr>
          <p:cNvPr id="21506" name="Picture 2" descr="https://docs.unity3d.com/uploads/Main/UNetTut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391" y="2710690"/>
            <a:ext cx="6968667" cy="1354414"/>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457200" y="4686125"/>
            <a:ext cx="8229600" cy="1569660"/>
          </a:xfrm>
          <a:prstGeom prst="rect">
            <a:avLst/>
          </a:prstGeom>
        </p:spPr>
        <p:txBody>
          <a:bodyPr wrap="square">
            <a:spAutoFit/>
          </a:bodyPr>
          <a:lstStyle/>
          <a:p>
            <a:pPr marL="342900" indent="-342900">
              <a:buFont typeface="Wingdings" panose="05000000000000000000" pitchFamily="2" charset="2"/>
              <a:buChar char="ü"/>
            </a:pPr>
            <a:r>
              <a:rPr lang="pt-BR" sz="2400" dirty="0">
                <a:solidFill>
                  <a:schemeClr val="bg1"/>
                </a:solidFill>
              </a:rPr>
              <a:t>Faça um </a:t>
            </a:r>
            <a:r>
              <a:rPr lang="pt-BR" sz="2400" b="1" dirty="0" err="1">
                <a:solidFill>
                  <a:schemeClr val="bg1"/>
                </a:solidFill>
              </a:rPr>
              <a:t>Prefab</a:t>
            </a:r>
            <a:r>
              <a:rPr lang="pt-BR" sz="2400" b="1" dirty="0">
                <a:solidFill>
                  <a:schemeClr val="bg1"/>
                </a:solidFill>
              </a:rPr>
              <a:t> </a:t>
            </a:r>
            <a:r>
              <a:rPr lang="pt-BR" sz="2400" dirty="0">
                <a:solidFill>
                  <a:schemeClr val="bg1"/>
                </a:solidFill>
              </a:rPr>
              <a:t>do objeto </a:t>
            </a:r>
            <a:r>
              <a:rPr lang="pt-BR" sz="2400" b="1" dirty="0" err="1">
                <a:solidFill>
                  <a:schemeClr val="bg1"/>
                </a:solidFill>
              </a:rPr>
              <a:t>PlayerCube</a:t>
            </a:r>
            <a:r>
              <a:rPr lang="pt-BR" sz="2400" dirty="0">
                <a:solidFill>
                  <a:schemeClr val="bg1"/>
                </a:solidFill>
              </a:rPr>
              <a:t> arrastando-o para o painel </a:t>
            </a:r>
            <a:r>
              <a:rPr lang="pt-BR" sz="2400" b="1" dirty="0" err="1">
                <a:solidFill>
                  <a:schemeClr val="bg1"/>
                </a:solidFill>
              </a:rPr>
              <a:t>Assets</a:t>
            </a:r>
            <a:r>
              <a:rPr lang="pt-BR" sz="2400" dirty="0">
                <a:solidFill>
                  <a:schemeClr val="bg1"/>
                </a:solidFill>
              </a:rPr>
              <a:t>. Isso criará um </a:t>
            </a:r>
            <a:r>
              <a:rPr lang="pt-BR" sz="2400" dirty="0" err="1">
                <a:solidFill>
                  <a:schemeClr val="bg1"/>
                </a:solidFill>
              </a:rPr>
              <a:t>prefab</a:t>
            </a:r>
            <a:r>
              <a:rPr lang="pt-BR" sz="2400" dirty="0">
                <a:solidFill>
                  <a:schemeClr val="bg1"/>
                </a:solidFill>
              </a:rPr>
              <a:t> chamado "</a:t>
            </a:r>
            <a:r>
              <a:rPr lang="pt-BR" sz="2400" b="1" dirty="0" err="1">
                <a:solidFill>
                  <a:schemeClr val="bg1"/>
                </a:solidFill>
              </a:rPr>
              <a:t>PlayerCube</a:t>
            </a:r>
            <a:r>
              <a:rPr lang="pt-BR" sz="2400" dirty="0">
                <a:solidFill>
                  <a:schemeClr val="bg1"/>
                </a:solidFill>
              </a:rPr>
              <a:t>“</a:t>
            </a:r>
          </a:p>
          <a:p>
            <a:pPr marL="342900" indent="-342900">
              <a:buFont typeface="Wingdings" panose="05000000000000000000" pitchFamily="2" charset="2"/>
              <a:buChar char="ü"/>
            </a:pPr>
            <a:r>
              <a:rPr lang="pt-BR" sz="2400" dirty="0">
                <a:solidFill>
                  <a:schemeClr val="bg1"/>
                </a:solidFill>
              </a:rPr>
              <a:t>Exclua o objeto </a:t>
            </a:r>
            <a:r>
              <a:rPr lang="pt-BR" sz="2400" b="1" dirty="0" err="1">
                <a:solidFill>
                  <a:schemeClr val="bg1"/>
                </a:solidFill>
              </a:rPr>
              <a:t>PlayerCube</a:t>
            </a:r>
            <a:r>
              <a:rPr lang="pt-BR" sz="2400" b="1" dirty="0">
                <a:solidFill>
                  <a:schemeClr val="bg1"/>
                </a:solidFill>
              </a:rPr>
              <a:t> </a:t>
            </a:r>
            <a:r>
              <a:rPr lang="pt-BR" sz="2400" dirty="0">
                <a:solidFill>
                  <a:schemeClr val="bg1"/>
                </a:solidFill>
              </a:rPr>
              <a:t>da cena - não precisamos do </a:t>
            </a:r>
            <a:r>
              <a:rPr lang="pt-BR" sz="2400" dirty="0" err="1">
                <a:solidFill>
                  <a:schemeClr val="bg1"/>
                </a:solidFill>
              </a:rPr>
              <a:t>Prefab</a:t>
            </a:r>
            <a:r>
              <a:rPr lang="pt-BR" sz="2400" dirty="0">
                <a:solidFill>
                  <a:schemeClr val="bg1"/>
                </a:solidFill>
              </a:rPr>
              <a:t> agora</a:t>
            </a:r>
          </a:p>
        </p:txBody>
      </p:sp>
    </p:spTree>
    <p:extLst>
      <p:ext uri="{BB962C8B-B14F-4D97-AF65-F5344CB8AC3E}">
        <p14:creationId xmlns:p14="http://schemas.microsoft.com/office/powerpoint/2010/main" val="1546813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Death </a:t>
            </a:r>
            <a:r>
              <a:rPr lang="pt-BR" sz="2800" dirty="0" err="1"/>
              <a:t>and</a:t>
            </a:r>
            <a:r>
              <a:rPr lang="pt-BR" sz="2800" dirty="0"/>
              <a:t> </a:t>
            </a:r>
            <a:r>
              <a:rPr lang="pt-BR" sz="2800" dirty="0" err="1"/>
              <a:t>Respawning</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endParaRPr lang="pt-BR" dirty="0">
              <a:solidFill>
                <a:schemeClr val="bg1">
                  <a:lumMod val="95000"/>
                </a:schemeClr>
              </a:solidFill>
            </a:endParaRPr>
          </a:p>
          <a:p>
            <a:endParaRPr lang="pt-BR" dirty="0">
              <a:solidFill>
                <a:schemeClr val="bg1">
                  <a:lumMod val="95000"/>
                </a:schemeClr>
              </a:solidFill>
            </a:endParaRPr>
          </a:p>
          <a:p>
            <a:endParaRPr lang="pt-BR" dirty="0">
              <a:solidFill>
                <a:schemeClr val="bg1">
                  <a:lumMod val="95000"/>
                </a:schemeClr>
              </a:solidFill>
            </a:endParaRPr>
          </a:p>
          <a:p>
            <a:pPr marL="0" indent="0">
              <a:buNone/>
            </a:pPr>
            <a:endParaRPr lang="pt-BR" sz="1400" dirty="0">
              <a:solidFill>
                <a:schemeClr val="bg1">
                  <a:lumMod val="95000"/>
                </a:schemeClr>
              </a:solidFill>
            </a:endParaRPr>
          </a:p>
        </p:txBody>
      </p:sp>
      <p:pic>
        <p:nvPicPr>
          <p:cNvPr id="4" name="Imagem 3"/>
          <p:cNvPicPr>
            <a:picLocks noChangeAspect="1"/>
          </p:cNvPicPr>
          <p:nvPr/>
        </p:nvPicPr>
        <p:blipFill rotWithShape="1">
          <a:blip r:embed="rId3"/>
          <a:srcRect l="20366" t="24929" r="47683" b="5190"/>
          <a:stretch/>
        </p:blipFill>
        <p:spPr>
          <a:xfrm>
            <a:off x="2397512" y="1266088"/>
            <a:ext cx="4348976" cy="5112536"/>
          </a:xfrm>
          <a:prstGeom prst="rect">
            <a:avLst/>
          </a:prstGeom>
        </p:spPr>
      </p:pic>
    </p:spTree>
    <p:extLst>
      <p:ext uri="{BB962C8B-B14F-4D97-AF65-F5344CB8AC3E}">
        <p14:creationId xmlns:p14="http://schemas.microsoft.com/office/powerpoint/2010/main" val="85693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Death </a:t>
            </a:r>
            <a:r>
              <a:rPr lang="pt-BR" sz="2800" dirty="0" err="1"/>
              <a:t>and</a:t>
            </a:r>
            <a:r>
              <a:rPr lang="pt-BR" sz="2800" dirty="0"/>
              <a:t> </a:t>
            </a:r>
            <a:r>
              <a:rPr lang="pt-BR" sz="2800" dirty="0" err="1"/>
              <a:t>Respawning</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dirty="0">
                <a:solidFill>
                  <a:schemeClr val="bg1">
                    <a:lumMod val="95000"/>
                  </a:schemeClr>
                </a:solidFill>
              </a:rPr>
              <a:t>Neste jogo, o cliente controla a posição do objeto </a:t>
            </a:r>
            <a:r>
              <a:rPr lang="pt-BR" dirty="0">
                <a:solidFill>
                  <a:srgbClr val="FF0000"/>
                </a:solidFill>
              </a:rPr>
              <a:t>Player</a:t>
            </a:r>
            <a:r>
              <a:rPr lang="pt-BR" dirty="0">
                <a:solidFill>
                  <a:schemeClr val="bg1">
                    <a:lumMod val="95000"/>
                  </a:schemeClr>
                </a:solidFill>
              </a:rPr>
              <a:t> - o objeto </a:t>
            </a:r>
            <a:r>
              <a:rPr lang="pt-BR" dirty="0">
                <a:solidFill>
                  <a:srgbClr val="FF0000"/>
                </a:solidFill>
              </a:rPr>
              <a:t>Player</a:t>
            </a:r>
            <a:r>
              <a:rPr lang="pt-BR" dirty="0">
                <a:solidFill>
                  <a:schemeClr val="bg1">
                    <a:lumMod val="95000"/>
                  </a:schemeClr>
                </a:solidFill>
              </a:rPr>
              <a:t> possui </a:t>
            </a:r>
            <a:r>
              <a:rPr lang="pt-BR" dirty="0">
                <a:solidFill>
                  <a:srgbClr val="FF0000"/>
                </a:solidFill>
              </a:rPr>
              <a:t>autoridade local</a:t>
            </a:r>
            <a:r>
              <a:rPr lang="pt-BR" dirty="0">
                <a:solidFill>
                  <a:schemeClr val="bg1">
                    <a:lumMod val="95000"/>
                  </a:schemeClr>
                </a:solidFill>
              </a:rPr>
              <a:t> no </a:t>
            </a:r>
            <a:r>
              <a:rPr lang="pt-BR" dirty="0">
                <a:solidFill>
                  <a:srgbClr val="FF0000"/>
                </a:solidFill>
              </a:rPr>
              <a:t>cliente</a:t>
            </a:r>
            <a:endParaRPr lang="pt-BR" dirty="0">
              <a:solidFill>
                <a:schemeClr val="bg1">
                  <a:lumMod val="95000"/>
                </a:schemeClr>
              </a:solidFill>
            </a:endParaRPr>
          </a:p>
          <a:p>
            <a:r>
              <a:rPr lang="pt-BR" dirty="0">
                <a:solidFill>
                  <a:schemeClr val="bg1">
                    <a:lumMod val="95000"/>
                  </a:schemeClr>
                </a:solidFill>
              </a:rPr>
              <a:t>Se o servidor apenas definir a posição do jogador para a posição de início, ele seria substituído pelo cliente, já que o cliente possui autoridade. Para evitar isso, o servidor informa o </a:t>
            </a:r>
            <a:r>
              <a:rPr lang="pt-BR" dirty="0">
                <a:solidFill>
                  <a:srgbClr val="FF0000"/>
                </a:solidFill>
              </a:rPr>
              <a:t>cliente proprietário</a:t>
            </a:r>
            <a:r>
              <a:rPr lang="pt-BR" dirty="0">
                <a:solidFill>
                  <a:schemeClr val="bg1">
                    <a:lumMod val="95000"/>
                  </a:schemeClr>
                </a:solidFill>
              </a:rPr>
              <a:t> para mover o objeto </a:t>
            </a:r>
            <a:r>
              <a:rPr lang="pt-BR" dirty="0">
                <a:solidFill>
                  <a:srgbClr val="FF0000"/>
                </a:solidFill>
              </a:rPr>
              <a:t>Player</a:t>
            </a:r>
            <a:r>
              <a:rPr lang="pt-BR" dirty="0">
                <a:solidFill>
                  <a:schemeClr val="bg1">
                    <a:lumMod val="95000"/>
                  </a:schemeClr>
                </a:solidFill>
              </a:rPr>
              <a:t> para a posição inicial</a:t>
            </a:r>
          </a:p>
          <a:p>
            <a:pPr lvl="2">
              <a:buFont typeface="Wingdings" panose="05000000000000000000" pitchFamily="2" charset="2"/>
              <a:buChar char="ü"/>
            </a:pPr>
            <a:r>
              <a:rPr lang="pt-BR" sz="2400" dirty="0">
                <a:solidFill>
                  <a:schemeClr val="bg1">
                    <a:lumMod val="95000"/>
                  </a:schemeClr>
                </a:solidFill>
              </a:rPr>
              <a:t>Crie e execute o jogo</a:t>
            </a:r>
          </a:p>
          <a:p>
            <a:pPr lvl="2">
              <a:buFont typeface="Wingdings" panose="05000000000000000000" pitchFamily="2" charset="2"/>
              <a:buChar char="ü"/>
            </a:pPr>
            <a:r>
              <a:rPr lang="pt-BR" sz="2400" dirty="0">
                <a:solidFill>
                  <a:schemeClr val="bg1">
                    <a:lumMod val="95000"/>
                  </a:schemeClr>
                </a:solidFill>
              </a:rPr>
              <a:t>Afaste os objetos do jogador da posição inicial</a:t>
            </a:r>
          </a:p>
          <a:p>
            <a:pPr lvl="2">
              <a:buFont typeface="Wingdings" panose="05000000000000000000" pitchFamily="2" charset="2"/>
              <a:buChar char="ü"/>
            </a:pPr>
            <a:r>
              <a:rPr lang="pt-BR" sz="2400" dirty="0">
                <a:solidFill>
                  <a:schemeClr val="bg1">
                    <a:lumMod val="95000"/>
                  </a:schemeClr>
                </a:solidFill>
              </a:rPr>
              <a:t>Atire balas em um jogador até que sua energia atinja zero</a:t>
            </a:r>
          </a:p>
          <a:p>
            <a:pPr lvl="2">
              <a:buFont typeface="Wingdings" panose="05000000000000000000" pitchFamily="2" charset="2"/>
              <a:buChar char="ü"/>
            </a:pPr>
            <a:r>
              <a:rPr lang="pt-BR" sz="2400" dirty="0">
                <a:solidFill>
                  <a:schemeClr val="bg1">
                    <a:lumMod val="95000"/>
                  </a:schemeClr>
                </a:solidFill>
              </a:rPr>
              <a:t>O objeto </a:t>
            </a:r>
            <a:r>
              <a:rPr lang="pt-BR" sz="2400" dirty="0">
                <a:solidFill>
                  <a:srgbClr val="FF0000"/>
                </a:solidFill>
              </a:rPr>
              <a:t>Player</a:t>
            </a:r>
            <a:r>
              <a:rPr lang="pt-BR" sz="2400" dirty="0">
                <a:solidFill>
                  <a:schemeClr val="bg1">
                    <a:lumMod val="95000"/>
                  </a:schemeClr>
                </a:solidFill>
              </a:rPr>
              <a:t> deve se </a:t>
            </a:r>
            <a:r>
              <a:rPr lang="pt-BR" sz="2400" dirty="0">
                <a:solidFill>
                  <a:srgbClr val="FF0000"/>
                </a:solidFill>
              </a:rPr>
              <a:t>tele transportar</a:t>
            </a:r>
            <a:r>
              <a:rPr lang="pt-BR" sz="2400" dirty="0">
                <a:solidFill>
                  <a:schemeClr val="bg1">
                    <a:lumMod val="95000"/>
                  </a:schemeClr>
                </a:solidFill>
              </a:rPr>
              <a:t> para a posição inicial</a:t>
            </a:r>
          </a:p>
          <a:p>
            <a:endParaRPr lang="pt-BR" dirty="0">
              <a:solidFill>
                <a:schemeClr val="bg1">
                  <a:lumMod val="95000"/>
                </a:schemeClr>
              </a:solidFill>
            </a:endParaRPr>
          </a:p>
          <a:p>
            <a:pPr marL="0" indent="0">
              <a:buNone/>
            </a:pPr>
            <a:endParaRPr lang="pt-BR" sz="1400" dirty="0">
              <a:solidFill>
                <a:schemeClr val="bg1">
                  <a:lumMod val="95000"/>
                </a:schemeClr>
              </a:solidFill>
            </a:endParaRPr>
          </a:p>
        </p:txBody>
      </p:sp>
    </p:spTree>
    <p:extLst>
      <p:ext uri="{BB962C8B-B14F-4D97-AF65-F5344CB8AC3E}">
        <p14:creationId xmlns:p14="http://schemas.microsoft.com/office/powerpoint/2010/main" val="2320057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Non-Player </a:t>
            </a:r>
            <a:r>
              <a:rPr lang="pt-BR" sz="2800" dirty="0" err="1"/>
              <a:t>Objects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dirty="0">
                <a:solidFill>
                  <a:schemeClr val="bg1">
                    <a:lumMod val="95000"/>
                  </a:schemeClr>
                </a:solidFill>
              </a:rPr>
              <a:t>Enquanto os objetos </a:t>
            </a:r>
            <a:r>
              <a:rPr lang="pt-BR" dirty="0">
                <a:solidFill>
                  <a:srgbClr val="FF0000"/>
                </a:solidFill>
              </a:rPr>
              <a:t>Players</a:t>
            </a:r>
            <a:r>
              <a:rPr lang="pt-BR" dirty="0">
                <a:solidFill>
                  <a:schemeClr val="bg1">
                    <a:lumMod val="95000"/>
                  </a:schemeClr>
                </a:solidFill>
              </a:rPr>
              <a:t> são gerados quando o cliente se conecta ao host, a maioria dos jogos tem objetos não-jogadores (Non-Players) que existem no mundo do jogo, como inimigos por exemplo</a:t>
            </a:r>
          </a:p>
          <a:p>
            <a:endParaRPr lang="pt-BR" dirty="0">
              <a:solidFill>
                <a:schemeClr val="bg1">
                  <a:lumMod val="95000"/>
                </a:schemeClr>
              </a:solidFill>
            </a:endParaRPr>
          </a:p>
          <a:p>
            <a:r>
              <a:rPr lang="pt-BR" dirty="0">
                <a:solidFill>
                  <a:schemeClr val="bg1">
                    <a:lumMod val="95000"/>
                  </a:schemeClr>
                </a:solidFill>
              </a:rPr>
              <a:t>Criaremos um </a:t>
            </a:r>
            <a:r>
              <a:rPr lang="pt-BR" dirty="0" err="1">
                <a:solidFill>
                  <a:srgbClr val="FF0000"/>
                </a:solidFill>
              </a:rPr>
              <a:t>Spawner</a:t>
            </a:r>
            <a:r>
              <a:rPr lang="pt-BR" dirty="0">
                <a:solidFill>
                  <a:schemeClr val="bg1">
                    <a:lumMod val="95000"/>
                  </a:schemeClr>
                </a:solidFill>
              </a:rPr>
              <a:t> (gerador) que criará objetos não jogadores (Non-Players), que podemos atirar e matá-los</a:t>
            </a:r>
          </a:p>
          <a:p>
            <a:pPr marL="0" indent="0">
              <a:buNone/>
            </a:pPr>
            <a:endParaRPr lang="pt-BR" sz="1400" dirty="0">
              <a:solidFill>
                <a:schemeClr val="bg1">
                  <a:lumMod val="95000"/>
                </a:schemeClr>
              </a:solidFill>
            </a:endParaRPr>
          </a:p>
        </p:txBody>
      </p:sp>
    </p:spTree>
    <p:extLst>
      <p:ext uri="{BB962C8B-B14F-4D97-AF65-F5344CB8AC3E}">
        <p14:creationId xmlns:p14="http://schemas.microsoft.com/office/powerpoint/2010/main" val="3826262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Non-Player </a:t>
            </a:r>
            <a:r>
              <a:rPr lang="pt-BR" sz="2800" dirty="0" err="1"/>
              <a:t>Objects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No menu </a:t>
            </a:r>
            <a:r>
              <a:rPr lang="pt-BR" sz="2400" dirty="0" err="1">
                <a:solidFill>
                  <a:schemeClr val="bg1">
                    <a:lumMod val="95000"/>
                  </a:schemeClr>
                </a:solidFill>
              </a:rPr>
              <a:t>GameObject</a:t>
            </a:r>
            <a:r>
              <a:rPr lang="pt-BR" sz="2400" dirty="0">
                <a:solidFill>
                  <a:schemeClr val="bg1">
                    <a:lumMod val="95000"/>
                  </a:schemeClr>
                </a:solidFill>
              </a:rPr>
              <a:t>, crie um </a:t>
            </a:r>
            <a:r>
              <a:rPr lang="pt-BR" sz="2400" dirty="0" err="1">
                <a:solidFill>
                  <a:srgbClr val="FF0000"/>
                </a:solidFill>
              </a:rPr>
              <a:t>empty</a:t>
            </a:r>
            <a:r>
              <a:rPr lang="pt-BR" sz="2400" dirty="0">
                <a:solidFill>
                  <a:srgbClr val="FF0000"/>
                </a:solidFill>
              </a:rPr>
              <a:t> GO</a:t>
            </a:r>
          </a:p>
          <a:p>
            <a:r>
              <a:rPr lang="pt-BR" sz="2400" dirty="0">
                <a:solidFill>
                  <a:schemeClr val="bg1">
                    <a:lumMod val="95000"/>
                  </a:schemeClr>
                </a:solidFill>
              </a:rPr>
              <a:t>Renomeie esse objeto para </a:t>
            </a:r>
            <a:r>
              <a:rPr lang="pt-BR" sz="2400" dirty="0" err="1">
                <a:solidFill>
                  <a:srgbClr val="FF0000"/>
                </a:solidFill>
              </a:rPr>
              <a:t>EnemySpawner</a:t>
            </a:r>
            <a:endParaRPr lang="pt-BR" sz="2400" dirty="0">
              <a:solidFill>
                <a:srgbClr val="FF0000"/>
              </a:solidFill>
            </a:endParaRPr>
          </a:p>
          <a:p>
            <a:r>
              <a:rPr lang="pt-BR" sz="2400" dirty="0">
                <a:solidFill>
                  <a:schemeClr val="bg1">
                    <a:lumMod val="95000"/>
                  </a:schemeClr>
                </a:solidFill>
              </a:rPr>
              <a:t>Selecione o objeto </a:t>
            </a:r>
            <a:r>
              <a:rPr lang="pt-BR" sz="2400" dirty="0" err="1">
                <a:solidFill>
                  <a:srgbClr val="FF0000"/>
                </a:solidFill>
              </a:rPr>
              <a:t>EnemySpawner</a:t>
            </a:r>
            <a:endParaRPr lang="pt-BR" sz="2400" dirty="0">
              <a:solidFill>
                <a:srgbClr val="FF0000"/>
              </a:solidFill>
            </a:endParaRPr>
          </a:p>
          <a:p>
            <a:r>
              <a:rPr lang="pt-BR" sz="2400" dirty="0">
                <a:solidFill>
                  <a:schemeClr val="bg1">
                    <a:lumMod val="95000"/>
                  </a:schemeClr>
                </a:solidFill>
              </a:rPr>
              <a:t>Escolha o botão </a:t>
            </a:r>
            <a:r>
              <a:rPr lang="pt-BR" sz="2400" dirty="0" err="1">
                <a:solidFill>
                  <a:srgbClr val="FF0000"/>
                </a:solidFill>
              </a:rPr>
              <a:t>Add</a:t>
            </a:r>
            <a:r>
              <a:rPr lang="pt-BR" sz="2400" dirty="0">
                <a:solidFill>
                  <a:srgbClr val="FF0000"/>
                </a:solidFill>
              </a:rPr>
              <a:t> </a:t>
            </a:r>
            <a:r>
              <a:rPr lang="pt-BR" sz="2400" dirty="0" err="1">
                <a:solidFill>
                  <a:srgbClr val="FF0000"/>
                </a:solidFill>
              </a:rPr>
              <a:t>Component</a:t>
            </a:r>
            <a:r>
              <a:rPr lang="pt-BR" sz="2400" dirty="0">
                <a:solidFill>
                  <a:schemeClr val="bg1">
                    <a:lumMod val="95000"/>
                  </a:schemeClr>
                </a:solidFill>
              </a:rPr>
              <a:t> e adicione uma </a:t>
            </a:r>
            <a:r>
              <a:rPr lang="pt-BR" sz="2400" dirty="0" err="1">
                <a:solidFill>
                  <a:srgbClr val="FF0000"/>
                </a:solidFill>
              </a:rPr>
              <a:t>NetworkIdentity</a:t>
            </a:r>
            <a:r>
              <a:rPr lang="pt-BR" sz="2400" dirty="0">
                <a:solidFill>
                  <a:schemeClr val="bg1">
                    <a:lumMod val="95000"/>
                  </a:schemeClr>
                </a:solidFill>
              </a:rPr>
              <a:t> ao objeto</a:t>
            </a:r>
          </a:p>
          <a:p>
            <a:r>
              <a:rPr lang="pt-BR" sz="2400" dirty="0">
                <a:solidFill>
                  <a:schemeClr val="bg1">
                    <a:lumMod val="95000"/>
                  </a:schemeClr>
                </a:solidFill>
              </a:rPr>
              <a:t>Na </a:t>
            </a:r>
            <a:r>
              <a:rPr lang="pt-BR" sz="2400" dirty="0" err="1">
                <a:solidFill>
                  <a:srgbClr val="FF0000"/>
                </a:solidFill>
              </a:rPr>
              <a:t>NetworkIdentity</a:t>
            </a:r>
            <a:r>
              <a:rPr lang="pt-BR" sz="2400" dirty="0">
                <a:solidFill>
                  <a:schemeClr val="bg1">
                    <a:lumMod val="95000"/>
                  </a:schemeClr>
                </a:solidFill>
              </a:rPr>
              <a:t>, clique na caixa de seleção </a:t>
            </a:r>
            <a:r>
              <a:rPr lang="pt-BR" sz="2400" dirty="0">
                <a:solidFill>
                  <a:srgbClr val="FF0000"/>
                </a:solidFill>
              </a:rPr>
              <a:t>Server </a:t>
            </a:r>
            <a:r>
              <a:rPr lang="pt-BR" sz="2400" dirty="0" err="1">
                <a:solidFill>
                  <a:srgbClr val="FF0000"/>
                </a:solidFill>
              </a:rPr>
              <a:t>Only</a:t>
            </a:r>
            <a:r>
              <a:rPr lang="pt-BR" sz="2400" dirty="0">
                <a:solidFill>
                  <a:schemeClr val="bg1">
                    <a:lumMod val="95000"/>
                  </a:schemeClr>
                </a:solidFill>
              </a:rPr>
              <a:t>. Isso faz com que o </a:t>
            </a:r>
            <a:r>
              <a:rPr lang="pt-BR" sz="2400" dirty="0" err="1">
                <a:solidFill>
                  <a:schemeClr val="bg1">
                    <a:lumMod val="95000"/>
                  </a:schemeClr>
                </a:solidFill>
              </a:rPr>
              <a:t>spawner</a:t>
            </a:r>
            <a:r>
              <a:rPr lang="pt-BR" sz="2400" dirty="0">
                <a:solidFill>
                  <a:schemeClr val="bg1">
                    <a:lumMod val="95000"/>
                  </a:schemeClr>
                </a:solidFill>
              </a:rPr>
              <a:t> não seja enviado aos clientes</a:t>
            </a:r>
          </a:p>
          <a:p>
            <a:r>
              <a:rPr lang="pt-BR" sz="2400" dirty="0">
                <a:solidFill>
                  <a:schemeClr val="bg1">
                    <a:lumMod val="95000"/>
                  </a:schemeClr>
                </a:solidFill>
              </a:rPr>
              <a:t>Escolha o botão </a:t>
            </a:r>
            <a:r>
              <a:rPr lang="pt-BR" sz="2400" dirty="0" err="1">
                <a:solidFill>
                  <a:srgbClr val="FF0000"/>
                </a:solidFill>
              </a:rPr>
              <a:t>Add</a:t>
            </a:r>
            <a:r>
              <a:rPr lang="pt-BR" sz="2400" dirty="0">
                <a:solidFill>
                  <a:srgbClr val="FF0000"/>
                </a:solidFill>
              </a:rPr>
              <a:t> </a:t>
            </a:r>
            <a:r>
              <a:rPr lang="pt-BR" sz="2400" dirty="0" err="1">
                <a:solidFill>
                  <a:srgbClr val="FF0000"/>
                </a:solidFill>
              </a:rPr>
              <a:t>Component</a:t>
            </a:r>
            <a:r>
              <a:rPr lang="pt-BR" sz="2400" dirty="0">
                <a:solidFill>
                  <a:schemeClr val="bg1">
                    <a:lumMod val="95000"/>
                  </a:schemeClr>
                </a:solidFill>
              </a:rPr>
              <a:t> e crie um novo script chamado </a:t>
            </a:r>
            <a:r>
              <a:rPr lang="pt-BR" sz="2400" dirty="0" err="1">
                <a:solidFill>
                  <a:srgbClr val="FF0000"/>
                </a:solidFill>
              </a:rPr>
              <a:t>EnemySpawner</a:t>
            </a:r>
            <a:endParaRPr lang="pt-BR" sz="2400" dirty="0">
              <a:solidFill>
                <a:srgbClr val="FF0000"/>
              </a:solidFill>
            </a:endParaRPr>
          </a:p>
          <a:p>
            <a:r>
              <a:rPr lang="pt-BR" sz="2400" dirty="0">
                <a:solidFill>
                  <a:schemeClr val="bg1">
                    <a:lumMod val="95000"/>
                  </a:schemeClr>
                </a:solidFill>
              </a:rPr>
              <a:t>Edite o novo script</a:t>
            </a:r>
          </a:p>
          <a:p>
            <a:r>
              <a:rPr lang="pt-BR" sz="2400" dirty="0">
                <a:solidFill>
                  <a:schemeClr val="bg1">
                    <a:lumMod val="95000"/>
                  </a:schemeClr>
                </a:solidFill>
              </a:rPr>
              <a:t>Mude a classe derivada para </a:t>
            </a:r>
            <a:r>
              <a:rPr lang="pt-BR" sz="2400" dirty="0" err="1">
                <a:solidFill>
                  <a:srgbClr val="FF0000"/>
                </a:solidFill>
              </a:rPr>
              <a:t>NetworkBehaviour</a:t>
            </a:r>
            <a:endParaRPr lang="pt-BR" sz="2400" dirty="0">
              <a:solidFill>
                <a:srgbClr val="FF0000"/>
              </a:solidFill>
            </a:endParaRPr>
          </a:p>
          <a:p>
            <a:r>
              <a:rPr lang="pt-BR" sz="2400" dirty="0">
                <a:solidFill>
                  <a:schemeClr val="bg1">
                    <a:lumMod val="95000"/>
                  </a:schemeClr>
                </a:solidFill>
              </a:rPr>
              <a:t>Implemente a função virtual </a:t>
            </a:r>
            <a:r>
              <a:rPr lang="pt-BR" sz="2400" dirty="0" err="1">
                <a:solidFill>
                  <a:srgbClr val="FF0000"/>
                </a:solidFill>
              </a:rPr>
              <a:t>OnStartServer</a:t>
            </a:r>
            <a:r>
              <a:rPr lang="pt-BR" sz="2400" dirty="0">
                <a:solidFill>
                  <a:schemeClr val="bg1">
                    <a:lumMod val="95000"/>
                  </a:schemeClr>
                </a:solidFill>
              </a:rPr>
              <a:t> para criar os inimigos</a:t>
            </a:r>
            <a:endParaRPr lang="pt-BR" sz="1200" dirty="0">
              <a:solidFill>
                <a:schemeClr val="bg1">
                  <a:lumMod val="95000"/>
                </a:schemeClr>
              </a:solidFill>
            </a:endParaRPr>
          </a:p>
        </p:txBody>
      </p:sp>
    </p:spTree>
    <p:extLst>
      <p:ext uri="{BB962C8B-B14F-4D97-AF65-F5344CB8AC3E}">
        <p14:creationId xmlns:p14="http://schemas.microsoft.com/office/powerpoint/2010/main" val="3565593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Non-Player </a:t>
            </a:r>
            <a:r>
              <a:rPr lang="pt-BR" sz="2800" dirty="0" err="1"/>
              <a:t>Objects</a:t>
            </a:r>
            <a:endParaRPr lang="pt-BR" sz="2800" b="1" dirty="0"/>
          </a:p>
        </p:txBody>
      </p:sp>
      <p:pic>
        <p:nvPicPr>
          <p:cNvPr id="5" name="Imagem 4"/>
          <p:cNvPicPr>
            <a:picLocks noChangeAspect="1"/>
          </p:cNvPicPr>
          <p:nvPr/>
        </p:nvPicPr>
        <p:blipFill rotWithShape="1">
          <a:blip r:embed="rId3"/>
          <a:srcRect l="25714" t="23389" r="12987" b="13790"/>
          <a:stretch/>
        </p:blipFill>
        <p:spPr>
          <a:xfrm>
            <a:off x="228005" y="1318162"/>
            <a:ext cx="8687990" cy="4785756"/>
          </a:xfrm>
          <a:prstGeom prst="rect">
            <a:avLst/>
          </a:prstGeom>
        </p:spPr>
      </p:pic>
    </p:spTree>
    <p:extLst>
      <p:ext uri="{BB962C8B-B14F-4D97-AF65-F5344CB8AC3E}">
        <p14:creationId xmlns:p14="http://schemas.microsoft.com/office/powerpoint/2010/main" val="817283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Non-Player </a:t>
            </a:r>
            <a:r>
              <a:rPr lang="pt-BR" sz="2800" dirty="0" err="1"/>
              <a:t>Objects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Agora crie um </a:t>
            </a:r>
            <a:r>
              <a:rPr lang="pt-BR" sz="2400" dirty="0" err="1">
                <a:solidFill>
                  <a:schemeClr val="bg1">
                    <a:lumMod val="95000"/>
                  </a:schemeClr>
                </a:solidFill>
              </a:rPr>
              <a:t>Prefab</a:t>
            </a:r>
            <a:r>
              <a:rPr lang="pt-BR" sz="2400" dirty="0">
                <a:solidFill>
                  <a:schemeClr val="bg1">
                    <a:lumMod val="95000"/>
                  </a:schemeClr>
                </a:solidFill>
              </a:rPr>
              <a:t> </a:t>
            </a:r>
            <a:r>
              <a:rPr lang="pt-BR" sz="2400" dirty="0" err="1">
                <a:solidFill>
                  <a:schemeClr val="bg1">
                    <a:lumMod val="95000"/>
                  </a:schemeClr>
                </a:solidFill>
              </a:rPr>
              <a:t>Enemy</a:t>
            </a:r>
            <a:r>
              <a:rPr lang="pt-BR" sz="2400" dirty="0">
                <a:solidFill>
                  <a:schemeClr val="bg1">
                    <a:lumMod val="95000"/>
                  </a:schemeClr>
                </a:solidFill>
              </a:rPr>
              <a:t>:</a:t>
            </a:r>
          </a:p>
          <a:p>
            <a:pPr lvl="1">
              <a:buFont typeface="Wingdings" panose="05000000000000000000" pitchFamily="2" charset="2"/>
              <a:buChar char="ü"/>
            </a:pPr>
            <a:r>
              <a:rPr lang="pt-BR" sz="2000" dirty="0">
                <a:solidFill>
                  <a:schemeClr val="bg1">
                    <a:lumMod val="95000"/>
                  </a:schemeClr>
                </a:solidFill>
              </a:rPr>
              <a:t>No menu </a:t>
            </a:r>
            <a:r>
              <a:rPr lang="pt-BR" sz="2000" dirty="0" err="1">
                <a:solidFill>
                  <a:srgbClr val="FF0000"/>
                </a:solidFill>
              </a:rPr>
              <a:t>GameObject</a:t>
            </a:r>
            <a:r>
              <a:rPr lang="pt-BR" sz="2000" dirty="0">
                <a:solidFill>
                  <a:schemeClr val="bg1">
                    <a:lumMod val="95000"/>
                  </a:schemeClr>
                </a:solidFill>
              </a:rPr>
              <a:t>, crie uma nova Capsule</a:t>
            </a:r>
          </a:p>
          <a:p>
            <a:pPr lvl="1">
              <a:buFont typeface="Wingdings" panose="05000000000000000000" pitchFamily="2" charset="2"/>
              <a:buChar char="ü"/>
            </a:pPr>
            <a:r>
              <a:rPr lang="pt-BR" sz="2000" dirty="0">
                <a:solidFill>
                  <a:schemeClr val="bg1">
                    <a:lumMod val="95000"/>
                  </a:schemeClr>
                </a:solidFill>
              </a:rPr>
              <a:t>Renomeie o objeto para </a:t>
            </a:r>
            <a:r>
              <a:rPr lang="pt-BR" sz="2000" dirty="0" err="1">
                <a:solidFill>
                  <a:srgbClr val="FF0000"/>
                </a:solidFill>
              </a:rPr>
              <a:t>Enemy</a:t>
            </a:r>
            <a:endParaRPr lang="pt-BR" sz="2000" dirty="0">
              <a:solidFill>
                <a:srgbClr val="FF0000"/>
              </a:solidFill>
            </a:endParaRPr>
          </a:p>
          <a:p>
            <a:pPr lvl="1">
              <a:buFont typeface="Wingdings" panose="05000000000000000000" pitchFamily="2" charset="2"/>
              <a:buChar char="ü"/>
            </a:pPr>
            <a:r>
              <a:rPr lang="pt-BR" sz="2000" dirty="0">
                <a:solidFill>
                  <a:schemeClr val="bg1">
                    <a:lumMod val="95000"/>
                  </a:schemeClr>
                </a:solidFill>
              </a:rPr>
              <a:t>Escolha o botão </a:t>
            </a:r>
            <a:r>
              <a:rPr lang="pt-BR" sz="2000" dirty="0" err="1">
                <a:solidFill>
                  <a:srgbClr val="FF0000"/>
                </a:solidFill>
              </a:rPr>
              <a:t>Add</a:t>
            </a:r>
            <a:r>
              <a:rPr lang="pt-BR" sz="2000" dirty="0">
                <a:solidFill>
                  <a:srgbClr val="FF0000"/>
                </a:solidFill>
              </a:rPr>
              <a:t> </a:t>
            </a:r>
            <a:r>
              <a:rPr lang="pt-BR" sz="2000" dirty="0" err="1">
                <a:solidFill>
                  <a:srgbClr val="FF0000"/>
                </a:solidFill>
              </a:rPr>
              <a:t>Component</a:t>
            </a:r>
            <a:r>
              <a:rPr lang="pt-BR" sz="2000" dirty="0">
                <a:solidFill>
                  <a:schemeClr val="bg1">
                    <a:lumMod val="95000"/>
                  </a:schemeClr>
                </a:solidFill>
              </a:rPr>
              <a:t>, adicione um componente </a:t>
            </a:r>
            <a:r>
              <a:rPr lang="pt-BR" sz="2000" dirty="0" err="1">
                <a:solidFill>
                  <a:srgbClr val="FF0000"/>
                </a:solidFill>
              </a:rPr>
              <a:t>NetworkIdentity</a:t>
            </a:r>
            <a:r>
              <a:rPr lang="pt-BR" sz="2000" dirty="0">
                <a:solidFill>
                  <a:schemeClr val="bg1">
                    <a:lumMod val="95000"/>
                  </a:schemeClr>
                </a:solidFill>
              </a:rPr>
              <a:t> ao inimigo</a:t>
            </a:r>
          </a:p>
          <a:p>
            <a:pPr lvl="1">
              <a:buFont typeface="Wingdings" panose="05000000000000000000" pitchFamily="2" charset="2"/>
              <a:buChar char="ü"/>
            </a:pPr>
            <a:r>
              <a:rPr lang="pt-BR" sz="2000" dirty="0">
                <a:solidFill>
                  <a:schemeClr val="bg1">
                    <a:lumMod val="95000"/>
                  </a:schemeClr>
                </a:solidFill>
              </a:rPr>
              <a:t>Escolha o botão </a:t>
            </a:r>
            <a:r>
              <a:rPr lang="pt-BR" sz="2000" dirty="0" err="1">
                <a:solidFill>
                  <a:srgbClr val="FF0000"/>
                </a:solidFill>
              </a:rPr>
              <a:t>Add</a:t>
            </a:r>
            <a:r>
              <a:rPr lang="pt-BR" sz="2000" dirty="0">
                <a:solidFill>
                  <a:srgbClr val="FF0000"/>
                </a:solidFill>
              </a:rPr>
              <a:t> </a:t>
            </a:r>
            <a:r>
              <a:rPr lang="pt-BR" sz="2000" dirty="0" err="1">
                <a:solidFill>
                  <a:srgbClr val="FF0000"/>
                </a:solidFill>
              </a:rPr>
              <a:t>Component</a:t>
            </a:r>
            <a:r>
              <a:rPr lang="pt-BR" sz="2000" dirty="0">
                <a:solidFill>
                  <a:schemeClr val="bg1">
                    <a:lumMod val="95000"/>
                  </a:schemeClr>
                </a:solidFill>
              </a:rPr>
              <a:t>, adicione um componente </a:t>
            </a:r>
            <a:r>
              <a:rPr lang="pt-BR" sz="2000" dirty="0" err="1">
                <a:solidFill>
                  <a:srgbClr val="FF0000"/>
                </a:solidFill>
              </a:rPr>
              <a:t>NetworkTransform</a:t>
            </a:r>
            <a:r>
              <a:rPr lang="pt-BR" sz="2000" dirty="0">
                <a:solidFill>
                  <a:schemeClr val="bg1">
                    <a:lumMod val="95000"/>
                  </a:schemeClr>
                </a:solidFill>
              </a:rPr>
              <a:t> ao inimigo</a:t>
            </a:r>
          </a:p>
          <a:p>
            <a:pPr lvl="1">
              <a:buFont typeface="Wingdings" panose="05000000000000000000" pitchFamily="2" charset="2"/>
              <a:buChar char="ü"/>
            </a:pPr>
            <a:r>
              <a:rPr lang="pt-BR" sz="2000" dirty="0">
                <a:solidFill>
                  <a:schemeClr val="bg1">
                    <a:lumMod val="95000"/>
                  </a:schemeClr>
                </a:solidFill>
              </a:rPr>
              <a:t>Arraste o objeto </a:t>
            </a:r>
            <a:r>
              <a:rPr lang="pt-BR" sz="2000" dirty="0" err="1">
                <a:solidFill>
                  <a:srgbClr val="FF0000"/>
                </a:solidFill>
              </a:rPr>
              <a:t>Enemy</a:t>
            </a:r>
            <a:r>
              <a:rPr lang="pt-BR" sz="2000" dirty="0">
                <a:solidFill>
                  <a:schemeClr val="bg1">
                    <a:lumMod val="95000"/>
                  </a:schemeClr>
                </a:solidFill>
              </a:rPr>
              <a:t> para o painel </a:t>
            </a:r>
            <a:r>
              <a:rPr lang="pt-BR" sz="2000" dirty="0" err="1">
                <a:solidFill>
                  <a:srgbClr val="FF0000"/>
                </a:solidFill>
              </a:rPr>
              <a:t>Assets</a:t>
            </a:r>
            <a:r>
              <a:rPr lang="pt-BR" sz="2000" dirty="0">
                <a:solidFill>
                  <a:schemeClr val="bg1">
                    <a:lumMod val="95000"/>
                  </a:schemeClr>
                </a:solidFill>
              </a:rPr>
              <a:t> para criar um </a:t>
            </a:r>
            <a:r>
              <a:rPr lang="pt-BR" sz="2000" dirty="0" err="1">
                <a:solidFill>
                  <a:schemeClr val="bg1">
                    <a:lumMod val="95000"/>
                  </a:schemeClr>
                </a:solidFill>
              </a:rPr>
              <a:t>prefab</a:t>
            </a:r>
            <a:endParaRPr lang="pt-BR" sz="2000" dirty="0">
              <a:solidFill>
                <a:schemeClr val="bg1">
                  <a:lumMod val="95000"/>
                </a:schemeClr>
              </a:solidFill>
            </a:endParaRPr>
          </a:p>
          <a:p>
            <a:pPr lvl="1">
              <a:buFont typeface="Wingdings" panose="05000000000000000000" pitchFamily="2" charset="2"/>
              <a:buChar char="ü"/>
            </a:pPr>
            <a:r>
              <a:rPr lang="pt-BR" sz="2000" dirty="0">
                <a:solidFill>
                  <a:schemeClr val="bg1">
                    <a:lumMod val="95000"/>
                  </a:schemeClr>
                </a:solidFill>
              </a:rPr>
              <a:t>Exclua o objeto </a:t>
            </a:r>
            <a:r>
              <a:rPr lang="pt-BR" sz="2000" dirty="0" err="1">
                <a:solidFill>
                  <a:srgbClr val="FF0000"/>
                </a:solidFill>
              </a:rPr>
              <a:t>Enemy</a:t>
            </a:r>
            <a:r>
              <a:rPr lang="pt-BR" sz="2000" dirty="0">
                <a:solidFill>
                  <a:schemeClr val="bg1">
                    <a:lumMod val="95000"/>
                  </a:schemeClr>
                </a:solidFill>
              </a:rPr>
              <a:t> da cena</a:t>
            </a:r>
          </a:p>
          <a:p>
            <a:pPr lvl="1">
              <a:buFont typeface="Wingdings" panose="05000000000000000000" pitchFamily="2" charset="2"/>
              <a:buChar char="ü"/>
            </a:pPr>
            <a:r>
              <a:rPr lang="pt-BR" sz="2000" dirty="0">
                <a:solidFill>
                  <a:schemeClr val="bg1">
                    <a:lumMod val="95000"/>
                  </a:schemeClr>
                </a:solidFill>
              </a:rPr>
              <a:t>Selecione o </a:t>
            </a:r>
            <a:r>
              <a:rPr lang="pt-BR" sz="2000" dirty="0" err="1">
                <a:solidFill>
                  <a:schemeClr val="bg1">
                    <a:lumMod val="95000"/>
                  </a:schemeClr>
                </a:solidFill>
              </a:rPr>
              <a:t>Prefab</a:t>
            </a:r>
            <a:r>
              <a:rPr lang="pt-BR" sz="2000" dirty="0">
                <a:solidFill>
                  <a:schemeClr val="bg1">
                    <a:lumMod val="95000"/>
                  </a:schemeClr>
                </a:solidFill>
              </a:rPr>
              <a:t> </a:t>
            </a:r>
            <a:r>
              <a:rPr lang="pt-BR" sz="2000" dirty="0" err="1">
                <a:solidFill>
                  <a:srgbClr val="FF0000"/>
                </a:solidFill>
              </a:rPr>
              <a:t>Enemy</a:t>
            </a:r>
            <a:endParaRPr lang="pt-BR" sz="2000" dirty="0">
              <a:solidFill>
                <a:srgbClr val="FF0000"/>
              </a:solidFill>
            </a:endParaRPr>
          </a:p>
          <a:p>
            <a:pPr lvl="1">
              <a:buFont typeface="Wingdings" panose="05000000000000000000" pitchFamily="2" charset="2"/>
              <a:buChar char="ü"/>
            </a:pPr>
            <a:r>
              <a:rPr lang="pt-BR" sz="2000" dirty="0">
                <a:solidFill>
                  <a:schemeClr val="bg1">
                    <a:lumMod val="95000"/>
                  </a:schemeClr>
                </a:solidFill>
              </a:rPr>
              <a:t>Escolha o botão </a:t>
            </a:r>
            <a:r>
              <a:rPr lang="pt-BR" sz="2000" dirty="0" err="1">
                <a:solidFill>
                  <a:srgbClr val="FF0000"/>
                </a:solidFill>
              </a:rPr>
              <a:t>Add</a:t>
            </a:r>
            <a:r>
              <a:rPr lang="pt-BR" sz="2000" dirty="0">
                <a:solidFill>
                  <a:srgbClr val="FF0000"/>
                </a:solidFill>
              </a:rPr>
              <a:t> </a:t>
            </a:r>
            <a:r>
              <a:rPr lang="pt-BR" sz="2000" dirty="0" err="1">
                <a:solidFill>
                  <a:srgbClr val="FF0000"/>
                </a:solidFill>
              </a:rPr>
              <a:t>Component</a:t>
            </a:r>
            <a:r>
              <a:rPr lang="pt-BR" sz="2000" dirty="0">
                <a:solidFill>
                  <a:schemeClr val="bg1">
                    <a:lumMod val="95000"/>
                  </a:schemeClr>
                </a:solidFill>
              </a:rPr>
              <a:t> e adicione o script </a:t>
            </a:r>
            <a:r>
              <a:rPr lang="pt-BR" sz="2000" dirty="0" err="1">
                <a:solidFill>
                  <a:srgbClr val="FF0000"/>
                </a:solidFill>
              </a:rPr>
              <a:t>Combat</a:t>
            </a:r>
            <a:r>
              <a:rPr lang="pt-BR" sz="2000" dirty="0">
                <a:solidFill>
                  <a:schemeClr val="bg1">
                    <a:lumMod val="95000"/>
                  </a:schemeClr>
                </a:solidFill>
              </a:rPr>
              <a:t> ao inimigo</a:t>
            </a:r>
          </a:p>
          <a:p>
            <a:pPr lvl="1">
              <a:buFont typeface="Wingdings" panose="05000000000000000000" pitchFamily="2" charset="2"/>
              <a:buChar char="ü"/>
            </a:pPr>
            <a:r>
              <a:rPr lang="pt-BR" sz="2000" dirty="0">
                <a:solidFill>
                  <a:schemeClr val="bg1">
                    <a:lumMod val="95000"/>
                  </a:schemeClr>
                </a:solidFill>
              </a:rPr>
              <a:t>Escolha o botão </a:t>
            </a:r>
            <a:r>
              <a:rPr lang="pt-BR" sz="2000" dirty="0" err="1">
                <a:solidFill>
                  <a:srgbClr val="FF0000"/>
                </a:solidFill>
              </a:rPr>
              <a:t>Add</a:t>
            </a:r>
            <a:r>
              <a:rPr lang="pt-BR" sz="2000" dirty="0">
                <a:solidFill>
                  <a:srgbClr val="FF0000"/>
                </a:solidFill>
              </a:rPr>
              <a:t> </a:t>
            </a:r>
            <a:r>
              <a:rPr lang="pt-BR" sz="2000" dirty="0" err="1">
                <a:solidFill>
                  <a:srgbClr val="FF0000"/>
                </a:solidFill>
              </a:rPr>
              <a:t>Component</a:t>
            </a:r>
            <a:r>
              <a:rPr lang="pt-BR" sz="2000" dirty="0">
                <a:solidFill>
                  <a:schemeClr val="bg1">
                    <a:lumMod val="95000"/>
                  </a:schemeClr>
                </a:solidFill>
              </a:rPr>
              <a:t> e adicione o script </a:t>
            </a:r>
            <a:r>
              <a:rPr lang="pt-BR" sz="2000" dirty="0" err="1">
                <a:solidFill>
                  <a:srgbClr val="FF0000"/>
                </a:solidFill>
              </a:rPr>
              <a:t>HealthBar</a:t>
            </a:r>
            <a:r>
              <a:rPr lang="pt-BR" sz="2000" dirty="0">
                <a:solidFill>
                  <a:schemeClr val="bg1">
                    <a:lumMod val="95000"/>
                  </a:schemeClr>
                </a:solidFill>
              </a:rPr>
              <a:t> ao inimigo</a:t>
            </a:r>
          </a:p>
          <a:p>
            <a:pPr lvl="1">
              <a:buFont typeface="Wingdings" panose="05000000000000000000" pitchFamily="2" charset="2"/>
              <a:buChar char="ü"/>
            </a:pPr>
            <a:r>
              <a:rPr lang="pt-BR" sz="2000" dirty="0">
                <a:solidFill>
                  <a:schemeClr val="bg1">
                    <a:lumMod val="95000"/>
                  </a:schemeClr>
                </a:solidFill>
              </a:rPr>
              <a:t>Selecione </a:t>
            </a:r>
            <a:r>
              <a:rPr lang="pt-BR" sz="2000" dirty="0" err="1">
                <a:solidFill>
                  <a:srgbClr val="FF0000"/>
                </a:solidFill>
              </a:rPr>
              <a:t>NetworkManager</a:t>
            </a:r>
            <a:r>
              <a:rPr lang="pt-BR" sz="2000" dirty="0">
                <a:solidFill>
                  <a:schemeClr val="bg1">
                    <a:lumMod val="95000"/>
                  </a:schemeClr>
                </a:solidFill>
              </a:rPr>
              <a:t> e em </a:t>
            </a:r>
            <a:r>
              <a:rPr lang="pt-BR" sz="2000" dirty="0">
                <a:solidFill>
                  <a:srgbClr val="FF0000"/>
                </a:solidFill>
              </a:rPr>
              <a:t>Spawn Info</a:t>
            </a:r>
            <a:r>
              <a:rPr lang="pt-BR" sz="2000" dirty="0">
                <a:solidFill>
                  <a:schemeClr val="bg1">
                    <a:lumMod val="95000"/>
                  </a:schemeClr>
                </a:solidFill>
              </a:rPr>
              <a:t> adicione um novo </a:t>
            </a:r>
            <a:r>
              <a:rPr lang="pt-BR" sz="2000" dirty="0" err="1">
                <a:solidFill>
                  <a:srgbClr val="FF0000"/>
                </a:solidFill>
              </a:rPr>
              <a:t>Prefab</a:t>
            </a:r>
            <a:r>
              <a:rPr lang="pt-BR" sz="2000" dirty="0">
                <a:solidFill>
                  <a:srgbClr val="FF0000"/>
                </a:solidFill>
              </a:rPr>
              <a:t> </a:t>
            </a:r>
            <a:r>
              <a:rPr lang="pt-BR" sz="2000" dirty="0">
                <a:solidFill>
                  <a:schemeClr val="bg1"/>
                </a:solidFill>
              </a:rPr>
              <a:t>es</a:t>
            </a:r>
            <a:r>
              <a:rPr lang="pt-BR" sz="2000" dirty="0">
                <a:solidFill>
                  <a:schemeClr val="bg1">
                    <a:lumMod val="95000"/>
                  </a:schemeClr>
                </a:solidFill>
              </a:rPr>
              <a:t>colhendo o novo </a:t>
            </a:r>
            <a:r>
              <a:rPr lang="pt-BR" sz="2000" dirty="0">
                <a:solidFill>
                  <a:srgbClr val="FF0000"/>
                </a:solidFill>
              </a:rPr>
              <a:t>Spawn </a:t>
            </a:r>
            <a:r>
              <a:rPr lang="pt-BR" sz="2000" dirty="0" err="1">
                <a:solidFill>
                  <a:srgbClr val="FF0000"/>
                </a:solidFill>
              </a:rPr>
              <a:t>Prefab</a:t>
            </a:r>
            <a:r>
              <a:rPr lang="pt-BR" sz="2000" dirty="0">
                <a:solidFill>
                  <a:schemeClr val="bg1">
                    <a:lumMod val="95000"/>
                  </a:schemeClr>
                </a:solidFill>
              </a:rPr>
              <a:t> para </a:t>
            </a:r>
            <a:r>
              <a:rPr lang="pt-BR" sz="2000" dirty="0" err="1">
                <a:solidFill>
                  <a:srgbClr val="FF0000"/>
                </a:solidFill>
              </a:rPr>
              <a:t>Enemy</a:t>
            </a:r>
            <a:endParaRPr lang="pt-BR" sz="2000" dirty="0">
              <a:solidFill>
                <a:srgbClr val="FF0000"/>
              </a:solidFill>
            </a:endParaRPr>
          </a:p>
        </p:txBody>
      </p:sp>
    </p:spTree>
    <p:extLst>
      <p:ext uri="{BB962C8B-B14F-4D97-AF65-F5344CB8AC3E}">
        <p14:creationId xmlns:p14="http://schemas.microsoft.com/office/powerpoint/2010/main" val="2713689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Non-Player </a:t>
            </a:r>
            <a:r>
              <a:rPr lang="pt-BR" sz="2800" dirty="0" err="1"/>
              <a:t>Objects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dirty="0">
                <a:solidFill>
                  <a:schemeClr val="bg1">
                    <a:lumMod val="95000"/>
                  </a:schemeClr>
                </a:solidFill>
              </a:rPr>
              <a:t>O script </a:t>
            </a:r>
            <a:r>
              <a:rPr lang="pt-BR" dirty="0" err="1">
                <a:solidFill>
                  <a:srgbClr val="FF0000"/>
                </a:solidFill>
              </a:rPr>
              <a:t>Bullet</a:t>
            </a:r>
            <a:r>
              <a:rPr lang="pt-BR" dirty="0">
                <a:solidFill>
                  <a:srgbClr val="FF0000"/>
                </a:solidFill>
              </a:rPr>
              <a:t> </a:t>
            </a:r>
            <a:r>
              <a:rPr lang="pt-BR" dirty="0">
                <a:solidFill>
                  <a:schemeClr val="bg1">
                    <a:lumMod val="95000"/>
                  </a:schemeClr>
                </a:solidFill>
              </a:rPr>
              <a:t>precisa ser configurado para funcionar apenas para os jogadores (</a:t>
            </a:r>
            <a:r>
              <a:rPr lang="pt-BR" dirty="0">
                <a:solidFill>
                  <a:schemeClr val="bg1"/>
                </a:solidFill>
              </a:rPr>
              <a:t>Players</a:t>
            </a:r>
            <a:r>
              <a:rPr lang="pt-BR" dirty="0">
                <a:solidFill>
                  <a:schemeClr val="bg1">
                    <a:lumMod val="95000"/>
                  </a:schemeClr>
                </a:solidFill>
              </a:rPr>
              <a:t>)</a:t>
            </a:r>
          </a:p>
          <a:p>
            <a:endParaRPr lang="pt-BR" dirty="0">
              <a:solidFill>
                <a:schemeClr val="bg1">
                  <a:lumMod val="95000"/>
                </a:schemeClr>
              </a:solidFill>
            </a:endParaRPr>
          </a:p>
          <a:p>
            <a:r>
              <a:rPr lang="pt-BR" dirty="0">
                <a:solidFill>
                  <a:schemeClr val="bg1">
                    <a:lumMod val="95000"/>
                  </a:schemeClr>
                </a:solidFill>
              </a:rPr>
              <a:t>Vamos atualizar o script </a:t>
            </a:r>
            <a:r>
              <a:rPr lang="pt-BR" dirty="0" err="1">
                <a:solidFill>
                  <a:srgbClr val="FF0000"/>
                </a:solidFill>
              </a:rPr>
              <a:t>Bullet</a:t>
            </a:r>
            <a:r>
              <a:rPr lang="pt-BR" dirty="0">
                <a:solidFill>
                  <a:schemeClr val="bg1">
                    <a:lumMod val="95000"/>
                  </a:schemeClr>
                </a:solidFill>
              </a:rPr>
              <a:t> para trabalhar com qualquer objeto que tenha o script </a:t>
            </a:r>
            <a:r>
              <a:rPr lang="pt-BR" dirty="0" err="1">
                <a:solidFill>
                  <a:srgbClr val="FF0000"/>
                </a:solidFill>
              </a:rPr>
              <a:t>Combat</a:t>
            </a:r>
            <a:r>
              <a:rPr lang="pt-BR" dirty="0">
                <a:solidFill>
                  <a:schemeClr val="bg1">
                    <a:lumMod val="95000"/>
                  </a:schemeClr>
                </a:solidFill>
              </a:rPr>
              <a:t> sobre ele:</a:t>
            </a:r>
          </a:p>
          <a:p>
            <a:pPr lvl="1">
              <a:buFont typeface="Wingdings" panose="05000000000000000000" pitchFamily="2" charset="2"/>
              <a:buChar char="ü"/>
            </a:pPr>
            <a:r>
              <a:rPr lang="pt-BR" dirty="0">
                <a:solidFill>
                  <a:schemeClr val="bg1">
                    <a:lumMod val="95000"/>
                  </a:schemeClr>
                </a:solidFill>
              </a:rPr>
              <a:t>Abra o script </a:t>
            </a:r>
            <a:r>
              <a:rPr lang="pt-BR" dirty="0" err="1">
                <a:solidFill>
                  <a:srgbClr val="FF0000"/>
                </a:solidFill>
              </a:rPr>
              <a:t>Bullet</a:t>
            </a:r>
            <a:endParaRPr lang="pt-BR" dirty="0">
              <a:solidFill>
                <a:srgbClr val="FF0000"/>
              </a:solidFill>
            </a:endParaRPr>
          </a:p>
          <a:p>
            <a:pPr lvl="1">
              <a:buFont typeface="Wingdings" panose="05000000000000000000" pitchFamily="2" charset="2"/>
              <a:buChar char="ü"/>
            </a:pPr>
            <a:r>
              <a:rPr lang="pt-BR" dirty="0">
                <a:solidFill>
                  <a:schemeClr val="bg1">
                    <a:lumMod val="95000"/>
                  </a:schemeClr>
                </a:solidFill>
              </a:rPr>
              <a:t>Altere a verificação de colisão para usar </a:t>
            </a:r>
            <a:r>
              <a:rPr lang="pt-BR" dirty="0" err="1">
                <a:solidFill>
                  <a:srgbClr val="FF0000"/>
                </a:solidFill>
              </a:rPr>
              <a:t>Combat</a:t>
            </a:r>
            <a:r>
              <a:rPr lang="pt-BR" dirty="0">
                <a:solidFill>
                  <a:schemeClr val="bg1">
                    <a:lumMod val="95000"/>
                  </a:schemeClr>
                </a:solidFill>
              </a:rPr>
              <a:t> em vez de </a:t>
            </a:r>
            <a:r>
              <a:rPr lang="pt-BR" dirty="0" err="1">
                <a:solidFill>
                  <a:srgbClr val="FF0000"/>
                </a:solidFill>
              </a:rPr>
              <a:t>PlayerMove</a:t>
            </a:r>
            <a:r>
              <a:rPr lang="pt-BR" dirty="0">
                <a:solidFill>
                  <a:schemeClr val="bg1">
                    <a:lumMod val="95000"/>
                  </a:schemeClr>
                </a:solidFill>
              </a:rPr>
              <a:t>:</a:t>
            </a:r>
          </a:p>
        </p:txBody>
      </p:sp>
    </p:spTree>
    <p:extLst>
      <p:ext uri="{BB962C8B-B14F-4D97-AF65-F5344CB8AC3E}">
        <p14:creationId xmlns:p14="http://schemas.microsoft.com/office/powerpoint/2010/main" val="4201353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Non-Player </a:t>
            </a:r>
            <a:r>
              <a:rPr lang="pt-BR" sz="2800" dirty="0" err="1"/>
              <a:t>Objects</a:t>
            </a:r>
            <a:endParaRPr lang="pt-BR" sz="2800" b="1" dirty="0"/>
          </a:p>
        </p:txBody>
      </p:sp>
      <p:pic>
        <p:nvPicPr>
          <p:cNvPr id="3" name="Imagem 2"/>
          <p:cNvPicPr>
            <a:picLocks noChangeAspect="1"/>
          </p:cNvPicPr>
          <p:nvPr/>
        </p:nvPicPr>
        <p:blipFill rotWithShape="1">
          <a:blip r:embed="rId3"/>
          <a:srcRect l="25584" t="28556" r="41689" b="34234"/>
          <a:stretch/>
        </p:blipFill>
        <p:spPr>
          <a:xfrm>
            <a:off x="519544" y="1356141"/>
            <a:ext cx="8104911" cy="4953002"/>
          </a:xfrm>
          <a:prstGeom prst="rect">
            <a:avLst/>
          </a:prstGeom>
        </p:spPr>
      </p:pic>
    </p:spTree>
    <p:extLst>
      <p:ext uri="{BB962C8B-B14F-4D97-AF65-F5344CB8AC3E}">
        <p14:creationId xmlns:p14="http://schemas.microsoft.com/office/powerpoint/2010/main" val="2417059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Non-Player </a:t>
            </a:r>
            <a:r>
              <a:rPr lang="pt-BR" sz="2800" dirty="0" err="1"/>
              <a:t>Objects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en-US" sz="3200" dirty="0" err="1">
                <a:solidFill>
                  <a:schemeClr val="bg1">
                    <a:lumMod val="95000"/>
                  </a:schemeClr>
                </a:solidFill>
              </a:rPr>
              <a:t>Ligar</a:t>
            </a:r>
            <a:r>
              <a:rPr lang="en-US" sz="3200" dirty="0">
                <a:solidFill>
                  <a:schemeClr val="bg1">
                    <a:lumMod val="95000"/>
                  </a:schemeClr>
                </a:solidFill>
              </a:rPr>
              <a:t> o script </a:t>
            </a:r>
            <a:r>
              <a:rPr lang="en-US" sz="3200" dirty="0" err="1">
                <a:solidFill>
                  <a:srgbClr val="FF0000"/>
                </a:solidFill>
              </a:rPr>
              <a:t>EnemySpawner</a:t>
            </a:r>
            <a:r>
              <a:rPr lang="en-US" sz="3200" dirty="0">
                <a:solidFill>
                  <a:srgbClr val="FF0000"/>
                </a:solidFill>
              </a:rPr>
              <a:t> </a:t>
            </a:r>
            <a:r>
              <a:rPr lang="en-US" sz="3200" dirty="0">
                <a:solidFill>
                  <a:schemeClr val="bg1">
                    <a:lumMod val="95000"/>
                  </a:schemeClr>
                </a:solidFill>
              </a:rPr>
              <a:t>com o </a:t>
            </a:r>
            <a:r>
              <a:rPr lang="en-US" sz="3200" dirty="0" err="1">
                <a:solidFill>
                  <a:schemeClr val="bg1">
                    <a:lumMod val="95000"/>
                  </a:schemeClr>
                </a:solidFill>
              </a:rPr>
              <a:t>objeto</a:t>
            </a:r>
            <a:r>
              <a:rPr lang="en-US" sz="3200" dirty="0">
                <a:solidFill>
                  <a:schemeClr val="bg1">
                    <a:lumMod val="95000"/>
                  </a:schemeClr>
                </a:solidFill>
              </a:rPr>
              <a:t> </a:t>
            </a:r>
            <a:r>
              <a:rPr lang="en-US" sz="3200" dirty="0">
                <a:solidFill>
                  <a:srgbClr val="FF0000"/>
                </a:solidFill>
              </a:rPr>
              <a:t>Enemy</a:t>
            </a:r>
            <a:r>
              <a:rPr lang="en-US" sz="3200" dirty="0">
                <a:solidFill>
                  <a:schemeClr val="bg1">
                    <a:lumMod val="95000"/>
                  </a:schemeClr>
                </a:solidFill>
              </a:rPr>
              <a:t>:</a:t>
            </a:r>
          </a:p>
          <a:p>
            <a:pPr marL="0" indent="0">
              <a:buNone/>
            </a:pPr>
            <a:endParaRPr lang="en-US" sz="3200" dirty="0">
              <a:solidFill>
                <a:schemeClr val="bg1">
                  <a:lumMod val="95000"/>
                </a:schemeClr>
              </a:solidFill>
            </a:endParaRPr>
          </a:p>
          <a:p>
            <a:pPr lvl="1">
              <a:buFont typeface="Wingdings" panose="05000000000000000000" pitchFamily="2" charset="2"/>
              <a:buChar char="ü"/>
            </a:pPr>
            <a:r>
              <a:rPr lang="pt-BR" sz="2800" dirty="0">
                <a:solidFill>
                  <a:schemeClr val="bg1">
                    <a:lumMod val="95000"/>
                  </a:schemeClr>
                </a:solidFill>
              </a:rPr>
              <a:t>Selecione o objeto </a:t>
            </a:r>
            <a:r>
              <a:rPr lang="pt-BR" sz="2800" dirty="0" err="1">
                <a:solidFill>
                  <a:srgbClr val="FF0000"/>
                </a:solidFill>
              </a:rPr>
              <a:t>EnemySpawner</a:t>
            </a:r>
            <a:endParaRPr lang="pt-BR" sz="2800" dirty="0">
              <a:solidFill>
                <a:srgbClr val="FF0000"/>
              </a:solidFill>
            </a:endParaRPr>
          </a:p>
          <a:p>
            <a:pPr lvl="1">
              <a:buFont typeface="Wingdings" panose="05000000000000000000" pitchFamily="2" charset="2"/>
              <a:buChar char="ü"/>
            </a:pPr>
            <a:r>
              <a:rPr lang="pt-BR" sz="2800" dirty="0">
                <a:solidFill>
                  <a:schemeClr val="bg1">
                    <a:lumMod val="95000"/>
                  </a:schemeClr>
                </a:solidFill>
              </a:rPr>
              <a:t>Encontre o slot </a:t>
            </a:r>
            <a:r>
              <a:rPr lang="pt-BR" sz="2800" dirty="0" err="1">
                <a:solidFill>
                  <a:srgbClr val="FF0000"/>
                </a:solidFill>
              </a:rPr>
              <a:t>Enemy</a:t>
            </a:r>
            <a:r>
              <a:rPr lang="pt-BR" sz="2800" dirty="0">
                <a:solidFill>
                  <a:schemeClr val="bg1">
                    <a:lumMod val="95000"/>
                  </a:schemeClr>
                </a:solidFill>
              </a:rPr>
              <a:t> no componente </a:t>
            </a:r>
            <a:r>
              <a:rPr lang="pt-BR" sz="2800" dirty="0" err="1">
                <a:solidFill>
                  <a:srgbClr val="FF0000"/>
                </a:solidFill>
              </a:rPr>
              <a:t>EnemySpawner</a:t>
            </a:r>
            <a:endParaRPr lang="pt-BR" sz="2800" dirty="0">
              <a:solidFill>
                <a:srgbClr val="FF0000"/>
              </a:solidFill>
            </a:endParaRPr>
          </a:p>
          <a:p>
            <a:pPr lvl="1">
              <a:buFont typeface="Wingdings" panose="05000000000000000000" pitchFamily="2" charset="2"/>
              <a:buChar char="ü"/>
            </a:pPr>
            <a:r>
              <a:rPr lang="pt-BR" sz="2800" dirty="0">
                <a:solidFill>
                  <a:schemeClr val="bg1">
                    <a:lumMod val="95000"/>
                  </a:schemeClr>
                </a:solidFill>
              </a:rPr>
              <a:t>Arraste o </a:t>
            </a:r>
            <a:r>
              <a:rPr lang="pt-BR" sz="2800" dirty="0" err="1">
                <a:solidFill>
                  <a:schemeClr val="bg1">
                    <a:lumMod val="95000"/>
                  </a:schemeClr>
                </a:solidFill>
              </a:rPr>
              <a:t>Prefab</a:t>
            </a:r>
            <a:r>
              <a:rPr lang="pt-BR" sz="2800" dirty="0">
                <a:solidFill>
                  <a:schemeClr val="bg1">
                    <a:lumMod val="95000"/>
                  </a:schemeClr>
                </a:solidFill>
              </a:rPr>
              <a:t> </a:t>
            </a:r>
            <a:r>
              <a:rPr lang="pt-BR" sz="2800" dirty="0" err="1">
                <a:solidFill>
                  <a:srgbClr val="FF0000"/>
                </a:solidFill>
              </a:rPr>
              <a:t>Enemy</a:t>
            </a:r>
            <a:r>
              <a:rPr lang="pt-BR" sz="2800" dirty="0">
                <a:solidFill>
                  <a:schemeClr val="bg1">
                    <a:lumMod val="95000"/>
                  </a:schemeClr>
                </a:solidFill>
              </a:rPr>
              <a:t> no slot</a:t>
            </a:r>
          </a:p>
          <a:p>
            <a:pPr lvl="1">
              <a:buFont typeface="Wingdings" panose="05000000000000000000" pitchFamily="2" charset="2"/>
              <a:buChar char="ü"/>
            </a:pPr>
            <a:r>
              <a:rPr lang="pt-BR" sz="2800" dirty="0">
                <a:solidFill>
                  <a:schemeClr val="bg1">
                    <a:lumMod val="95000"/>
                  </a:schemeClr>
                </a:solidFill>
              </a:rPr>
              <a:t>Defina o valor </a:t>
            </a:r>
            <a:r>
              <a:rPr lang="pt-BR" sz="2800" dirty="0" err="1">
                <a:solidFill>
                  <a:srgbClr val="FF0000"/>
                </a:solidFill>
              </a:rPr>
              <a:t>numEnemies</a:t>
            </a:r>
            <a:r>
              <a:rPr lang="pt-BR" sz="2800" dirty="0">
                <a:solidFill>
                  <a:schemeClr val="bg1">
                    <a:lumMod val="95000"/>
                  </a:schemeClr>
                </a:solidFill>
              </a:rPr>
              <a:t> para </a:t>
            </a:r>
            <a:r>
              <a:rPr lang="pt-BR" sz="2800" dirty="0">
                <a:solidFill>
                  <a:srgbClr val="FF0000"/>
                </a:solidFill>
              </a:rPr>
              <a:t>4</a:t>
            </a:r>
            <a:endParaRPr lang="en-US" sz="2800" dirty="0">
              <a:solidFill>
                <a:srgbClr val="FF0000"/>
              </a:solidFill>
            </a:endParaRPr>
          </a:p>
        </p:txBody>
      </p:sp>
    </p:spTree>
    <p:extLst>
      <p:ext uri="{BB962C8B-B14F-4D97-AF65-F5344CB8AC3E}">
        <p14:creationId xmlns:p14="http://schemas.microsoft.com/office/powerpoint/2010/main" val="3986722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Non-Player </a:t>
            </a:r>
            <a:r>
              <a:rPr lang="pt-BR" sz="2800" dirty="0" err="1"/>
              <a:t>Objects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marL="0" indent="0">
              <a:buNone/>
            </a:pPr>
            <a:r>
              <a:rPr lang="en-US" sz="3200" dirty="0" err="1">
                <a:solidFill>
                  <a:schemeClr val="bg1">
                    <a:lumMod val="95000"/>
                  </a:schemeClr>
                </a:solidFill>
              </a:rPr>
              <a:t>Testar</a:t>
            </a:r>
            <a:r>
              <a:rPr lang="en-US" sz="3200" dirty="0">
                <a:solidFill>
                  <a:schemeClr val="bg1">
                    <a:lumMod val="95000"/>
                  </a:schemeClr>
                </a:solidFill>
              </a:rPr>
              <a:t> </a:t>
            </a:r>
            <a:r>
              <a:rPr lang="en-US" sz="3200" dirty="0" err="1">
                <a:solidFill>
                  <a:schemeClr val="bg1">
                    <a:lumMod val="95000"/>
                  </a:schemeClr>
                </a:solidFill>
              </a:rPr>
              <a:t>Inimigos</a:t>
            </a:r>
            <a:r>
              <a:rPr lang="en-US" sz="3200" dirty="0">
                <a:solidFill>
                  <a:schemeClr val="bg1">
                    <a:lumMod val="95000"/>
                  </a:schemeClr>
                </a:solidFill>
              </a:rPr>
              <a:t>:</a:t>
            </a:r>
          </a:p>
          <a:p>
            <a:endParaRPr lang="en-US" sz="3200" dirty="0">
              <a:solidFill>
                <a:schemeClr val="bg1">
                  <a:lumMod val="95000"/>
                </a:schemeClr>
              </a:solidFill>
            </a:endParaRPr>
          </a:p>
          <a:p>
            <a:pPr lvl="1">
              <a:buFont typeface="Wingdings" panose="05000000000000000000" pitchFamily="2" charset="2"/>
              <a:buChar char="ü"/>
            </a:pPr>
            <a:r>
              <a:rPr lang="pt-BR" sz="2800" dirty="0">
                <a:solidFill>
                  <a:srgbClr val="FF0000"/>
                </a:solidFill>
              </a:rPr>
              <a:t>Build</a:t>
            </a:r>
            <a:r>
              <a:rPr lang="pt-BR" sz="2800" dirty="0">
                <a:solidFill>
                  <a:schemeClr val="bg1">
                    <a:lumMod val="95000"/>
                  </a:schemeClr>
                </a:solidFill>
              </a:rPr>
              <a:t> </a:t>
            </a:r>
            <a:r>
              <a:rPr lang="pt-BR" sz="2800" dirty="0" err="1">
                <a:solidFill>
                  <a:schemeClr val="bg1">
                    <a:lumMod val="95000"/>
                  </a:schemeClr>
                </a:solidFill>
              </a:rPr>
              <a:t>and</a:t>
            </a:r>
            <a:r>
              <a:rPr lang="pt-BR" sz="2800" dirty="0">
                <a:solidFill>
                  <a:schemeClr val="bg1">
                    <a:lumMod val="95000"/>
                  </a:schemeClr>
                </a:solidFill>
              </a:rPr>
              <a:t> </a:t>
            </a:r>
            <a:r>
              <a:rPr lang="pt-BR" sz="2800" dirty="0" err="1">
                <a:solidFill>
                  <a:srgbClr val="FF0000"/>
                </a:solidFill>
              </a:rPr>
              <a:t>Run</a:t>
            </a:r>
            <a:r>
              <a:rPr lang="pt-BR" sz="2800" dirty="0">
                <a:solidFill>
                  <a:schemeClr val="bg1">
                    <a:lumMod val="95000"/>
                  </a:schemeClr>
                </a:solidFill>
              </a:rPr>
              <a:t> no jogo</a:t>
            </a:r>
          </a:p>
          <a:p>
            <a:pPr lvl="1">
              <a:buFont typeface="Wingdings" panose="05000000000000000000" pitchFamily="2" charset="2"/>
              <a:buChar char="ü"/>
            </a:pPr>
            <a:r>
              <a:rPr lang="pt-BR" sz="2800" dirty="0">
                <a:solidFill>
                  <a:schemeClr val="bg1">
                    <a:lumMod val="95000"/>
                  </a:schemeClr>
                </a:solidFill>
              </a:rPr>
              <a:t>Ao iniciar como </a:t>
            </a:r>
            <a:r>
              <a:rPr lang="pt-BR" sz="2800" dirty="0">
                <a:solidFill>
                  <a:srgbClr val="FF0000"/>
                </a:solidFill>
              </a:rPr>
              <a:t>Host</a:t>
            </a:r>
            <a:r>
              <a:rPr lang="pt-BR" sz="2800" dirty="0">
                <a:solidFill>
                  <a:schemeClr val="bg1">
                    <a:lumMod val="95000"/>
                  </a:schemeClr>
                </a:solidFill>
              </a:rPr>
              <a:t>, quatro inimigos devem ser criados em locais aleatórios</a:t>
            </a:r>
          </a:p>
          <a:p>
            <a:pPr lvl="1">
              <a:buFont typeface="Wingdings" panose="05000000000000000000" pitchFamily="2" charset="2"/>
              <a:buChar char="ü"/>
            </a:pPr>
            <a:r>
              <a:rPr lang="pt-BR" sz="2800" dirty="0">
                <a:solidFill>
                  <a:schemeClr val="bg1">
                    <a:lumMod val="95000"/>
                  </a:schemeClr>
                </a:solidFill>
              </a:rPr>
              <a:t>O jogador deve ser capaz de atirar em inimigos e sua energia deve cair</a:t>
            </a:r>
          </a:p>
          <a:p>
            <a:pPr lvl="1">
              <a:buFont typeface="Wingdings" panose="05000000000000000000" pitchFamily="2" charset="2"/>
              <a:buChar char="ü"/>
            </a:pPr>
            <a:r>
              <a:rPr lang="pt-BR" sz="2800" dirty="0">
                <a:solidFill>
                  <a:schemeClr val="bg1">
                    <a:lumMod val="95000"/>
                  </a:schemeClr>
                </a:solidFill>
              </a:rPr>
              <a:t>Quando o cliente se junta, eles devem ver os inimigos nas mesmas posições, e os mesmos valores de energia que no servidor</a:t>
            </a:r>
            <a:endParaRPr lang="en-US" sz="2800" dirty="0">
              <a:solidFill>
                <a:srgbClr val="FF0000"/>
              </a:solidFill>
            </a:endParaRPr>
          </a:p>
        </p:txBody>
      </p:sp>
    </p:spTree>
    <p:extLst>
      <p:ext uri="{BB962C8B-B14F-4D97-AF65-F5344CB8AC3E}">
        <p14:creationId xmlns:p14="http://schemas.microsoft.com/office/powerpoint/2010/main" val="3029047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Registrar Player </a:t>
            </a:r>
            <a:r>
              <a:rPr lang="pt-BR" sz="2800" b="1" dirty="0" err="1"/>
              <a:t>Prefab</a:t>
            </a:r>
            <a:endParaRPr lang="pt-BR" sz="2800" dirty="0"/>
          </a:p>
        </p:txBody>
      </p:sp>
      <p:sp>
        <p:nvSpPr>
          <p:cNvPr id="3" name="Espaço Reservado para Conteúdo 2"/>
          <p:cNvSpPr>
            <a:spLocks noGrp="1"/>
          </p:cNvSpPr>
          <p:nvPr>
            <p:ph sz="half" idx="1"/>
          </p:nvPr>
        </p:nvSpPr>
        <p:spPr>
          <a:xfrm>
            <a:off x="308113" y="1178011"/>
            <a:ext cx="8617225" cy="5288691"/>
          </a:xfrm>
        </p:spPr>
        <p:txBody>
          <a:bodyPr/>
          <a:lstStyle/>
          <a:p>
            <a:r>
              <a:rPr lang="pt-BR" sz="2000" dirty="0">
                <a:solidFill>
                  <a:schemeClr val="bg1"/>
                </a:solidFill>
              </a:rPr>
              <a:t>Uma vez que o Player </a:t>
            </a:r>
            <a:r>
              <a:rPr lang="pt-BR" sz="2000" b="1" dirty="0" err="1">
                <a:solidFill>
                  <a:schemeClr val="bg1"/>
                </a:solidFill>
              </a:rPr>
              <a:t>Prefab</a:t>
            </a:r>
            <a:r>
              <a:rPr lang="pt-BR" sz="2000" dirty="0">
                <a:solidFill>
                  <a:schemeClr val="bg1"/>
                </a:solidFill>
              </a:rPr>
              <a:t> esteja criado, ele deve ser registrado no sistema de rede</a:t>
            </a:r>
          </a:p>
          <a:p>
            <a:pPr lvl="1">
              <a:buFont typeface="Wingdings" panose="05000000000000000000" pitchFamily="2" charset="2"/>
              <a:buChar char="ü"/>
            </a:pPr>
            <a:r>
              <a:rPr lang="pt-BR" sz="1800" dirty="0">
                <a:solidFill>
                  <a:schemeClr val="bg1"/>
                </a:solidFill>
              </a:rPr>
              <a:t>Encontre o objeto </a:t>
            </a:r>
            <a:r>
              <a:rPr lang="pt-BR" sz="1800" b="1" dirty="0" err="1">
                <a:solidFill>
                  <a:schemeClr val="bg1"/>
                </a:solidFill>
              </a:rPr>
              <a:t>NetworkManager</a:t>
            </a:r>
            <a:r>
              <a:rPr lang="pt-BR" sz="1800" dirty="0">
                <a:solidFill>
                  <a:schemeClr val="bg1"/>
                </a:solidFill>
              </a:rPr>
              <a:t> no painel </a:t>
            </a:r>
            <a:r>
              <a:rPr lang="pt-BR" sz="1800" b="1" dirty="0" err="1">
                <a:solidFill>
                  <a:schemeClr val="bg1"/>
                </a:solidFill>
              </a:rPr>
              <a:t>Hierarchy</a:t>
            </a:r>
            <a:r>
              <a:rPr lang="pt-BR" sz="1800" b="1" dirty="0">
                <a:solidFill>
                  <a:schemeClr val="bg1"/>
                </a:solidFill>
              </a:rPr>
              <a:t> </a:t>
            </a:r>
            <a:r>
              <a:rPr lang="pt-BR" sz="1800" dirty="0">
                <a:solidFill>
                  <a:schemeClr val="bg1"/>
                </a:solidFill>
              </a:rPr>
              <a:t>e selecione-o</a:t>
            </a:r>
          </a:p>
          <a:p>
            <a:pPr lvl="1">
              <a:buFont typeface="Wingdings" panose="05000000000000000000" pitchFamily="2" charset="2"/>
              <a:buChar char="ü"/>
            </a:pPr>
            <a:r>
              <a:rPr lang="pt-BR" sz="1800" dirty="0">
                <a:solidFill>
                  <a:schemeClr val="bg1"/>
                </a:solidFill>
              </a:rPr>
              <a:t>Abra a opção </a:t>
            </a:r>
            <a:r>
              <a:rPr lang="pt-BR" sz="1800" b="1" dirty="0">
                <a:solidFill>
                  <a:schemeClr val="bg1"/>
                </a:solidFill>
              </a:rPr>
              <a:t>Spawn Info</a:t>
            </a:r>
            <a:r>
              <a:rPr lang="pt-BR" sz="1800" dirty="0">
                <a:solidFill>
                  <a:schemeClr val="bg1"/>
                </a:solidFill>
              </a:rPr>
              <a:t> no painel </a:t>
            </a:r>
            <a:r>
              <a:rPr lang="pt-BR" sz="1800" b="1" dirty="0">
                <a:solidFill>
                  <a:schemeClr val="bg1"/>
                </a:solidFill>
              </a:rPr>
              <a:t>Inspector</a:t>
            </a:r>
            <a:r>
              <a:rPr lang="pt-BR" sz="1800" dirty="0">
                <a:solidFill>
                  <a:schemeClr val="bg1"/>
                </a:solidFill>
              </a:rPr>
              <a:t> do </a:t>
            </a:r>
            <a:r>
              <a:rPr lang="pt-BR" sz="1800" b="1" dirty="0" err="1">
                <a:solidFill>
                  <a:schemeClr val="bg1"/>
                </a:solidFill>
              </a:rPr>
              <a:t>NetworkManager</a:t>
            </a:r>
            <a:endParaRPr lang="pt-BR" sz="1800" b="1" dirty="0">
              <a:solidFill>
                <a:schemeClr val="bg1"/>
              </a:solidFill>
            </a:endParaRPr>
          </a:p>
          <a:p>
            <a:pPr lvl="1">
              <a:buFont typeface="Wingdings" panose="05000000000000000000" pitchFamily="2" charset="2"/>
              <a:buChar char="ü"/>
            </a:pPr>
            <a:r>
              <a:rPr lang="pt-BR" sz="1800" dirty="0">
                <a:solidFill>
                  <a:schemeClr val="bg1"/>
                </a:solidFill>
              </a:rPr>
              <a:t>Encontre o slot </a:t>
            </a:r>
            <a:r>
              <a:rPr lang="pt-BR" sz="1800" b="1" dirty="0" err="1">
                <a:solidFill>
                  <a:schemeClr val="bg1"/>
                </a:solidFill>
              </a:rPr>
              <a:t>Prefab</a:t>
            </a:r>
            <a:r>
              <a:rPr lang="pt-BR" sz="1800" b="1" dirty="0">
                <a:solidFill>
                  <a:schemeClr val="bg1"/>
                </a:solidFill>
              </a:rPr>
              <a:t> Player</a:t>
            </a:r>
            <a:endParaRPr lang="pt-BR" sz="1800" dirty="0">
              <a:solidFill>
                <a:schemeClr val="bg1"/>
              </a:solidFill>
            </a:endParaRPr>
          </a:p>
          <a:p>
            <a:pPr lvl="1">
              <a:buFont typeface="Wingdings" panose="05000000000000000000" pitchFamily="2" charset="2"/>
              <a:buChar char="ü"/>
            </a:pPr>
            <a:r>
              <a:rPr lang="pt-BR" sz="1800" dirty="0">
                <a:solidFill>
                  <a:schemeClr val="bg1"/>
                </a:solidFill>
              </a:rPr>
              <a:t>Arraste o </a:t>
            </a:r>
            <a:r>
              <a:rPr lang="pt-BR" sz="1800" dirty="0" err="1">
                <a:solidFill>
                  <a:schemeClr val="bg1"/>
                </a:solidFill>
              </a:rPr>
              <a:t>Prefab</a:t>
            </a:r>
            <a:r>
              <a:rPr lang="pt-BR" sz="1800" dirty="0">
                <a:solidFill>
                  <a:schemeClr val="bg1"/>
                </a:solidFill>
              </a:rPr>
              <a:t> </a:t>
            </a:r>
            <a:r>
              <a:rPr lang="pt-BR" sz="1800" b="1" dirty="0" err="1">
                <a:solidFill>
                  <a:schemeClr val="bg1"/>
                </a:solidFill>
              </a:rPr>
              <a:t>PlayerCube</a:t>
            </a:r>
            <a:r>
              <a:rPr lang="pt-BR" sz="1800" b="1" dirty="0">
                <a:solidFill>
                  <a:schemeClr val="bg1"/>
                </a:solidFill>
              </a:rPr>
              <a:t> </a:t>
            </a:r>
            <a:r>
              <a:rPr lang="pt-BR" sz="1800" dirty="0">
                <a:solidFill>
                  <a:schemeClr val="bg1"/>
                </a:solidFill>
              </a:rPr>
              <a:t>para o slot </a:t>
            </a:r>
            <a:r>
              <a:rPr lang="pt-BR" sz="1800" b="1" dirty="0" err="1">
                <a:solidFill>
                  <a:schemeClr val="bg1"/>
                </a:solidFill>
              </a:rPr>
              <a:t>Prefab</a:t>
            </a:r>
            <a:r>
              <a:rPr lang="pt-BR" sz="1800" b="1" dirty="0">
                <a:solidFill>
                  <a:schemeClr val="bg1"/>
                </a:solidFill>
              </a:rPr>
              <a:t> Player</a:t>
            </a:r>
          </a:p>
          <a:p>
            <a:pPr>
              <a:buFont typeface="Wingdings" panose="05000000000000000000" pitchFamily="2" charset="2"/>
              <a:buChar char="ü"/>
            </a:pPr>
            <a:endParaRPr lang="pt-BR" sz="2000" b="1" dirty="0">
              <a:solidFill>
                <a:schemeClr val="bg1"/>
              </a:solidFill>
            </a:endParaRPr>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000" b="0" i="0" u="none" strike="noStrike" cap="none" normalizeH="0" baseline="0">
                <a:ln>
                  <a:noFill/>
                </a:ln>
                <a:solidFill>
                  <a:schemeClr val="tx1"/>
                </a:solidFill>
                <a:effectLst/>
                <a:latin typeface="Arial Unicode MS" panose="020B0604020202020204" pitchFamily="34" charset="-128"/>
              </a:rPr>
              <a:t>Registre o Prefab do Jogador</a:t>
            </a:r>
            <a:endParaRPr kumimoji="0" lang="pt-PT" altLang="pt-BR" sz="1800" b="0" i="0" u="none" strike="noStrike" cap="none" normalizeH="0" baseline="0">
              <a:ln>
                <a:noFill/>
              </a:ln>
              <a:solidFill>
                <a:schemeClr val="tx1"/>
              </a:solidFill>
              <a:effectLst/>
              <a:latin typeface="Arial" panose="020B0604020202020204" pitchFamily="34" charset="0"/>
            </a:endParaRPr>
          </a:p>
        </p:txBody>
      </p:sp>
      <p:pic>
        <p:nvPicPr>
          <p:cNvPr id="22532" name="Picture 4" descr="https://docs.unity3d.com/uploads/Main/UNetTut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714" y="3418701"/>
            <a:ext cx="29337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58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Destruindo Inimigos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Por enquanto os inimigos estão sendo mortos por balas e sua energia diminuindo, então realizam um </a:t>
            </a:r>
            <a:r>
              <a:rPr lang="pt-BR" sz="2400" dirty="0" err="1">
                <a:solidFill>
                  <a:srgbClr val="FF0000"/>
                </a:solidFill>
              </a:rPr>
              <a:t>respawn</a:t>
            </a:r>
            <a:r>
              <a:rPr lang="pt-BR" sz="2400" dirty="0">
                <a:solidFill>
                  <a:srgbClr val="FF0000"/>
                </a:solidFill>
              </a:rPr>
              <a:t> </a:t>
            </a:r>
            <a:r>
              <a:rPr lang="pt-BR" sz="2400" dirty="0">
                <a:solidFill>
                  <a:schemeClr val="bg1">
                    <a:lumMod val="95000"/>
                  </a:schemeClr>
                </a:solidFill>
              </a:rPr>
              <a:t>assim como os jogadores, mas isso não está correto</a:t>
            </a:r>
          </a:p>
          <a:p>
            <a:endParaRPr lang="pt-BR" sz="2400" dirty="0">
              <a:solidFill>
                <a:schemeClr val="bg1">
                  <a:lumMod val="95000"/>
                </a:schemeClr>
              </a:solidFill>
            </a:endParaRPr>
          </a:p>
          <a:p>
            <a:r>
              <a:rPr lang="pt-BR" sz="2400" dirty="0">
                <a:solidFill>
                  <a:schemeClr val="bg1">
                    <a:lumMod val="95000"/>
                  </a:schemeClr>
                </a:solidFill>
              </a:rPr>
              <a:t>Os inimigos devem ser destruídos quando sua energia atinge zero em vez de reaparecerem </a:t>
            </a:r>
            <a:r>
              <a:rPr lang="pt-BR" sz="2400" dirty="0" err="1">
                <a:solidFill>
                  <a:srgbClr val="FF0000"/>
                </a:solidFill>
              </a:rPr>
              <a:t>respawning</a:t>
            </a:r>
            <a:endParaRPr lang="pt-BR" sz="2400" dirty="0">
              <a:solidFill>
                <a:srgbClr val="FF0000"/>
              </a:solidFill>
            </a:endParaRPr>
          </a:p>
          <a:p>
            <a:endParaRPr lang="pt-BR" sz="2400" dirty="0">
              <a:solidFill>
                <a:srgbClr val="FF0000"/>
              </a:solidFill>
            </a:endParaRPr>
          </a:p>
          <a:p>
            <a:r>
              <a:rPr lang="pt-BR" sz="2400" dirty="0">
                <a:solidFill>
                  <a:schemeClr val="bg1">
                    <a:lumMod val="95000"/>
                  </a:schemeClr>
                </a:solidFill>
              </a:rPr>
              <a:t>Abra o script </a:t>
            </a:r>
            <a:r>
              <a:rPr lang="pt-BR" sz="2400" dirty="0" err="1">
                <a:solidFill>
                  <a:srgbClr val="FF0000"/>
                </a:solidFill>
              </a:rPr>
              <a:t>Combat</a:t>
            </a:r>
            <a:endParaRPr lang="pt-BR" sz="2400" dirty="0">
              <a:solidFill>
                <a:srgbClr val="FF0000"/>
              </a:solidFill>
            </a:endParaRPr>
          </a:p>
          <a:p>
            <a:endParaRPr lang="pt-BR" sz="2400" dirty="0">
              <a:solidFill>
                <a:srgbClr val="FF0000"/>
              </a:solidFill>
            </a:endParaRPr>
          </a:p>
          <a:p>
            <a:r>
              <a:rPr lang="pt-BR" sz="2400" dirty="0">
                <a:solidFill>
                  <a:schemeClr val="bg1">
                    <a:lumMod val="95000"/>
                  </a:schemeClr>
                </a:solidFill>
              </a:rPr>
              <a:t>Adicione uma variável </a:t>
            </a:r>
            <a:r>
              <a:rPr lang="pt-BR" sz="2400" dirty="0" err="1">
                <a:solidFill>
                  <a:srgbClr val="FF0000"/>
                </a:solidFill>
              </a:rPr>
              <a:t>destroyOnDeath</a:t>
            </a:r>
            <a:endParaRPr lang="pt-BR" sz="2400" dirty="0">
              <a:solidFill>
                <a:srgbClr val="FF0000"/>
              </a:solidFill>
            </a:endParaRPr>
          </a:p>
          <a:p>
            <a:endParaRPr lang="pt-BR" sz="2400" dirty="0">
              <a:solidFill>
                <a:srgbClr val="FF0000"/>
              </a:solidFill>
            </a:endParaRPr>
          </a:p>
          <a:p>
            <a:r>
              <a:rPr lang="pt-BR" sz="2400" dirty="0">
                <a:solidFill>
                  <a:schemeClr val="bg1">
                    <a:lumMod val="95000"/>
                  </a:schemeClr>
                </a:solidFill>
              </a:rPr>
              <a:t>Verifique </a:t>
            </a:r>
            <a:r>
              <a:rPr lang="pt-BR" sz="2400" dirty="0" err="1">
                <a:solidFill>
                  <a:srgbClr val="FF0000"/>
                </a:solidFill>
              </a:rPr>
              <a:t>destroyOnDeath</a:t>
            </a:r>
            <a:r>
              <a:rPr lang="pt-BR" sz="2400" dirty="0">
                <a:solidFill>
                  <a:schemeClr val="bg1">
                    <a:lumMod val="95000"/>
                  </a:schemeClr>
                </a:solidFill>
              </a:rPr>
              <a:t> quando a energia atinge zero</a:t>
            </a:r>
            <a:endParaRPr lang="en-US" sz="2400" dirty="0">
              <a:solidFill>
                <a:schemeClr val="bg1">
                  <a:lumMod val="95000"/>
                </a:schemeClr>
              </a:solidFill>
            </a:endParaRPr>
          </a:p>
        </p:txBody>
      </p:sp>
    </p:spTree>
    <p:extLst>
      <p:ext uri="{BB962C8B-B14F-4D97-AF65-F5344CB8AC3E}">
        <p14:creationId xmlns:p14="http://schemas.microsoft.com/office/powerpoint/2010/main" val="2298991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Destruindo Inimigos</a:t>
            </a:r>
            <a:endParaRPr lang="pt-BR" sz="2800" b="1" dirty="0"/>
          </a:p>
        </p:txBody>
      </p:sp>
      <p:pic>
        <p:nvPicPr>
          <p:cNvPr id="4" name="Imagem 3"/>
          <p:cNvPicPr>
            <a:picLocks noChangeAspect="1"/>
          </p:cNvPicPr>
          <p:nvPr/>
        </p:nvPicPr>
        <p:blipFill rotWithShape="1">
          <a:blip r:embed="rId3"/>
          <a:srcRect l="18052" t="20100" r="51039" b="9106"/>
          <a:stretch/>
        </p:blipFill>
        <p:spPr>
          <a:xfrm>
            <a:off x="2173184" y="1178011"/>
            <a:ext cx="4251368" cy="5233828"/>
          </a:xfrm>
          <a:prstGeom prst="rect">
            <a:avLst/>
          </a:prstGeom>
        </p:spPr>
      </p:pic>
    </p:spTree>
    <p:extLst>
      <p:ext uri="{BB962C8B-B14F-4D97-AF65-F5344CB8AC3E}">
        <p14:creationId xmlns:p14="http://schemas.microsoft.com/office/powerpoint/2010/main" val="238876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Destruindo Inimigos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Selecione o </a:t>
            </a:r>
            <a:r>
              <a:rPr lang="pt-BR" sz="2400" dirty="0" err="1">
                <a:solidFill>
                  <a:schemeClr val="bg1">
                    <a:lumMod val="95000"/>
                  </a:schemeClr>
                </a:solidFill>
              </a:rPr>
              <a:t>Prefab</a:t>
            </a:r>
            <a:r>
              <a:rPr lang="pt-BR" sz="2400" dirty="0">
                <a:solidFill>
                  <a:schemeClr val="bg1">
                    <a:lumMod val="95000"/>
                  </a:schemeClr>
                </a:solidFill>
              </a:rPr>
              <a:t> </a:t>
            </a:r>
            <a:r>
              <a:rPr lang="pt-BR" sz="2400" dirty="0" err="1">
                <a:solidFill>
                  <a:srgbClr val="FF0000"/>
                </a:solidFill>
              </a:rPr>
              <a:t>Enemy</a:t>
            </a:r>
            <a:endParaRPr lang="pt-BR" sz="2400" dirty="0">
              <a:solidFill>
                <a:srgbClr val="FF0000"/>
              </a:solidFill>
            </a:endParaRPr>
          </a:p>
          <a:p>
            <a:endParaRPr lang="pt-BR" sz="2400" dirty="0">
              <a:solidFill>
                <a:schemeClr val="bg1">
                  <a:lumMod val="95000"/>
                </a:schemeClr>
              </a:solidFill>
            </a:endParaRPr>
          </a:p>
          <a:p>
            <a:r>
              <a:rPr lang="pt-BR" sz="2400" dirty="0">
                <a:solidFill>
                  <a:schemeClr val="bg1">
                    <a:lumMod val="95000"/>
                  </a:schemeClr>
                </a:solidFill>
              </a:rPr>
              <a:t>Defina a caixa de seleção </a:t>
            </a:r>
            <a:r>
              <a:rPr lang="pt-BR" sz="2400" dirty="0" err="1">
                <a:solidFill>
                  <a:srgbClr val="FF0000"/>
                </a:solidFill>
              </a:rPr>
              <a:t>destroyOnDeath</a:t>
            </a:r>
            <a:r>
              <a:rPr lang="pt-BR" sz="2400" dirty="0">
                <a:solidFill>
                  <a:schemeClr val="bg1">
                    <a:lumMod val="95000"/>
                  </a:schemeClr>
                </a:solidFill>
              </a:rPr>
              <a:t> como </a:t>
            </a:r>
            <a:r>
              <a:rPr lang="pt-BR" sz="2400" dirty="0" err="1">
                <a:solidFill>
                  <a:schemeClr val="bg1">
                    <a:lumMod val="95000"/>
                  </a:schemeClr>
                </a:solidFill>
              </a:rPr>
              <a:t>true</a:t>
            </a:r>
            <a:r>
              <a:rPr lang="pt-BR" sz="2400" dirty="0">
                <a:solidFill>
                  <a:schemeClr val="bg1">
                    <a:lumMod val="95000"/>
                  </a:schemeClr>
                </a:solidFill>
              </a:rPr>
              <a:t> para </a:t>
            </a:r>
            <a:r>
              <a:rPr lang="pt-BR" sz="2400" dirty="0" err="1">
                <a:solidFill>
                  <a:schemeClr val="bg1">
                    <a:lumMod val="95000"/>
                  </a:schemeClr>
                </a:solidFill>
              </a:rPr>
              <a:t>Enemy</a:t>
            </a:r>
            <a:endParaRPr lang="pt-BR" sz="2400" dirty="0">
              <a:solidFill>
                <a:schemeClr val="bg1">
                  <a:lumMod val="95000"/>
                </a:schemeClr>
              </a:solidFill>
            </a:endParaRPr>
          </a:p>
          <a:p>
            <a:endParaRPr lang="pt-BR" sz="2400" dirty="0">
              <a:solidFill>
                <a:schemeClr val="bg1">
                  <a:lumMod val="95000"/>
                </a:schemeClr>
              </a:solidFill>
            </a:endParaRPr>
          </a:p>
          <a:p>
            <a:r>
              <a:rPr lang="pt-BR" sz="2400" dirty="0">
                <a:solidFill>
                  <a:schemeClr val="bg1">
                    <a:lumMod val="95000"/>
                  </a:schemeClr>
                </a:solidFill>
              </a:rPr>
              <a:t>Agora, o inimigo será destruído quando a energia chegar a zero, mas os jogadores não serão afetados com isso e irão reaparecer (</a:t>
            </a:r>
            <a:r>
              <a:rPr lang="pt-BR" sz="2400" dirty="0" err="1">
                <a:solidFill>
                  <a:schemeClr val="bg1">
                    <a:lumMod val="95000"/>
                  </a:schemeClr>
                </a:solidFill>
              </a:rPr>
              <a:t>respawn</a:t>
            </a:r>
            <a:r>
              <a:rPr lang="pt-BR" sz="2400" dirty="0">
                <a:solidFill>
                  <a:schemeClr val="bg1">
                    <a:lumMod val="95000"/>
                  </a:schemeClr>
                </a:solidFill>
              </a:rPr>
              <a:t>)</a:t>
            </a:r>
            <a:endParaRPr lang="en-US" sz="2400" dirty="0">
              <a:solidFill>
                <a:schemeClr val="bg1">
                  <a:lumMod val="95000"/>
                </a:schemeClr>
              </a:solidFill>
            </a:endParaRPr>
          </a:p>
        </p:txBody>
      </p:sp>
    </p:spTree>
    <p:extLst>
      <p:ext uri="{BB962C8B-B14F-4D97-AF65-F5344CB8AC3E}">
        <p14:creationId xmlns:p14="http://schemas.microsoft.com/office/powerpoint/2010/main" val="3182614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Spawn </a:t>
            </a:r>
            <a:r>
              <a:rPr lang="pt-BR" sz="2800" dirty="0" err="1"/>
              <a:t>Positions</a:t>
            </a:r>
            <a:r>
              <a:rPr lang="pt-BR" sz="2800" dirty="0"/>
              <a:t> para os Jogadores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lumMod val="95000"/>
                  </a:schemeClr>
                </a:solidFill>
              </a:rPr>
              <a:t>Os jogadores atualmente aparecem no ponto zero quando são criados, isso significa que eles estão potencialmente em cima uns dos outros</a:t>
            </a:r>
          </a:p>
          <a:p>
            <a:r>
              <a:rPr lang="pt-BR" sz="2400" dirty="0">
                <a:solidFill>
                  <a:schemeClr val="bg1">
                    <a:lumMod val="95000"/>
                  </a:schemeClr>
                </a:solidFill>
              </a:rPr>
              <a:t>O jogador deve ser gerado em diferentes locais</a:t>
            </a:r>
          </a:p>
          <a:p>
            <a:r>
              <a:rPr lang="pt-BR" sz="2400" dirty="0">
                <a:solidFill>
                  <a:schemeClr val="bg1">
                    <a:lumMod val="95000"/>
                  </a:schemeClr>
                </a:solidFill>
              </a:rPr>
              <a:t>O componente </a:t>
            </a:r>
            <a:r>
              <a:rPr lang="pt-BR" sz="2400" dirty="0" err="1">
                <a:solidFill>
                  <a:srgbClr val="FF0000"/>
                </a:solidFill>
              </a:rPr>
              <a:t>NetworkStartPosition</a:t>
            </a:r>
            <a:r>
              <a:rPr lang="pt-BR" sz="2400" dirty="0">
                <a:solidFill>
                  <a:srgbClr val="FF0000"/>
                </a:solidFill>
              </a:rPr>
              <a:t> </a:t>
            </a:r>
            <a:r>
              <a:rPr lang="pt-BR" sz="2400" dirty="0">
                <a:solidFill>
                  <a:schemeClr val="bg1">
                    <a:lumMod val="95000"/>
                  </a:schemeClr>
                </a:solidFill>
              </a:rPr>
              <a:t>pode ser usado para fazer isso:</a:t>
            </a:r>
          </a:p>
          <a:p>
            <a:pPr>
              <a:buFont typeface="Wingdings" panose="05000000000000000000" pitchFamily="2" charset="2"/>
              <a:buChar char="ü"/>
            </a:pPr>
            <a:r>
              <a:rPr lang="pt-BR" sz="2400" dirty="0">
                <a:solidFill>
                  <a:schemeClr val="bg1">
                    <a:lumMod val="95000"/>
                  </a:schemeClr>
                </a:solidFill>
              </a:rPr>
              <a:t>Crie um novo </a:t>
            </a:r>
            <a:r>
              <a:rPr lang="pt-BR" sz="2400" dirty="0" err="1">
                <a:solidFill>
                  <a:srgbClr val="FF0000"/>
                </a:solidFill>
              </a:rPr>
              <a:t>GameObject</a:t>
            </a:r>
            <a:r>
              <a:rPr lang="pt-BR" sz="2400" dirty="0">
                <a:solidFill>
                  <a:srgbClr val="FF0000"/>
                </a:solidFill>
              </a:rPr>
              <a:t> vazio</a:t>
            </a:r>
          </a:p>
          <a:p>
            <a:pPr>
              <a:buFont typeface="Wingdings" panose="05000000000000000000" pitchFamily="2" charset="2"/>
              <a:buChar char="ü"/>
            </a:pPr>
            <a:r>
              <a:rPr lang="pt-BR" sz="2400" dirty="0">
                <a:solidFill>
                  <a:schemeClr val="bg1">
                    <a:lumMod val="95000"/>
                  </a:schemeClr>
                </a:solidFill>
              </a:rPr>
              <a:t>Renomeie o objeto para </a:t>
            </a:r>
            <a:r>
              <a:rPr lang="pt-BR" sz="2400" dirty="0">
                <a:solidFill>
                  <a:srgbClr val="FF0000"/>
                </a:solidFill>
              </a:rPr>
              <a:t>Pos1</a:t>
            </a:r>
          </a:p>
          <a:p>
            <a:pPr>
              <a:buFont typeface="Wingdings" panose="05000000000000000000" pitchFamily="2" charset="2"/>
              <a:buChar char="ü"/>
            </a:pPr>
            <a:r>
              <a:rPr lang="pt-BR" sz="2400" dirty="0">
                <a:solidFill>
                  <a:schemeClr val="bg1">
                    <a:lumMod val="95000"/>
                  </a:schemeClr>
                </a:solidFill>
              </a:rPr>
              <a:t>Escolha o botão </a:t>
            </a:r>
            <a:r>
              <a:rPr lang="pt-BR" sz="2400" dirty="0" err="1">
                <a:solidFill>
                  <a:srgbClr val="FF0000"/>
                </a:solidFill>
              </a:rPr>
              <a:t>Add</a:t>
            </a:r>
            <a:r>
              <a:rPr lang="pt-BR" sz="2400" dirty="0">
                <a:solidFill>
                  <a:srgbClr val="FF0000"/>
                </a:solidFill>
              </a:rPr>
              <a:t> </a:t>
            </a:r>
            <a:r>
              <a:rPr lang="pt-BR" sz="2400" dirty="0" err="1">
                <a:solidFill>
                  <a:srgbClr val="FF0000"/>
                </a:solidFill>
              </a:rPr>
              <a:t>Component</a:t>
            </a:r>
            <a:r>
              <a:rPr lang="pt-BR" sz="2400" dirty="0">
                <a:solidFill>
                  <a:schemeClr val="bg1">
                    <a:lumMod val="95000"/>
                  </a:schemeClr>
                </a:solidFill>
              </a:rPr>
              <a:t> e adicione o componente </a:t>
            </a:r>
            <a:r>
              <a:rPr lang="pt-BR" sz="2400" dirty="0" err="1">
                <a:solidFill>
                  <a:srgbClr val="FF0000"/>
                </a:solidFill>
              </a:rPr>
              <a:t>NetworkStartPosition</a:t>
            </a:r>
            <a:endParaRPr lang="pt-BR" sz="2400" dirty="0">
              <a:solidFill>
                <a:srgbClr val="FF0000"/>
              </a:solidFill>
            </a:endParaRPr>
          </a:p>
          <a:p>
            <a:pPr>
              <a:buFont typeface="Wingdings" panose="05000000000000000000" pitchFamily="2" charset="2"/>
              <a:buChar char="ü"/>
            </a:pPr>
            <a:r>
              <a:rPr lang="pt-BR" sz="2400" dirty="0">
                <a:solidFill>
                  <a:schemeClr val="bg1">
                    <a:lumMod val="95000"/>
                  </a:schemeClr>
                </a:solidFill>
              </a:rPr>
              <a:t>Mova o objeto </a:t>
            </a:r>
            <a:r>
              <a:rPr lang="pt-BR" sz="2400" dirty="0">
                <a:solidFill>
                  <a:srgbClr val="FF0000"/>
                </a:solidFill>
              </a:rPr>
              <a:t>Pos1 </a:t>
            </a:r>
            <a:r>
              <a:rPr lang="pt-BR" sz="2400" dirty="0">
                <a:solidFill>
                  <a:schemeClr val="bg1">
                    <a:lumMod val="95000"/>
                  </a:schemeClr>
                </a:solidFill>
              </a:rPr>
              <a:t>para a posição (-3,0,0)</a:t>
            </a:r>
          </a:p>
          <a:p>
            <a:pPr>
              <a:buFont typeface="Wingdings" panose="05000000000000000000" pitchFamily="2" charset="2"/>
              <a:buChar char="ü"/>
            </a:pPr>
            <a:r>
              <a:rPr lang="pt-BR" sz="2400" dirty="0">
                <a:solidFill>
                  <a:schemeClr val="bg1">
                    <a:lumMod val="95000"/>
                  </a:schemeClr>
                </a:solidFill>
              </a:rPr>
              <a:t>Crie um segundo </a:t>
            </a:r>
            <a:r>
              <a:rPr lang="pt-BR" sz="2400" dirty="0" err="1">
                <a:solidFill>
                  <a:srgbClr val="FF0000"/>
                </a:solidFill>
              </a:rPr>
              <a:t>GameObject</a:t>
            </a:r>
            <a:r>
              <a:rPr lang="pt-BR" sz="2400" dirty="0">
                <a:solidFill>
                  <a:schemeClr val="bg1">
                    <a:lumMod val="95000"/>
                  </a:schemeClr>
                </a:solidFill>
              </a:rPr>
              <a:t> </a:t>
            </a:r>
            <a:r>
              <a:rPr lang="pt-BR" sz="2400" dirty="0">
                <a:solidFill>
                  <a:srgbClr val="FF0000"/>
                </a:solidFill>
              </a:rPr>
              <a:t>vazio</a:t>
            </a:r>
          </a:p>
        </p:txBody>
      </p:sp>
    </p:spTree>
    <p:extLst>
      <p:ext uri="{BB962C8B-B14F-4D97-AF65-F5344CB8AC3E}">
        <p14:creationId xmlns:p14="http://schemas.microsoft.com/office/powerpoint/2010/main" val="160073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Spawn </a:t>
            </a:r>
            <a:r>
              <a:rPr lang="pt-BR" sz="2800" dirty="0" err="1"/>
              <a:t>Positions</a:t>
            </a:r>
            <a:r>
              <a:rPr lang="pt-BR" sz="2800" dirty="0"/>
              <a:t> para os Jogadores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a:buFont typeface="Wingdings" panose="05000000000000000000" pitchFamily="2" charset="2"/>
              <a:buChar char="ü"/>
            </a:pPr>
            <a:r>
              <a:rPr lang="pt-BR" sz="2400" dirty="0">
                <a:solidFill>
                  <a:schemeClr val="bg1">
                    <a:lumMod val="95000"/>
                  </a:schemeClr>
                </a:solidFill>
              </a:rPr>
              <a:t>Renomeie o objeto para </a:t>
            </a:r>
            <a:r>
              <a:rPr lang="pt-BR" sz="2400" dirty="0">
                <a:solidFill>
                  <a:srgbClr val="FF0000"/>
                </a:solidFill>
              </a:rPr>
              <a:t>Pos2</a:t>
            </a:r>
          </a:p>
          <a:p>
            <a:pPr>
              <a:buFont typeface="Wingdings" panose="05000000000000000000" pitchFamily="2" charset="2"/>
              <a:buChar char="ü"/>
            </a:pPr>
            <a:r>
              <a:rPr lang="pt-BR" sz="2400" dirty="0">
                <a:solidFill>
                  <a:schemeClr val="bg1">
                    <a:lumMod val="95000"/>
                  </a:schemeClr>
                </a:solidFill>
              </a:rPr>
              <a:t>Escolha o botão </a:t>
            </a:r>
            <a:r>
              <a:rPr lang="pt-BR" sz="2400" dirty="0" err="1">
                <a:solidFill>
                  <a:srgbClr val="FF0000"/>
                </a:solidFill>
              </a:rPr>
              <a:t>Add</a:t>
            </a:r>
            <a:r>
              <a:rPr lang="pt-BR" sz="2400" dirty="0">
                <a:solidFill>
                  <a:srgbClr val="FF0000"/>
                </a:solidFill>
              </a:rPr>
              <a:t> </a:t>
            </a:r>
            <a:r>
              <a:rPr lang="pt-BR" sz="2400" dirty="0" err="1">
                <a:solidFill>
                  <a:srgbClr val="FF0000"/>
                </a:solidFill>
              </a:rPr>
              <a:t>Component</a:t>
            </a:r>
            <a:r>
              <a:rPr lang="pt-BR" sz="2400" dirty="0">
                <a:solidFill>
                  <a:schemeClr val="bg1">
                    <a:lumMod val="95000"/>
                  </a:schemeClr>
                </a:solidFill>
              </a:rPr>
              <a:t> e adicione o componente </a:t>
            </a:r>
            <a:r>
              <a:rPr lang="pt-BR" sz="2400" dirty="0" err="1">
                <a:solidFill>
                  <a:srgbClr val="FF0000"/>
                </a:solidFill>
              </a:rPr>
              <a:t>NetworkStartPosition</a:t>
            </a:r>
            <a:endParaRPr lang="pt-BR" sz="2400" dirty="0">
              <a:solidFill>
                <a:schemeClr val="bg1">
                  <a:lumMod val="95000"/>
                </a:schemeClr>
              </a:solidFill>
            </a:endParaRPr>
          </a:p>
          <a:p>
            <a:pPr>
              <a:buFont typeface="Wingdings" panose="05000000000000000000" pitchFamily="2" charset="2"/>
              <a:buChar char="ü"/>
            </a:pPr>
            <a:r>
              <a:rPr lang="pt-BR" sz="2400" dirty="0">
                <a:solidFill>
                  <a:schemeClr val="bg1">
                    <a:lumMod val="95000"/>
                  </a:schemeClr>
                </a:solidFill>
              </a:rPr>
              <a:t>Mover o objeto </a:t>
            </a:r>
            <a:r>
              <a:rPr lang="pt-BR" sz="2400" dirty="0">
                <a:solidFill>
                  <a:srgbClr val="FF0000"/>
                </a:solidFill>
              </a:rPr>
              <a:t>Pos2</a:t>
            </a:r>
            <a:r>
              <a:rPr lang="pt-BR" sz="2400" dirty="0">
                <a:solidFill>
                  <a:schemeClr val="bg1">
                    <a:lumMod val="95000"/>
                  </a:schemeClr>
                </a:solidFill>
              </a:rPr>
              <a:t> para a posição (3,0,0)</a:t>
            </a:r>
          </a:p>
          <a:p>
            <a:pPr>
              <a:buFont typeface="Wingdings" panose="05000000000000000000" pitchFamily="2" charset="2"/>
              <a:buChar char="ü"/>
            </a:pPr>
            <a:r>
              <a:rPr lang="pt-BR" sz="2400" dirty="0">
                <a:solidFill>
                  <a:schemeClr val="bg1">
                    <a:lumMod val="95000"/>
                  </a:schemeClr>
                </a:solidFill>
              </a:rPr>
              <a:t>Encontre o </a:t>
            </a:r>
            <a:r>
              <a:rPr lang="pt-BR" sz="2400" dirty="0" err="1">
                <a:solidFill>
                  <a:srgbClr val="FF0000"/>
                </a:solidFill>
              </a:rPr>
              <a:t>NetworkManager</a:t>
            </a:r>
            <a:r>
              <a:rPr lang="pt-BR" sz="2400" dirty="0">
                <a:solidFill>
                  <a:srgbClr val="FF0000"/>
                </a:solidFill>
              </a:rPr>
              <a:t> </a:t>
            </a:r>
            <a:r>
              <a:rPr lang="pt-BR" sz="2400" dirty="0">
                <a:solidFill>
                  <a:schemeClr val="bg1">
                    <a:lumMod val="95000"/>
                  </a:schemeClr>
                </a:solidFill>
              </a:rPr>
              <a:t>e o selecione</a:t>
            </a:r>
          </a:p>
          <a:p>
            <a:pPr>
              <a:buFont typeface="Wingdings" panose="05000000000000000000" pitchFamily="2" charset="2"/>
              <a:buChar char="ü"/>
            </a:pPr>
            <a:r>
              <a:rPr lang="pt-BR" sz="2400" dirty="0">
                <a:solidFill>
                  <a:schemeClr val="bg1">
                    <a:lumMod val="95000"/>
                  </a:schemeClr>
                </a:solidFill>
              </a:rPr>
              <a:t>Abra o desdobramento </a:t>
            </a:r>
            <a:r>
              <a:rPr lang="pt-BR" sz="2400" dirty="0">
                <a:solidFill>
                  <a:srgbClr val="FF0000"/>
                </a:solidFill>
              </a:rPr>
              <a:t>Spawn Info</a:t>
            </a:r>
          </a:p>
          <a:p>
            <a:pPr>
              <a:buFont typeface="Wingdings" panose="05000000000000000000" pitchFamily="2" charset="2"/>
              <a:buChar char="ü"/>
            </a:pPr>
            <a:r>
              <a:rPr lang="pt-BR" sz="2400" dirty="0">
                <a:solidFill>
                  <a:schemeClr val="bg1">
                    <a:lumMod val="95000"/>
                  </a:schemeClr>
                </a:solidFill>
              </a:rPr>
              <a:t>Mude </a:t>
            </a:r>
            <a:r>
              <a:rPr lang="pt-BR" sz="2400" dirty="0">
                <a:solidFill>
                  <a:srgbClr val="FF0000"/>
                </a:solidFill>
              </a:rPr>
              <a:t>Player Spawn </a:t>
            </a:r>
            <a:r>
              <a:rPr lang="pt-BR" sz="2400" dirty="0" err="1">
                <a:solidFill>
                  <a:srgbClr val="FF0000"/>
                </a:solidFill>
              </a:rPr>
              <a:t>Method</a:t>
            </a:r>
            <a:r>
              <a:rPr lang="pt-BR" sz="2400" dirty="0">
                <a:solidFill>
                  <a:schemeClr val="bg1">
                    <a:lumMod val="95000"/>
                  </a:schemeClr>
                </a:solidFill>
              </a:rPr>
              <a:t>  para </a:t>
            </a:r>
            <a:r>
              <a:rPr lang="pt-BR" sz="2400" dirty="0">
                <a:solidFill>
                  <a:srgbClr val="FF0000"/>
                </a:solidFill>
              </a:rPr>
              <a:t>Round Robin</a:t>
            </a:r>
          </a:p>
          <a:p>
            <a:pPr>
              <a:buFont typeface="Wingdings" panose="05000000000000000000" pitchFamily="2" charset="2"/>
              <a:buChar char="ü"/>
            </a:pPr>
            <a:r>
              <a:rPr lang="pt-BR" sz="2400" dirty="0">
                <a:solidFill>
                  <a:srgbClr val="FF0000"/>
                </a:solidFill>
              </a:rPr>
              <a:t>Build</a:t>
            </a:r>
            <a:r>
              <a:rPr lang="pt-BR" sz="2400" dirty="0">
                <a:solidFill>
                  <a:schemeClr val="bg1">
                    <a:lumMod val="95000"/>
                  </a:schemeClr>
                </a:solidFill>
              </a:rPr>
              <a:t> </a:t>
            </a:r>
            <a:r>
              <a:rPr lang="pt-BR" sz="2400" dirty="0" err="1">
                <a:solidFill>
                  <a:schemeClr val="bg1">
                    <a:lumMod val="95000"/>
                  </a:schemeClr>
                </a:solidFill>
              </a:rPr>
              <a:t>and</a:t>
            </a:r>
            <a:r>
              <a:rPr lang="pt-BR" sz="2400" dirty="0">
                <a:solidFill>
                  <a:schemeClr val="bg1">
                    <a:lumMod val="95000"/>
                  </a:schemeClr>
                </a:solidFill>
              </a:rPr>
              <a:t> </a:t>
            </a:r>
            <a:r>
              <a:rPr lang="pt-BR" sz="2400" dirty="0" err="1">
                <a:solidFill>
                  <a:srgbClr val="FF0000"/>
                </a:solidFill>
              </a:rPr>
              <a:t>Run</a:t>
            </a:r>
            <a:r>
              <a:rPr lang="pt-BR" sz="2400" dirty="0">
                <a:solidFill>
                  <a:schemeClr val="bg1">
                    <a:lumMod val="95000"/>
                  </a:schemeClr>
                </a:solidFill>
              </a:rPr>
              <a:t> no jogo</a:t>
            </a:r>
          </a:p>
          <a:p>
            <a:pPr>
              <a:buFont typeface="Wingdings" panose="05000000000000000000" pitchFamily="2" charset="2"/>
              <a:buChar char="ü"/>
            </a:pPr>
            <a:r>
              <a:rPr lang="pt-BR" sz="2400" dirty="0">
                <a:solidFill>
                  <a:schemeClr val="bg1">
                    <a:lumMod val="95000"/>
                  </a:schemeClr>
                </a:solidFill>
              </a:rPr>
              <a:t>Os objetos do jogador (Players) agora devem ser criados nas posições dos objetos </a:t>
            </a:r>
            <a:r>
              <a:rPr lang="pt-BR" sz="2400" dirty="0">
                <a:solidFill>
                  <a:srgbClr val="FF0000"/>
                </a:solidFill>
              </a:rPr>
              <a:t>Pos1 </a:t>
            </a:r>
            <a:r>
              <a:rPr lang="pt-BR" sz="2400" dirty="0">
                <a:solidFill>
                  <a:schemeClr val="bg1">
                    <a:lumMod val="95000"/>
                  </a:schemeClr>
                </a:solidFill>
              </a:rPr>
              <a:t>e </a:t>
            </a:r>
            <a:r>
              <a:rPr lang="pt-BR" sz="2400" dirty="0">
                <a:solidFill>
                  <a:srgbClr val="FF0000"/>
                </a:solidFill>
              </a:rPr>
              <a:t>Pos2</a:t>
            </a:r>
            <a:r>
              <a:rPr lang="pt-BR" sz="2400" dirty="0">
                <a:solidFill>
                  <a:schemeClr val="bg1">
                    <a:lumMod val="95000"/>
                  </a:schemeClr>
                </a:solidFill>
              </a:rPr>
              <a:t> em vez de posição zero</a:t>
            </a:r>
          </a:p>
          <a:p>
            <a:pPr>
              <a:buFont typeface="Wingdings" panose="05000000000000000000" pitchFamily="2" charset="2"/>
              <a:buChar char="ü"/>
            </a:pPr>
            <a:endParaRPr lang="pt-BR" sz="2400" dirty="0">
              <a:solidFill>
                <a:schemeClr val="bg1">
                  <a:lumMod val="95000"/>
                </a:schemeClr>
              </a:solidFill>
            </a:endParaRPr>
          </a:p>
        </p:txBody>
      </p:sp>
    </p:spTree>
    <p:extLst>
      <p:ext uri="{BB962C8B-B14F-4D97-AF65-F5344CB8AC3E}">
        <p14:creationId xmlns:p14="http://schemas.microsoft.com/office/powerpoint/2010/main" val="501579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Criando um Lobby</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pPr>
              <a:buFont typeface="Wingdings" panose="05000000000000000000" pitchFamily="2" charset="2"/>
              <a:buChar char="ü"/>
            </a:pPr>
            <a:r>
              <a:rPr lang="pt-BR" sz="2000" dirty="0">
                <a:solidFill>
                  <a:schemeClr val="bg1">
                    <a:lumMod val="95000"/>
                  </a:schemeClr>
                </a:solidFill>
              </a:rPr>
              <a:t>Jogos </a:t>
            </a:r>
            <a:r>
              <a:rPr lang="pt-BR" sz="2000" dirty="0" err="1">
                <a:solidFill>
                  <a:schemeClr val="bg1">
                    <a:lumMod val="95000"/>
                  </a:schemeClr>
                </a:solidFill>
              </a:rPr>
              <a:t>Multiplayer</a:t>
            </a:r>
            <a:r>
              <a:rPr lang="pt-BR" sz="2000" dirty="0">
                <a:solidFill>
                  <a:schemeClr val="bg1">
                    <a:lumMod val="95000"/>
                  </a:schemeClr>
                </a:solidFill>
              </a:rPr>
              <a:t> possuem um lobby, que serve para que os jogadores se juntem antes de jogar</a:t>
            </a:r>
          </a:p>
          <a:p>
            <a:pPr>
              <a:buFont typeface="Wingdings" panose="05000000000000000000" pitchFamily="2" charset="2"/>
              <a:buChar char="ü"/>
            </a:pPr>
            <a:r>
              <a:rPr lang="pt-BR" sz="2000" dirty="0">
                <a:solidFill>
                  <a:schemeClr val="bg1">
                    <a:lumMod val="95000"/>
                  </a:schemeClr>
                </a:solidFill>
              </a:rPr>
              <a:t>Nesta área, os jogadores podem escolher opções e se prepararem para o início do jogo</a:t>
            </a:r>
          </a:p>
          <a:p>
            <a:pPr>
              <a:buFont typeface="Wingdings" panose="05000000000000000000" pitchFamily="2" charset="2"/>
              <a:buChar char="ü"/>
            </a:pPr>
            <a:r>
              <a:rPr lang="pt-BR" sz="2000" dirty="0">
                <a:solidFill>
                  <a:schemeClr val="bg1">
                    <a:lumMod val="95000"/>
                  </a:schemeClr>
                </a:solidFill>
              </a:rPr>
              <a:t>O </a:t>
            </a:r>
            <a:r>
              <a:rPr lang="pt-BR" sz="2000" dirty="0" err="1">
                <a:solidFill>
                  <a:schemeClr val="bg1">
                    <a:lumMod val="95000"/>
                  </a:schemeClr>
                </a:solidFill>
              </a:rPr>
              <a:t>NetworkLobbyManager</a:t>
            </a:r>
            <a:r>
              <a:rPr lang="pt-BR" sz="2000" dirty="0">
                <a:solidFill>
                  <a:schemeClr val="bg1">
                    <a:lumMod val="95000"/>
                  </a:schemeClr>
                </a:solidFill>
              </a:rPr>
              <a:t> é um </a:t>
            </a:r>
            <a:r>
              <a:rPr lang="pt-BR" sz="2000" dirty="0" err="1">
                <a:solidFill>
                  <a:schemeClr val="bg1">
                    <a:lumMod val="95000"/>
                  </a:schemeClr>
                </a:solidFill>
              </a:rPr>
              <a:t>NetworkManager</a:t>
            </a:r>
            <a:r>
              <a:rPr lang="pt-BR" sz="2000" dirty="0">
                <a:solidFill>
                  <a:schemeClr val="bg1">
                    <a:lumMod val="95000"/>
                  </a:schemeClr>
                </a:solidFill>
              </a:rPr>
              <a:t> especializado que fornece um lobby para os jogos </a:t>
            </a:r>
            <a:r>
              <a:rPr lang="pt-BR" sz="2000" dirty="0" err="1">
                <a:solidFill>
                  <a:schemeClr val="bg1">
                    <a:lumMod val="95000"/>
                  </a:schemeClr>
                </a:solidFill>
              </a:rPr>
              <a:t>Unity</a:t>
            </a:r>
            <a:r>
              <a:rPr lang="pt-BR" sz="2000" dirty="0">
                <a:solidFill>
                  <a:schemeClr val="bg1">
                    <a:lumMod val="95000"/>
                  </a:schemeClr>
                </a:solidFill>
              </a:rPr>
              <a:t> </a:t>
            </a:r>
            <a:r>
              <a:rPr lang="pt-BR" sz="2000" dirty="0" err="1">
                <a:solidFill>
                  <a:schemeClr val="bg1">
                    <a:lumMod val="95000"/>
                  </a:schemeClr>
                </a:solidFill>
              </a:rPr>
              <a:t>Multiplayer</a:t>
            </a:r>
            <a:r>
              <a:rPr lang="pt-BR" sz="2000" dirty="0">
                <a:solidFill>
                  <a:schemeClr val="bg1">
                    <a:lumMod val="95000"/>
                  </a:schemeClr>
                </a:solidFill>
              </a:rPr>
              <a:t>, que inclui:</a:t>
            </a:r>
          </a:p>
          <a:p>
            <a:pPr lvl="1">
              <a:buFont typeface="Wingdings" panose="05000000000000000000" pitchFamily="2" charset="2"/>
              <a:buChar char="ü"/>
            </a:pPr>
            <a:r>
              <a:rPr lang="pt-BR" sz="1800" dirty="0">
                <a:solidFill>
                  <a:schemeClr val="bg1">
                    <a:lumMod val="95000"/>
                  </a:schemeClr>
                </a:solidFill>
              </a:rPr>
              <a:t>    Limite de número de jogadores que podem participar do jogo</a:t>
            </a:r>
          </a:p>
          <a:p>
            <a:pPr lvl="1">
              <a:buFont typeface="Wingdings" panose="05000000000000000000" pitchFamily="2" charset="2"/>
              <a:buChar char="ü"/>
            </a:pPr>
            <a:r>
              <a:rPr lang="pt-BR" sz="1800" dirty="0">
                <a:solidFill>
                  <a:schemeClr val="bg1">
                    <a:lumMod val="95000"/>
                  </a:schemeClr>
                </a:solidFill>
              </a:rPr>
              <a:t>    Suporte para vários jogadores por cliente com limite no número de jogadores</a:t>
            </a:r>
          </a:p>
          <a:p>
            <a:pPr lvl="1">
              <a:buFont typeface="Wingdings" panose="05000000000000000000" pitchFamily="2" charset="2"/>
              <a:buChar char="ü"/>
            </a:pPr>
            <a:r>
              <a:rPr lang="pt-BR" sz="1800" dirty="0">
                <a:solidFill>
                  <a:schemeClr val="bg1">
                    <a:lumMod val="95000"/>
                  </a:schemeClr>
                </a:solidFill>
              </a:rPr>
              <a:t>    Impedir que os jogadores se juntem ao jogo em andamento</a:t>
            </a:r>
          </a:p>
          <a:p>
            <a:pPr lvl="1">
              <a:buFont typeface="Wingdings" panose="05000000000000000000" pitchFamily="2" charset="2"/>
              <a:buChar char="ü"/>
            </a:pPr>
            <a:r>
              <a:rPr lang="pt-BR" sz="1800" dirty="0">
                <a:solidFill>
                  <a:schemeClr val="bg1">
                    <a:lumMod val="95000"/>
                  </a:schemeClr>
                </a:solidFill>
              </a:rPr>
              <a:t>    Manter o estado para o jogador, para que o jogo comece somente quando todos os jogadores estiverem prontos</a:t>
            </a:r>
          </a:p>
          <a:p>
            <a:pPr lvl="1">
              <a:buFont typeface="Wingdings" panose="05000000000000000000" pitchFamily="2" charset="2"/>
              <a:buChar char="ü"/>
            </a:pPr>
            <a:r>
              <a:rPr lang="pt-BR" sz="1800" dirty="0">
                <a:solidFill>
                  <a:schemeClr val="bg1">
                    <a:lumMod val="95000"/>
                  </a:schemeClr>
                </a:solidFill>
              </a:rPr>
              <a:t>    Dados de configuração por jogador</a:t>
            </a: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Re-entrada</a:t>
            </a:r>
            <a:r>
              <a:rPr lang="pt-BR" sz="1800" dirty="0">
                <a:solidFill>
                  <a:schemeClr val="bg1">
                    <a:lumMod val="95000"/>
                  </a:schemeClr>
                </a:solidFill>
              </a:rPr>
              <a:t> no lobby quando o jogo termina</a:t>
            </a:r>
          </a:p>
          <a:p>
            <a:pPr lvl="1">
              <a:buFont typeface="Wingdings" panose="05000000000000000000" pitchFamily="2" charset="2"/>
              <a:buChar char="ü"/>
            </a:pPr>
            <a:r>
              <a:rPr lang="pt-BR" sz="1800" dirty="0">
                <a:solidFill>
                  <a:schemeClr val="bg1">
                    <a:lumMod val="95000"/>
                  </a:schemeClr>
                </a:solidFill>
              </a:rPr>
              <a:t>    Funções virtuais que permitem lógica personalizada para eventos de lobby</a:t>
            </a:r>
          </a:p>
          <a:p>
            <a:pPr lvl="1">
              <a:buFont typeface="Wingdings" panose="05000000000000000000" pitchFamily="2" charset="2"/>
              <a:buChar char="ü"/>
            </a:pPr>
            <a:r>
              <a:rPr lang="pt-BR" sz="1800" dirty="0">
                <a:solidFill>
                  <a:schemeClr val="bg1">
                    <a:lumMod val="95000"/>
                  </a:schemeClr>
                </a:solidFill>
              </a:rPr>
              <a:t>    Uma interface de usuário simples para interagir com o lobby</a:t>
            </a:r>
          </a:p>
        </p:txBody>
      </p:sp>
    </p:spTree>
    <p:extLst>
      <p:ext uri="{BB962C8B-B14F-4D97-AF65-F5344CB8AC3E}">
        <p14:creationId xmlns:p14="http://schemas.microsoft.com/office/powerpoint/2010/main" val="3463676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Criando um Lobby</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000" dirty="0">
                <a:solidFill>
                  <a:schemeClr val="bg1">
                    <a:lumMod val="95000"/>
                  </a:schemeClr>
                </a:solidFill>
              </a:rPr>
              <a:t>Abaixo estão as funções virtuais do </a:t>
            </a:r>
            <a:r>
              <a:rPr lang="pt-BR" sz="2000" dirty="0" err="1">
                <a:solidFill>
                  <a:srgbClr val="FF0000"/>
                </a:solidFill>
              </a:rPr>
              <a:t>NetworkLobbyManager</a:t>
            </a:r>
            <a:r>
              <a:rPr lang="pt-BR" sz="2000" dirty="0">
                <a:solidFill>
                  <a:schemeClr val="bg1">
                    <a:lumMod val="95000"/>
                  </a:schemeClr>
                </a:solidFill>
              </a:rPr>
              <a:t> chamadas no servidor:</a:t>
            </a: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OnLobbyStartHost</a:t>
            </a:r>
            <a:endParaRPr lang="pt-BR" sz="1800" dirty="0">
              <a:solidFill>
                <a:schemeClr val="bg1">
                  <a:lumMod val="95000"/>
                </a:schemeClr>
              </a:solidFill>
            </a:endParaRP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OnLobbyStopHost</a:t>
            </a:r>
            <a:endParaRPr lang="pt-BR" sz="1800" dirty="0">
              <a:solidFill>
                <a:schemeClr val="bg1">
                  <a:lumMod val="95000"/>
                </a:schemeClr>
              </a:solidFill>
            </a:endParaRP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OnLobbyStartServer</a:t>
            </a:r>
            <a:endParaRPr lang="pt-BR" sz="1800" dirty="0">
              <a:solidFill>
                <a:schemeClr val="bg1">
                  <a:lumMod val="95000"/>
                </a:schemeClr>
              </a:solidFill>
            </a:endParaRP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OnLobbyServerConnect</a:t>
            </a:r>
            <a:endParaRPr lang="pt-BR" sz="1800" dirty="0">
              <a:solidFill>
                <a:schemeClr val="bg1">
                  <a:lumMod val="95000"/>
                </a:schemeClr>
              </a:solidFill>
            </a:endParaRP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OnLobbyServerDisconnect</a:t>
            </a:r>
            <a:endParaRPr lang="pt-BR" sz="1800" dirty="0">
              <a:solidFill>
                <a:schemeClr val="bg1">
                  <a:lumMod val="95000"/>
                </a:schemeClr>
              </a:solidFill>
            </a:endParaRP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OnLobbyServerSceneChanged</a:t>
            </a:r>
            <a:endParaRPr lang="pt-BR" sz="1800" dirty="0">
              <a:solidFill>
                <a:schemeClr val="bg1">
                  <a:lumMod val="95000"/>
                </a:schemeClr>
              </a:solidFill>
            </a:endParaRP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OnLobbyServerCreateLobbyPlayer</a:t>
            </a:r>
            <a:endParaRPr lang="pt-BR" sz="1800" dirty="0">
              <a:solidFill>
                <a:schemeClr val="bg1">
                  <a:lumMod val="95000"/>
                </a:schemeClr>
              </a:solidFill>
            </a:endParaRP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OnLobbyServerCreateGamePlayer</a:t>
            </a:r>
            <a:endParaRPr lang="pt-BR" sz="1800" dirty="0">
              <a:solidFill>
                <a:schemeClr val="bg1">
                  <a:lumMod val="95000"/>
                </a:schemeClr>
              </a:solidFill>
            </a:endParaRP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OnLobbyServerPlayerRemoved</a:t>
            </a:r>
            <a:endParaRPr lang="pt-BR" sz="1800" dirty="0">
              <a:solidFill>
                <a:schemeClr val="bg1">
                  <a:lumMod val="95000"/>
                </a:schemeClr>
              </a:solidFill>
            </a:endParaRP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OnLobbyServerSceneLoadedForPlayer</a:t>
            </a:r>
            <a:endParaRPr lang="pt-BR" sz="1800" dirty="0">
              <a:solidFill>
                <a:schemeClr val="bg1">
                  <a:lumMod val="95000"/>
                </a:schemeClr>
              </a:solidFill>
            </a:endParaRPr>
          </a:p>
          <a:p>
            <a:pPr lvl="1">
              <a:buFont typeface="Wingdings" panose="05000000000000000000" pitchFamily="2" charset="2"/>
              <a:buChar char="ü"/>
            </a:pPr>
            <a:r>
              <a:rPr lang="pt-BR" sz="1800" dirty="0">
                <a:solidFill>
                  <a:schemeClr val="bg1">
                    <a:lumMod val="95000"/>
                  </a:schemeClr>
                </a:solidFill>
              </a:rPr>
              <a:t>    </a:t>
            </a:r>
            <a:r>
              <a:rPr lang="pt-BR" sz="1800" dirty="0" err="1">
                <a:solidFill>
                  <a:schemeClr val="bg1">
                    <a:lumMod val="95000"/>
                  </a:schemeClr>
                </a:solidFill>
              </a:rPr>
              <a:t>OnLobbyServerPlayersReady</a:t>
            </a:r>
            <a:endParaRPr lang="pt-BR" sz="2000" dirty="0">
              <a:solidFill>
                <a:schemeClr val="bg1">
                  <a:lumMod val="95000"/>
                </a:schemeClr>
              </a:solidFill>
            </a:endParaRPr>
          </a:p>
          <a:p>
            <a:r>
              <a:rPr lang="pt-BR" sz="2000" dirty="0">
                <a:solidFill>
                  <a:schemeClr val="bg1">
                    <a:lumMod val="95000"/>
                  </a:schemeClr>
                </a:solidFill>
              </a:rPr>
              <a:t>Todas as funções de servidor acima têm implementações padrão vazias, exceto para </a:t>
            </a:r>
            <a:r>
              <a:rPr lang="pt-BR" sz="2000" dirty="0" err="1">
                <a:solidFill>
                  <a:srgbClr val="FF0000"/>
                </a:solidFill>
              </a:rPr>
              <a:t>OnLobbyServerPlayersReady</a:t>
            </a:r>
            <a:r>
              <a:rPr lang="pt-BR" sz="2000" dirty="0">
                <a:solidFill>
                  <a:schemeClr val="bg1">
                    <a:lumMod val="95000"/>
                  </a:schemeClr>
                </a:solidFill>
              </a:rPr>
              <a:t>, que chama </a:t>
            </a:r>
            <a:r>
              <a:rPr lang="pt-BR" sz="2000" dirty="0" err="1">
                <a:solidFill>
                  <a:srgbClr val="FF0000"/>
                </a:solidFill>
              </a:rPr>
              <a:t>ServerChangeScene</a:t>
            </a:r>
            <a:r>
              <a:rPr lang="pt-BR" sz="2000" dirty="0">
                <a:solidFill>
                  <a:schemeClr val="bg1">
                    <a:lumMod val="95000"/>
                  </a:schemeClr>
                </a:solidFill>
              </a:rPr>
              <a:t> com o </a:t>
            </a:r>
            <a:r>
              <a:rPr lang="pt-BR" sz="2000" dirty="0" err="1">
                <a:solidFill>
                  <a:schemeClr val="bg1">
                    <a:lumMod val="95000"/>
                  </a:schemeClr>
                </a:solidFill>
              </a:rPr>
              <a:t>Pl</a:t>
            </a:r>
            <a:r>
              <a:rPr lang="pt-BR" sz="2000" dirty="0" err="1">
                <a:solidFill>
                  <a:srgbClr val="FF0000"/>
                </a:solidFill>
              </a:rPr>
              <a:t>ayScene</a:t>
            </a:r>
            <a:endParaRPr lang="pt-BR" sz="2000" dirty="0">
              <a:solidFill>
                <a:srgbClr val="FF0000"/>
              </a:solidFill>
            </a:endParaRPr>
          </a:p>
        </p:txBody>
      </p:sp>
    </p:spTree>
    <p:extLst>
      <p:ext uri="{BB962C8B-B14F-4D97-AF65-F5344CB8AC3E}">
        <p14:creationId xmlns:p14="http://schemas.microsoft.com/office/powerpoint/2010/main" val="191865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Criando um Lobby</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dirty="0">
                <a:solidFill>
                  <a:schemeClr val="bg1"/>
                </a:solidFill>
              </a:rPr>
              <a:t>Abaixo estão as funções virtuais do </a:t>
            </a:r>
            <a:r>
              <a:rPr lang="pt-BR" dirty="0" err="1">
                <a:solidFill>
                  <a:srgbClr val="FF0000"/>
                </a:solidFill>
              </a:rPr>
              <a:t>NetworkLobbyManager</a:t>
            </a:r>
            <a:r>
              <a:rPr lang="pt-BR" dirty="0">
                <a:solidFill>
                  <a:schemeClr val="bg1"/>
                </a:solidFill>
              </a:rPr>
              <a:t> chamadas no cliente:</a:t>
            </a:r>
          </a:p>
          <a:p>
            <a:pPr lvl="1">
              <a:buFont typeface="Wingdings" panose="05000000000000000000" pitchFamily="2" charset="2"/>
              <a:buChar char="ü"/>
            </a:pPr>
            <a:r>
              <a:rPr lang="pt-BR" sz="2000" dirty="0">
                <a:solidFill>
                  <a:schemeClr val="bg1"/>
                </a:solidFill>
              </a:rPr>
              <a:t>    </a:t>
            </a:r>
            <a:r>
              <a:rPr lang="pt-BR" sz="2000" dirty="0" err="1">
                <a:solidFill>
                  <a:schemeClr val="bg1"/>
                </a:solidFill>
              </a:rPr>
              <a:t>OnLobbyClientEnter</a:t>
            </a:r>
            <a:endParaRPr lang="pt-BR" sz="2000" dirty="0">
              <a:solidFill>
                <a:schemeClr val="bg1"/>
              </a:solidFill>
            </a:endParaRPr>
          </a:p>
          <a:p>
            <a:pPr lvl="1">
              <a:buFont typeface="Wingdings" panose="05000000000000000000" pitchFamily="2" charset="2"/>
              <a:buChar char="ü"/>
            </a:pPr>
            <a:r>
              <a:rPr lang="pt-BR" sz="2000" dirty="0">
                <a:solidFill>
                  <a:schemeClr val="bg1"/>
                </a:solidFill>
              </a:rPr>
              <a:t>    </a:t>
            </a:r>
            <a:r>
              <a:rPr lang="pt-BR" sz="2000" dirty="0" err="1">
                <a:solidFill>
                  <a:schemeClr val="bg1"/>
                </a:solidFill>
              </a:rPr>
              <a:t>OnLobbyClientExit</a:t>
            </a:r>
            <a:endParaRPr lang="pt-BR" sz="2000" dirty="0">
              <a:solidFill>
                <a:schemeClr val="bg1"/>
              </a:solidFill>
            </a:endParaRPr>
          </a:p>
          <a:p>
            <a:pPr lvl="1">
              <a:buFont typeface="Wingdings" panose="05000000000000000000" pitchFamily="2" charset="2"/>
              <a:buChar char="ü"/>
            </a:pPr>
            <a:r>
              <a:rPr lang="pt-BR" sz="2000" dirty="0">
                <a:solidFill>
                  <a:schemeClr val="bg1"/>
                </a:solidFill>
              </a:rPr>
              <a:t>    </a:t>
            </a:r>
            <a:r>
              <a:rPr lang="pt-BR" sz="2000" dirty="0" err="1">
                <a:solidFill>
                  <a:schemeClr val="bg1"/>
                </a:solidFill>
              </a:rPr>
              <a:t>OnLobbyClientConnect</a:t>
            </a:r>
            <a:endParaRPr lang="pt-BR" sz="2000" dirty="0">
              <a:solidFill>
                <a:schemeClr val="bg1"/>
              </a:solidFill>
            </a:endParaRPr>
          </a:p>
          <a:p>
            <a:pPr lvl="1">
              <a:buFont typeface="Wingdings" panose="05000000000000000000" pitchFamily="2" charset="2"/>
              <a:buChar char="ü"/>
            </a:pPr>
            <a:r>
              <a:rPr lang="pt-BR" sz="2000" dirty="0">
                <a:solidFill>
                  <a:schemeClr val="bg1"/>
                </a:solidFill>
              </a:rPr>
              <a:t>    </a:t>
            </a:r>
            <a:r>
              <a:rPr lang="pt-BR" sz="2000" dirty="0" err="1">
                <a:solidFill>
                  <a:schemeClr val="bg1"/>
                </a:solidFill>
              </a:rPr>
              <a:t>OnLobbyClientDisconnect</a:t>
            </a:r>
            <a:endParaRPr lang="pt-BR" sz="2000" dirty="0">
              <a:solidFill>
                <a:schemeClr val="bg1"/>
              </a:solidFill>
            </a:endParaRPr>
          </a:p>
          <a:p>
            <a:pPr lvl="1">
              <a:buFont typeface="Wingdings" panose="05000000000000000000" pitchFamily="2" charset="2"/>
              <a:buChar char="ü"/>
            </a:pPr>
            <a:r>
              <a:rPr lang="pt-BR" sz="2000" dirty="0">
                <a:solidFill>
                  <a:schemeClr val="bg1"/>
                </a:solidFill>
              </a:rPr>
              <a:t>    </a:t>
            </a:r>
            <a:r>
              <a:rPr lang="pt-BR" sz="2000" dirty="0" err="1">
                <a:solidFill>
                  <a:schemeClr val="bg1"/>
                </a:solidFill>
              </a:rPr>
              <a:t>OnLobbyStartClient</a:t>
            </a:r>
            <a:endParaRPr lang="pt-BR" sz="2000" dirty="0">
              <a:solidFill>
                <a:schemeClr val="bg1"/>
              </a:solidFill>
            </a:endParaRPr>
          </a:p>
          <a:p>
            <a:pPr lvl="1">
              <a:buFont typeface="Wingdings" panose="05000000000000000000" pitchFamily="2" charset="2"/>
              <a:buChar char="ü"/>
            </a:pPr>
            <a:r>
              <a:rPr lang="pt-BR" sz="2000" dirty="0">
                <a:solidFill>
                  <a:schemeClr val="bg1"/>
                </a:solidFill>
              </a:rPr>
              <a:t>    </a:t>
            </a:r>
            <a:r>
              <a:rPr lang="pt-BR" sz="2000" dirty="0" err="1">
                <a:solidFill>
                  <a:schemeClr val="bg1"/>
                </a:solidFill>
              </a:rPr>
              <a:t>OnLobbyStopClient</a:t>
            </a:r>
            <a:endParaRPr lang="pt-BR" sz="2000" dirty="0">
              <a:solidFill>
                <a:schemeClr val="bg1"/>
              </a:solidFill>
            </a:endParaRPr>
          </a:p>
          <a:p>
            <a:pPr lvl="1">
              <a:buFont typeface="Wingdings" panose="05000000000000000000" pitchFamily="2" charset="2"/>
              <a:buChar char="ü"/>
            </a:pPr>
            <a:r>
              <a:rPr lang="pt-BR" sz="2000" dirty="0">
                <a:solidFill>
                  <a:schemeClr val="bg1"/>
                </a:solidFill>
              </a:rPr>
              <a:t>    </a:t>
            </a:r>
            <a:r>
              <a:rPr lang="pt-BR" sz="2000" dirty="0" err="1">
                <a:solidFill>
                  <a:schemeClr val="bg1"/>
                </a:solidFill>
              </a:rPr>
              <a:t>OnLobbyClientSceneChanged</a:t>
            </a:r>
            <a:endParaRPr lang="pt-BR" sz="2000" dirty="0">
              <a:solidFill>
                <a:schemeClr val="bg1"/>
              </a:solidFill>
            </a:endParaRPr>
          </a:p>
          <a:p>
            <a:pPr lvl="1">
              <a:buFont typeface="Wingdings" panose="05000000000000000000" pitchFamily="2" charset="2"/>
              <a:buChar char="ü"/>
            </a:pPr>
            <a:r>
              <a:rPr lang="pt-BR" sz="2000" dirty="0">
                <a:solidFill>
                  <a:schemeClr val="bg1"/>
                </a:solidFill>
              </a:rPr>
              <a:t>    </a:t>
            </a:r>
            <a:r>
              <a:rPr lang="pt-BR" sz="2000" dirty="0" err="1">
                <a:solidFill>
                  <a:schemeClr val="bg1"/>
                </a:solidFill>
              </a:rPr>
              <a:t>OnLobbyClientAddPlayerFailed</a:t>
            </a:r>
            <a:endParaRPr lang="pt-BR" sz="2000" dirty="0">
              <a:solidFill>
                <a:schemeClr val="bg1"/>
              </a:solidFill>
            </a:endParaRPr>
          </a:p>
          <a:p>
            <a:pPr>
              <a:buFont typeface="Wingdings" panose="05000000000000000000" pitchFamily="2" charset="2"/>
              <a:buChar char="ü"/>
            </a:pPr>
            <a:endParaRPr lang="pt-BR" dirty="0">
              <a:solidFill>
                <a:schemeClr val="bg1"/>
              </a:solidFill>
            </a:endParaRPr>
          </a:p>
          <a:p>
            <a:r>
              <a:rPr lang="pt-BR" dirty="0">
                <a:solidFill>
                  <a:schemeClr val="bg1"/>
                </a:solidFill>
              </a:rPr>
              <a:t>Todas as funções do cliente acima têm implementações padrão vazias.</a:t>
            </a:r>
          </a:p>
        </p:txBody>
      </p:sp>
    </p:spTree>
    <p:extLst>
      <p:ext uri="{BB962C8B-B14F-4D97-AF65-F5344CB8AC3E}">
        <p14:creationId xmlns:p14="http://schemas.microsoft.com/office/powerpoint/2010/main" val="1642711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Lobby Player </a:t>
            </a:r>
            <a:r>
              <a:rPr lang="pt-BR" sz="2800" dirty="0" err="1"/>
              <a:t>Objects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solidFill>
              </a:rPr>
              <a:t>Existem dois tipos de objetos jogador </a:t>
            </a:r>
            <a:r>
              <a:rPr lang="pt-BR" sz="2400" dirty="0">
                <a:solidFill>
                  <a:srgbClr val="FF0000"/>
                </a:solidFill>
              </a:rPr>
              <a:t>Lobby Player </a:t>
            </a:r>
            <a:r>
              <a:rPr lang="pt-BR" sz="2400" dirty="0" err="1">
                <a:solidFill>
                  <a:srgbClr val="FF0000"/>
                </a:solidFill>
              </a:rPr>
              <a:t>Prefab</a:t>
            </a:r>
            <a:r>
              <a:rPr lang="pt-BR" sz="2400" dirty="0">
                <a:solidFill>
                  <a:srgbClr val="FF0000"/>
                </a:solidFill>
              </a:rPr>
              <a:t> </a:t>
            </a:r>
            <a:r>
              <a:rPr lang="pt-BR" sz="2400" dirty="0">
                <a:solidFill>
                  <a:schemeClr val="bg1"/>
                </a:solidFill>
              </a:rPr>
              <a:t>e </a:t>
            </a:r>
            <a:r>
              <a:rPr lang="pt-BR" sz="2400" dirty="0">
                <a:solidFill>
                  <a:srgbClr val="FF0000"/>
                </a:solidFill>
              </a:rPr>
              <a:t>Game Player </a:t>
            </a:r>
            <a:r>
              <a:rPr lang="pt-BR" sz="2400" dirty="0" err="1">
                <a:solidFill>
                  <a:srgbClr val="FF0000"/>
                </a:solidFill>
              </a:rPr>
              <a:t>Prefab</a:t>
            </a:r>
            <a:endParaRPr lang="pt-BR" sz="2400" dirty="0">
              <a:solidFill>
                <a:srgbClr val="FF0000"/>
              </a:solidFill>
            </a:endParaRPr>
          </a:p>
          <a:p>
            <a:r>
              <a:rPr lang="pt-BR" sz="2400" dirty="0">
                <a:solidFill>
                  <a:schemeClr val="bg1"/>
                </a:solidFill>
              </a:rPr>
              <a:t>Cada um possui um slot pré-definido no </a:t>
            </a:r>
            <a:r>
              <a:rPr lang="pt-BR" sz="2400" dirty="0" err="1">
                <a:solidFill>
                  <a:srgbClr val="FF0000"/>
                </a:solidFill>
              </a:rPr>
              <a:t>NetworkLobbyManager</a:t>
            </a:r>
            <a:r>
              <a:rPr lang="pt-BR" sz="2400" dirty="0">
                <a:solidFill>
                  <a:schemeClr val="bg1"/>
                </a:solidFill>
              </a:rPr>
              <a:t>. </a:t>
            </a:r>
          </a:p>
          <a:p>
            <a:endParaRPr lang="pt-BR" sz="2400" dirty="0">
              <a:solidFill>
                <a:schemeClr val="bg1"/>
              </a:solidFill>
            </a:endParaRPr>
          </a:p>
        </p:txBody>
      </p:sp>
      <p:grpSp>
        <p:nvGrpSpPr>
          <p:cNvPr id="7" name="Agrupar 6"/>
          <p:cNvGrpSpPr/>
          <p:nvPr/>
        </p:nvGrpSpPr>
        <p:grpSpPr>
          <a:xfrm>
            <a:off x="2799183" y="2763748"/>
            <a:ext cx="3519425" cy="3702954"/>
            <a:chOff x="2799183" y="2763748"/>
            <a:chExt cx="3519425" cy="3702954"/>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183" y="2763748"/>
              <a:ext cx="3519425" cy="3702954"/>
            </a:xfrm>
            <a:prstGeom prst="rect">
              <a:avLst/>
            </a:prstGeom>
          </p:spPr>
        </p:pic>
        <p:sp>
          <p:nvSpPr>
            <p:cNvPr id="6" name="Retângulo 5"/>
            <p:cNvSpPr/>
            <p:nvPr/>
          </p:nvSpPr>
          <p:spPr>
            <a:xfrm>
              <a:off x="2917861" y="4685016"/>
              <a:ext cx="3215811" cy="371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87997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Lobby Player </a:t>
            </a:r>
            <a:r>
              <a:rPr lang="pt-BR" sz="2800" dirty="0" err="1"/>
              <a:t>Objects</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dirty="0">
                <a:solidFill>
                  <a:schemeClr val="bg1"/>
                </a:solidFill>
              </a:rPr>
              <a:t>O </a:t>
            </a:r>
            <a:r>
              <a:rPr lang="pt-BR" dirty="0" err="1">
                <a:solidFill>
                  <a:srgbClr val="FF0000"/>
                </a:solidFill>
              </a:rPr>
              <a:t>LobbyPlayer</a:t>
            </a:r>
            <a:r>
              <a:rPr lang="pt-BR" dirty="0">
                <a:solidFill>
                  <a:schemeClr val="bg1"/>
                </a:solidFill>
              </a:rPr>
              <a:t> é criado a partir do </a:t>
            </a:r>
            <a:r>
              <a:rPr lang="pt-BR" dirty="0" err="1">
                <a:solidFill>
                  <a:srgbClr val="FF0000"/>
                </a:solidFill>
              </a:rPr>
              <a:t>LobbyPlayerPrefab</a:t>
            </a:r>
            <a:r>
              <a:rPr lang="pt-BR" dirty="0">
                <a:solidFill>
                  <a:schemeClr val="bg1"/>
                </a:solidFill>
              </a:rPr>
              <a:t> quando um jogador se junta ao lobby:</a:t>
            </a:r>
          </a:p>
          <a:p>
            <a:pPr lvl="1">
              <a:buFont typeface="Wingdings" panose="05000000000000000000" pitchFamily="2" charset="2"/>
              <a:buChar char="ü"/>
            </a:pPr>
            <a:r>
              <a:rPr lang="pt-BR" dirty="0">
                <a:solidFill>
                  <a:schemeClr val="bg1"/>
                </a:solidFill>
              </a:rPr>
              <a:t>    Um </a:t>
            </a:r>
            <a:r>
              <a:rPr lang="pt-BR" dirty="0" err="1">
                <a:solidFill>
                  <a:schemeClr val="bg1"/>
                </a:solidFill>
              </a:rPr>
              <a:t>LobbyPlayer</a:t>
            </a:r>
            <a:r>
              <a:rPr lang="pt-BR" dirty="0">
                <a:solidFill>
                  <a:schemeClr val="bg1"/>
                </a:solidFill>
              </a:rPr>
              <a:t> para cada jogador</a:t>
            </a:r>
          </a:p>
          <a:p>
            <a:pPr lvl="1">
              <a:buFont typeface="Wingdings" panose="05000000000000000000" pitchFamily="2" charset="2"/>
              <a:buChar char="ü"/>
            </a:pPr>
            <a:r>
              <a:rPr lang="pt-BR" dirty="0">
                <a:solidFill>
                  <a:schemeClr val="bg1"/>
                </a:solidFill>
              </a:rPr>
              <a:t>    Criado quando o cliente se conecta ou o jogador é adicionado</a:t>
            </a:r>
          </a:p>
          <a:p>
            <a:pPr lvl="1">
              <a:buFont typeface="Wingdings" panose="05000000000000000000" pitchFamily="2" charset="2"/>
              <a:buChar char="ü"/>
            </a:pPr>
            <a:r>
              <a:rPr lang="pt-BR" dirty="0">
                <a:solidFill>
                  <a:schemeClr val="bg1"/>
                </a:solidFill>
              </a:rPr>
              <a:t>    Existe até que o cliente se desconecte</a:t>
            </a:r>
          </a:p>
          <a:p>
            <a:pPr lvl="1">
              <a:buFont typeface="Wingdings" panose="05000000000000000000" pitchFamily="2" charset="2"/>
              <a:buChar char="ü"/>
            </a:pPr>
            <a:r>
              <a:rPr lang="pt-BR" dirty="0">
                <a:solidFill>
                  <a:schemeClr val="bg1"/>
                </a:solidFill>
              </a:rPr>
              <a:t>    Mantém a </a:t>
            </a:r>
            <a:r>
              <a:rPr lang="pt-BR" dirty="0" err="1">
                <a:solidFill>
                  <a:schemeClr val="bg1"/>
                </a:solidFill>
              </a:rPr>
              <a:t>flag</a:t>
            </a:r>
            <a:r>
              <a:rPr lang="pt-BR" dirty="0">
                <a:solidFill>
                  <a:schemeClr val="bg1"/>
                </a:solidFill>
              </a:rPr>
              <a:t> pronto para este jogador no lobby</a:t>
            </a:r>
          </a:p>
          <a:p>
            <a:pPr lvl="1">
              <a:buFont typeface="Wingdings" panose="05000000000000000000" pitchFamily="2" charset="2"/>
              <a:buChar char="ü"/>
            </a:pPr>
            <a:r>
              <a:rPr lang="pt-BR" dirty="0">
                <a:solidFill>
                  <a:schemeClr val="bg1"/>
                </a:solidFill>
              </a:rPr>
              <a:t>    Controla comandos durante o lobby</a:t>
            </a:r>
          </a:p>
          <a:p>
            <a:pPr lvl="1">
              <a:buFont typeface="Wingdings" panose="05000000000000000000" pitchFamily="2" charset="2"/>
              <a:buChar char="ü"/>
            </a:pPr>
            <a:r>
              <a:rPr lang="pt-BR" dirty="0">
                <a:solidFill>
                  <a:schemeClr val="bg1"/>
                </a:solidFill>
              </a:rPr>
              <a:t>    Adicione scripts de usuário a este </a:t>
            </a:r>
            <a:r>
              <a:rPr lang="pt-BR" dirty="0" err="1">
                <a:solidFill>
                  <a:schemeClr val="bg1"/>
                </a:solidFill>
              </a:rPr>
              <a:t>prefab</a:t>
            </a:r>
            <a:r>
              <a:rPr lang="pt-BR" dirty="0">
                <a:solidFill>
                  <a:schemeClr val="bg1"/>
                </a:solidFill>
              </a:rPr>
              <a:t> para armazenar dados de jogadores específicos do jogo</a:t>
            </a:r>
          </a:p>
          <a:p>
            <a:pPr lvl="1">
              <a:buFont typeface="Wingdings" panose="05000000000000000000" pitchFamily="2" charset="2"/>
              <a:buChar char="ü"/>
            </a:pPr>
            <a:r>
              <a:rPr lang="pt-BR" dirty="0">
                <a:solidFill>
                  <a:schemeClr val="bg1"/>
                </a:solidFill>
              </a:rPr>
              <a:t>    Este </a:t>
            </a:r>
            <a:r>
              <a:rPr lang="pt-BR" dirty="0" err="1">
                <a:solidFill>
                  <a:schemeClr val="bg1"/>
                </a:solidFill>
              </a:rPr>
              <a:t>prefab</a:t>
            </a:r>
            <a:r>
              <a:rPr lang="pt-BR" dirty="0">
                <a:solidFill>
                  <a:schemeClr val="bg1"/>
                </a:solidFill>
              </a:rPr>
              <a:t> deve ter um componente </a:t>
            </a:r>
            <a:r>
              <a:rPr lang="pt-BR" dirty="0" err="1">
                <a:solidFill>
                  <a:srgbClr val="FF0000"/>
                </a:solidFill>
              </a:rPr>
              <a:t>NetworkLobbyPlayer</a:t>
            </a:r>
            <a:endParaRPr lang="pt-BR" dirty="0">
              <a:solidFill>
                <a:srgbClr val="FF0000"/>
              </a:solidFill>
            </a:endParaRPr>
          </a:p>
          <a:p>
            <a:endParaRPr lang="pt-BR" dirty="0">
              <a:solidFill>
                <a:schemeClr val="bg1"/>
              </a:solidFill>
            </a:endParaRPr>
          </a:p>
        </p:txBody>
      </p:sp>
    </p:spTree>
    <p:extLst>
      <p:ext uri="{BB962C8B-B14F-4D97-AF65-F5344CB8AC3E}">
        <p14:creationId xmlns:p14="http://schemas.microsoft.com/office/powerpoint/2010/main" val="308511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b="1" dirty="0"/>
              <a:t>Registrar Player </a:t>
            </a:r>
            <a:r>
              <a:rPr lang="pt-BR" sz="2800" b="1" dirty="0" err="1"/>
              <a:t>Prefab</a:t>
            </a:r>
            <a:endParaRPr lang="pt-BR" sz="2800" dirty="0"/>
          </a:p>
        </p:txBody>
      </p:sp>
      <p:sp>
        <p:nvSpPr>
          <p:cNvPr id="3" name="Espaço Reservado para Conteúdo 2"/>
          <p:cNvSpPr>
            <a:spLocks noGrp="1"/>
          </p:cNvSpPr>
          <p:nvPr>
            <p:ph sz="half" idx="1"/>
          </p:nvPr>
        </p:nvSpPr>
        <p:spPr>
          <a:xfrm>
            <a:off x="308113" y="1178011"/>
            <a:ext cx="8617225" cy="5288691"/>
          </a:xfrm>
        </p:spPr>
        <p:txBody>
          <a:bodyPr/>
          <a:lstStyle/>
          <a:p>
            <a:r>
              <a:rPr lang="pt-BR" sz="2000" dirty="0">
                <a:solidFill>
                  <a:schemeClr val="bg1"/>
                </a:solidFill>
              </a:rPr>
              <a:t>Agora é um bom momento para salvar o projeto pela primeira vez.</a:t>
            </a:r>
          </a:p>
          <a:p>
            <a:r>
              <a:rPr lang="pt-BR" sz="2000" dirty="0">
                <a:solidFill>
                  <a:schemeClr val="bg1"/>
                </a:solidFill>
              </a:rPr>
              <a:t>No menu </a:t>
            </a:r>
            <a:r>
              <a:rPr lang="pt-BR" sz="2000" b="1" dirty="0">
                <a:solidFill>
                  <a:schemeClr val="bg1"/>
                </a:solidFill>
              </a:rPr>
              <a:t>File</a:t>
            </a:r>
            <a:r>
              <a:rPr lang="pt-BR" sz="2000" dirty="0">
                <a:solidFill>
                  <a:schemeClr val="bg1"/>
                </a:solidFill>
              </a:rPr>
              <a:t> -&gt; </a:t>
            </a:r>
            <a:r>
              <a:rPr lang="pt-BR" sz="2000" b="1" dirty="0" err="1">
                <a:solidFill>
                  <a:schemeClr val="bg1"/>
                </a:solidFill>
              </a:rPr>
              <a:t>Save</a:t>
            </a:r>
            <a:r>
              <a:rPr lang="pt-BR" sz="2000" b="1" dirty="0">
                <a:solidFill>
                  <a:schemeClr val="bg1"/>
                </a:solidFill>
              </a:rPr>
              <a:t> Project</a:t>
            </a:r>
            <a:endParaRPr lang="pt-BR" sz="2000" dirty="0">
              <a:solidFill>
                <a:schemeClr val="bg1"/>
              </a:solidFill>
            </a:endParaRPr>
          </a:p>
          <a:p>
            <a:r>
              <a:rPr lang="pt-BR" sz="2000" dirty="0">
                <a:solidFill>
                  <a:schemeClr val="bg1"/>
                </a:solidFill>
              </a:rPr>
              <a:t>Salvar a cena também. Vamos chama-la de </a:t>
            </a:r>
            <a:r>
              <a:rPr lang="pt-BR" sz="2000" b="1" dirty="0">
                <a:solidFill>
                  <a:schemeClr val="bg1"/>
                </a:solidFill>
              </a:rPr>
              <a:t>off-line</a:t>
            </a:r>
          </a:p>
          <a:p>
            <a:endParaRPr lang="en-US" sz="2000" b="1" dirty="0">
              <a:solidFill>
                <a:schemeClr val="bg1"/>
              </a:solidFill>
            </a:endParaRPr>
          </a:p>
          <a:p>
            <a:endParaRPr lang="pt-BR" sz="2000" b="1" dirty="0">
              <a:solidFill>
                <a:schemeClr val="bg1"/>
              </a:solidFill>
            </a:endParaRPr>
          </a:p>
          <a:p>
            <a:endParaRPr lang="pt-BR" sz="2000" b="1" dirty="0">
              <a:solidFill>
                <a:schemeClr val="bg1"/>
              </a:solidFill>
            </a:endParaRPr>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1000" b="0" i="0" u="none" strike="noStrike" cap="none" normalizeH="0" baseline="0">
                <a:ln>
                  <a:noFill/>
                </a:ln>
                <a:solidFill>
                  <a:schemeClr val="tx1"/>
                </a:solidFill>
                <a:effectLst/>
                <a:latin typeface="Arial Unicode MS" panose="020B0604020202020204" pitchFamily="34" charset="-128"/>
              </a:rPr>
              <a:t>Registre o Prefab do Jogador</a:t>
            </a:r>
            <a:endParaRPr kumimoji="0" lang="pt-PT"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62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Lobby Player </a:t>
            </a:r>
            <a:r>
              <a:rPr lang="pt-BR" sz="2800" dirty="0" err="1"/>
              <a:t>Objects</a:t>
            </a:r>
            <a:endParaRPr lang="pt-BR" sz="2800" b="1" dirty="0"/>
          </a:p>
        </p:txBody>
      </p:sp>
      <p:sp>
        <p:nvSpPr>
          <p:cNvPr id="3" name="Espaço Reservado para Conteúdo 2"/>
          <p:cNvSpPr>
            <a:spLocks noGrp="1"/>
          </p:cNvSpPr>
          <p:nvPr>
            <p:ph sz="half" idx="1"/>
          </p:nvPr>
        </p:nvSpPr>
        <p:spPr>
          <a:xfrm>
            <a:off x="318387" y="1178011"/>
            <a:ext cx="8617225" cy="5288691"/>
          </a:xfrm>
        </p:spPr>
        <p:txBody>
          <a:bodyPr/>
          <a:lstStyle/>
          <a:p>
            <a:r>
              <a:rPr lang="pt-BR" sz="2400" dirty="0" err="1">
                <a:solidFill>
                  <a:srgbClr val="FF0000"/>
                </a:solidFill>
              </a:rPr>
              <a:t>Minimum</a:t>
            </a:r>
            <a:r>
              <a:rPr lang="pt-BR" sz="2400" dirty="0">
                <a:solidFill>
                  <a:srgbClr val="FF0000"/>
                </a:solidFill>
              </a:rPr>
              <a:t> Players</a:t>
            </a:r>
          </a:p>
          <a:p>
            <a:pPr marL="0" indent="0">
              <a:buNone/>
            </a:pPr>
            <a:r>
              <a:rPr lang="pt-BR" sz="2000" dirty="0">
                <a:solidFill>
                  <a:schemeClr val="bg1"/>
                </a:solidFill>
              </a:rPr>
              <a:t>O campo </a:t>
            </a:r>
            <a:r>
              <a:rPr lang="pt-BR" sz="2000" dirty="0" err="1">
                <a:solidFill>
                  <a:srgbClr val="FF0000"/>
                </a:solidFill>
              </a:rPr>
              <a:t>Minimum</a:t>
            </a:r>
            <a:r>
              <a:rPr lang="pt-BR" sz="2000" dirty="0">
                <a:solidFill>
                  <a:srgbClr val="FF0000"/>
                </a:solidFill>
              </a:rPr>
              <a:t> Players</a:t>
            </a:r>
            <a:r>
              <a:rPr lang="pt-BR" sz="2000" dirty="0">
                <a:solidFill>
                  <a:schemeClr val="bg1"/>
                </a:solidFill>
              </a:rPr>
              <a:t> representa o número mínimo de jogadores "Prontos" no Lobby para iniciar a partida. Se o número de clientes conectados for maior do que o valor </a:t>
            </a:r>
            <a:r>
              <a:rPr lang="pt-BR" sz="2000" dirty="0" err="1">
                <a:solidFill>
                  <a:srgbClr val="FF0000"/>
                </a:solidFill>
              </a:rPr>
              <a:t>Minimum</a:t>
            </a:r>
            <a:r>
              <a:rPr lang="pt-BR" sz="2000" dirty="0">
                <a:solidFill>
                  <a:srgbClr val="FF0000"/>
                </a:solidFill>
              </a:rPr>
              <a:t> Players</a:t>
            </a:r>
            <a:r>
              <a:rPr lang="pt-BR" sz="2000" dirty="0">
                <a:solidFill>
                  <a:schemeClr val="bg1"/>
                </a:solidFill>
              </a:rPr>
              <a:t>, então, assim que todos os clientes conectados ficarem “prontos", a partida começará</a:t>
            </a:r>
          </a:p>
          <a:p>
            <a:pPr marL="0" indent="0">
              <a:buNone/>
            </a:pPr>
            <a:endParaRPr lang="pt-BR" sz="2000" dirty="0">
              <a:solidFill>
                <a:schemeClr val="bg1"/>
              </a:solidFill>
            </a:endParaRPr>
          </a:p>
          <a:p>
            <a:r>
              <a:rPr lang="pt-BR" sz="2400" dirty="0" err="1">
                <a:solidFill>
                  <a:srgbClr val="FF0000"/>
                </a:solidFill>
              </a:rPr>
              <a:t>GamePlayer</a:t>
            </a:r>
            <a:endParaRPr lang="pt-BR" sz="2400" dirty="0">
              <a:solidFill>
                <a:srgbClr val="FF0000"/>
              </a:solidFill>
            </a:endParaRPr>
          </a:p>
          <a:p>
            <a:pPr marL="0" indent="0">
              <a:buNone/>
            </a:pPr>
            <a:r>
              <a:rPr lang="pt-BR" sz="2000" dirty="0">
                <a:solidFill>
                  <a:schemeClr val="bg1"/>
                </a:solidFill>
              </a:rPr>
              <a:t>O </a:t>
            </a:r>
            <a:r>
              <a:rPr lang="pt-BR" sz="2000" dirty="0" err="1">
                <a:solidFill>
                  <a:schemeClr val="bg1"/>
                </a:solidFill>
              </a:rPr>
              <a:t>GamePlayer</a:t>
            </a:r>
            <a:r>
              <a:rPr lang="pt-BR" sz="2000" dirty="0">
                <a:solidFill>
                  <a:schemeClr val="bg1"/>
                </a:solidFill>
              </a:rPr>
              <a:t> é criado a partir do </a:t>
            </a:r>
            <a:r>
              <a:rPr lang="pt-BR" sz="2000" dirty="0" err="1">
                <a:solidFill>
                  <a:srgbClr val="FF0000"/>
                </a:solidFill>
              </a:rPr>
              <a:t>GamePlayerPrefab</a:t>
            </a:r>
            <a:r>
              <a:rPr lang="pt-BR" sz="2000" dirty="0">
                <a:solidFill>
                  <a:schemeClr val="bg1"/>
                </a:solidFill>
              </a:rPr>
              <a:t> quando o jogo começa:</a:t>
            </a:r>
          </a:p>
          <a:p>
            <a:pPr>
              <a:buFont typeface="Wingdings" panose="05000000000000000000" pitchFamily="2" charset="2"/>
              <a:buChar char="ü"/>
            </a:pPr>
            <a:r>
              <a:rPr lang="pt-BR" sz="2000" dirty="0">
                <a:solidFill>
                  <a:schemeClr val="bg1"/>
                </a:solidFill>
              </a:rPr>
              <a:t>Um </a:t>
            </a:r>
            <a:r>
              <a:rPr lang="pt-BR" sz="2000" dirty="0" err="1">
                <a:solidFill>
                  <a:schemeClr val="bg1"/>
                </a:solidFill>
              </a:rPr>
              <a:t>GamePlayer</a:t>
            </a:r>
            <a:r>
              <a:rPr lang="pt-BR" sz="2000" dirty="0">
                <a:solidFill>
                  <a:schemeClr val="bg1"/>
                </a:solidFill>
              </a:rPr>
              <a:t> para cada jogador</a:t>
            </a:r>
          </a:p>
          <a:p>
            <a:pPr>
              <a:buFont typeface="Wingdings" panose="05000000000000000000" pitchFamily="2" charset="2"/>
              <a:buChar char="ü"/>
            </a:pPr>
            <a:r>
              <a:rPr lang="pt-BR" sz="2000" dirty="0">
                <a:solidFill>
                  <a:schemeClr val="bg1"/>
                </a:solidFill>
              </a:rPr>
              <a:t>Criado quando a cena do jogo é iniciada</a:t>
            </a:r>
          </a:p>
          <a:p>
            <a:pPr>
              <a:buFont typeface="Wingdings" panose="05000000000000000000" pitchFamily="2" charset="2"/>
              <a:buChar char="ü"/>
            </a:pPr>
            <a:r>
              <a:rPr lang="pt-BR" sz="2000" dirty="0">
                <a:solidFill>
                  <a:schemeClr val="bg1"/>
                </a:solidFill>
              </a:rPr>
              <a:t>Destruído ao </a:t>
            </a:r>
            <a:r>
              <a:rPr lang="pt-BR" sz="2000" dirty="0" err="1">
                <a:solidFill>
                  <a:schemeClr val="bg1"/>
                </a:solidFill>
              </a:rPr>
              <a:t>re-entrar</a:t>
            </a:r>
            <a:r>
              <a:rPr lang="pt-BR" sz="2000" dirty="0">
                <a:solidFill>
                  <a:schemeClr val="bg1"/>
                </a:solidFill>
              </a:rPr>
              <a:t> no lobby</a:t>
            </a:r>
          </a:p>
          <a:p>
            <a:pPr>
              <a:buFont typeface="Wingdings" panose="05000000000000000000" pitchFamily="2" charset="2"/>
              <a:buChar char="ü"/>
            </a:pPr>
            <a:r>
              <a:rPr lang="pt-BR" sz="2000" dirty="0">
                <a:solidFill>
                  <a:schemeClr val="bg1"/>
                </a:solidFill>
              </a:rPr>
              <a:t>Manipula comandos enquanto estiver no jogo</a:t>
            </a:r>
          </a:p>
          <a:p>
            <a:pPr>
              <a:buFont typeface="Wingdings" panose="05000000000000000000" pitchFamily="2" charset="2"/>
              <a:buChar char="ü"/>
            </a:pPr>
            <a:r>
              <a:rPr lang="pt-BR" sz="2000" dirty="0">
                <a:solidFill>
                  <a:schemeClr val="bg1"/>
                </a:solidFill>
              </a:rPr>
              <a:t>Este </a:t>
            </a:r>
            <a:r>
              <a:rPr lang="pt-BR" sz="2000" dirty="0" err="1">
                <a:solidFill>
                  <a:schemeClr val="bg1"/>
                </a:solidFill>
              </a:rPr>
              <a:t>prefab</a:t>
            </a:r>
            <a:r>
              <a:rPr lang="pt-BR" sz="2000" dirty="0">
                <a:solidFill>
                  <a:schemeClr val="bg1"/>
                </a:solidFill>
              </a:rPr>
              <a:t> deve ter um componente </a:t>
            </a:r>
            <a:r>
              <a:rPr lang="pt-BR" sz="2000" dirty="0" err="1">
                <a:solidFill>
                  <a:srgbClr val="FF0000"/>
                </a:solidFill>
              </a:rPr>
              <a:t>NetworkIdentity</a:t>
            </a:r>
            <a:endParaRPr lang="pt-BR" sz="2000" dirty="0">
              <a:solidFill>
                <a:srgbClr val="FF0000"/>
              </a:solidFill>
            </a:endParaRPr>
          </a:p>
        </p:txBody>
      </p:sp>
    </p:spTree>
    <p:extLst>
      <p:ext uri="{BB962C8B-B14F-4D97-AF65-F5344CB8AC3E}">
        <p14:creationId xmlns:p14="http://schemas.microsoft.com/office/powerpoint/2010/main" val="2371094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Criando um Lobby</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en-US" sz="1800" dirty="0" err="1">
                <a:solidFill>
                  <a:schemeClr val="bg1"/>
                </a:solidFill>
              </a:rPr>
              <a:t>Adicionando</a:t>
            </a:r>
            <a:r>
              <a:rPr lang="en-US" sz="1800" dirty="0">
                <a:solidFill>
                  <a:schemeClr val="bg1"/>
                </a:solidFill>
              </a:rPr>
              <a:t> o Lobby </a:t>
            </a:r>
            <a:r>
              <a:rPr lang="en-US" sz="1800" dirty="0" err="1">
                <a:solidFill>
                  <a:schemeClr val="bg1"/>
                </a:solidFill>
              </a:rPr>
              <a:t>ao</a:t>
            </a:r>
            <a:r>
              <a:rPr lang="en-US" sz="1800" dirty="0">
                <a:solidFill>
                  <a:schemeClr val="bg1"/>
                </a:solidFill>
              </a:rPr>
              <a:t> </a:t>
            </a:r>
            <a:r>
              <a:rPr lang="en-US" sz="1800" dirty="0" err="1">
                <a:solidFill>
                  <a:schemeClr val="bg1"/>
                </a:solidFill>
              </a:rPr>
              <a:t>jogo</a:t>
            </a:r>
            <a:r>
              <a:rPr lang="en-US" sz="1800" dirty="0">
                <a:solidFill>
                  <a:schemeClr val="bg1"/>
                </a:solidFill>
              </a:rPr>
              <a:t>:</a:t>
            </a:r>
          </a:p>
          <a:p>
            <a:pPr lvl="1">
              <a:buFont typeface="Wingdings" panose="05000000000000000000" pitchFamily="2" charset="2"/>
              <a:buChar char="ü"/>
            </a:pPr>
            <a:r>
              <a:rPr lang="pt-BR" sz="1600" dirty="0">
                <a:solidFill>
                  <a:schemeClr val="bg1"/>
                </a:solidFill>
              </a:rPr>
              <a:t>Crie uma nova cena do lobby</a:t>
            </a:r>
          </a:p>
          <a:p>
            <a:pPr lvl="1">
              <a:buFont typeface="Wingdings" panose="05000000000000000000" pitchFamily="2" charset="2"/>
              <a:buChar char="ü"/>
            </a:pPr>
            <a:r>
              <a:rPr lang="pt-BR" sz="1600" dirty="0">
                <a:solidFill>
                  <a:schemeClr val="bg1"/>
                </a:solidFill>
              </a:rPr>
              <a:t>    Adicione a cena às configurações de compilação, como a primeira cena</a:t>
            </a:r>
          </a:p>
          <a:p>
            <a:pPr lvl="1">
              <a:buFont typeface="Wingdings" panose="05000000000000000000" pitchFamily="2" charset="2"/>
              <a:buChar char="ü"/>
            </a:pPr>
            <a:r>
              <a:rPr lang="pt-BR" sz="1600" dirty="0">
                <a:solidFill>
                  <a:schemeClr val="bg1"/>
                </a:solidFill>
              </a:rPr>
              <a:t>    Crie um novo </a:t>
            </a:r>
            <a:r>
              <a:rPr lang="pt-BR" sz="1600" dirty="0" err="1">
                <a:solidFill>
                  <a:schemeClr val="bg1"/>
                </a:solidFill>
              </a:rPr>
              <a:t>empty</a:t>
            </a:r>
            <a:r>
              <a:rPr lang="pt-BR" sz="1600" dirty="0">
                <a:solidFill>
                  <a:schemeClr val="bg1"/>
                </a:solidFill>
              </a:rPr>
              <a:t> GO na nova cena, </a:t>
            </a:r>
            <a:r>
              <a:rPr lang="pt-BR" sz="1600" dirty="0" err="1">
                <a:solidFill>
                  <a:schemeClr val="bg1"/>
                </a:solidFill>
              </a:rPr>
              <a:t>renomeie-o</a:t>
            </a:r>
            <a:r>
              <a:rPr lang="pt-BR" sz="1600" dirty="0">
                <a:solidFill>
                  <a:schemeClr val="bg1"/>
                </a:solidFill>
              </a:rPr>
              <a:t> para o </a:t>
            </a:r>
            <a:r>
              <a:rPr lang="pt-BR" sz="1600" dirty="0" err="1">
                <a:solidFill>
                  <a:schemeClr val="bg1"/>
                </a:solidFill>
              </a:rPr>
              <a:t>LobbyManager</a:t>
            </a:r>
            <a:endParaRPr lang="pt-BR" sz="1600" dirty="0">
              <a:solidFill>
                <a:schemeClr val="bg1"/>
              </a:solidFill>
            </a:endParaRPr>
          </a:p>
          <a:p>
            <a:pPr lvl="1">
              <a:buFont typeface="Wingdings" panose="05000000000000000000" pitchFamily="2" charset="2"/>
              <a:buChar char="ü"/>
            </a:pPr>
            <a:r>
              <a:rPr lang="pt-BR" sz="1600" dirty="0">
                <a:solidFill>
                  <a:schemeClr val="bg1"/>
                </a:solidFill>
              </a:rPr>
              <a:t>    Adicione o componente </a:t>
            </a:r>
            <a:r>
              <a:rPr lang="pt-BR" sz="1600" dirty="0" err="1">
                <a:solidFill>
                  <a:schemeClr val="bg1"/>
                </a:solidFill>
              </a:rPr>
              <a:t>NetworkLobbyManager</a:t>
            </a:r>
            <a:r>
              <a:rPr lang="pt-BR" sz="1600" dirty="0">
                <a:solidFill>
                  <a:schemeClr val="bg1"/>
                </a:solidFill>
              </a:rPr>
              <a:t> ao objeto </a:t>
            </a:r>
            <a:r>
              <a:rPr lang="pt-BR" sz="1600" dirty="0" err="1">
                <a:solidFill>
                  <a:schemeClr val="bg1"/>
                </a:solidFill>
              </a:rPr>
              <a:t>LobbyManager</a:t>
            </a:r>
            <a:endParaRPr lang="pt-BR" sz="1600" dirty="0">
              <a:solidFill>
                <a:schemeClr val="bg1"/>
              </a:solidFill>
            </a:endParaRPr>
          </a:p>
          <a:p>
            <a:pPr lvl="1">
              <a:buFont typeface="Wingdings" panose="05000000000000000000" pitchFamily="2" charset="2"/>
              <a:buChar char="ü"/>
            </a:pPr>
            <a:r>
              <a:rPr lang="pt-BR" sz="1600" dirty="0">
                <a:solidFill>
                  <a:schemeClr val="bg1"/>
                </a:solidFill>
              </a:rPr>
              <a:t>    Adicione o componente </a:t>
            </a:r>
            <a:r>
              <a:rPr lang="pt-BR" sz="1600" dirty="0" err="1">
                <a:solidFill>
                  <a:schemeClr val="bg1"/>
                </a:solidFill>
              </a:rPr>
              <a:t>NetworkManagerHUD</a:t>
            </a:r>
            <a:r>
              <a:rPr lang="pt-BR" sz="1600" dirty="0">
                <a:solidFill>
                  <a:schemeClr val="bg1"/>
                </a:solidFill>
              </a:rPr>
              <a:t> ao objeto </a:t>
            </a:r>
            <a:r>
              <a:rPr lang="pt-BR" sz="1600" dirty="0" err="1">
                <a:solidFill>
                  <a:schemeClr val="bg1"/>
                </a:solidFill>
              </a:rPr>
              <a:t>LobbyManager</a:t>
            </a:r>
            <a:endParaRPr lang="pt-BR" sz="1600" dirty="0">
              <a:solidFill>
                <a:schemeClr val="bg1"/>
              </a:solidFill>
            </a:endParaRPr>
          </a:p>
          <a:p>
            <a:pPr lvl="1">
              <a:buFont typeface="Wingdings" panose="05000000000000000000" pitchFamily="2" charset="2"/>
              <a:buChar char="ü"/>
            </a:pPr>
            <a:r>
              <a:rPr lang="pt-BR" sz="1600" dirty="0">
                <a:solidFill>
                  <a:schemeClr val="bg1"/>
                </a:solidFill>
              </a:rPr>
              <a:t>    Abra o inspetor para o componente </a:t>
            </a:r>
            <a:r>
              <a:rPr lang="pt-BR" sz="1600" dirty="0" err="1">
                <a:solidFill>
                  <a:schemeClr val="bg1"/>
                </a:solidFill>
              </a:rPr>
              <a:t>NetworkLobbyManager</a:t>
            </a:r>
            <a:endParaRPr lang="pt-BR" sz="1600" dirty="0">
              <a:solidFill>
                <a:schemeClr val="bg1"/>
              </a:solidFill>
            </a:endParaRPr>
          </a:p>
          <a:p>
            <a:pPr lvl="1">
              <a:buFont typeface="Wingdings" panose="05000000000000000000" pitchFamily="2" charset="2"/>
              <a:buChar char="ü"/>
            </a:pPr>
            <a:r>
              <a:rPr lang="pt-BR" sz="1600" dirty="0">
                <a:solidFill>
                  <a:schemeClr val="bg1"/>
                </a:solidFill>
              </a:rPr>
              <a:t>    Defina o slot </a:t>
            </a:r>
            <a:r>
              <a:rPr lang="pt-BR" sz="1600" dirty="0" err="1">
                <a:solidFill>
                  <a:schemeClr val="bg1"/>
                </a:solidFill>
              </a:rPr>
              <a:t>LobbyScene</a:t>
            </a:r>
            <a:r>
              <a:rPr lang="pt-BR" sz="1600" dirty="0">
                <a:solidFill>
                  <a:schemeClr val="bg1"/>
                </a:solidFill>
              </a:rPr>
              <a:t> do </a:t>
            </a:r>
            <a:r>
              <a:rPr lang="pt-BR" sz="1600" dirty="0" err="1">
                <a:solidFill>
                  <a:schemeClr val="bg1"/>
                </a:solidFill>
              </a:rPr>
              <a:t>NetworkLobbyManger</a:t>
            </a:r>
            <a:r>
              <a:rPr lang="pt-BR" sz="1600" dirty="0">
                <a:solidFill>
                  <a:schemeClr val="bg1"/>
                </a:solidFill>
              </a:rPr>
              <a:t> para a cena que contém o objeto </a:t>
            </a:r>
            <a:r>
              <a:rPr lang="pt-BR" sz="1600" dirty="0" err="1">
                <a:solidFill>
                  <a:schemeClr val="bg1"/>
                </a:solidFill>
              </a:rPr>
              <a:t>LobbyManager</a:t>
            </a:r>
            <a:endParaRPr lang="pt-BR" sz="1600" dirty="0">
              <a:solidFill>
                <a:schemeClr val="bg1"/>
              </a:solidFill>
            </a:endParaRPr>
          </a:p>
          <a:p>
            <a:pPr lvl="1">
              <a:buFont typeface="Wingdings" panose="05000000000000000000" pitchFamily="2" charset="2"/>
              <a:buChar char="ü"/>
            </a:pPr>
            <a:r>
              <a:rPr lang="pt-BR" sz="1600" dirty="0">
                <a:solidFill>
                  <a:schemeClr val="bg1"/>
                </a:solidFill>
              </a:rPr>
              <a:t>    Defina o slot </a:t>
            </a:r>
            <a:r>
              <a:rPr lang="pt-BR" sz="1600" dirty="0" err="1">
                <a:solidFill>
                  <a:schemeClr val="bg1"/>
                </a:solidFill>
              </a:rPr>
              <a:t>PlayScene</a:t>
            </a:r>
            <a:r>
              <a:rPr lang="pt-BR" sz="1600" dirty="0">
                <a:solidFill>
                  <a:schemeClr val="bg1"/>
                </a:solidFill>
              </a:rPr>
              <a:t> do </a:t>
            </a:r>
            <a:r>
              <a:rPr lang="pt-BR" sz="1600" dirty="0" err="1">
                <a:solidFill>
                  <a:schemeClr val="bg1"/>
                </a:solidFill>
              </a:rPr>
              <a:t>NetworkLobbyManager</a:t>
            </a:r>
            <a:r>
              <a:rPr lang="pt-BR" sz="1600" dirty="0">
                <a:solidFill>
                  <a:schemeClr val="bg1"/>
                </a:solidFill>
              </a:rPr>
              <a:t> para a principal cena de jogo para o jogo</a:t>
            </a:r>
          </a:p>
          <a:p>
            <a:pPr lvl="1">
              <a:buFont typeface="Wingdings" panose="05000000000000000000" pitchFamily="2" charset="2"/>
              <a:buChar char="ü"/>
            </a:pPr>
            <a:r>
              <a:rPr lang="pt-BR" sz="1600" dirty="0">
                <a:solidFill>
                  <a:schemeClr val="bg1"/>
                </a:solidFill>
              </a:rPr>
              <a:t>    Crie um novo </a:t>
            </a:r>
            <a:r>
              <a:rPr lang="pt-BR" sz="1600" dirty="0" err="1">
                <a:solidFill>
                  <a:schemeClr val="bg1"/>
                </a:solidFill>
              </a:rPr>
              <a:t>gameObject</a:t>
            </a:r>
            <a:r>
              <a:rPr lang="pt-BR" sz="1600" dirty="0">
                <a:solidFill>
                  <a:schemeClr val="bg1"/>
                </a:solidFill>
              </a:rPr>
              <a:t> e </a:t>
            </a:r>
            <a:r>
              <a:rPr lang="pt-BR" sz="1600" dirty="0" err="1">
                <a:solidFill>
                  <a:schemeClr val="bg1"/>
                </a:solidFill>
              </a:rPr>
              <a:t>renomeie-o</a:t>
            </a:r>
            <a:r>
              <a:rPr lang="pt-BR" sz="1600" dirty="0">
                <a:solidFill>
                  <a:schemeClr val="bg1"/>
                </a:solidFill>
              </a:rPr>
              <a:t> para </a:t>
            </a:r>
            <a:r>
              <a:rPr lang="pt-BR" sz="1600" dirty="0" err="1">
                <a:solidFill>
                  <a:schemeClr val="bg1"/>
                </a:solidFill>
              </a:rPr>
              <a:t>LobbyPlayer</a:t>
            </a:r>
            <a:endParaRPr lang="pt-BR" sz="1600" dirty="0">
              <a:solidFill>
                <a:schemeClr val="bg1"/>
              </a:solidFill>
            </a:endParaRPr>
          </a:p>
          <a:p>
            <a:pPr lvl="1">
              <a:buFont typeface="Wingdings" panose="05000000000000000000" pitchFamily="2" charset="2"/>
              <a:buChar char="ü"/>
            </a:pPr>
            <a:r>
              <a:rPr lang="pt-BR" sz="1600" dirty="0">
                <a:solidFill>
                  <a:schemeClr val="bg1"/>
                </a:solidFill>
              </a:rPr>
              <a:t>    Adicione o componente </a:t>
            </a:r>
            <a:r>
              <a:rPr lang="pt-BR" sz="1600" dirty="0" err="1">
                <a:solidFill>
                  <a:schemeClr val="bg1"/>
                </a:solidFill>
              </a:rPr>
              <a:t>NetworkLobbyPlayer</a:t>
            </a:r>
            <a:r>
              <a:rPr lang="pt-BR" sz="1600" dirty="0">
                <a:solidFill>
                  <a:schemeClr val="bg1"/>
                </a:solidFill>
              </a:rPr>
              <a:t> ao </a:t>
            </a:r>
            <a:r>
              <a:rPr lang="pt-BR" sz="1600" dirty="0" err="1">
                <a:solidFill>
                  <a:schemeClr val="bg1"/>
                </a:solidFill>
              </a:rPr>
              <a:t>LobbyPlayer</a:t>
            </a:r>
            <a:endParaRPr lang="pt-BR" sz="1600" dirty="0">
              <a:solidFill>
                <a:schemeClr val="bg1"/>
              </a:solidFill>
            </a:endParaRPr>
          </a:p>
          <a:p>
            <a:pPr lvl="1">
              <a:buFont typeface="Wingdings" panose="05000000000000000000" pitchFamily="2" charset="2"/>
              <a:buChar char="ü"/>
            </a:pPr>
            <a:r>
              <a:rPr lang="pt-BR" sz="1600" dirty="0">
                <a:solidFill>
                  <a:schemeClr val="bg1"/>
                </a:solidFill>
              </a:rPr>
              <a:t>    Crie um </a:t>
            </a:r>
            <a:r>
              <a:rPr lang="pt-BR" sz="1600" dirty="0" err="1">
                <a:solidFill>
                  <a:schemeClr val="bg1"/>
                </a:solidFill>
              </a:rPr>
              <a:t>prefab</a:t>
            </a:r>
            <a:r>
              <a:rPr lang="pt-BR" sz="1600" dirty="0">
                <a:solidFill>
                  <a:schemeClr val="bg1"/>
                </a:solidFill>
              </a:rPr>
              <a:t> para o </a:t>
            </a:r>
            <a:r>
              <a:rPr lang="pt-BR" sz="1600" dirty="0" err="1">
                <a:solidFill>
                  <a:schemeClr val="bg1"/>
                </a:solidFill>
              </a:rPr>
              <a:t>LobbyPlayer</a:t>
            </a:r>
            <a:r>
              <a:rPr lang="pt-BR" sz="1600" dirty="0">
                <a:solidFill>
                  <a:schemeClr val="bg1"/>
                </a:solidFill>
              </a:rPr>
              <a:t> e exclua a instância da cena</a:t>
            </a:r>
          </a:p>
          <a:p>
            <a:pPr lvl="1">
              <a:buFont typeface="Wingdings" panose="05000000000000000000" pitchFamily="2" charset="2"/>
              <a:buChar char="ü"/>
            </a:pPr>
            <a:r>
              <a:rPr lang="pt-BR" sz="1600" dirty="0">
                <a:solidFill>
                  <a:schemeClr val="bg1"/>
                </a:solidFill>
              </a:rPr>
              <a:t>    Defina o slot </a:t>
            </a:r>
            <a:r>
              <a:rPr lang="pt-BR" sz="1600" dirty="0" err="1">
                <a:solidFill>
                  <a:schemeClr val="bg1"/>
                </a:solidFill>
              </a:rPr>
              <a:t>LobbyPlayerPrefab</a:t>
            </a:r>
            <a:r>
              <a:rPr lang="pt-BR" sz="1600" dirty="0">
                <a:solidFill>
                  <a:schemeClr val="bg1"/>
                </a:solidFill>
              </a:rPr>
              <a:t> para o </a:t>
            </a:r>
            <a:r>
              <a:rPr lang="pt-BR" sz="1600" dirty="0" err="1">
                <a:solidFill>
                  <a:schemeClr val="bg1"/>
                </a:solidFill>
              </a:rPr>
              <a:t>prefabente</a:t>
            </a:r>
            <a:r>
              <a:rPr lang="pt-BR" sz="1600" dirty="0">
                <a:solidFill>
                  <a:schemeClr val="bg1"/>
                </a:solidFill>
              </a:rPr>
              <a:t> </a:t>
            </a:r>
            <a:r>
              <a:rPr lang="pt-BR" sz="1600" dirty="0" err="1">
                <a:solidFill>
                  <a:schemeClr val="bg1"/>
                </a:solidFill>
              </a:rPr>
              <a:t>LobbyPlayer</a:t>
            </a:r>
            <a:endParaRPr lang="pt-BR" sz="1600" dirty="0">
              <a:solidFill>
                <a:schemeClr val="bg1"/>
              </a:solidFill>
            </a:endParaRPr>
          </a:p>
          <a:p>
            <a:pPr lvl="1">
              <a:buFont typeface="Wingdings" panose="05000000000000000000" pitchFamily="2" charset="2"/>
              <a:buChar char="ü"/>
            </a:pPr>
            <a:r>
              <a:rPr lang="pt-BR" sz="1600" dirty="0">
                <a:solidFill>
                  <a:schemeClr val="bg1"/>
                </a:solidFill>
              </a:rPr>
              <a:t>    Defina o slot </a:t>
            </a:r>
            <a:r>
              <a:rPr lang="pt-BR" sz="1600" dirty="0" err="1">
                <a:solidFill>
                  <a:schemeClr val="bg1"/>
                </a:solidFill>
              </a:rPr>
              <a:t>GamePlayerPrefab</a:t>
            </a:r>
            <a:r>
              <a:rPr lang="pt-BR" sz="1600" dirty="0">
                <a:solidFill>
                  <a:schemeClr val="bg1"/>
                </a:solidFill>
              </a:rPr>
              <a:t> no </a:t>
            </a:r>
            <a:r>
              <a:rPr lang="pt-BR" sz="1600" dirty="0" err="1">
                <a:solidFill>
                  <a:schemeClr val="bg1"/>
                </a:solidFill>
              </a:rPr>
              <a:t>prefab</a:t>
            </a:r>
            <a:r>
              <a:rPr lang="pt-BR" sz="1600" dirty="0">
                <a:solidFill>
                  <a:schemeClr val="bg1"/>
                </a:solidFill>
              </a:rPr>
              <a:t> para o jogador no jogo principal</a:t>
            </a:r>
          </a:p>
          <a:p>
            <a:pPr lvl="1">
              <a:buFont typeface="Wingdings" panose="05000000000000000000" pitchFamily="2" charset="2"/>
              <a:buChar char="ü"/>
            </a:pPr>
            <a:r>
              <a:rPr lang="pt-BR" sz="1600" dirty="0">
                <a:solidFill>
                  <a:schemeClr val="bg1"/>
                </a:solidFill>
              </a:rPr>
              <a:t>    Salve a cena</a:t>
            </a:r>
          </a:p>
          <a:p>
            <a:pPr lvl="1">
              <a:buFont typeface="Wingdings" panose="05000000000000000000" pitchFamily="2" charset="2"/>
              <a:buChar char="ü"/>
            </a:pPr>
            <a:r>
              <a:rPr lang="pt-BR" sz="1600" dirty="0">
                <a:solidFill>
                  <a:schemeClr val="bg1"/>
                </a:solidFill>
              </a:rPr>
              <a:t>    Execute o jogo</a:t>
            </a:r>
          </a:p>
          <a:p>
            <a:endParaRPr lang="pt-BR" sz="1800" dirty="0">
              <a:solidFill>
                <a:schemeClr val="bg1"/>
              </a:solidFill>
            </a:endParaRPr>
          </a:p>
        </p:txBody>
      </p:sp>
    </p:spTree>
    <p:extLst>
      <p:ext uri="{BB962C8B-B14F-4D97-AF65-F5344CB8AC3E}">
        <p14:creationId xmlns:p14="http://schemas.microsoft.com/office/powerpoint/2010/main" val="136379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Criando um Lobby</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solidFill>
              </a:rPr>
              <a:t>Esta versão do </a:t>
            </a:r>
            <a:r>
              <a:rPr lang="pt-BR" sz="2400" dirty="0" err="1">
                <a:solidFill>
                  <a:schemeClr val="bg1"/>
                </a:solidFill>
              </a:rPr>
              <a:t>NetworkLobbyManager</a:t>
            </a:r>
            <a:r>
              <a:rPr lang="pt-BR" sz="2400" dirty="0">
                <a:solidFill>
                  <a:schemeClr val="bg1"/>
                </a:solidFill>
              </a:rPr>
              <a:t> usa a interface do usuário </a:t>
            </a:r>
            <a:r>
              <a:rPr lang="pt-BR" sz="2400" dirty="0" err="1">
                <a:solidFill>
                  <a:schemeClr val="bg1"/>
                </a:solidFill>
              </a:rPr>
              <a:t>OnGUI</a:t>
            </a:r>
            <a:r>
              <a:rPr lang="pt-BR" sz="2400" dirty="0">
                <a:solidFill>
                  <a:schemeClr val="bg1"/>
                </a:solidFill>
              </a:rPr>
              <a:t>, como o </a:t>
            </a:r>
            <a:r>
              <a:rPr lang="pt-BR" sz="2400" dirty="0" err="1">
                <a:solidFill>
                  <a:schemeClr val="bg1"/>
                </a:solidFill>
              </a:rPr>
              <a:t>NetworkManagerHUD</a:t>
            </a:r>
            <a:r>
              <a:rPr lang="pt-BR" sz="2400" dirty="0">
                <a:solidFill>
                  <a:schemeClr val="bg1"/>
                </a:solidFill>
              </a:rPr>
              <a:t>. </a:t>
            </a:r>
          </a:p>
          <a:p>
            <a:endParaRPr lang="pt-BR" sz="2400" dirty="0">
              <a:solidFill>
                <a:schemeClr val="bg1"/>
              </a:solidFill>
            </a:endParaRPr>
          </a:p>
          <a:p>
            <a:r>
              <a:rPr lang="pt-BR" sz="2400" dirty="0">
                <a:solidFill>
                  <a:schemeClr val="bg1"/>
                </a:solidFill>
              </a:rPr>
              <a:t>Para uma melhor interface de usuário, use o pacote de </a:t>
            </a:r>
            <a:r>
              <a:rPr lang="pt-BR" sz="2400" dirty="0" err="1">
                <a:solidFill>
                  <a:schemeClr val="bg1"/>
                </a:solidFill>
              </a:rPr>
              <a:t>Assets</a:t>
            </a:r>
            <a:r>
              <a:rPr lang="pt-BR" sz="2400" dirty="0">
                <a:solidFill>
                  <a:schemeClr val="bg1"/>
                </a:solidFill>
              </a:rPr>
              <a:t> </a:t>
            </a:r>
            <a:r>
              <a:rPr lang="pt-BR" sz="2400" dirty="0" err="1">
                <a:solidFill>
                  <a:srgbClr val="FF0000"/>
                </a:solidFill>
              </a:rPr>
              <a:t>Multiplayer</a:t>
            </a:r>
            <a:r>
              <a:rPr lang="pt-BR" sz="2400" dirty="0">
                <a:solidFill>
                  <a:srgbClr val="FF0000"/>
                </a:solidFill>
              </a:rPr>
              <a:t>-Lobby</a:t>
            </a:r>
          </a:p>
        </p:txBody>
      </p:sp>
    </p:spTree>
    <p:extLst>
      <p:ext uri="{BB962C8B-B14F-4D97-AF65-F5344CB8AC3E}">
        <p14:creationId xmlns:p14="http://schemas.microsoft.com/office/powerpoint/2010/main" val="831147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Criando um Lobby</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solidFill>
              </a:rPr>
              <a:t>Remover o componente </a:t>
            </a:r>
            <a:r>
              <a:rPr lang="pt-BR" sz="2400" dirty="0" err="1">
                <a:solidFill>
                  <a:schemeClr val="bg1"/>
                </a:solidFill>
              </a:rPr>
              <a:t>NetworkManager</a:t>
            </a:r>
            <a:endParaRPr lang="pt-BR" sz="2400" dirty="0">
              <a:solidFill>
                <a:schemeClr val="bg1"/>
              </a:solidFill>
            </a:endParaRPr>
          </a:p>
          <a:p>
            <a:r>
              <a:rPr lang="pt-BR" sz="2400" dirty="0">
                <a:solidFill>
                  <a:schemeClr val="bg1"/>
                </a:solidFill>
              </a:rPr>
              <a:t>Criar um </a:t>
            </a:r>
            <a:r>
              <a:rPr lang="pt-BR" sz="2400" dirty="0" err="1">
                <a:solidFill>
                  <a:schemeClr val="bg1"/>
                </a:solidFill>
              </a:rPr>
              <a:t>Empty</a:t>
            </a:r>
            <a:r>
              <a:rPr lang="pt-BR" sz="2400" dirty="0">
                <a:solidFill>
                  <a:schemeClr val="bg1"/>
                </a:solidFill>
              </a:rPr>
              <a:t> GO e nomeá-lo de </a:t>
            </a:r>
            <a:r>
              <a:rPr lang="pt-BR" sz="2400" dirty="0" err="1">
                <a:solidFill>
                  <a:schemeClr val="bg1"/>
                </a:solidFill>
              </a:rPr>
              <a:t>NetworkLobbyManager</a:t>
            </a:r>
            <a:endParaRPr lang="pt-BR" sz="2400" dirty="0">
              <a:solidFill>
                <a:schemeClr val="bg1"/>
              </a:solidFill>
            </a:endParaRPr>
          </a:p>
          <a:p>
            <a:r>
              <a:rPr lang="pt-BR" sz="2400" dirty="0">
                <a:solidFill>
                  <a:schemeClr val="bg1"/>
                </a:solidFill>
              </a:rPr>
              <a:t>Selecionar o GO </a:t>
            </a:r>
            <a:r>
              <a:rPr lang="pt-BR" sz="2400" dirty="0" err="1">
                <a:solidFill>
                  <a:schemeClr val="bg1"/>
                </a:solidFill>
              </a:rPr>
              <a:t>NetworkLobbyManager</a:t>
            </a:r>
            <a:r>
              <a:rPr lang="pt-BR" sz="2400" dirty="0">
                <a:solidFill>
                  <a:schemeClr val="bg1"/>
                </a:solidFill>
              </a:rPr>
              <a:t> e adicionar os componentes </a:t>
            </a:r>
            <a:r>
              <a:rPr lang="pt-BR" sz="2400" dirty="0" err="1">
                <a:solidFill>
                  <a:schemeClr val="bg1"/>
                </a:solidFill>
              </a:rPr>
              <a:t>NetworkLobbyManager</a:t>
            </a:r>
            <a:r>
              <a:rPr lang="pt-BR" sz="2400" dirty="0">
                <a:solidFill>
                  <a:schemeClr val="bg1"/>
                </a:solidFill>
              </a:rPr>
              <a:t> e </a:t>
            </a:r>
            <a:r>
              <a:rPr lang="pt-BR" sz="2400" dirty="0" err="1">
                <a:solidFill>
                  <a:schemeClr val="bg1"/>
                </a:solidFill>
              </a:rPr>
              <a:t>NetworkManagerHUD</a:t>
            </a:r>
            <a:endParaRPr lang="pt-BR" sz="2400" dirty="0">
              <a:solidFill>
                <a:schemeClr val="bg1"/>
              </a:solidFill>
            </a:endParaRPr>
          </a:p>
          <a:p>
            <a:r>
              <a:rPr lang="pt-BR" sz="2400" dirty="0">
                <a:solidFill>
                  <a:schemeClr val="bg1"/>
                </a:solidFill>
              </a:rPr>
              <a:t>Salvar a cena como Lobby</a:t>
            </a:r>
          </a:p>
          <a:p>
            <a:r>
              <a:rPr lang="pt-BR" sz="2400" dirty="0">
                <a:solidFill>
                  <a:schemeClr val="bg1"/>
                </a:solidFill>
              </a:rPr>
              <a:t>Criar uma nova cena e chamá-la de Game</a:t>
            </a:r>
          </a:p>
          <a:p>
            <a:r>
              <a:rPr lang="pt-BR" sz="2400" dirty="0">
                <a:solidFill>
                  <a:schemeClr val="bg1"/>
                </a:solidFill>
              </a:rPr>
              <a:t>Configurar ambas as cenas em Build </a:t>
            </a:r>
            <a:r>
              <a:rPr lang="pt-BR" sz="2400" dirty="0" err="1">
                <a:solidFill>
                  <a:schemeClr val="bg1"/>
                </a:solidFill>
              </a:rPr>
              <a:t>and</a:t>
            </a:r>
            <a:r>
              <a:rPr lang="pt-BR" sz="2400" dirty="0">
                <a:solidFill>
                  <a:schemeClr val="bg1"/>
                </a:solidFill>
              </a:rPr>
              <a:t> Settings, nesta ordem:</a:t>
            </a:r>
          </a:p>
          <a:p>
            <a:pPr marL="914400" lvl="1" indent="-457200">
              <a:buFont typeface="+mj-lt"/>
              <a:buAutoNum type="arabicPeriod"/>
            </a:pPr>
            <a:r>
              <a:rPr lang="pt-BR" sz="2000" dirty="0">
                <a:solidFill>
                  <a:schemeClr val="bg1"/>
                </a:solidFill>
              </a:rPr>
              <a:t>Lobby</a:t>
            </a:r>
          </a:p>
          <a:p>
            <a:pPr marL="914400" lvl="1" indent="-457200">
              <a:buFont typeface="+mj-lt"/>
              <a:buAutoNum type="arabicPeriod"/>
            </a:pPr>
            <a:r>
              <a:rPr lang="pt-BR" sz="2000" dirty="0">
                <a:solidFill>
                  <a:schemeClr val="bg1"/>
                </a:solidFill>
              </a:rPr>
              <a:t>Game</a:t>
            </a:r>
            <a:endParaRPr lang="pt-BR" dirty="0">
              <a:solidFill>
                <a:srgbClr val="FF0000"/>
              </a:solidFill>
            </a:endParaRPr>
          </a:p>
          <a:p>
            <a:pPr marL="514350" indent="-457200"/>
            <a:r>
              <a:rPr lang="pt-BR" sz="2400" dirty="0">
                <a:solidFill>
                  <a:schemeClr val="bg1"/>
                </a:solidFill>
              </a:rPr>
              <a:t>Voltar a cena Lobby, selecionar o GO </a:t>
            </a:r>
            <a:r>
              <a:rPr lang="pt-BR" sz="2400" dirty="0" err="1">
                <a:solidFill>
                  <a:schemeClr val="bg1"/>
                </a:solidFill>
              </a:rPr>
              <a:t>NetworkLobbyManager</a:t>
            </a:r>
            <a:r>
              <a:rPr lang="pt-BR" sz="2400" dirty="0">
                <a:solidFill>
                  <a:schemeClr val="bg1"/>
                </a:solidFill>
              </a:rPr>
              <a:t> e arrastar as cenas para os slots:</a:t>
            </a:r>
          </a:p>
          <a:p>
            <a:pPr marL="914400" lvl="1" indent="-457200">
              <a:buFont typeface="+mj-lt"/>
              <a:buAutoNum type="arabicPeriod"/>
            </a:pPr>
            <a:r>
              <a:rPr lang="pt-BR" sz="2000" dirty="0">
                <a:solidFill>
                  <a:schemeClr val="bg1"/>
                </a:solidFill>
              </a:rPr>
              <a:t>Lobby </a:t>
            </a:r>
            <a:r>
              <a:rPr lang="pt-BR" sz="2000" dirty="0" err="1">
                <a:solidFill>
                  <a:schemeClr val="bg1"/>
                </a:solidFill>
              </a:rPr>
              <a:t>Scene</a:t>
            </a:r>
            <a:r>
              <a:rPr lang="pt-BR" sz="2000" dirty="0">
                <a:solidFill>
                  <a:schemeClr val="bg1"/>
                </a:solidFill>
              </a:rPr>
              <a:t> &gt; Lobby</a:t>
            </a:r>
          </a:p>
          <a:p>
            <a:pPr marL="914400" lvl="1" indent="-457200">
              <a:buFont typeface="+mj-lt"/>
              <a:buAutoNum type="arabicPeriod"/>
            </a:pPr>
            <a:r>
              <a:rPr lang="pt-BR" sz="2000" dirty="0">
                <a:solidFill>
                  <a:schemeClr val="bg1"/>
                </a:solidFill>
              </a:rPr>
              <a:t>Play </a:t>
            </a:r>
            <a:r>
              <a:rPr lang="pt-BR" sz="2000" dirty="0" err="1">
                <a:solidFill>
                  <a:schemeClr val="bg1"/>
                </a:solidFill>
              </a:rPr>
              <a:t>Scene</a:t>
            </a:r>
            <a:r>
              <a:rPr lang="pt-BR" sz="2000" dirty="0">
                <a:solidFill>
                  <a:schemeClr val="bg1"/>
                </a:solidFill>
              </a:rPr>
              <a:t> &gt; Game</a:t>
            </a:r>
          </a:p>
        </p:txBody>
      </p:sp>
    </p:spTree>
    <p:extLst>
      <p:ext uri="{BB962C8B-B14F-4D97-AF65-F5344CB8AC3E}">
        <p14:creationId xmlns:p14="http://schemas.microsoft.com/office/powerpoint/2010/main" val="3047648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3124"/>
            <a:ext cx="8229600" cy="584887"/>
          </a:xfrm>
        </p:spPr>
        <p:txBody>
          <a:bodyPr/>
          <a:lstStyle/>
          <a:p>
            <a:r>
              <a:rPr lang="pt-BR" sz="2800" dirty="0"/>
              <a:t>Criando um Lobby</a:t>
            </a:r>
            <a:endParaRPr lang="pt-BR" sz="2800" b="1" dirty="0"/>
          </a:p>
        </p:txBody>
      </p:sp>
      <p:sp>
        <p:nvSpPr>
          <p:cNvPr id="3" name="Espaço Reservado para Conteúdo 2"/>
          <p:cNvSpPr>
            <a:spLocks noGrp="1"/>
          </p:cNvSpPr>
          <p:nvPr>
            <p:ph sz="half" idx="1"/>
          </p:nvPr>
        </p:nvSpPr>
        <p:spPr>
          <a:xfrm>
            <a:off x="308113" y="1178011"/>
            <a:ext cx="8617225" cy="5288691"/>
          </a:xfrm>
        </p:spPr>
        <p:txBody>
          <a:bodyPr/>
          <a:lstStyle/>
          <a:p>
            <a:r>
              <a:rPr lang="pt-BR" sz="2400" dirty="0">
                <a:solidFill>
                  <a:schemeClr val="bg1"/>
                </a:solidFill>
              </a:rPr>
              <a:t>Selecionar </a:t>
            </a:r>
            <a:r>
              <a:rPr lang="pt-BR" sz="2400" dirty="0" err="1">
                <a:solidFill>
                  <a:schemeClr val="bg1"/>
                </a:solidFill>
              </a:rPr>
              <a:t>NetworkLobbyManager</a:t>
            </a:r>
            <a:r>
              <a:rPr lang="pt-BR" sz="2400" dirty="0">
                <a:solidFill>
                  <a:schemeClr val="bg1"/>
                </a:solidFill>
              </a:rPr>
              <a:t> e arrastar o </a:t>
            </a:r>
            <a:r>
              <a:rPr lang="pt-BR" sz="2400" dirty="0" err="1">
                <a:solidFill>
                  <a:schemeClr val="bg1"/>
                </a:solidFill>
              </a:rPr>
              <a:t>Prefab</a:t>
            </a:r>
            <a:r>
              <a:rPr lang="pt-BR" sz="2400" dirty="0">
                <a:solidFill>
                  <a:schemeClr val="bg1"/>
                </a:solidFill>
              </a:rPr>
              <a:t> Player para o slot Game Player </a:t>
            </a:r>
            <a:r>
              <a:rPr lang="pt-BR" sz="2400" dirty="0" err="1">
                <a:solidFill>
                  <a:schemeClr val="bg1"/>
                </a:solidFill>
              </a:rPr>
              <a:t>Prefab</a:t>
            </a:r>
            <a:endParaRPr lang="pt-BR" sz="2400" dirty="0">
              <a:solidFill>
                <a:schemeClr val="bg1"/>
              </a:solidFill>
            </a:endParaRPr>
          </a:p>
          <a:p>
            <a:r>
              <a:rPr lang="pt-BR" sz="2400" dirty="0">
                <a:solidFill>
                  <a:schemeClr val="bg1"/>
                </a:solidFill>
              </a:rPr>
              <a:t>Criar um novo </a:t>
            </a:r>
            <a:r>
              <a:rPr lang="pt-BR" sz="2400" dirty="0" err="1">
                <a:solidFill>
                  <a:schemeClr val="bg1"/>
                </a:solidFill>
              </a:rPr>
              <a:t>Empty</a:t>
            </a:r>
            <a:r>
              <a:rPr lang="pt-BR" sz="2400" dirty="0">
                <a:solidFill>
                  <a:schemeClr val="bg1"/>
                </a:solidFill>
              </a:rPr>
              <a:t> GO chamado </a:t>
            </a:r>
            <a:r>
              <a:rPr lang="pt-BR" sz="2400" dirty="0" err="1">
                <a:solidFill>
                  <a:schemeClr val="bg1"/>
                </a:solidFill>
              </a:rPr>
              <a:t>LobbyGui</a:t>
            </a:r>
            <a:r>
              <a:rPr lang="pt-BR" sz="2400" dirty="0">
                <a:solidFill>
                  <a:schemeClr val="bg1"/>
                </a:solidFill>
              </a:rPr>
              <a:t> e adicionar a ele o componente </a:t>
            </a:r>
            <a:r>
              <a:rPr lang="pt-BR" sz="2400" dirty="0" err="1">
                <a:solidFill>
                  <a:schemeClr val="bg1"/>
                </a:solidFill>
              </a:rPr>
              <a:t>NetworkLobbyPlayer</a:t>
            </a:r>
            <a:endParaRPr lang="pt-BR" sz="2400" dirty="0">
              <a:solidFill>
                <a:schemeClr val="bg1"/>
              </a:solidFill>
            </a:endParaRPr>
          </a:p>
          <a:p>
            <a:r>
              <a:rPr lang="pt-BR" sz="2400" dirty="0">
                <a:solidFill>
                  <a:schemeClr val="bg1"/>
                </a:solidFill>
              </a:rPr>
              <a:t>Transformar o </a:t>
            </a:r>
            <a:r>
              <a:rPr lang="pt-BR" sz="2400" dirty="0" err="1">
                <a:solidFill>
                  <a:schemeClr val="bg1"/>
                </a:solidFill>
              </a:rPr>
              <a:t>LobbyGUI</a:t>
            </a:r>
            <a:r>
              <a:rPr lang="pt-BR" sz="2400" dirty="0">
                <a:solidFill>
                  <a:schemeClr val="bg1"/>
                </a:solidFill>
              </a:rPr>
              <a:t> em </a:t>
            </a:r>
            <a:r>
              <a:rPr lang="pt-BR" sz="2400" dirty="0" err="1">
                <a:solidFill>
                  <a:schemeClr val="bg1"/>
                </a:solidFill>
              </a:rPr>
              <a:t>Prefab</a:t>
            </a:r>
            <a:r>
              <a:rPr lang="pt-BR" sz="2400" dirty="0">
                <a:solidFill>
                  <a:schemeClr val="bg1"/>
                </a:solidFill>
              </a:rPr>
              <a:t> e excluí-lo da cena</a:t>
            </a:r>
          </a:p>
          <a:p>
            <a:r>
              <a:rPr lang="pt-BR" sz="2400" dirty="0">
                <a:solidFill>
                  <a:schemeClr val="bg1"/>
                </a:solidFill>
              </a:rPr>
              <a:t>Selecionar o </a:t>
            </a:r>
            <a:r>
              <a:rPr lang="pt-BR" sz="2000" dirty="0" err="1">
                <a:solidFill>
                  <a:schemeClr val="bg1"/>
                </a:solidFill>
              </a:rPr>
              <a:t>NetworkLobbyManager</a:t>
            </a:r>
            <a:r>
              <a:rPr lang="pt-BR" sz="2000" dirty="0">
                <a:solidFill>
                  <a:schemeClr val="bg1"/>
                </a:solidFill>
              </a:rPr>
              <a:t> novamente e arrastar o </a:t>
            </a:r>
            <a:r>
              <a:rPr lang="pt-BR" sz="2000" dirty="0" err="1">
                <a:solidFill>
                  <a:schemeClr val="bg1"/>
                </a:solidFill>
              </a:rPr>
              <a:t>Prefab</a:t>
            </a:r>
            <a:r>
              <a:rPr lang="pt-BR" sz="2000" dirty="0">
                <a:solidFill>
                  <a:schemeClr val="bg1"/>
                </a:solidFill>
              </a:rPr>
              <a:t> </a:t>
            </a:r>
            <a:r>
              <a:rPr lang="pt-BR" sz="2000" dirty="0" err="1">
                <a:solidFill>
                  <a:schemeClr val="bg1"/>
                </a:solidFill>
              </a:rPr>
              <a:t>LobbyGUI</a:t>
            </a:r>
            <a:r>
              <a:rPr lang="pt-BR" sz="2000" dirty="0">
                <a:solidFill>
                  <a:schemeClr val="bg1"/>
                </a:solidFill>
              </a:rPr>
              <a:t> para o slot Lobby Player </a:t>
            </a:r>
            <a:r>
              <a:rPr lang="pt-BR" sz="2000" dirty="0" err="1">
                <a:solidFill>
                  <a:schemeClr val="bg1"/>
                </a:solidFill>
              </a:rPr>
              <a:t>Prefab</a:t>
            </a:r>
            <a:endParaRPr lang="pt-BR" sz="2000" dirty="0">
              <a:solidFill>
                <a:schemeClr val="bg1"/>
              </a:solidFill>
            </a:endParaRPr>
          </a:p>
          <a:p>
            <a:r>
              <a:rPr lang="pt-BR" sz="2000" dirty="0">
                <a:solidFill>
                  <a:schemeClr val="bg1"/>
                </a:solidFill>
              </a:rPr>
              <a:t>Compilar, executar e testar o jogo</a:t>
            </a:r>
          </a:p>
        </p:txBody>
      </p:sp>
    </p:spTree>
    <p:extLst>
      <p:ext uri="{BB962C8B-B14F-4D97-AF65-F5344CB8AC3E}">
        <p14:creationId xmlns:p14="http://schemas.microsoft.com/office/powerpoint/2010/main" val="317139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Imagem 5"/>
          <p:cNvPicPr>
            <a:picLocks noChangeAspect="1"/>
          </p:cNvPicPr>
          <p:nvPr/>
        </p:nvPicPr>
        <p:blipFill rotWithShape="1">
          <a:blip r:embed="rId3">
            <a:extLst>
              <a:ext uri="{28A0092B-C50C-407E-A947-70E740481C1C}">
                <a14:useLocalDpi xmlns:a14="http://schemas.microsoft.com/office/drawing/2010/main" val="0"/>
              </a:ext>
            </a:extLst>
          </a:blip>
          <a:srcRect t="5752" b="10273"/>
          <a:stretch/>
        </p:blipFill>
        <p:spPr>
          <a:xfrm>
            <a:off x="3452432" y="4586386"/>
            <a:ext cx="2239135" cy="1880316"/>
          </a:xfrm>
          <a:prstGeom prst="rect">
            <a:avLst/>
          </a:prstGeom>
        </p:spPr>
      </p:pic>
      <p:sp>
        <p:nvSpPr>
          <p:cNvPr id="9" name="Título 8"/>
          <p:cNvSpPr>
            <a:spLocks noGrp="1"/>
          </p:cNvSpPr>
          <p:nvPr>
            <p:ph type="title"/>
          </p:nvPr>
        </p:nvSpPr>
        <p:spPr>
          <a:xfrm>
            <a:off x="457199" y="2824654"/>
            <a:ext cx="8229600" cy="1143000"/>
          </a:xfrm>
        </p:spPr>
        <p:txBody>
          <a:bodyPr/>
          <a:lstStyle/>
          <a:p>
            <a:r>
              <a:rPr lang="en-US" dirty="0"/>
              <a:t>Game Over</a:t>
            </a:r>
            <a:endParaRPr lang="pt-BR" dirty="0"/>
          </a:p>
        </p:txBody>
      </p:sp>
    </p:spTree>
    <p:extLst>
      <p:ext uri="{BB962C8B-B14F-4D97-AF65-F5344CB8AC3E}">
        <p14:creationId xmlns:p14="http://schemas.microsoft.com/office/powerpoint/2010/main" val="232986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5413</TotalTime>
  <Words>7567</Words>
  <Application>Microsoft Office PowerPoint</Application>
  <PresentationFormat>Apresentação na tela (4:3)</PresentationFormat>
  <Paragraphs>1142</Paragraphs>
  <Slides>95</Slides>
  <Notes>93</Notes>
  <HiddenSlides>2</HiddenSlides>
  <MMClips>0</MMClips>
  <ScaleCrop>false</ScaleCrop>
  <HeadingPairs>
    <vt:vector size="6" baseType="variant">
      <vt:variant>
        <vt:lpstr>Fontes usadas</vt:lpstr>
      </vt:variant>
      <vt:variant>
        <vt:i4>6</vt:i4>
      </vt:variant>
      <vt:variant>
        <vt:lpstr>Tema</vt:lpstr>
      </vt:variant>
      <vt:variant>
        <vt:i4>2</vt:i4>
      </vt:variant>
      <vt:variant>
        <vt:lpstr>Títulos de slides</vt:lpstr>
      </vt:variant>
      <vt:variant>
        <vt:i4>95</vt:i4>
      </vt:variant>
    </vt:vector>
  </HeadingPairs>
  <TitlesOfParts>
    <vt:vector size="103" baseType="lpstr">
      <vt:lpstr>Arial</vt:lpstr>
      <vt:lpstr>Arial Unicode MS</vt:lpstr>
      <vt:lpstr>Berlin Sans FB</vt:lpstr>
      <vt:lpstr>Calibri</vt:lpstr>
      <vt:lpstr>Calibri Light</vt:lpstr>
      <vt:lpstr>Wingdings</vt:lpstr>
      <vt:lpstr>Tema do Office</vt:lpstr>
      <vt:lpstr>Personalizar design</vt:lpstr>
      <vt:lpstr>Primeiro Projeto Multiplayer</vt:lpstr>
      <vt:lpstr>Configurando um Projeto Multiplayer do Zero</vt:lpstr>
      <vt:lpstr>Configurar o NetworkManager</vt:lpstr>
      <vt:lpstr>Configurar o NetworkManager</vt:lpstr>
      <vt:lpstr>Configurar o Player Prefab</vt:lpstr>
      <vt:lpstr>Configurar o Player Prefab</vt:lpstr>
      <vt:lpstr>Configurar o Player Prefab</vt:lpstr>
      <vt:lpstr>Registrar Player Prefab</vt:lpstr>
      <vt:lpstr>Registrar Player Prefab</vt:lpstr>
      <vt:lpstr>Player Movement (Single Player Version)</vt:lpstr>
      <vt:lpstr>Player Movement (Single Player Version)</vt:lpstr>
      <vt:lpstr>Testar um jogo hospedado</vt:lpstr>
      <vt:lpstr>Testar o movimento do jogador para um cliente</vt:lpstr>
      <vt:lpstr>Testar um jogo hospedado</vt:lpstr>
      <vt:lpstr>Criar o Movimento do Jogador em Rede</vt:lpstr>
      <vt:lpstr>Criar o Movimento do Jogador em Rede</vt:lpstr>
      <vt:lpstr>Criar o Movimento do Jogador em Rede</vt:lpstr>
      <vt:lpstr>Testar o Movimento Multiplayer</vt:lpstr>
      <vt:lpstr>Identificar seu Player</vt:lpstr>
      <vt:lpstr>Identificar seu Player</vt:lpstr>
      <vt:lpstr>Atirando (não conectado em rede)</vt:lpstr>
      <vt:lpstr>Atirando (não conectado em rede)</vt:lpstr>
      <vt:lpstr>Atirando (não conectado em rede)</vt:lpstr>
      <vt:lpstr>Atirando (não conectado em rede)</vt:lpstr>
      <vt:lpstr>Atirando (não conectado em rede)</vt:lpstr>
      <vt:lpstr>Atirando (não conectado em rede)</vt:lpstr>
      <vt:lpstr>Atirando (não conectado em rede)</vt:lpstr>
      <vt:lpstr>Atirando conectado em rede</vt:lpstr>
      <vt:lpstr>Atirando conectado em rede</vt:lpstr>
      <vt:lpstr>Atirando conectado em rede</vt:lpstr>
      <vt:lpstr>Atirando conectado em rede</vt:lpstr>
      <vt:lpstr>Atirando conectado em rede</vt:lpstr>
      <vt:lpstr>Atirando conectado em rede</vt:lpstr>
      <vt:lpstr>Atirando conectado em rede</vt:lpstr>
      <vt:lpstr>Bullet Collisions</vt:lpstr>
      <vt:lpstr>Bullet Collisions</vt:lpstr>
      <vt:lpstr>Player State (Non-Networked Health)</vt:lpstr>
      <vt:lpstr>Player State (Non-Networked Health)</vt:lpstr>
      <vt:lpstr>Player State (Non-Networked Health)</vt:lpstr>
      <vt:lpstr>Player State (Non-Networked Health)</vt:lpstr>
      <vt:lpstr>Player State (Non-Networked Health)</vt:lpstr>
      <vt:lpstr>Player State (Non-Networked Health)</vt:lpstr>
      <vt:lpstr>Player State (Non-Networked Health)</vt:lpstr>
      <vt:lpstr>Player State (Non-Networked Health)</vt:lpstr>
      <vt:lpstr>Apresentação do PowerPoint</vt:lpstr>
      <vt:lpstr>Player State (Non-Networked Health)</vt:lpstr>
      <vt:lpstr>Player State (Non-Networked Health)</vt:lpstr>
      <vt:lpstr>Player State (Networked Health)</vt:lpstr>
      <vt:lpstr>SyncVars</vt:lpstr>
      <vt:lpstr>SyncVars</vt:lpstr>
      <vt:lpstr>SyncLists</vt:lpstr>
      <vt:lpstr>SyncListStruct</vt:lpstr>
      <vt:lpstr>SyncLists</vt:lpstr>
      <vt:lpstr>Ações Remotas (Remote Actions)</vt:lpstr>
      <vt:lpstr>Commands</vt:lpstr>
      <vt:lpstr>Commands</vt:lpstr>
      <vt:lpstr>Commands</vt:lpstr>
      <vt:lpstr>Commands</vt:lpstr>
      <vt:lpstr>ClientRpc</vt:lpstr>
      <vt:lpstr>ClientRpc</vt:lpstr>
      <vt:lpstr>ClientRpc</vt:lpstr>
      <vt:lpstr>Argumentos para RPC’s</vt:lpstr>
      <vt:lpstr>Argumentos para RPC’s</vt:lpstr>
      <vt:lpstr>Fluxo das RPC’s</vt:lpstr>
      <vt:lpstr>Exercício Prático utilizando SyncVars</vt:lpstr>
      <vt:lpstr>Solução:</vt:lpstr>
      <vt:lpstr>... continução do desenvolvimento do jogo:  Player State (Networked Health)</vt:lpstr>
      <vt:lpstr>Player State (Networked Health)</vt:lpstr>
      <vt:lpstr>Death and Respawning</vt:lpstr>
      <vt:lpstr>Death and Respawning</vt:lpstr>
      <vt:lpstr>Death and Respawning</vt:lpstr>
      <vt:lpstr>Non-Player Objects</vt:lpstr>
      <vt:lpstr>Non-Player Objects</vt:lpstr>
      <vt:lpstr>Non-Player Objects</vt:lpstr>
      <vt:lpstr>Non-Player Objects</vt:lpstr>
      <vt:lpstr>Non-Player Objects</vt:lpstr>
      <vt:lpstr>Non-Player Objects</vt:lpstr>
      <vt:lpstr>Non-Player Objects</vt:lpstr>
      <vt:lpstr>Non-Player Objects</vt:lpstr>
      <vt:lpstr>Destruindo Inimigos</vt:lpstr>
      <vt:lpstr>Destruindo Inimigos</vt:lpstr>
      <vt:lpstr>Destruindo Inimigos</vt:lpstr>
      <vt:lpstr>Spawn Positions para os Jogadores</vt:lpstr>
      <vt:lpstr>Spawn Positions para os Jogadores</vt:lpstr>
      <vt:lpstr>Criando um Lobby</vt:lpstr>
      <vt:lpstr>Criando um Lobby</vt:lpstr>
      <vt:lpstr>Criando um Lobby</vt:lpstr>
      <vt:lpstr>Lobby Player Objects</vt:lpstr>
      <vt:lpstr>Lobby Player Objects</vt:lpstr>
      <vt:lpstr>Lobby Player Objects</vt:lpstr>
      <vt:lpstr>Criando um Lobby</vt:lpstr>
      <vt:lpstr>Criando um Lobby</vt:lpstr>
      <vt:lpstr>Criando um Lobby</vt:lpstr>
      <vt:lpstr>Criando um Lobby</vt:lpstr>
      <vt:lpstr>Game 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Alexandre Dionizio</dc:creator>
  <cp:lastModifiedBy>Alexandre</cp:lastModifiedBy>
  <cp:revision>228</cp:revision>
  <dcterms:modified xsi:type="dcterms:W3CDTF">2021-06-22T18:54:40Z</dcterms:modified>
</cp:coreProperties>
</file>