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2" r:id="rId2"/>
    <p:sldId id="341" r:id="rId3"/>
    <p:sldId id="258" r:id="rId4"/>
    <p:sldId id="332" r:id="rId5"/>
    <p:sldId id="333" r:id="rId6"/>
    <p:sldId id="334" r:id="rId7"/>
    <p:sldId id="335" r:id="rId8"/>
    <p:sldId id="336" r:id="rId9"/>
    <p:sldId id="306" r:id="rId10"/>
    <p:sldId id="337" r:id="rId11"/>
    <p:sldId id="339" r:id="rId12"/>
    <p:sldId id="340" r:id="rId13"/>
    <p:sldId id="338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7" r:id="rId28"/>
    <p:sldId id="35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54F"/>
    <a:srgbClr val="FFF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5D616-DF28-403D-8A9D-F1605EB4DC7C}" v="9" dt="2018-09-19T05:28:34.177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0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Dionizio" userId="27584a42cba06e93" providerId="LiveId" clId="{A035D616-DF28-403D-8A9D-F1605EB4DC7C}"/>
    <pc:docChg chg="undo addSld delSld modSld sldOrd">
      <pc:chgData name="Alexandre Dionizio" userId="27584a42cba06e93" providerId="LiveId" clId="{A035D616-DF28-403D-8A9D-F1605EB4DC7C}" dt="2018-09-19T05:28:34.177" v="9"/>
      <pc:docMkLst>
        <pc:docMk/>
      </pc:docMkLst>
      <pc:sldChg chg="add del">
        <pc:chgData name="Alexandre Dionizio" userId="27584a42cba06e93" providerId="LiveId" clId="{A035D616-DF28-403D-8A9D-F1605EB4DC7C}" dt="2018-09-19T05:25:29.858" v="2" actId="2696"/>
        <pc:sldMkLst>
          <pc:docMk/>
          <pc:sldMk cId="633550026" sldId="256"/>
        </pc:sldMkLst>
      </pc:sldChg>
      <pc:sldChg chg="addSp delSp modSp ord">
        <pc:chgData name="Alexandre Dionizio" userId="27584a42cba06e93" providerId="LiveId" clId="{A035D616-DF28-403D-8A9D-F1605EB4DC7C}" dt="2018-09-19T05:28:34.177" v="9"/>
        <pc:sldMkLst>
          <pc:docMk/>
          <pc:sldMk cId="3961530007" sldId="322"/>
        </pc:sldMkLst>
        <pc:graphicFrameChg chg="add del mod modGraphic">
          <ac:chgData name="Alexandre Dionizio" userId="27584a42cba06e93" providerId="LiveId" clId="{A035D616-DF28-403D-8A9D-F1605EB4DC7C}" dt="2018-09-19T05:28:34.177" v="9"/>
          <ac:graphicFrameMkLst>
            <pc:docMk/>
            <pc:sldMk cId="3961530007" sldId="322"/>
            <ac:graphicFrameMk id="5" creationId="{234DF87A-0E37-4840-A94D-C38F19B1924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2D4F7-2291-44C2-A1D5-D3A3A1DC09E3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851C2-F160-47FF-A475-B8472684E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2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76434-7315-445F-905A-813CA9FE4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04B6F8-BE35-403B-8863-ECBAC7010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09D51-C00C-43DC-8D4D-03C4AE7F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160F29-4921-4FD0-95EC-6E4A66F8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FE75E-4708-4373-8C52-277725A4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2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9D1DA-54E1-4FF1-9478-B3D5D076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2741FB-44B9-45EA-B2A7-DA92DE0A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5AFB8-89C4-4D61-8328-C0073808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0D0B6-F97D-4C43-A8A9-5159731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5EA6B1-638A-4EF8-8990-25CAF905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53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AE537B-07A8-4C42-8350-BF185CA75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B1DCB4-DFBC-4A2C-AEFB-F658E8ED0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CEC4F5-30E7-494E-B461-1EB4E2FD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A23B8-3465-4125-ADD0-201B838A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36539-EDE2-4DE1-AA75-D69F59BC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8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B5DF5-2D06-421A-BDC3-E358116D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0525F-F18A-4D2A-8601-85B0ABCA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7FFB1-6C5C-42F7-9A44-CC241EA3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3B7F2-9F3E-4507-8D8D-6DDDC4A4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6ED693-88C8-469C-B204-A1AABB7E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2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9CA20-1F50-4556-94C9-50F3CF30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FE15DF-CD68-45AE-A3D5-20DCEB0F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1CB6E6-4399-4F35-9903-4B5AE9F5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748B08-36C2-4BF1-9C1F-DCFAF5B7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3B8A8-0470-4EDC-8369-713CD0AC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3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06E1F-8FA6-45F4-BF7A-BCB1B548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20CCC-7168-49FA-8946-E46A5855C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BDEFE8-56F1-48BA-9F88-980A83EA0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36E54B-0A03-46BD-8F00-6E4E8C0B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0BDDB2-15E8-4BE6-BBA1-3B44F6F1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99DCE-CC75-4073-8B78-96E539F6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7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7FE25-5B02-49FD-9233-E6F01AF1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7221D7-80C4-4075-B07A-887349F8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B93C77-2324-4DED-8897-E1F0C2BB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531BA6-11F2-4E70-B044-2461593EF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C53010-2B08-4FB1-AB5A-5D7AEE7DB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D2CA85-F177-425C-A286-6F091A17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BC7340-9B93-4EAD-938A-3E8E5006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211B1C-CF2B-4DE1-AC59-6215CC39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1949B-9D41-472D-9ADF-6FAB4DD6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7F8C35-E395-4B8C-9788-457A5425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B7A387-8BE1-4F36-A789-238B9CE4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D0B1F2-020B-41A7-97A6-8E6D72BE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2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FD320-D060-437C-8920-CCF8686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A14BEA-36FB-4CED-ABCB-D5A88061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241C44-9D3A-4DDE-AE81-B2B5A8D0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62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66A99-476A-4955-91C9-435A240E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9B7CB-30AF-4CA6-914A-F1BBD5AA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D8BB83-A2AF-4D34-BD42-A605A5D1A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5E70BB-7942-4E0A-A14D-2ABD5348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357288-D97F-46C1-A22B-A249991C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53D62A-7473-47D8-95D5-F01950EE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68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1D74B-4BAE-4BCD-863D-701D18D4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BB54B0-30F2-432E-AEA9-8F0A4817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992FDF-98E0-4DD7-8147-A032A59D1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CB61C4-84C2-4E0F-9C58-7D5868B6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780AA6-32CD-4951-B71B-0BE483ED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20F762-83E9-4BEA-B662-32257A1A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0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FCC385-68CA-4974-A609-2D557A23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GB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A257E7-DAC3-4BF7-835B-FF7060E10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6D8B0A-9E98-4FCD-A947-BE7DAD735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98A3-7236-4192-8EAC-86C1C8DDCA8D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B4389-57FD-44E4-B8C7-5D053D9CD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EDBE5-CFE6-463D-B676-9AC9E2FFE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85AF-88D6-48A0-845C-B290707A70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27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91D8DE1-A07D-4AC1-8203-93A2DA53E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2" r="1" b="16239"/>
          <a:stretch/>
        </p:blipFill>
        <p:spPr>
          <a:xfrm>
            <a:off x="20" y="10"/>
            <a:ext cx="5495089" cy="6857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106889-9E10-4156-8742-B3088ADA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80" y="399630"/>
            <a:ext cx="5154168" cy="119786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Bauhaus 93" panose="04030905020B02020C02" pitchFamily="82" charset="0"/>
              </a:rPr>
              <a:t>Space Shooter</a:t>
            </a:r>
            <a:endParaRPr lang="pt-BR" sz="6000" dirty="0"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6" name="!!Line">
            <a:extLst>
              <a:ext uri="{FF2B5EF4-FFF2-40B4-BE49-F238E27FC236}">
                <a16:creationId xmlns:a16="http://schemas.microsoft.com/office/drawing/2014/main" id="{29A9EE12-EF77-4DB4-84E4-043DE723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3328" y="822960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782EC2-913C-4365-89F5-EBD888F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00" y="722812"/>
            <a:ext cx="5154168" cy="2377440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Gênero: Shooter 2.5 D</a:t>
            </a:r>
          </a:p>
          <a:p>
            <a:r>
              <a:rPr lang="en-US" sz="2200" dirty="0"/>
              <a:t>Plataforma: Web/PC</a:t>
            </a:r>
          </a:p>
          <a:p>
            <a:r>
              <a:rPr lang="en-US" sz="2200" dirty="0"/>
              <a:t>Engine: Unity 2020.3.10f1</a:t>
            </a:r>
          </a:p>
          <a:p>
            <a:r>
              <a:rPr lang="en-US" sz="2200" dirty="0"/>
              <a:t>Linguagem de programação: C#</a:t>
            </a:r>
          </a:p>
          <a:p>
            <a:r>
              <a:rPr lang="en-US" sz="2200" dirty="0"/>
              <a:t>Criação de áudio:</a:t>
            </a:r>
          </a:p>
          <a:p>
            <a:r>
              <a:rPr lang="en-US" sz="2200" dirty="0"/>
              <a:t>Edição de áudio: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0D112D6F-7157-4243-94D9-1D144CBF5763}"/>
              </a:ext>
            </a:extLst>
          </p:cNvPr>
          <p:cNvSpPr txBox="1">
            <a:spLocks/>
          </p:cNvSpPr>
          <p:nvPr/>
        </p:nvSpPr>
        <p:spPr>
          <a:xfrm>
            <a:off x="8610738" y="6142711"/>
            <a:ext cx="3578214" cy="7152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</a:rPr>
              <a:t>Alexandre Dionizio - SJR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00"/>
                </a:solidFill>
              </a:rPr>
              <a:t>alexandre.dionizio@sp.senac.br</a:t>
            </a:r>
          </a:p>
        </p:txBody>
      </p:sp>
    </p:spTree>
    <p:extLst>
      <p:ext uri="{BB962C8B-B14F-4D97-AF65-F5344CB8AC3E}">
        <p14:creationId xmlns:p14="http://schemas.microsoft.com/office/powerpoint/2010/main" val="372657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1"/>
            <a:ext cx="11865943" cy="4958053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Habilite a guia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Console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Unity e deixe-a ao lado da guia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Game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uma nova pasta no projeto e nomeá-la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Scripts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C# script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nomeá-lo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PlayerController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duplo clique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no mesmo para abrir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Visual Studio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Explicar o funcionamento das funções padrões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Start()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Update()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depois a diferença entre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Update()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FixedUpdate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()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Remover os métodos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Start()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Update()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criar a função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FixedUpdate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()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com o script abaixo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Enviar documentação da Unity sobre as structs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Mathf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Quaternions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Movimentando o Player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1"/>
            <a:ext cx="11865943" cy="4958053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r>
              <a:rPr lang="pt-BR" sz="3600" b="1" dirty="0">
                <a:solidFill>
                  <a:srgbClr val="455463"/>
                </a:solidFill>
                <a:latin typeface="Open Sans"/>
              </a:rPr>
              <a:t>Mathf.Clamp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Na ciência da computação, usamos a palavra </a:t>
            </a:r>
            <a:r>
              <a:rPr lang="pt-BR" sz="3200" b="1" dirty="0">
                <a:solidFill>
                  <a:srgbClr val="455463"/>
                </a:solidFill>
                <a:latin typeface="Open Sans"/>
              </a:rPr>
              <a:t>clamp</a:t>
            </a:r>
            <a:r>
              <a:rPr lang="pt-BR" sz="3200" dirty="0">
                <a:solidFill>
                  <a:srgbClr val="455463"/>
                </a:solidFill>
                <a:latin typeface="Open Sans"/>
              </a:rPr>
              <a:t> como forma de restringir um número entre dois outros números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Quando o número é “grampeado”, ele mantém o seu próprio valor, ficando na faixa imposta pelos dois outros valores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Ele assume o menor valor se inicialmente forem mais baixos do que isso, ou o mais elevado se inicialmente for mais elevado do que isso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Lembrando da Prof. Cecília da 5ª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2" y="1780771"/>
            <a:ext cx="7310257" cy="4958053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r>
              <a:rPr lang="pt-BR" sz="3600" b="1" dirty="0">
                <a:solidFill>
                  <a:srgbClr val="455463"/>
                </a:solidFill>
                <a:latin typeface="Open Sans"/>
              </a:rPr>
              <a:t>Quaternions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São usados ​​em matemática pura , mas também têm usos práticos em matemática aplicada, particularmente para cálculos envolvendo rotações tridimensionais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Podem ser utilizados em conjunto com outros métodos de rotação, como ângulos de Euler e matrizes de rotação , ou como alternativa, dependendo da aplicação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Os ângulos de Euler são três ângulos introduzidos por </a:t>
            </a:r>
            <a:r>
              <a:rPr lang="pt-BR" sz="3200" b="1" dirty="0">
                <a:solidFill>
                  <a:srgbClr val="455463"/>
                </a:solidFill>
                <a:latin typeface="Open Sans"/>
              </a:rPr>
              <a:t>Leonhard Euler </a:t>
            </a:r>
            <a:r>
              <a:rPr lang="pt-BR" sz="3200" dirty="0">
                <a:solidFill>
                  <a:srgbClr val="455463"/>
                </a:solidFill>
                <a:latin typeface="Open Sans"/>
              </a:rPr>
              <a:t>para descrever a orientação de um corpo rígido em relação a um sistema de coordenadas fixo 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Lembrando da Prof. Cecília da 5ª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94BB5274-7122-466E-A88B-1800953F1621}"/>
              </a:ext>
            </a:extLst>
          </p:cNvPr>
          <p:cNvGrpSpPr/>
          <p:nvPr/>
        </p:nvGrpSpPr>
        <p:grpSpPr>
          <a:xfrm>
            <a:off x="8211797" y="1905246"/>
            <a:ext cx="3504824" cy="4360758"/>
            <a:chOff x="8594974" y="2002822"/>
            <a:chExt cx="3504824" cy="43607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BA35E0-617F-47A6-B17E-0F1D42C16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974" y="2002822"/>
              <a:ext cx="3118970" cy="3514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DC2679EF-3BCC-4C50-9E74-4B463AD7A153}"/>
                </a:ext>
              </a:extLst>
            </p:cNvPr>
            <p:cNvSpPr txBox="1"/>
            <p:nvPr/>
          </p:nvSpPr>
          <p:spPr>
            <a:xfrm>
              <a:off x="8594974" y="5532583"/>
              <a:ext cx="3504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Definição geométrica dos ângulos de Euler clássicos. O sistema xyz (fixo) é mostrado em azul, o sistema XYZ (girado) é mostrado em vermelho. A linha de nós ( N ) é mostrada em verde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2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1"/>
            <a:ext cx="11865943" cy="4958053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b="1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Movimentando o Player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31AE00-7CC6-4F99-9BEB-D05684F5D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1" y="1510770"/>
            <a:ext cx="5360770" cy="4958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35F47AE-8636-4A5B-80B3-CCEEB68C2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95" y="2120453"/>
            <a:ext cx="6405079" cy="3738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253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Empty GO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nomeie-o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Bolt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resetar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Quad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que será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background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renomeie-o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VFX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reset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transform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deixá-lo como filho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Bolt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VFX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altere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X Rotation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90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afim de manter a face do mesmo perpendicular à câmera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Vamos agora criar a arte 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laser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bolt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. Crie um novo material chamado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fx_laser_orange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altere o </a:t>
            </a:r>
            <a:r>
              <a:rPr lang="pt-BR" sz="3600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mobile/diffuse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Associe a textura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fx_laser_orange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ao novo material criado e arraste e solte o material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VFX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criado previamente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Com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VFX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selecionado altere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Mobile/Particles/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Additive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strike="sngStrike" dirty="0">
                <a:solidFill>
                  <a:srgbClr val="455463"/>
                </a:solidFill>
                <a:latin typeface="Open Sans"/>
              </a:rPr>
              <a:t>e remover a propriedade </a:t>
            </a:r>
            <a:r>
              <a:rPr lang="pt-BR" sz="3600" b="1" strike="sngStrike" dirty="0" err="1">
                <a:solidFill>
                  <a:srgbClr val="455463"/>
                </a:solidFill>
                <a:latin typeface="Open Sans"/>
              </a:rPr>
              <a:t>Tint</a:t>
            </a:r>
            <a:r>
              <a:rPr lang="pt-BR" sz="3600" b="1" strike="sngStrike" dirty="0">
                <a:solidFill>
                  <a:srgbClr val="455463"/>
                </a:solidFill>
                <a:latin typeface="Open Sans"/>
              </a:rPr>
              <a:t> Color </a:t>
            </a:r>
            <a:r>
              <a:rPr lang="pt-BR" sz="3600" strike="sngStrike" dirty="0">
                <a:solidFill>
                  <a:srgbClr val="455463"/>
                </a:solidFill>
                <a:latin typeface="Open Sans"/>
              </a:rPr>
              <a:t>do </a:t>
            </a:r>
            <a:r>
              <a:rPr lang="pt-BR" sz="3600" strike="sngStrike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strike="sngStrike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b="1" strike="sngStrike" dirty="0" err="1">
                <a:solidFill>
                  <a:srgbClr val="455463"/>
                </a:solidFill>
                <a:latin typeface="Open Sans"/>
              </a:rPr>
              <a:t>fx_bolt_orange</a:t>
            </a:r>
            <a:r>
              <a:rPr lang="pt-BR" sz="3600" strike="sngStrike" dirty="0">
                <a:solidFill>
                  <a:srgbClr val="455463"/>
                </a:solidFill>
                <a:latin typeface="Open Sans"/>
              </a:rPr>
              <a:t>, pois não usaremos em nosso projeto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Adicionar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RigidBody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desmarcar a opção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Gravity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VFX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remover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mesh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collider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deste componente, pois iremos criar um para o GO Bolt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não podemos ter 02 colisores na mesma família de GO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Selecionar novamente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Bolt,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adicione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Capsule Collider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altere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direção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colisor para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eixo Z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Alterar a posição da câmera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TopDow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envolver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o colisor corretamente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(Radius:0.03 e Height:0.5)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Marcar o colisor como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IsTrigger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Bolt, renomeá-lo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Mover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depois anexá-lo a este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prefab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Bolt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removê-lo da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cena do jogo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testar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Unity arrastando o prefab para a guia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Hierarchy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814642A-1542-4935-8B0F-EC6284BC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502" y="1780772"/>
            <a:ext cx="8382000" cy="441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109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novo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Empty GO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como filho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hierarchy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nomeá-lo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ShotSpawn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Na visão de cena do jogo, selecione o GO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ShotSpawn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cena e arraste-o para frente da nave (1 a 1.25 no eixo Z Position)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Para testar a posição 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ShotSpawn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basta arrastar para a cena de jogo o prefab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Bolt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deixando-o como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filho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ShotSpawn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Verificar sua posição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original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cena do jogo (local value)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Abrir 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PlayerController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desenvolvermos a codificação do tiro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Atirando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34F8E6E-9CFD-4A84-B142-9CBA48174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26" y="1510770"/>
            <a:ext cx="4807947" cy="5099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050D81-DFDD-453D-BEA8-BDFFFF1DD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310" y="2916423"/>
            <a:ext cx="7018380" cy="2495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694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Cube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nomeá-la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Boundary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definir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Z Position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5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escala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(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15, 1, 20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Ativar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IsTrigger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componente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Box Collider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Desativar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Mesh Renderer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Boundary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novo script chamado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DestroyByBoundary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anexá-lo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Boundary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Após criar o script e anexá-lo ao GO Boundary, podemos remover os componentes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Mesh Renderer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Mesh Filter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Testar o game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Destruindo objetos fora do limite de tela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5" name="Flowchart: Document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66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158B494-FFBB-4376-A95A-EA5DBA496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 do projeto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395887-A223-4DAF-A624-502618F0CA6E}"/>
              </a:ext>
            </a:extLst>
          </p:cNvPr>
          <p:cNvSpPr/>
          <p:nvPr/>
        </p:nvSpPr>
        <p:spPr>
          <a:xfrm>
            <a:off x="4086225" y="88343"/>
            <a:ext cx="8025419" cy="6681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Aprender a criar jogos de estilo infinitos ou intermináveis ​​com desempenho, movendo o mundo em vez do jogador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Aprender a otimizar seu jogo para criar uma ilusão de muitos objetos em cena usando apenas alguns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Inserir elementos multimídia no jogo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Criar um jogo do gênero shooter 2.5D utilizando física não-realista através da game engine Unity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solidFill>
                  <a:srgbClr val="455463"/>
                </a:solidFill>
                <a:latin typeface="Open Sans"/>
              </a:rPr>
              <a:t>Publicar o jogo na Unity Play, criando ou enriquecendo seu portfólio profissional</a:t>
            </a:r>
          </a:p>
          <a:p>
            <a:pPr marL="857250" indent="-742950">
              <a:lnSpc>
                <a:spcPct val="150000"/>
              </a:lnSpc>
              <a:buFont typeface="+mj-lt"/>
              <a:buAutoNum type="arabicPeriod"/>
            </a:pPr>
            <a:endParaRPr lang="pt-BR" sz="24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E28AE1-3287-4E1C-B9CB-3E1C093D4D54}"/>
              </a:ext>
            </a:extLst>
          </p:cNvPr>
          <p:cNvSpPr txBox="1"/>
          <p:nvPr/>
        </p:nvSpPr>
        <p:spPr>
          <a:xfrm>
            <a:off x="618519" y="4066422"/>
            <a:ext cx="3367694" cy="212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ct val="150000"/>
              </a:lnSpc>
            </a:pPr>
            <a:r>
              <a:rPr lang="pt-BR" b="1" dirty="0">
                <a:latin typeface="Open Sans"/>
              </a:rPr>
              <a:t>Fonte:</a:t>
            </a:r>
            <a:br>
              <a:rPr lang="pt-BR" b="1" dirty="0">
                <a:latin typeface="Open Sans"/>
              </a:rPr>
            </a:br>
            <a:r>
              <a:rPr lang="pt-BR" sz="1800" dirty="0">
                <a:latin typeface="Open Sans"/>
              </a:rPr>
              <a:t>https://learn.unity.com/tutorial/introduction-to-space-shooter?uv=5.x&amp;projectId=5c5148e1edbc2a001fd5bdfe</a:t>
            </a:r>
            <a:endParaRPr lang="pt-BR" sz="48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6856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Destruindo objetos fora do limite de tela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1B3468-D337-4592-9D4D-7167A46B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537" y="2219325"/>
            <a:ext cx="6715125" cy="2419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229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7151919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Na pasta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Materials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projeto, selecione o material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prop_asteoroid_01_mat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altere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Mobile/Bumped Specular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adicione as 02 texturas com o mesmo nome conforme imagem ao lado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*Clique no botão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consertar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as modificações caso a Unity solicite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o model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prop_asteroid_01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aplique este material ao model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Repita os passos para os 03 asteroides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Aplicando material e textura aos 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B11F94-97C7-413A-8649-B949B6C55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84" y="1510770"/>
            <a:ext cx="3495485" cy="512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Crie um novo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Empty GO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nomeie-o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resete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seu transform e altere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Z Position do GO Asteroid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8.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Arraste e solte o model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prop_asteroid_01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deixe-o como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filho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resete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transform.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adicione um componente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RigidBody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 este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No componente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RigidBody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remova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gravidade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que o asteroide não caia no vazio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Adicione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Capsule Collider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modifique seu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raio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altura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envelopar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o asteroide como um todo (uma maneira mais eficiente é modificá-lo manualmente na cena do jogo com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mouse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 tecla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SHIFT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b="1" dirty="0">
                <a:solidFill>
                  <a:srgbClr val="455463"/>
                </a:solidFill>
                <a:latin typeface="Open Sans"/>
              </a:rPr>
              <a:t>Salve a cena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na Unity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testar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veja que o asteroide fica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parado.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Vamos criar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 C#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manipular este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nomeie-o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RandomRotator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Anexe o script ao asteroide e execute a Unity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testar.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Verifique que ao passar o tempo o asteroide perde velocidade, para resolver isso precisamos alterar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arrasto angular para 0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no componente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RigidBody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Teste novamente mas agora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atire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. Verifique que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não houve colisão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mesmo ambos possuindo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colisores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! Isso aconteceu porque tanto o asteroide com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míssil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estão usando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Triggers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e esses componentes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não possuem colisões físicas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não escrevemos nada nos Triggers para capturar o evento!!! Crie mais um novo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 C#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o nomeie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DestroyByContact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642D33F-A996-4006-A3B1-ABB35975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2078762"/>
            <a:ext cx="6038850" cy="2733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894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2" y="1780772"/>
            <a:ext cx="832401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Após criar 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DestroyByContact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anexá-lo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execute a Unity para testar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Verifique que o asteroide está sendo destruído assim que o jogo inicia. Isso é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BUG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!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Insira uma linha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depurar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este erro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antes de destruir o primeiro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execute novamente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Verifique que o que está sendo destruído é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Boundary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conforme mostra a imagem ao lado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Para resolver esse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bug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insira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TAG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GO Boundary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altere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criando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estrutura condicional simples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que verifica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tag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pelo nome e caso positivo realiza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return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83502D-2D14-45FE-A9CE-1BAB1C846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846" y="2039412"/>
            <a:ext cx="2543175" cy="3981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86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2" y="1780772"/>
            <a:ext cx="832401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algn="l">
              <a:lnSpc>
                <a:spcPct val="150000"/>
              </a:lnSpc>
            </a:pPr>
            <a:endParaRPr lang="pt-BR" sz="3600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Inimigos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E8994E-6B1E-4AEE-A5C8-BC4BAAC7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834624"/>
            <a:ext cx="6572250" cy="4391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794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Dentro da pasta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Prefabs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projeto vá ao diretório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VFX/Explosions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selecione o prefab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explosion_asteroid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clique 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Open Prefab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Insira 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DestroyByLifetime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com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lifetime = 1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Audio Source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arraste o áudio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Explosion_asteroid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o campo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AudioClip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Particle System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insira o material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part_spark_large_mat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Renderer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Adicione a textura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part_spark_large_dff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no campo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clique 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Edit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inserir as texturas nos materiais abaixo: 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part_glow_mat </a:t>
            </a:r>
            <a:r>
              <a:rPr lang="pt-BR" sz="32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 Default-Particle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Part_shockwave_mat </a:t>
            </a:r>
            <a:r>
              <a:rPr lang="pt-BR" sz="32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</a:t>
            </a:r>
            <a:r>
              <a:rPr lang="pt-BR" sz="3200" dirty="0">
                <a:solidFill>
                  <a:srgbClr val="455463"/>
                </a:solidFill>
                <a:latin typeface="Open Sans"/>
              </a:rPr>
              <a:t> part_shockwave_dff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sz="3200" dirty="0">
                <a:solidFill>
                  <a:srgbClr val="455463"/>
                </a:solidFill>
                <a:latin typeface="Open Sans"/>
              </a:rPr>
              <a:t>part_sparkTrails_mat </a:t>
            </a:r>
            <a:r>
              <a:rPr lang="pt-BR" sz="32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 part_spark_small_dff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Teste a explosão inserindo o prefab na guia </a:t>
            </a:r>
            <a:r>
              <a:rPr lang="pt-BR" sz="3600" b="1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Hierarchy</a:t>
            </a:r>
            <a:r>
              <a:rPr lang="pt-BR" sz="36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 do jogo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Repita os passos acima para todas as explosões</a:t>
            </a: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Inserindo materiais e texturas às explosões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Altere 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DestroyByContact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instanciar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explosão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antes do primeiro método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Destroy()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Dentro da pasta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Prefabs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projeto vá ao diretório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VFX/Explosions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selecione o prefab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explosion_asteroid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 arraste-o para dentro do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script c#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Na Unity selecione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insira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tag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com o mesmo nome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Voltando ao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DestroyByContact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adicione uma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estrutura condicional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após a instância da explosão que verifique a tag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instancia uma explosão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Execute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Unity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teste. Agora ocorrerá uma explosão quando acertamos um tiro no asteroide e quando colidirmos com ele nosso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será destruído e ocorrerá uma outra explosão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Agora vamos movimentar o asteroide. Anexe o script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Mover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também ao GO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altere o valor da variável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speed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-5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Salve o arquivo e teste novamente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Crie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prefab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Asteroid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delete-o da cena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salve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o projeto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Manipulando explosões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Explosões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Criar um novo projeto 2D na Unity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2020.2.10f1 LTS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nomeá-lo de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SpaceShooter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Após criar o projeto, descompactar e importar os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Assets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que estão em nosso GitHub</a:t>
            </a:r>
            <a:endParaRPr lang="pt-BR" sz="3600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Em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Player Settings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alterar a plataforma específica de build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WebGL (HTML 5)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Na guia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Game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adicionar uma nova resolução de tela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600 x 900 e nomeá-la de Web 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Salvar a nova configuração de layout como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Web 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Testar modificando alguns layouts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Mudar a perspectiva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3D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Assets e configurando o layout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o model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vehicle_playerShip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à cena e nomeá-lo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Player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02 materiais em seu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MeshRenderer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: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vehicle_playerShip_orange_dff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vehicle_playerShip_glass_mat</a:t>
            </a: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Resetar a posição, rotação e escala do Player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um componente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RigidBody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que o motor de física da Unity seja utilizado neste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GameObject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remover a seleção de gravidade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 err="1">
                <a:solidFill>
                  <a:srgbClr val="455463"/>
                </a:solidFill>
                <a:latin typeface="Open Sans"/>
              </a:rPr>
              <a:t>Adiconar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um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Capsule Collider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para detectarmos colisões neste GO: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a direção para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Z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o raio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0.51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a posição do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Gizmo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ter uma visão superior e encapsular o GO corretamente no colisor com Altura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1.62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o player na cena do jogo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um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Mesh Collider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ao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dentro do Mesh Collider adicionar 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mesh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player_ship_collider</a:t>
            </a: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Ativar a função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IsTrigger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do Mesh Collider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Na pasta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Prefabs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arrastar o sistema de partículas do motor chamado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engines_player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como filho de GO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Player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na guia Hierarchy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Adicionar os materiais aos dois sistemas de partículas e adicionar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tambés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as  texturas das partículas aos materiais:</a:t>
            </a: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 err="1">
                <a:solidFill>
                  <a:srgbClr val="455463"/>
                </a:solidFill>
                <a:latin typeface="Open Sans"/>
              </a:rPr>
              <a:t>part_jet_flare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 </a:t>
            </a:r>
            <a:r>
              <a:rPr lang="pt-BR" dirty="0" err="1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part_jet_flare_mat</a:t>
            </a:r>
            <a:endParaRPr lang="pt-BR" dirty="0">
              <a:solidFill>
                <a:srgbClr val="455463"/>
              </a:solidFill>
              <a:latin typeface="Open Sans"/>
              <a:sym typeface="Wingdings" panose="05000000000000000000" pitchFamily="2" charset="2"/>
            </a:endParaRPr>
          </a:p>
          <a:p>
            <a:pPr marL="1314450" lvl="1" indent="-742950" algn="l">
              <a:lnSpc>
                <a:spcPct val="150000"/>
              </a:lnSpc>
              <a:buFont typeface="+mj-lt"/>
              <a:buAutoNum type="alphaLcParenR"/>
            </a:pPr>
            <a:r>
              <a:rPr lang="pt-BR" dirty="0" err="1">
                <a:solidFill>
                  <a:srgbClr val="455463"/>
                </a:solidFill>
                <a:latin typeface="Open Sans"/>
              </a:rPr>
              <a:t>part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-_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jet_core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 </a:t>
            </a:r>
            <a:r>
              <a:rPr lang="pt-BR" dirty="0" err="1">
                <a:solidFill>
                  <a:srgbClr val="455463"/>
                </a:solidFill>
                <a:latin typeface="Open Sans"/>
                <a:sym typeface="Wingdings" panose="05000000000000000000" pitchFamily="2" charset="2"/>
              </a:rPr>
              <a:t>part_jet_core_mat</a:t>
            </a: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o player na cena do jogo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5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Mostrar a posição atual da câmera e que devemos modificar sua posição por se tratar de um jogo com câmera Top Down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Resetar o transform da câmera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o eixo X Rotation da câmera para 90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Mudar a projeção da câmera para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Orthographic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(caso não esteja) e 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Size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10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Fixar a posição do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Z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da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MainCamera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5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Clear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Flags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da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Camera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Solid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Color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black</a:t>
            </a: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Câmera e iluminação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6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No menu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Window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/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Rendering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/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Lightning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na seção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Environment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, verificar se a propriedade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Ambient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 Color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está definida como RGB(0, 0, 0)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Inserir uma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Directional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Light na cena, nomeá-la de Main Light e resetar sua Position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Selecione o Player na Hierarchy e verifique que ele possui uma Direction Light agora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Selecionar novamente a Main Light e resetar o Rotation, perceba que a nave ficará escura, mas ao movermos o eixo X da Rotation, a luz será refletida na nave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Selecione o eixo Y do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Gizmo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, mudando para a visão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TopDown</a:t>
            </a: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Modifique o eixo Y Rotation para -115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No componente Light da Main Light modifique o campo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Intensity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0.75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Câmera e iluminação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Duplicar o GO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Main Light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e renomeá-lo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Fill Light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Resetar </a:t>
            </a:r>
            <a:r>
              <a:rPr lang="pt-BR" b="1" dirty="0" err="1">
                <a:solidFill>
                  <a:srgbClr val="455463"/>
                </a:solidFill>
                <a:latin typeface="Open Sans"/>
              </a:rPr>
              <a:t>rotation</a:t>
            </a: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X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Rotation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5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125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Mudar 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intensidade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da luz do componente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Light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Fill Light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para 0.5 e altera a cor para RGB(128, 192, 192)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Duplicar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Fill Light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renomeá-lo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Rim Light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Desabilitar o componente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Fill Light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Selecionar novamente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Rim Light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resetar o transform e mudar sua cor para branco RGB(255,255,255) no componente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Light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Alterar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X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Rotation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-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15, o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65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intensidade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0.25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Volte para 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visão da Cena do jogo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, crie um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Empty GO 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e renomeie-o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Lighting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Reset 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transform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deste GO e arraste todos os objetos de iluminação recém-criados (Main, Fill e Rim Light)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455463"/>
                </a:solidFill>
                <a:latin typeface="Open Sans"/>
              </a:rPr>
              <a:t>Selecione o GO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Lighting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e altere seu eixo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de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Position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100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, com isto as iluminações ficarão distantes </a:t>
            </a:r>
            <a:r>
              <a:rPr lang="pt-BR" b="1" dirty="0">
                <a:solidFill>
                  <a:srgbClr val="455463"/>
                </a:solidFill>
                <a:latin typeface="Open Sans"/>
              </a:rPr>
              <a:t>100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</a:t>
            </a:r>
            <a:r>
              <a:rPr lang="pt-BR" dirty="0" err="1">
                <a:solidFill>
                  <a:srgbClr val="455463"/>
                </a:solidFill>
                <a:latin typeface="Open Sans"/>
              </a:rPr>
              <a:t>units</a:t>
            </a:r>
            <a:r>
              <a:rPr lang="pt-BR" dirty="0">
                <a:solidFill>
                  <a:srgbClr val="455463"/>
                </a:solidFill>
                <a:latin typeface="Open Sans"/>
              </a:rPr>
              <a:t> acima da nave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Câmera e iluminação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DF24D3-459E-41AD-BAF4-398DC8F6EBA4}"/>
              </a:ext>
            </a:extLst>
          </p:cNvPr>
          <p:cNvSpPr txBox="1">
            <a:spLocks/>
          </p:cNvSpPr>
          <p:nvPr/>
        </p:nvSpPr>
        <p:spPr>
          <a:xfrm>
            <a:off x="196531" y="1780772"/>
            <a:ext cx="11865943" cy="4498730"/>
          </a:xfrm>
          <a:prstGeom prst="rect">
            <a:avLst/>
          </a:prstGeom>
        </p:spPr>
        <p:txBody>
          <a:bodyPr vert="horz" wrap="square" lIns="9000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Adicione um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3D Quad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na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Hierarchy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resete seu transform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Altere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X Rotation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90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Remova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Mesh Collider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deste componente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Arraste e solte para dentro deste componente a textura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tile_nebula_green_dff</a:t>
            </a:r>
            <a:endParaRPr lang="pt-BR" sz="3600" b="1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texture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altere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mobile/Bumped Specular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Após aplicar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resete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transform Position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, mude para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visão de cena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de jogo e altere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escala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no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X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15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Y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30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a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MainCamera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aperte a tecla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F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ver como ficou e fazer ajustes caso necessário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Selecione novamente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Background (Quad)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altere o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 err="1">
                <a:solidFill>
                  <a:srgbClr val="455463"/>
                </a:solidFill>
                <a:latin typeface="Open Sans"/>
              </a:rPr>
              <a:t>Unlit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/Texture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. Com este </a:t>
            </a:r>
            <a:r>
              <a:rPr lang="pt-BR" sz="3600" dirty="0" err="1">
                <a:solidFill>
                  <a:srgbClr val="455463"/>
                </a:solidFill>
                <a:latin typeface="Open Sans"/>
              </a:rPr>
              <a:t>shadder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o cenário ficará mais puxado para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azul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o mais importante: sua iluminação ficará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independente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do nosso sistema de iluminação recém-criado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pt-BR" sz="3600" dirty="0">
                <a:solidFill>
                  <a:srgbClr val="455463"/>
                </a:solidFill>
                <a:latin typeface="Open Sans"/>
              </a:rPr>
              <a:t>Altere para 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visão de game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e veja como ficou. Muito provavelmente o Player ficou no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mesmo plano 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que o cenário e isso não pode ocorrer. Selecione 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background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e altere o eixo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Y</a:t>
            </a:r>
            <a:r>
              <a:rPr lang="pt-BR" sz="3600" dirty="0">
                <a:solidFill>
                  <a:srgbClr val="455463"/>
                </a:solidFill>
                <a:latin typeface="Open Sans"/>
              </a:rPr>
              <a:t> para </a:t>
            </a:r>
            <a:r>
              <a:rPr lang="pt-BR" sz="3600" b="1" dirty="0">
                <a:solidFill>
                  <a:srgbClr val="455463"/>
                </a:solidFill>
                <a:latin typeface="Open Sans"/>
              </a:rPr>
              <a:t>-10</a:t>
            </a: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  <a:p>
            <a:pPr marL="857250" indent="-742950" algn="l">
              <a:lnSpc>
                <a:spcPct val="150000"/>
              </a:lnSpc>
              <a:buFont typeface="+mj-lt"/>
              <a:buAutoNum type="arabicPeriod"/>
            </a:pPr>
            <a:endParaRPr lang="pt-BR" sz="3600" dirty="0">
              <a:solidFill>
                <a:srgbClr val="455463"/>
              </a:solidFill>
              <a:latin typeface="Open San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9723BA-D98D-430C-9BED-3CCF3E2B9F36}"/>
              </a:ext>
            </a:extLst>
          </p:cNvPr>
          <p:cNvSpPr txBox="1">
            <a:spLocks/>
          </p:cNvSpPr>
          <p:nvPr/>
        </p:nvSpPr>
        <p:spPr>
          <a:xfrm>
            <a:off x="196531" y="448254"/>
            <a:ext cx="8788849" cy="1062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3F55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E0580BE-18BE-4490-8F25-C70CB068D6DC}"/>
              </a:ext>
            </a:extLst>
          </p:cNvPr>
          <p:cNvCxnSpPr>
            <a:cxnSpLocks/>
          </p:cNvCxnSpPr>
          <p:nvPr/>
        </p:nvCxnSpPr>
        <p:spPr>
          <a:xfrm>
            <a:off x="196531" y="1212779"/>
            <a:ext cx="11333138" cy="0"/>
          </a:xfrm>
          <a:prstGeom prst="line">
            <a:avLst/>
          </a:prstGeom>
          <a:ln w="12700">
            <a:solidFill>
              <a:srgbClr val="3F55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7767CC58-1F87-4DC9-A0EE-B520EA7FE6F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3472" y="119175"/>
            <a:ext cx="1136326" cy="113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14212</TotalTime>
  <Words>2460</Words>
  <Application>Microsoft Office PowerPoint</Application>
  <PresentationFormat>Widescreen</PresentationFormat>
  <Paragraphs>276</Paragraphs>
  <Slides>28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Bauhaus 93</vt:lpstr>
      <vt:lpstr>Calibri</vt:lpstr>
      <vt:lpstr>Calibri Light</vt:lpstr>
      <vt:lpstr>Open Sans</vt:lpstr>
      <vt:lpstr>Tema do Office</vt:lpstr>
      <vt:lpstr>Space Shooter</vt:lpstr>
      <vt:lpstr>Objetivos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Alexandre Dionizio</dc:creator>
  <cp:lastModifiedBy>Alexandre</cp:lastModifiedBy>
  <cp:revision>310</cp:revision>
  <dcterms:created xsi:type="dcterms:W3CDTF">2017-07-26T19:32:34Z</dcterms:created>
  <dcterms:modified xsi:type="dcterms:W3CDTF">2021-06-08T03:20:32Z</dcterms:modified>
</cp:coreProperties>
</file>