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73" r:id="rId11"/>
  </p:sldMasterIdLst>
  <p:notesMasterIdLst>
    <p:notesMasterId r:id="rId38"/>
  </p:notesMasterIdLst>
  <p:handoutMasterIdLst>
    <p:handoutMasterId r:id="rId39"/>
  </p:handoutMasterIdLst>
  <p:sldIdLst>
    <p:sldId id="256" r:id="rId12"/>
    <p:sldId id="345" r:id="rId13"/>
    <p:sldId id="346" r:id="rId14"/>
    <p:sldId id="347" r:id="rId15"/>
    <p:sldId id="348" r:id="rId16"/>
    <p:sldId id="349" r:id="rId17"/>
    <p:sldId id="350" r:id="rId18"/>
    <p:sldId id="353" r:id="rId19"/>
    <p:sldId id="354" r:id="rId20"/>
    <p:sldId id="359" r:id="rId21"/>
    <p:sldId id="357" r:id="rId22"/>
    <p:sldId id="361" r:id="rId23"/>
    <p:sldId id="360" r:id="rId24"/>
    <p:sldId id="362" r:id="rId25"/>
    <p:sldId id="364" r:id="rId26"/>
    <p:sldId id="365" r:id="rId27"/>
    <p:sldId id="363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270" r:id="rId3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8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3243-7F0B-41A2-905E-C9E2B94E7A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78DC-1A0B-4D99-BB6E-7DD300AB7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Alertar diferença entre ALTER TABLE e UPDATE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49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Alertar diferença entre ALTER TABLE e UPDATE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54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Alertar diferença entre ALTER TABLE e UPDATE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10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Alertar diferença entre ALTER TABLE e UPDATE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2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Alertar diferença entre ALTER TABLE e UPDATE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3599D-8BFD-4177-8CCB-3AB8C86A19D2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1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Título da Aula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Nome do Professor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Slide Com Imagem (Foto)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 smtClean="0"/>
              <a:t>Exemplo – Tabela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Subtítulo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467544" y="731807"/>
            <a:ext cx="8208912" cy="3496127"/>
          </a:xfrm>
          <a:prstGeom prst="rect">
            <a:avLst/>
          </a:prstGeom>
        </p:spPr>
        <p:txBody>
          <a:bodyPr/>
          <a:lstStyle>
            <a:lvl1pPr algn="l">
              <a:defRPr sz="3000" b="0" baseline="0">
                <a:solidFill>
                  <a:srgbClr val="474748"/>
                </a:solidFill>
              </a:defRPr>
            </a:lvl1pPr>
          </a:lstStyle>
          <a:p>
            <a:r>
              <a:rPr lang="pt-BR" dirty="0" smtClean="0"/>
              <a:t>Caro(a) professor(a), este material tem c objetivo</a:t>
            </a:r>
            <a:br>
              <a:rPr lang="pt-BR" dirty="0" smtClean="0"/>
            </a:br>
            <a:r>
              <a:rPr lang="pt-BR" dirty="0" smtClean="0"/>
              <a:t>de auxiliar a preparação dos seus slides que serão</a:t>
            </a:r>
            <a:br>
              <a:rPr lang="pt-BR" dirty="0" smtClean="0"/>
            </a:br>
            <a:r>
              <a:rPr lang="pt-BR" dirty="0" smtClean="0"/>
              <a:t>usados para gravações das </a:t>
            </a:r>
            <a:r>
              <a:rPr lang="pt-BR" dirty="0" err="1" smtClean="0"/>
              <a:t>videoaulas</a:t>
            </a:r>
            <a:r>
              <a:rPr lang="pt-BR" dirty="0" smtClean="0"/>
              <a:t> da PUC Minas Virtual.</a:t>
            </a:r>
            <a:br>
              <a:rPr lang="pt-BR" dirty="0" smtClean="0"/>
            </a:br>
            <a:r>
              <a:rPr lang="pt-BR" dirty="0" smtClean="0"/>
              <a:t>Os slides, geralmente, são intercalados com a imagem do professor. Enquanto os slides aparecem</a:t>
            </a:r>
            <a:br>
              <a:rPr lang="pt-BR" dirty="0" smtClean="0"/>
            </a:br>
            <a:r>
              <a:rPr lang="pt-BR" dirty="0" smtClean="0"/>
              <a:t>na tela, o professor deve lê-los ou explicá-los.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411601"/>
            <a:ext cx="8280920" cy="2952328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 </a:t>
            </a:r>
            <a:r>
              <a:rPr lang="pt-BR" dirty="0" err="1" smtClean="0"/>
              <a:t>texto</a:t>
            </a:r>
            <a:r>
              <a:rPr lang="pt-BR" dirty="0" smtClean="0"/>
              <a:t>, texto, texto, texto, texto, texto.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1347614"/>
            <a:ext cx="8280920" cy="2952328"/>
          </a:xfrm>
          <a:prstGeom prst="rect">
            <a:avLst/>
          </a:prstGeom>
        </p:spPr>
        <p:txBody>
          <a:bodyPr anchor="ctr"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7BEBB"/>
              </a:buClr>
              <a:buSzTx/>
              <a:buFont typeface="Arial" panose="020B0604020202020204" pitchFamily="34" charset="0"/>
              <a:buChar char="•"/>
              <a:tabLst/>
              <a:defRPr sz="2000" b="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</a:t>
            </a:r>
            <a:r>
              <a:rPr lang="pt-BR" dirty="0"/>
              <a:t> </a:t>
            </a:r>
            <a:r>
              <a:rPr lang="pt-BR" dirty="0" smtClean="0"/>
              <a:t>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12B540F-03CC-4CA0-9715-5D7581CE2FDE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112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71473" y="1267585"/>
            <a:ext cx="4032448" cy="3096344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</a:t>
            </a:r>
          </a:p>
          <a:p>
            <a:r>
              <a:rPr lang="pt-BR" dirty="0" smtClean="0"/>
              <a:t>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5536" y="459455"/>
            <a:ext cx="4032448" cy="380038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47474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Texto, texto, texto, texto, texto, texto, texto, texto, texto, texto, texto, texto, texto, texto, texto, texto, texto, texto, texto, texto.</a:t>
            </a:r>
          </a:p>
          <a:p>
            <a:endParaRPr lang="pt-BR" dirty="0" smtClean="0"/>
          </a:p>
          <a:p>
            <a:r>
              <a:rPr lang="pt-BR" dirty="0" smtClean="0"/>
              <a:t>Texto, texto, texto, texto, texto, texto, texto, texto, texto, texto, texto, texto, texto, texto, texto, texto, texto, texto, texto, texto, texto, texto, texto, texto, texto.</a:t>
            </a:r>
          </a:p>
        </p:txBody>
      </p:sp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676775"/>
            <a:ext cx="22304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3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635646"/>
            <a:ext cx="7344816" cy="1125968"/>
          </a:xfrm>
        </p:spPr>
        <p:txBody>
          <a:bodyPr/>
          <a:lstStyle/>
          <a:p>
            <a:r>
              <a:rPr lang="pt-BR" sz="2800" dirty="0"/>
              <a:t>Unidade </a:t>
            </a:r>
            <a:r>
              <a:rPr lang="pt-BR" sz="2800" dirty="0" smtClean="0"/>
              <a:t>5: Linguagem SQL </a:t>
            </a:r>
            <a:br>
              <a:rPr lang="pt-BR" sz="2800" dirty="0" smtClean="0"/>
            </a:br>
            <a:r>
              <a:rPr lang="pt-BR" sz="2800" dirty="0" smtClean="0"/>
              <a:t>5.1 Linguagem </a:t>
            </a:r>
            <a:r>
              <a:rPr lang="pt-BR" sz="2800" dirty="0" smtClean="0"/>
              <a:t>de Definição de Dados (DDL) – Criação de Tabelas (CREATE TABLE)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Rodrigo </a:t>
            </a:r>
            <a:r>
              <a:rPr lang="pt-BR" dirty="0" err="1" smtClean="0"/>
              <a:t>Baroni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59582"/>
            <a:ext cx="8534400" cy="3741018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CREATE TABLE Funcionario (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    </a:t>
            </a:r>
            <a:r>
              <a:rPr lang="en-US" altLang="pt-BR" sz="2200" dirty="0"/>
              <a:t>Matric INT NOT NULL</a:t>
            </a:r>
            <a:r>
              <a:rPr lang="en-US" altLang="pt-BR" sz="2200" dirty="0" smtClean="0"/>
              <a:t>,  Nome </a:t>
            </a:r>
            <a:r>
              <a:rPr lang="en-US" altLang="pt-BR" sz="2200" dirty="0"/>
              <a:t>CHAR(30) NOT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    </a:t>
            </a:r>
            <a:r>
              <a:rPr lang="en-US" altLang="pt-BR" sz="2200" dirty="0" err="1"/>
              <a:t>Salario</a:t>
            </a:r>
            <a:r>
              <a:rPr lang="en-US" altLang="pt-BR" sz="2200" dirty="0"/>
              <a:t> MONEY NOT NULL</a:t>
            </a:r>
            <a:r>
              <a:rPr lang="en-US" altLang="pt-BR" sz="2200" dirty="0" smtClean="0"/>
              <a:t>, </a:t>
            </a:r>
            <a:r>
              <a:rPr lang="pt-BR" altLang="pt-BR" sz="2200" dirty="0" smtClean="0"/>
              <a:t>Cargo </a:t>
            </a:r>
            <a:r>
              <a:rPr lang="pt-BR" altLang="pt-BR" sz="2200" dirty="0"/>
              <a:t>CHAR(15) DEFAULT ‘Analista‘,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pt-BR" altLang="pt-BR" sz="2200" dirty="0" smtClean="0"/>
              <a:t>    Estado CHAR(2) NOT NULL, </a:t>
            </a:r>
            <a:r>
              <a:rPr lang="en-US" altLang="pt-BR" sz="2200" dirty="0" err="1" smtClean="0"/>
              <a:t>Cod_Depto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SMALLINT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PK_Funcionario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PRIMARY KEY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Matric),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</a:t>
            </a:r>
            <a:r>
              <a:rPr lang="en-US" altLang="pt-BR" sz="2200" b="1" dirty="0"/>
              <a:t>CONSTRAINT </a:t>
            </a:r>
            <a:r>
              <a:rPr lang="en-US" altLang="pt-BR" sz="2200" b="1" dirty="0" err="1" smtClean="0"/>
              <a:t>UQ_Nome</a:t>
            </a:r>
            <a:r>
              <a:rPr lang="en-US" altLang="pt-BR" sz="2200" b="1" dirty="0" smtClean="0"/>
              <a:t> </a:t>
            </a:r>
            <a:r>
              <a:rPr lang="en-US" altLang="pt-BR" sz="2200" b="1" dirty="0"/>
              <a:t>UNIQUE </a:t>
            </a:r>
            <a:r>
              <a:rPr lang="en-US" altLang="pt-BR" sz="2200" b="1" dirty="0" smtClean="0"/>
              <a:t>(</a:t>
            </a:r>
            <a:r>
              <a:rPr lang="en-US" altLang="pt-BR" sz="2200" b="1" dirty="0"/>
              <a:t>Nome),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FK_Func_Depto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FOREIGN KEY (</a:t>
            </a:r>
            <a:r>
              <a:rPr lang="en-US" altLang="pt-BR" sz="2200" dirty="0" err="1"/>
              <a:t>Cod_Depto</a:t>
            </a:r>
            <a:r>
              <a:rPr lang="en-US" altLang="pt-BR" sz="2200" dirty="0"/>
              <a:t>) REFERENCES </a:t>
            </a:r>
            <a:r>
              <a:rPr lang="pt-BR" altLang="pt-BR" sz="2200" dirty="0"/>
              <a:t>Departamento (</a:t>
            </a:r>
            <a:r>
              <a:rPr lang="pt-BR" altLang="pt-BR" sz="2200" dirty="0" err="1"/>
              <a:t>Cod_Depto</a:t>
            </a:r>
            <a:r>
              <a:rPr lang="pt-BR" altLang="pt-BR" sz="2200" dirty="0"/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/>
              <a:t>	CONSTRAINT </a:t>
            </a:r>
            <a:r>
              <a:rPr lang="pt-BR" altLang="pt-BR" sz="2200" dirty="0" err="1"/>
              <a:t>checkestado</a:t>
            </a:r>
            <a:r>
              <a:rPr lang="pt-BR" altLang="pt-BR" sz="2200" dirty="0"/>
              <a:t> CHECK (Estado IN (‘MG’, ‘RJ’, ‘SP’))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Exemplo de SQL-DDL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8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266" y="1131590"/>
            <a:ext cx="8229600" cy="2914650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</a:pPr>
            <a:r>
              <a:rPr lang="pt-BR" altLang="pt-BR" sz="2400" b="1" dirty="0"/>
              <a:t>FOREIGN KEY </a:t>
            </a:r>
            <a:r>
              <a:rPr lang="pt-BR" altLang="pt-BR" sz="2400" b="1" i="1" dirty="0" err="1"/>
              <a:t>constraint</a:t>
            </a:r>
            <a:r>
              <a:rPr lang="pt-BR" altLang="pt-BR" sz="2400" b="1" dirty="0"/>
              <a:t>:</a:t>
            </a:r>
            <a:r>
              <a:rPr lang="pt-BR" altLang="pt-BR" sz="2400" dirty="0"/>
              <a:t> a chave estrangeira pode admitir valores nulos ou valores válidos de uma chave primária da tabela referenciada.</a:t>
            </a:r>
          </a:p>
          <a:p>
            <a:pPr>
              <a:lnSpc>
                <a:spcPct val="96000"/>
              </a:lnSpc>
              <a:spcAft>
                <a:spcPts val="300"/>
              </a:spcAft>
            </a:pPr>
            <a:r>
              <a:rPr lang="pt-BR" altLang="pt-BR" sz="2400" dirty="0"/>
              <a:t>A restrição de chave estrangeira nunca permitirá o cadastramento de um valor inexistente de chave primária </a:t>
            </a:r>
          </a:p>
          <a:p>
            <a:pPr>
              <a:lnSpc>
                <a:spcPct val="96000"/>
              </a:lnSpc>
              <a:spcAft>
                <a:spcPts val="300"/>
              </a:spcAft>
            </a:pPr>
            <a:r>
              <a:rPr lang="pt-BR" altLang="pt-BR" sz="2400" dirty="0"/>
              <a:t>A tabela referenciada deve ter a chave primária já criada</a:t>
            </a:r>
          </a:p>
          <a:p>
            <a:pPr>
              <a:lnSpc>
                <a:spcPct val="96000"/>
              </a:lnSpc>
              <a:spcAft>
                <a:spcPts val="300"/>
              </a:spcAft>
            </a:pPr>
            <a:r>
              <a:rPr lang="pt-BR" altLang="pt-BR" sz="2400" dirty="0"/>
              <a:t>Esta restrição de chave estrangeira </a:t>
            </a:r>
            <a:r>
              <a:rPr lang="pt-BR" altLang="pt-BR" sz="2400" dirty="0" smtClean="0"/>
              <a:t>usualmente não </a:t>
            </a:r>
            <a:r>
              <a:rPr lang="pt-BR" altLang="pt-BR" sz="2400" dirty="0"/>
              <a:t>cria índices automaticamente.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26" y="1851670"/>
            <a:ext cx="124110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Restrição de Chave Estrangeira (FK)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7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26" y="1851670"/>
            <a:ext cx="124110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Integridade Referencial Declarativa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3"/>
            <a:ext cx="71287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10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59582"/>
            <a:ext cx="8534400" cy="3741018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CREATE TABLE Funcionario (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    </a:t>
            </a:r>
            <a:r>
              <a:rPr lang="en-US" altLang="pt-BR" sz="2200" dirty="0"/>
              <a:t>Matric INT NOT NULL</a:t>
            </a:r>
            <a:r>
              <a:rPr lang="en-US" altLang="pt-BR" sz="2200" dirty="0" smtClean="0"/>
              <a:t>,  Nome </a:t>
            </a:r>
            <a:r>
              <a:rPr lang="en-US" altLang="pt-BR" sz="2200" dirty="0"/>
              <a:t>CHAR(30) NOT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    </a:t>
            </a:r>
            <a:r>
              <a:rPr lang="en-US" altLang="pt-BR" sz="2200" dirty="0" err="1"/>
              <a:t>Salario</a:t>
            </a:r>
            <a:r>
              <a:rPr lang="en-US" altLang="pt-BR" sz="2200" dirty="0"/>
              <a:t> MONEY NOT NULL</a:t>
            </a:r>
            <a:r>
              <a:rPr lang="en-US" altLang="pt-BR" sz="2200" dirty="0" smtClean="0"/>
              <a:t>, </a:t>
            </a:r>
            <a:r>
              <a:rPr lang="pt-BR" altLang="pt-BR" sz="2200" dirty="0" smtClean="0"/>
              <a:t>Cargo </a:t>
            </a:r>
            <a:r>
              <a:rPr lang="pt-BR" altLang="pt-BR" sz="2200" dirty="0"/>
              <a:t>CHAR(15) DEFAULT ‘Analista‘,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pt-BR" altLang="pt-BR" sz="2200" dirty="0" smtClean="0"/>
              <a:t>    Estado CHAR(2) NOT NULL, </a:t>
            </a:r>
            <a:r>
              <a:rPr lang="en-US" altLang="pt-BR" sz="2200" dirty="0" err="1" smtClean="0"/>
              <a:t>Cod_Depto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SMALLINT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PK_Funcionario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PRIMARY KEY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Matric),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UQ_Nome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UNIQUE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Nome),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</a:t>
            </a:r>
            <a:r>
              <a:rPr lang="en-US" altLang="pt-BR" sz="2200" b="1" dirty="0"/>
              <a:t>CONSTRAINT </a:t>
            </a:r>
            <a:r>
              <a:rPr lang="en-US" altLang="pt-BR" sz="2200" b="1" dirty="0" err="1" smtClean="0"/>
              <a:t>FK_Func_Depto</a:t>
            </a:r>
            <a:r>
              <a:rPr lang="en-US" altLang="pt-BR" sz="2200" b="1" dirty="0" smtClean="0"/>
              <a:t> </a:t>
            </a:r>
            <a:r>
              <a:rPr lang="en-US" altLang="pt-BR" sz="2200" b="1" dirty="0"/>
              <a:t>FOREIGN KEY (</a:t>
            </a:r>
            <a:r>
              <a:rPr lang="en-US" altLang="pt-BR" sz="2200" b="1" dirty="0" err="1"/>
              <a:t>Cod_Depto</a:t>
            </a:r>
            <a:r>
              <a:rPr lang="en-US" altLang="pt-BR" sz="2200" b="1" dirty="0"/>
              <a:t>) REFERENCES </a:t>
            </a:r>
            <a:r>
              <a:rPr lang="pt-BR" altLang="pt-BR" sz="2200" b="1" dirty="0"/>
              <a:t>Departamento (</a:t>
            </a:r>
            <a:r>
              <a:rPr lang="pt-BR" altLang="pt-BR" sz="2200" b="1" dirty="0" err="1"/>
              <a:t>Cod_Depto</a:t>
            </a:r>
            <a:r>
              <a:rPr lang="pt-BR" altLang="pt-BR" sz="2200" b="1" dirty="0" smtClean="0"/>
              <a:t>) ON DELETE RESTRICT,</a:t>
            </a:r>
            <a:endParaRPr lang="pt-BR" altLang="pt-BR" sz="2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/>
              <a:t>	CONSTRAINT </a:t>
            </a:r>
            <a:r>
              <a:rPr lang="pt-BR" altLang="pt-BR" sz="2200" dirty="0" err="1"/>
              <a:t>checkestado</a:t>
            </a:r>
            <a:r>
              <a:rPr lang="pt-BR" altLang="pt-BR" sz="2200" dirty="0"/>
              <a:t> CHECK (Estado IN (‘MG’, ‘RJ’, ‘SP’))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Exemplo de SQL-DDL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8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98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FOREIGN KEY (FK)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5820" y="2819068"/>
            <a:ext cx="7475220" cy="1685077"/>
          </a:xfrm>
          <a:prstGeom prst="rect">
            <a:avLst/>
          </a:prstGeom>
          <a:solidFill>
            <a:srgbClr val="FFE38B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</a:t>
            </a:r>
            <a:endParaRPr lang="pt-BR" altLang="pt-BR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(id number(3) CONSTRAINT 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produto_id_pk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PRIMARY  KEY,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pt-BR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nome varchar2(25) CONSTRAINT </a:t>
            </a:r>
            <a:r>
              <a:rPr lang="pt-BR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produto_nome_nn</a:t>
            </a:r>
            <a:r>
              <a:rPr lang="pt-BR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NOT NULL),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descricao</a:t>
            </a:r>
            <a:r>
              <a:rPr lang="pt-BR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varchar2(25) CONSTRAINT </a:t>
            </a:r>
            <a:r>
              <a:rPr lang="pt-BR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produto_descrição_uk</a:t>
            </a:r>
            <a:r>
              <a:rPr lang="pt-BR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UNIQUE,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number(8,2) CONSTRAINT 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produto_preco_ck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CHECK (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&gt;50),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pt-BR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id_categoria</a:t>
            </a:r>
            <a:r>
              <a:rPr lang="en-US" altLang="pt-BR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number(3) CONSTRAINT </a:t>
            </a:r>
            <a:r>
              <a:rPr lang="en-US" altLang="pt-BR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produto_id_categoria_fk</a:t>
            </a:r>
            <a:r>
              <a:rPr lang="en-US" altLang="pt-BR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REFERENCES </a:t>
            </a:r>
            <a:r>
              <a:rPr lang="en-US" altLang="pt-BR" sz="15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categoria</a:t>
            </a:r>
            <a:r>
              <a:rPr lang="en-US" altLang="pt-BR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(id)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altLang="pt-BR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2960" y="1590392"/>
            <a:ext cx="7475220" cy="761747"/>
          </a:xfrm>
          <a:prstGeom prst="rect">
            <a:avLst/>
          </a:prstGeom>
          <a:solidFill>
            <a:srgbClr val="FFE38B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categoria</a:t>
            </a:r>
            <a:endParaRPr lang="pt-BR" altLang="pt-BR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(id number(3) CONSTRAINT </a:t>
            </a:r>
            <a:r>
              <a:rPr lang="en-US" altLang="pt-BR" sz="15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categoria_id_pk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PRIMARY  KEY,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pt-BR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nome varchar2(25)</a:t>
            </a:r>
            <a:r>
              <a:rPr lang="en-US" altLang="pt-BR" sz="15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t-BR" altLang="pt-BR" sz="15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5820" y="1203598"/>
            <a:ext cx="1213922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Tabela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pai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45820" y="2442042"/>
            <a:ext cx="1358192" cy="37702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Tabela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filha</a:t>
            </a:r>
            <a:endParaRPr lang="pt-B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3402557" y="475505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Restrição de </a:t>
            </a:r>
            <a:r>
              <a:rPr lang="pt-BR" altLang="pt-BR" i="1" dirty="0" smtClean="0">
                <a:solidFill>
                  <a:schemeClr val="bg1"/>
                </a:solidFill>
              </a:rPr>
              <a:t>Default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9" y="1437085"/>
            <a:ext cx="8713787" cy="3407569"/>
          </a:xfrm>
        </p:spPr>
        <p:txBody>
          <a:bodyPr/>
          <a:lstStyle/>
          <a:p>
            <a:pPr>
              <a:lnSpc>
                <a:spcPct val="96000"/>
              </a:lnSpc>
            </a:pPr>
            <a:r>
              <a:rPr lang="pt-BR" altLang="pt-BR" sz="2800" b="1" dirty="0"/>
              <a:t>DEFAULT </a:t>
            </a:r>
            <a:r>
              <a:rPr lang="pt-BR" altLang="pt-BR" sz="2800" b="1" i="1" dirty="0" err="1"/>
              <a:t>constraint</a:t>
            </a:r>
            <a:r>
              <a:rPr lang="pt-BR" altLang="pt-BR" sz="2800" b="1" dirty="0"/>
              <a:t>:</a:t>
            </a:r>
            <a:r>
              <a:rPr lang="pt-BR" altLang="pt-BR" sz="2800" dirty="0"/>
              <a:t> especifica o valor default que será gravado em uma coluna quando o valor do campo não for informado no momento do INSERT.</a:t>
            </a:r>
          </a:p>
          <a:p>
            <a:pPr>
              <a:lnSpc>
                <a:spcPct val="96000"/>
              </a:lnSpc>
            </a:pPr>
            <a:r>
              <a:rPr lang="pt-BR" altLang="pt-BR" sz="2800" dirty="0"/>
              <a:t>Pode ser feito na frente do campo ou através de </a:t>
            </a:r>
            <a:r>
              <a:rPr lang="pt-BR" altLang="pt-BR" sz="2800" dirty="0" err="1"/>
              <a:t>Constraint</a:t>
            </a:r>
            <a:endParaRPr lang="pt-BR" altLang="pt-BR" sz="2800" dirty="0"/>
          </a:p>
          <a:p>
            <a:pPr>
              <a:buFont typeface="Wingdings" pitchFamily="2" charset="2"/>
              <a:buNone/>
            </a:pPr>
            <a:r>
              <a:rPr lang="en-US" altLang="pt-BR" sz="2000" dirty="0"/>
              <a:t>[CONSTRAINT </a:t>
            </a:r>
            <a:r>
              <a:rPr lang="en-US" altLang="pt-BR" sz="2000" i="1" dirty="0" err="1"/>
              <a:t>constraint_name</a:t>
            </a:r>
            <a:r>
              <a:rPr lang="en-US" altLang="pt-BR" sz="2000" dirty="0"/>
              <a:t>]</a:t>
            </a:r>
            <a:br>
              <a:rPr lang="en-US" altLang="pt-BR" sz="2000" dirty="0"/>
            </a:br>
            <a:r>
              <a:rPr lang="en-US" altLang="pt-BR" sz="2000" dirty="0"/>
              <a:t>	DEFAULT {</a:t>
            </a:r>
            <a:r>
              <a:rPr lang="en-US" altLang="pt-BR" sz="2000" i="1" dirty="0" err="1"/>
              <a:t>constant</a:t>
            </a:r>
            <a:r>
              <a:rPr lang="en-US" altLang="pt-BR" sz="2000" dirty="0" err="1"/>
              <a:t>_</a:t>
            </a:r>
            <a:r>
              <a:rPr lang="en-US" altLang="pt-BR" sz="2000" i="1" dirty="0" err="1"/>
              <a:t>expression</a:t>
            </a:r>
            <a:r>
              <a:rPr lang="en-US" altLang="pt-BR" sz="2000" dirty="0"/>
              <a:t> | NULL}</a:t>
            </a:r>
            <a:br>
              <a:rPr lang="en-US" altLang="pt-BR" sz="2000" dirty="0"/>
            </a:br>
            <a:r>
              <a:rPr lang="en-US" altLang="pt-BR" sz="2000" dirty="0"/>
              <a:t>		[FOR </a:t>
            </a:r>
            <a:r>
              <a:rPr lang="en-US" altLang="pt-BR" sz="2000" i="1" dirty="0" err="1"/>
              <a:t>col_name</a:t>
            </a:r>
            <a:r>
              <a:rPr lang="en-US" altLang="pt-BR" sz="2000" dirty="0"/>
              <a:t>]</a:t>
            </a:r>
          </a:p>
          <a:p>
            <a:endParaRPr lang="pt-BR" alt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265" y="-28525"/>
            <a:ext cx="1363216" cy="136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17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59582"/>
            <a:ext cx="8534400" cy="3741018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CREATE TABLE Funcionario (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    </a:t>
            </a:r>
            <a:r>
              <a:rPr lang="en-US" altLang="pt-BR" sz="2200" dirty="0"/>
              <a:t>Matric INT NOT NULL</a:t>
            </a:r>
            <a:r>
              <a:rPr lang="en-US" altLang="pt-BR" sz="2200" dirty="0" smtClean="0"/>
              <a:t>,  Nome </a:t>
            </a:r>
            <a:r>
              <a:rPr lang="en-US" altLang="pt-BR" sz="2200" dirty="0"/>
              <a:t>CHAR(30) NOT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    </a:t>
            </a:r>
            <a:r>
              <a:rPr lang="en-US" altLang="pt-BR" sz="2200" dirty="0" err="1"/>
              <a:t>Salario</a:t>
            </a:r>
            <a:r>
              <a:rPr lang="en-US" altLang="pt-BR" sz="2200" dirty="0"/>
              <a:t> MONEY NOT NULL</a:t>
            </a:r>
            <a:r>
              <a:rPr lang="en-US" altLang="pt-BR" sz="2200" dirty="0" smtClean="0"/>
              <a:t>, </a:t>
            </a:r>
            <a:r>
              <a:rPr lang="pt-BR" altLang="pt-BR" sz="2200" b="1" dirty="0" smtClean="0"/>
              <a:t>Cargo </a:t>
            </a:r>
            <a:r>
              <a:rPr lang="pt-BR" altLang="pt-BR" sz="2200" b="1" dirty="0"/>
              <a:t>CHAR(15) DEFAULT ‘Analista‘,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pt-BR" altLang="pt-BR" sz="2200" dirty="0" smtClean="0"/>
              <a:t>    Estado CHAR(2) NOT NULL, </a:t>
            </a:r>
            <a:r>
              <a:rPr lang="en-US" altLang="pt-BR" sz="2200" dirty="0" err="1" smtClean="0"/>
              <a:t>Cod_Depto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SMALLINT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PK_Funcionario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PRIMARY KEY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Matric),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UQ_Nome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UNIQUE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Nome),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FK_Func_Depto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FOREIGN KEY (</a:t>
            </a:r>
            <a:r>
              <a:rPr lang="en-US" altLang="pt-BR" sz="2200" dirty="0" err="1"/>
              <a:t>Cod_Depto</a:t>
            </a:r>
            <a:r>
              <a:rPr lang="en-US" altLang="pt-BR" sz="2200" dirty="0"/>
              <a:t>) REFERENCES </a:t>
            </a:r>
            <a:r>
              <a:rPr lang="pt-BR" altLang="pt-BR" sz="2200" dirty="0"/>
              <a:t>Departamento (</a:t>
            </a:r>
            <a:r>
              <a:rPr lang="pt-BR" altLang="pt-BR" sz="2200" dirty="0" err="1"/>
              <a:t>Cod_Depto</a:t>
            </a:r>
            <a:r>
              <a:rPr lang="pt-BR" altLang="pt-BR" sz="2200" dirty="0" smtClean="0"/>
              <a:t>) ON DELETE RESTRICT,</a:t>
            </a:r>
            <a:endParaRPr lang="pt-BR" altLang="pt-BR" sz="22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/>
              <a:t>	CONSTRAINT </a:t>
            </a:r>
            <a:r>
              <a:rPr lang="pt-BR" altLang="pt-BR" sz="2200" dirty="0" err="1"/>
              <a:t>checkestado</a:t>
            </a:r>
            <a:r>
              <a:rPr lang="pt-BR" altLang="pt-BR" sz="2200" dirty="0"/>
              <a:t> CHECK (Estado IN (‘MG’, ‘RJ’, ‘SP’))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Exemplo de SQL-DDL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Restrição de Verificação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6000"/>
              </a:lnSpc>
            </a:pPr>
            <a:r>
              <a:rPr lang="pt-BR" altLang="pt-BR" b="1" dirty="0"/>
              <a:t>CHECK </a:t>
            </a:r>
            <a:r>
              <a:rPr lang="pt-BR" altLang="pt-BR" b="1" i="1" dirty="0" err="1"/>
              <a:t>constraint</a:t>
            </a:r>
            <a:r>
              <a:rPr lang="pt-BR" altLang="pt-BR" b="1" dirty="0"/>
              <a:t>(</a:t>
            </a:r>
            <a:r>
              <a:rPr lang="pt-BR" altLang="pt-BR" b="1" i="1" dirty="0"/>
              <a:t>s</a:t>
            </a:r>
            <a:r>
              <a:rPr lang="pt-BR" altLang="pt-BR" b="1" dirty="0"/>
              <a:t>): </a:t>
            </a:r>
            <a:r>
              <a:rPr lang="pt-BR" altLang="pt-BR" dirty="0" smtClean="0"/>
              <a:t>define a condição que cada coluna deve satisfazer</a:t>
            </a:r>
            <a:endParaRPr lang="pt-BR" altLang="pt-BR" dirty="0"/>
          </a:p>
          <a:p>
            <a:pPr>
              <a:buFont typeface="Wingdings" pitchFamily="2" charset="2"/>
              <a:buNone/>
            </a:pPr>
            <a:r>
              <a:rPr lang="en-US" altLang="pt-BR" sz="2400" dirty="0"/>
              <a:t>[CONSTRAINT </a:t>
            </a:r>
            <a:r>
              <a:rPr lang="en-US" altLang="pt-BR" sz="2400" i="1" dirty="0" err="1"/>
              <a:t>constraint_name</a:t>
            </a:r>
            <a:r>
              <a:rPr lang="en-US" altLang="pt-BR" sz="2400" dirty="0"/>
              <a:t>]</a:t>
            </a:r>
            <a:br>
              <a:rPr lang="en-US" altLang="pt-BR" sz="2400" dirty="0"/>
            </a:br>
            <a:r>
              <a:rPr lang="en-US" altLang="pt-BR" sz="2400" dirty="0"/>
              <a:t>CHECK  </a:t>
            </a:r>
            <a:r>
              <a:rPr lang="en-US" altLang="pt-BR" sz="2400" b="1" dirty="0"/>
              <a:t>(</a:t>
            </a:r>
            <a:r>
              <a:rPr lang="en-US" altLang="pt-BR" sz="2400" i="1" dirty="0"/>
              <a:t>expression</a:t>
            </a:r>
            <a:r>
              <a:rPr lang="en-US" altLang="pt-BR" sz="2400" b="1" dirty="0"/>
              <a:t>)</a:t>
            </a:r>
            <a:endParaRPr lang="pt-BR" altLang="pt-BR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28371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999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59582"/>
            <a:ext cx="8534400" cy="3741018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CREATE TABLE Funcionario (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    </a:t>
            </a:r>
            <a:r>
              <a:rPr lang="en-US" altLang="pt-BR" sz="2200" dirty="0"/>
              <a:t>Matric INT NOT NULL</a:t>
            </a:r>
            <a:r>
              <a:rPr lang="en-US" altLang="pt-BR" sz="2200" dirty="0" smtClean="0"/>
              <a:t>,  Nome </a:t>
            </a:r>
            <a:r>
              <a:rPr lang="en-US" altLang="pt-BR" sz="2200" dirty="0"/>
              <a:t>CHAR(30) NOT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    </a:t>
            </a:r>
            <a:r>
              <a:rPr lang="en-US" altLang="pt-BR" sz="2200" dirty="0" err="1"/>
              <a:t>Salario</a:t>
            </a:r>
            <a:r>
              <a:rPr lang="en-US" altLang="pt-BR" sz="2200" dirty="0"/>
              <a:t> MONEY NOT NULL</a:t>
            </a:r>
            <a:r>
              <a:rPr lang="en-US" altLang="pt-BR" sz="2200" dirty="0" smtClean="0"/>
              <a:t>, </a:t>
            </a:r>
            <a:r>
              <a:rPr lang="pt-BR" altLang="pt-BR" sz="2200" dirty="0" smtClean="0"/>
              <a:t>Cargo </a:t>
            </a:r>
            <a:r>
              <a:rPr lang="pt-BR" altLang="pt-BR" sz="2200" dirty="0"/>
              <a:t>CHAR(15) DEFAULT ‘Analista‘,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pt-BR" altLang="pt-BR" sz="2200" dirty="0" smtClean="0"/>
              <a:t>    Estado CHAR(2) NOT NULL, </a:t>
            </a:r>
            <a:r>
              <a:rPr lang="en-US" altLang="pt-BR" sz="2200" dirty="0" err="1" smtClean="0"/>
              <a:t>Cod_Depto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SMALLINT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PK_Funcionario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PRIMARY KEY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Matric),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UQ_Nome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UNIQUE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Nome),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FK_Func_Depto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FOREIGN KEY (</a:t>
            </a:r>
            <a:r>
              <a:rPr lang="en-US" altLang="pt-BR" sz="2200" dirty="0" err="1"/>
              <a:t>Cod_Depto</a:t>
            </a:r>
            <a:r>
              <a:rPr lang="en-US" altLang="pt-BR" sz="2200" dirty="0"/>
              <a:t>) REFERENCES </a:t>
            </a:r>
            <a:r>
              <a:rPr lang="pt-BR" altLang="pt-BR" sz="2200" dirty="0"/>
              <a:t>Departamento (</a:t>
            </a:r>
            <a:r>
              <a:rPr lang="pt-BR" altLang="pt-BR" sz="2200" dirty="0" err="1"/>
              <a:t>Cod_Depto</a:t>
            </a:r>
            <a:r>
              <a:rPr lang="pt-BR" altLang="pt-BR" sz="2200" dirty="0" smtClean="0"/>
              <a:t>) ON DELETE RESTRICT,</a:t>
            </a:r>
            <a:endParaRPr lang="pt-BR" altLang="pt-BR" sz="22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/>
              <a:t>	</a:t>
            </a:r>
            <a:r>
              <a:rPr lang="pt-BR" altLang="pt-BR" sz="2200" b="1" dirty="0"/>
              <a:t>CONSTRAINT </a:t>
            </a:r>
            <a:r>
              <a:rPr lang="pt-BR" altLang="pt-BR" sz="2200" b="1" dirty="0" err="1"/>
              <a:t>checkestado</a:t>
            </a:r>
            <a:r>
              <a:rPr lang="pt-BR" altLang="pt-BR" sz="2200" b="1" dirty="0"/>
              <a:t> CHECK (Estado IN (‘MG’, ‘RJ’, ‘SP’))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Exemplo de SQL-DDL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8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1470"/>
            <a:ext cx="8229600" cy="1028700"/>
          </a:xfrm>
        </p:spPr>
        <p:txBody>
          <a:bodyPr lIns="68580" tIns="34290" rIns="68580" bIns="34290">
            <a:normAutofit/>
          </a:bodyPr>
          <a:lstStyle/>
          <a:p>
            <a:r>
              <a:rPr lang="pt-BR" sz="3500" dirty="0">
                <a:solidFill>
                  <a:schemeClr val="bg1"/>
                </a:solidFill>
              </a:rPr>
              <a:t>Definição de </a:t>
            </a:r>
            <a:r>
              <a:rPr lang="pt-BR" sz="3500" i="1" dirty="0" err="1">
                <a:solidFill>
                  <a:schemeClr val="bg1"/>
                </a:solidFill>
              </a:rPr>
              <a:t>Constraint</a:t>
            </a:r>
            <a:r>
              <a:rPr lang="pt-BR" sz="3500" dirty="0">
                <a:solidFill>
                  <a:schemeClr val="bg1"/>
                </a:solidFill>
              </a:rPr>
              <a:t> </a:t>
            </a:r>
            <a:r>
              <a:rPr lang="pt-BR" sz="3500" dirty="0" smtClean="0">
                <a:solidFill>
                  <a:schemeClr val="bg1"/>
                </a:solidFill>
              </a:rPr>
              <a:t>em </a:t>
            </a:r>
            <a:r>
              <a:rPr lang="pt-BR" sz="3500" dirty="0">
                <a:solidFill>
                  <a:schemeClr val="bg1"/>
                </a:solidFill>
              </a:rPr>
              <a:t>Nível de Tabela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31590"/>
            <a:ext cx="8496944" cy="936104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sz="2000" dirty="0"/>
              <a:t> </a:t>
            </a:r>
            <a:r>
              <a:rPr lang="pt-BR" sz="2000" i="1" dirty="0" err="1"/>
              <a:t>Constraint</a:t>
            </a:r>
            <a:r>
              <a:rPr lang="pt-BR" sz="2000" dirty="0"/>
              <a:t> é definida após definição de todas as colunas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000" dirty="0"/>
              <a:t> Pode referir a mais de uma coluna (</a:t>
            </a:r>
            <a:r>
              <a:rPr lang="pt-BR" sz="2000" i="1" dirty="0" err="1"/>
              <a:t>constraint</a:t>
            </a:r>
            <a:r>
              <a:rPr lang="pt-BR" sz="2000" dirty="0"/>
              <a:t> que é composta por mais de uma coluna juntas)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2167721"/>
            <a:ext cx="8064895" cy="2469907"/>
          </a:xfrm>
          <a:prstGeom prst="rect">
            <a:avLst/>
          </a:prstGeom>
          <a:solidFill>
            <a:srgbClr val="FFE38B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(id number(3),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nome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varchar2(25) CONSTRAINT 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produto_nome_nn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CONSTRAINT NOT NULL,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descricao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varchar2(25),          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 number(8,2) ,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desconto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number(8,2) CONSTRAINT 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produto_desconto_nn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CONSTRAINT NOT NULL,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altLang="pt-BR" sz="13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id_categoria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 number(3),</a:t>
            </a:r>
            <a:endParaRPr lang="pt-BR" alt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produto_id_pk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PRIMARY KEY (id),</a:t>
            </a:r>
            <a:endParaRPr lang="pt-BR" altLang="pt-BR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CONSTRAINT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produto_nome_descricao_uk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UNIQUE(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nome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descricao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pt-BR" altLang="pt-BR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CONSTRAINT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produto_preco_ck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CHECK (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preco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desconto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pt-BR" altLang="pt-BR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CONSTRAINT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emp_id_categoria_fk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FOREIGN KEY (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id_categoria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REFERENCES </a:t>
            </a:r>
            <a:r>
              <a:rPr lang="en-US" altLang="pt-BR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categoria</a:t>
            </a:r>
            <a:r>
              <a:rPr lang="en-US" altLang="pt-BR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(id)</a:t>
            </a:r>
            <a:r>
              <a:rPr lang="en-US" altLang="pt-BR" sz="13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02557" y="4831215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4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1470"/>
            <a:ext cx="8640763" cy="906066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SQL (</a:t>
            </a:r>
            <a:r>
              <a:rPr lang="pt-BR" altLang="pt-BR" i="1" dirty="0" err="1" smtClean="0">
                <a:solidFill>
                  <a:schemeClr val="bg1"/>
                </a:solidFill>
              </a:rPr>
              <a:t>Structured</a:t>
            </a:r>
            <a:r>
              <a:rPr lang="pt-BR" altLang="pt-BR" i="1" dirty="0" smtClean="0">
                <a:solidFill>
                  <a:schemeClr val="bg1"/>
                </a:solidFill>
              </a:rPr>
              <a:t> Query </a:t>
            </a:r>
            <a:r>
              <a:rPr lang="pt-BR" altLang="pt-BR" i="1" dirty="0" err="1" smtClean="0">
                <a:solidFill>
                  <a:schemeClr val="bg1"/>
                </a:solidFill>
              </a:rPr>
              <a:t>Language</a:t>
            </a:r>
            <a:r>
              <a:rPr lang="pt-BR" altLang="pt-BR" dirty="0" smtClean="0">
                <a:solidFill>
                  <a:schemeClr val="bg1"/>
                </a:solidFill>
              </a:rPr>
              <a:t>)</a:t>
            </a:r>
            <a:r>
              <a:rPr lang="pt-BR" altLang="pt-BR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21581"/>
            <a:ext cx="8856984" cy="3600450"/>
          </a:xfrm>
        </p:spPr>
        <p:txBody>
          <a:bodyPr/>
          <a:lstStyle/>
          <a:p>
            <a:r>
              <a:rPr lang="pt-BR" altLang="pt-BR" sz="2400" dirty="0" smtClean="0"/>
              <a:t>Linguagem padrão dos </a:t>
            </a:r>
            <a:r>
              <a:rPr lang="pt-BR" altLang="pt-BR" sz="2400" dirty="0" err="1" smtClean="0"/>
              <a:t>SGBDs</a:t>
            </a:r>
            <a:r>
              <a:rPr lang="pt-BR" altLang="pt-BR" sz="2400" dirty="0" smtClean="0"/>
              <a:t> que seguem o Modelo Relacional.</a:t>
            </a:r>
          </a:p>
          <a:p>
            <a:r>
              <a:rPr lang="pt-BR" altLang="pt-BR" sz="2400" dirty="0" smtClean="0"/>
              <a:t>Há pequenas variações e extensões entre os fornecedores de SGBD, mas a essência é preservada.</a:t>
            </a:r>
          </a:p>
          <a:p>
            <a:r>
              <a:rPr lang="pt-BR" altLang="pt-BR" sz="2400" dirty="0" smtClean="0"/>
              <a:t>DDL (</a:t>
            </a:r>
            <a:r>
              <a:rPr lang="pt-BR" altLang="pt-BR" sz="2400" i="1" dirty="0" smtClean="0"/>
              <a:t>Data </a:t>
            </a:r>
            <a:r>
              <a:rPr lang="pt-BR" altLang="pt-BR" sz="2400" i="1" dirty="0" err="1" smtClean="0"/>
              <a:t>Definition</a:t>
            </a:r>
            <a:r>
              <a:rPr lang="pt-BR" altLang="pt-BR" sz="2400" i="1" dirty="0" smtClean="0"/>
              <a:t> </a:t>
            </a:r>
            <a:r>
              <a:rPr lang="pt-BR" altLang="pt-BR" sz="2400" i="1" dirty="0" err="1" smtClean="0"/>
              <a:t>Language</a:t>
            </a:r>
            <a:r>
              <a:rPr lang="pt-BR" altLang="pt-BR" sz="2400" i="1" dirty="0" smtClean="0"/>
              <a:t>)</a:t>
            </a:r>
            <a:r>
              <a:rPr lang="pt-BR" altLang="pt-BR" sz="2400" dirty="0" smtClean="0"/>
              <a:t>: parte da linguagem do BD destinada à manutenção das estruturas (tabelas, índices, visões)</a:t>
            </a:r>
            <a:endParaRPr lang="pt-BR" altLang="pt-BR" sz="2400" dirty="0"/>
          </a:p>
          <a:p>
            <a:r>
              <a:rPr lang="pt-BR" altLang="pt-BR" sz="2400" dirty="0"/>
              <a:t>Os comandos para criar, alterar e remover </a:t>
            </a:r>
            <a:r>
              <a:rPr lang="pt-BR" altLang="pt-BR" sz="2400" dirty="0" smtClean="0"/>
              <a:t>estruturas do BD são: </a:t>
            </a:r>
            <a:endParaRPr lang="pt-BR" altLang="pt-BR" sz="2400" dirty="0"/>
          </a:p>
          <a:p>
            <a:pPr lvl="1"/>
            <a:r>
              <a:rPr lang="pt-BR" altLang="pt-BR" sz="2000" dirty="0" smtClean="0"/>
              <a:t>CREATE, ALTER, DROP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94505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A96B1-CA36-4D9C-8574-62A0F80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ALTER TABLE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2D83624-56F9-478E-8ADF-2437307973A2}"/>
              </a:ext>
            </a:extLst>
          </p:cNvPr>
          <p:cNvSpPr txBox="1"/>
          <p:nvPr/>
        </p:nvSpPr>
        <p:spPr>
          <a:xfrm>
            <a:off x="323528" y="1275606"/>
            <a:ext cx="8640960" cy="34547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/>
              <a:t>Usado para fazer alteração da definição de uma tabela.</a:t>
            </a:r>
          </a:p>
          <a:p>
            <a:r>
              <a:rPr lang="pt-BR" sz="2000" b="1" dirty="0" smtClean="0"/>
              <a:t>Ações </a:t>
            </a:r>
            <a:r>
              <a:rPr lang="pt-BR" sz="2000" b="1" dirty="0"/>
              <a:t>de alteração de tabela: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Acrescentar </a:t>
            </a:r>
            <a:r>
              <a:rPr lang="pt-BR" sz="2000" dirty="0" smtClean="0"/>
              <a:t>coluna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 coluna é adicionada no final da tabela.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Quando a tabela já possui registros incluídos, essa nova coluna deve aceitar valores nulos ou ser preenchida com </a:t>
            </a:r>
            <a:r>
              <a:rPr lang="pt-BR" sz="2000" i="1" dirty="0" smtClean="0"/>
              <a:t>default</a:t>
            </a:r>
            <a:endParaRPr lang="pt-BR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Excluir coluna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Alterar definição de coluna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Acrescentar </a:t>
            </a:r>
            <a:r>
              <a:rPr lang="pt-BR" sz="2000" i="1" dirty="0" err="1"/>
              <a:t>constraint</a:t>
            </a:r>
            <a:r>
              <a:rPr lang="pt-BR" sz="2000" dirty="0"/>
              <a:t> (restrição)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Excluir </a:t>
            </a:r>
            <a:r>
              <a:rPr lang="pt-BR" sz="2000" i="1" dirty="0" err="1"/>
              <a:t>constraint</a:t>
            </a:r>
            <a:endParaRPr lang="pt-BR" sz="2000" i="1" dirty="0"/>
          </a:p>
          <a:p>
            <a:endParaRPr lang="pt-BR" sz="2000" dirty="0"/>
          </a:p>
        </p:txBody>
      </p:sp>
      <p:sp>
        <p:nvSpPr>
          <p:cNvPr id="6" name="TextBox 6"/>
          <p:cNvSpPr txBox="1"/>
          <p:nvPr/>
        </p:nvSpPr>
        <p:spPr>
          <a:xfrm>
            <a:off x="3402557" y="4831215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  <p:pic>
        <p:nvPicPr>
          <p:cNvPr id="14338" name="Picture 2" descr="Image result for alter table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75606"/>
            <a:ext cx="1985020" cy="1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0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A96B1-CA36-4D9C-8574-62A0F80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ALTER TABLE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2D83624-56F9-478E-8ADF-2437307973A2}"/>
              </a:ext>
            </a:extLst>
          </p:cNvPr>
          <p:cNvSpPr txBox="1"/>
          <p:nvPr/>
        </p:nvSpPr>
        <p:spPr>
          <a:xfrm>
            <a:off x="914400" y="1613647"/>
            <a:ext cx="131781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/>
              <a:t>Sintaxes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1303326-EA07-4B59-A8B9-E1BE64E326C2}"/>
              </a:ext>
            </a:extLst>
          </p:cNvPr>
          <p:cNvSpPr txBox="1"/>
          <p:nvPr/>
        </p:nvSpPr>
        <p:spPr>
          <a:xfrm>
            <a:off x="3147089" y="987574"/>
            <a:ext cx="5844337" cy="1361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[DEFAULT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DE4CD6E4-9A3A-40B9-9324-3298082746D8}"/>
              </a:ext>
            </a:extLst>
          </p:cNvPr>
          <p:cNvSpPr txBox="1"/>
          <p:nvPr/>
        </p:nvSpPr>
        <p:spPr>
          <a:xfrm>
            <a:off x="323616" y="2349486"/>
            <a:ext cx="6602384" cy="136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[DEFAULT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7D69B37B-EC07-40D9-9859-A88415EE1C39}"/>
              </a:ext>
            </a:extLst>
          </p:cNvPr>
          <p:cNvSpPr txBox="1"/>
          <p:nvPr/>
        </p:nvSpPr>
        <p:spPr>
          <a:xfrm>
            <a:off x="3851920" y="3711398"/>
            <a:ext cx="4278854" cy="715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539979" y="4635020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8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A96B1-CA36-4D9C-8574-62A0F801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ALTER TABLE - Exemplos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2D83624-56F9-478E-8ADF-2437307973A2}"/>
              </a:ext>
            </a:extLst>
          </p:cNvPr>
          <p:cNvSpPr txBox="1"/>
          <p:nvPr/>
        </p:nvSpPr>
        <p:spPr>
          <a:xfrm>
            <a:off x="927847" y="1613647"/>
            <a:ext cx="74815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/>
              <a:t>Acrescentar coluna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1303326-EA07-4B59-A8B9-E1BE64E326C2}"/>
              </a:ext>
            </a:extLst>
          </p:cNvPr>
          <p:cNvSpPr txBox="1"/>
          <p:nvPr/>
        </p:nvSpPr>
        <p:spPr>
          <a:xfrm>
            <a:off x="2194437" y="2075242"/>
            <a:ext cx="4031550" cy="684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varchar2(40);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22C3834D-13D1-40CA-B64E-F960D017842C}"/>
              </a:ext>
            </a:extLst>
          </p:cNvPr>
          <p:cNvSpPr txBox="1"/>
          <p:nvPr/>
        </p:nvSpPr>
        <p:spPr>
          <a:xfrm>
            <a:off x="921126" y="3112991"/>
            <a:ext cx="74815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/>
              <a:t>Excluir coluna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DE4CD6E4-9A3A-40B9-9324-3298082746D8}"/>
              </a:ext>
            </a:extLst>
          </p:cNvPr>
          <p:cNvSpPr txBox="1"/>
          <p:nvPr/>
        </p:nvSpPr>
        <p:spPr>
          <a:xfrm>
            <a:off x="480298" y="3517729"/>
            <a:ext cx="3285237" cy="992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COLUMN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7D69B37B-EC07-40D9-9859-A88415EE1C39}"/>
              </a:ext>
            </a:extLst>
          </p:cNvPr>
          <p:cNvSpPr txBox="1"/>
          <p:nvPr/>
        </p:nvSpPr>
        <p:spPr>
          <a:xfrm>
            <a:off x="4139952" y="3546342"/>
            <a:ext cx="4536503" cy="992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COLUMN 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data_nasc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1539979" y="4635020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3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A96B1-CA36-4D9C-8574-62A0F80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05" y="1234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ALTER TABLE - Exemplos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2D83624-56F9-478E-8ADF-2437307973A2}"/>
              </a:ext>
            </a:extLst>
          </p:cNvPr>
          <p:cNvSpPr txBox="1"/>
          <p:nvPr/>
        </p:nvSpPr>
        <p:spPr>
          <a:xfrm>
            <a:off x="899874" y="1131590"/>
            <a:ext cx="74815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/>
              <a:t>Alterar definição de coluna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1303326-EA07-4B59-A8B9-E1BE64E326C2}"/>
              </a:ext>
            </a:extLst>
          </p:cNvPr>
          <p:cNvSpPr txBox="1"/>
          <p:nvPr/>
        </p:nvSpPr>
        <p:spPr>
          <a:xfrm>
            <a:off x="822959" y="1524005"/>
            <a:ext cx="4211619" cy="684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MODIFY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varchar2(50)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DE4CD6E4-9A3A-40B9-9324-3298082746D8}"/>
              </a:ext>
            </a:extLst>
          </p:cNvPr>
          <p:cNvSpPr txBox="1"/>
          <p:nvPr/>
        </p:nvSpPr>
        <p:spPr>
          <a:xfrm>
            <a:off x="829129" y="2391174"/>
            <a:ext cx="4211619" cy="684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MODIFY status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4F65A13A-850C-4C09-87A1-6B49726C52D1}"/>
              </a:ext>
            </a:extLst>
          </p:cNvPr>
          <p:cNvSpPr txBox="1"/>
          <p:nvPr/>
        </p:nvSpPr>
        <p:spPr>
          <a:xfrm>
            <a:off x="809242" y="3291830"/>
            <a:ext cx="4211619" cy="992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MODIFY status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539979" y="4635020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  <p:pic>
        <p:nvPicPr>
          <p:cNvPr id="10" name="Picture 2" descr="Image result for alter table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75606"/>
            <a:ext cx="1985020" cy="1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BA96B1-CA36-4D9C-8574-62A0F80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59" y="195486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ALTER TABLE - Exemplos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52D83624-56F9-478E-8ADF-2437307973A2}"/>
              </a:ext>
            </a:extLst>
          </p:cNvPr>
          <p:cNvSpPr txBox="1"/>
          <p:nvPr/>
        </p:nvSpPr>
        <p:spPr>
          <a:xfrm>
            <a:off x="927847" y="1613647"/>
            <a:ext cx="7481516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pt-BR" sz="2100" b="1" dirty="0"/>
              <a:t>Acrescentar </a:t>
            </a:r>
            <a:r>
              <a:rPr lang="pt-BR" sz="2100" b="1" i="1" dirty="0" err="1"/>
              <a:t>constraint</a:t>
            </a:r>
            <a:endParaRPr lang="pt-BR" sz="21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1303326-EA07-4B59-A8B9-E1BE64E326C2}"/>
              </a:ext>
            </a:extLst>
          </p:cNvPr>
          <p:cNvSpPr txBox="1"/>
          <p:nvPr/>
        </p:nvSpPr>
        <p:spPr>
          <a:xfrm>
            <a:off x="936242" y="2316688"/>
            <a:ext cx="5671970" cy="1400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pPr>
              <a:spcBef>
                <a:spcPts val="150"/>
              </a:spcBef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empregado</a:t>
            </a:r>
          </a:p>
          <a:p>
            <a:pPr>
              <a:spcBef>
                <a:spcPts val="150"/>
              </a:spcBef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ADD CONSTRAINT 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empregado_numdep_fk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50"/>
              </a:spcBef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KEY(</a:t>
            </a: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numdep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departamento(numero);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39979" y="4635020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  <p:pic>
        <p:nvPicPr>
          <p:cNvPr id="7" name="Picture 2" descr="Image result for alter table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91830"/>
            <a:ext cx="1985020" cy="1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6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31590"/>
            <a:ext cx="8534400" cy="33504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 dirty="0" smtClean="0"/>
              <a:t>O </a:t>
            </a:r>
            <a:r>
              <a:rPr lang="pt-BR" altLang="pt-BR" sz="2000" dirty="0"/>
              <a:t>comando DROP TABLE </a:t>
            </a:r>
            <a:r>
              <a:rPr lang="pt-BR" altLang="pt-BR" sz="2000" dirty="0" smtClean="0"/>
              <a:t>é bastante radical, pois elimina </a:t>
            </a:r>
            <a:r>
              <a:rPr lang="pt-BR" altLang="pt-BR" sz="2000" dirty="0"/>
              <a:t>a estrutura da tabela e os registros da mesma. 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Em alguns </a:t>
            </a:r>
            <a:r>
              <a:rPr lang="pt-BR" altLang="pt-BR" sz="2000" dirty="0" err="1"/>
              <a:t>SGBDs</a:t>
            </a:r>
            <a:r>
              <a:rPr lang="pt-BR" altLang="pt-BR" sz="2000" dirty="0"/>
              <a:t>, ao se eliminar uma tabela, todas as estruturas relacionadas a mesma (visões, índices) são também excluídos automaticamente.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Quais as diferenças entre DROP TABLE e DELETE ?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/>
              <a:t>Delete é comando DML, </a:t>
            </a:r>
            <a:r>
              <a:rPr lang="pt-BR" altLang="pt-BR" sz="1800" dirty="0" err="1"/>
              <a:t>Drop</a:t>
            </a:r>
            <a:r>
              <a:rPr lang="pt-BR" altLang="pt-BR" sz="1800" dirty="0"/>
              <a:t> </a:t>
            </a:r>
            <a:r>
              <a:rPr lang="pt-BR" altLang="pt-BR" sz="1800" dirty="0" err="1"/>
              <a:t>Table</a:t>
            </a:r>
            <a:r>
              <a:rPr lang="pt-BR" altLang="pt-BR" sz="1800" dirty="0"/>
              <a:t> é DDL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/>
              <a:t>Delete exclui o conteúdo da </a:t>
            </a:r>
            <a:r>
              <a:rPr lang="pt-BR" altLang="pt-BR" sz="1800" dirty="0" smtClean="0"/>
              <a:t>tabela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 err="1" smtClean="0"/>
              <a:t>Drop</a:t>
            </a:r>
            <a:r>
              <a:rPr lang="pt-BR" altLang="pt-BR" sz="1800" dirty="0" smtClean="0"/>
              <a:t> </a:t>
            </a:r>
            <a:r>
              <a:rPr lang="pt-BR" altLang="pt-BR" sz="1800" dirty="0" err="1"/>
              <a:t>Table</a:t>
            </a:r>
            <a:r>
              <a:rPr lang="pt-BR" altLang="pt-BR" sz="1800" dirty="0"/>
              <a:t> exclui todo o conteúdo e também a estrutura</a:t>
            </a:r>
          </a:p>
          <a:p>
            <a:pPr>
              <a:lnSpc>
                <a:spcPct val="90000"/>
              </a:lnSpc>
            </a:pPr>
            <a:r>
              <a:rPr lang="pt-BR" altLang="pt-BR" sz="2000" dirty="0" err="1"/>
              <a:t>Ex</a:t>
            </a:r>
            <a:r>
              <a:rPr lang="pt-BR" altLang="pt-BR" sz="2000" dirty="0"/>
              <a:t>: DROP TABLE </a:t>
            </a:r>
            <a:r>
              <a:rPr lang="pt-BR" altLang="pt-BR" sz="2000" dirty="0" err="1"/>
              <a:t>Funcionarios</a:t>
            </a:r>
            <a:endParaRPr lang="pt-BR" altLang="pt-BR" sz="2000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EDBA96B1-CA36-4D9C-8574-62A0F801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59" y="195486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 smtClean="0">
                <a:solidFill>
                  <a:schemeClr val="bg1"/>
                </a:solidFill>
              </a:rPr>
              <a:t>DROP TABLE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16" y="3075806"/>
            <a:ext cx="2400177" cy="136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169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1028700"/>
          </a:xfrm>
        </p:spPr>
        <p:txBody>
          <a:bodyPr lIns="68580" tIns="34290" rIns="68580" bIns="34290"/>
          <a:lstStyle/>
          <a:p>
            <a:r>
              <a:rPr lang="en-US" dirty="0" err="1">
                <a:solidFill>
                  <a:schemeClr val="bg1"/>
                </a:solidFill>
              </a:rPr>
              <a:t>Criação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Tabela</a:t>
            </a:r>
            <a:r>
              <a:rPr lang="en-US" dirty="0" smtClean="0">
                <a:solidFill>
                  <a:schemeClr val="bg1"/>
                </a:solidFill>
              </a:rPr>
              <a:t> (CREATE TABLE)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75606"/>
            <a:ext cx="8496944" cy="1656184"/>
          </a:xfrm>
        </p:spPr>
        <p:txBody>
          <a:bodyPr lIns="68580" tIns="34290" rIns="68580" bIns="34290">
            <a:normAutofit fontScale="92500" lnSpcReduction="20000"/>
          </a:bodyPr>
          <a:lstStyle/>
          <a:p>
            <a:r>
              <a:rPr lang="en-US" sz="2000" dirty="0" err="1" smtClean="0"/>
              <a:t>Metadados</a:t>
            </a:r>
            <a:r>
              <a:rPr lang="en-US" sz="2000" dirty="0" smtClean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 smtClean="0"/>
              <a:t>inseridos</a:t>
            </a:r>
            <a:r>
              <a:rPr lang="en-US" sz="2000" dirty="0" smtClean="0"/>
              <a:t> </a:t>
            </a:r>
            <a:r>
              <a:rPr lang="en-US" sz="2000" dirty="0"/>
              <a:t>no </a:t>
            </a:r>
            <a:r>
              <a:rPr lang="en-US" sz="2000" dirty="0" err="1"/>
              <a:t>dicionário</a:t>
            </a:r>
            <a:r>
              <a:rPr lang="en-US" sz="2000" dirty="0"/>
              <a:t> de </a:t>
            </a:r>
            <a:r>
              <a:rPr lang="en-US" sz="2000" dirty="0" smtClean="0"/>
              <a:t>dados (</a:t>
            </a:r>
            <a:r>
              <a:rPr lang="en-US" sz="2000" dirty="0" err="1" smtClean="0"/>
              <a:t>catálogo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São </a:t>
            </a:r>
            <a:r>
              <a:rPr lang="en-US" sz="2000" dirty="0" err="1" smtClean="0"/>
              <a:t>especificados</a:t>
            </a:r>
            <a:r>
              <a:rPr lang="en-US" sz="2000" dirty="0" smtClean="0"/>
              <a:t> o </a:t>
            </a:r>
            <a:r>
              <a:rPr lang="en-US" sz="2000" dirty="0" err="1" smtClean="0"/>
              <a:t>nome</a:t>
            </a:r>
            <a:r>
              <a:rPr lang="en-US" sz="2000" dirty="0" smtClean="0"/>
              <a:t> da </a:t>
            </a:r>
            <a:r>
              <a:rPr lang="en-US" sz="2000" dirty="0" err="1" smtClean="0"/>
              <a:t>tabela</a:t>
            </a:r>
            <a:r>
              <a:rPr lang="en-US" sz="2000" dirty="0" smtClean="0"/>
              <a:t> e a </a:t>
            </a:r>
            <a:r>
              <a:rPr lang="en-US" sz="2000" dirty="0" err="1" smtClean="0"/>
              <a:t>lista</a:t>
            </a:r>
            <a:r>
              <a:rPr lang="en-US" sz="2000" dirty="0" smtClean="0"/>
              <a:t> de </a:t>
            </a:r>
            <a:r>
              <a:rPr lang="en-US" sz="2000" dirty="0" err="1" smtClean="0"/>
              <a:t>colunas</a:t>
            </a:r>
            <a:r>
              <a:rPr lang="en-US" sz="2000" dirty="0" smtClean="0"/>
              <a:t> com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respectivos</a:t>
            </a:r>
            <a:r>
              <a:rPr lang="en-US" sz="2000" dirty="0" smtClean="0"/>
              <a:t> </a:t>
            </a:r>
            <a:r>
              <a:rPr lang="en-US" sz="2000" dirty="0" err="1" smtClean="0"/>
              <a:t>tipos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Há</a:t>
            </a:r>
            <a:r>
              <a:rPr lang="en-US" sz="2000" dirty="0" smtClean="0"/>
              <a:t> </a:t>
            </a:r>
            <a:r>
              <a:rPr lang="en-US" sz="2000" dirty="0" err="1" smtClean="0"/>
              <a:t>restrições</a:t>
            </a:r>
            <a:r>
              <a:rPr lang="en-US" sz="2000" dirty="0" smtClean="0"/>
              <a:t>  (</a:t>
            </a:r>
            <a:r>
              <a:rPr lang="en-US" sz="2000" i="1" dirty="0" smtClean="0"/>
              <a:t>constraint</a:t>
            </a:r>
            <a:r>
              <a:rPr lang="en-US" sz="2000" dirty="0" smtClean="0"/>
              <a:t>) </a:t>
            </a:r>
            <a:r>
              <a:rPr lang="en-US" sz="2000" dirty="0" err="1" smtClean="0"/>
              <a:t>particulares</a:t>
            </a:r>
            <a:r>
              <a:rPr lang="en-US" sz="2000" dirty="0" smtClean="0"/>
              <a:t> para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colunas</a:t>
            </a:r>
            <a:r>
              <a:rPr lang="en-US" sz="2000" dirty="0" smtClean="0"/>
              <a:t> e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para a </a:t>
            </a:r>
            <a:r>
              <a:rPr lang="en-US" sz="2000" dirty="0" err="1" smtClean="0"/>
              <a:t>tabela</a:t>
            </a:r>
            <a:r>
              <a:rPr lang="en-US" sz="2000" dirty="0" smtClean="0"/>
              <a:t>.</a:t>
            </a:r>
          </a:p>
          <a:p>
            <a:r>
              <a:rPr lang="pt-BR" sz="2000" i="1" dirty="0" err="1" smtClean="0"/>
              <a:t>Constraints</a:t>
            </a:r>
            <a:r>
              <a:rPr lang="pt-BR" sz="2000" i="1" dirty="0" smtClean="0"/>
              <a:t> </a:t>
            </a:r>
            <a:r>
              <a:rPr lang="pt-BR" sz="2000" dirty="0" smtClean="0"/>
              <a:t>garantem </a:t>
            </a:r>
            <a:r>
              <a:rPr lang="pt-BR" sz="2000" dirty="0"/>
              <a:t>que regras sejam aplicadas aos dados de uma tabela quando linhas são inseridas, apagadas ou modificadas.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39701" y="3003798"/>
            <a:ext cx="6868758" cy="1600951"/>
          </a:xfrm>
          <a:prstGeom prst="rect">
            <a:avLst/>
          </a:prstGeom>
          <a:solidFill>
            <a:srgbClr val="FFC000"/>
          </a:solidFill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nome_tabela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nome_coluna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tipo_coluna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[DEFAULT valor]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tipo_constraint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4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6552728" cy="906065"/>
          </a:xfrm>
        </p:spPr>
        <p:txBody>
          <a:bodyPr/>
          <a:lstStyle/>
          <a:p>
            <a:r>
              <a:rPr lang="pt-BR" altLang="pt-BR" sz="2800" dirty="0">
                <a:solidFill>
                  <a:schemeClr val="bg1"/>
                </a:solidFill>
              </a:rPr>
              <a:t>Tipos de Campos </a:t>
            </a:r>
            <a:r>
              <a:rPr lang="pt-BR" altLang="pt-BR" sz="2800" dirty="0" smtClean="0">
                <a:solidFill>
                  <a:schemeClr val="bg1"/>
                </a:solidFill>
              </a:rPr>
              <a:t>no Microsoft SQL </a:t>
            </a:r>
            <a:r>
              <a:rPr lang="pt-BR" altLang="pt-BR" sz="2800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785225" cy="35635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1800" dirty="0"/>
              <a:t>Lógicos: bit (aceita 0 ou 1)</a:t>
            </a:r>
          </a:p>
          <a:p>
            <a:pPr>
              <a:lnSpc>
                <a:spcPct val="80000"/>
              </a:lnSpc>
            </a:pPr>
            <a:r>
              <a:rPr lang="pt-BR" altLang="pt-BR" sz="1800" dirty="0"/>
              <a:t>Inteiros: </a:t>
            </a:r>
            <a:r>
              <a:rPr lang="pt-BR" altLang="pt-BR" sz="1800" dirty="0" err="1"/>
              <a:t>tinyint</a:t>
            </a:r>
            <a:r>
              <a:rPr lang="pt-BR" altLang="pt-BR" sz="1800" dirty="0"/>
              <a:t> (0 a 255), </a:t>
            </a:r>
            <a:r>
              <a:rPr lang="pt-BR" altLang="pt-BR" sz="1800" dirty="0" err="1"/>
              <a:t>smallint</a:t>
            </a:r>
            <a:r>
              <a:rPr lang="pt-BR" altLang="pt-BR" sz="1800" dirty="0"/>
              <a:t> (até 32.767), </a:t>
            </a:r>
            <a:r>
              <a:rPr lang="pt-BR" altLang="pt-BR" sz="1800" dirty="0" err="1"/>
              <a:t>int</a:t>
            </a:r>
            <a:r>
              <a:rPr lang="pt-BR" altLang="pt-BR" sz="1800" dirty="0"/>
              <a:t> (até 2 bilhões), </a:t>
            </a:r>
            <a:r>
              <a:rPr lang="pt-BR" altLang="pt-BR" sz="1800" dirty="0" err="1"/>
              <a:t>bigint</a:t>
            </a:r>
            <a:r>
              <a:rPr lang="pt-BR" altLang="pt-BR" sz="1800" dirty="0"/>
              <a:t> (2</a:t>
            </a:r>
            <a:r>
              <a:rPr lang="pt-BR" altLang="pt-BR" sz="1800" baseline="30000" dirty="0"/>
              <a:t>63</a:t>
            </a:r>
            <a:r>
              <a:rPr lang="pt-BR" altLang="pt-BR" sz="1800" dirty="0"/>
              <a:t>)</a:t>
            </a:r>
          </a:p>
          <a:p>
            <a:pPr>
              <a:lnSpc>
                <a:spcPct val="80000"/>
              </a:lnSpc>
            </a:pPr>
            <a:r>
              <a:rPr lang="pt-BR" altLang="pt-BR" sz="1800" dirty="0"/>
              <a:t>Reais: </a:t>
            </a:r>
            <a:r>
              <a:rPr lang="pt-BR" altLang="pt-BR" sz="1800" dirty="0" err="1"/>
              <a:t>numeric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p,s</a:t>
            </a:r>
            <a:r>
              <a:rPr lang="pt-BR" altLang="pt-BR" sz="1800" dirty="0"/>
              <a:t>) ou decimal (</a:t>
            </a:r>
            <a:r>
              <a:rPr lang="pt-BR" altLang="pt-BR" sz="1800" dirty="0" err="1"/>
              <a:t>p,s</a:t>
            </a:r>
            <a:r>
              <a:rPr lang="pt-BR" altLang="pt-BR" sz="1800" dirty="0"/>
              <a:t>), onde p é a precisão (</a:t>
            </a:r>
            <a:r>
              <a:rPr lang="pt-BR" altLang="pt-BR" sz="1800" dirty="0" err="1"/>
              <a:t>no.total</a:t>
            </a:r>
            <a:r>
              <a:rPr lang="pt-BR" altLang="pt-BR" sz="1800" dirty="0"/>
              <a:t> de dígitos) e s é a escala (no. dígitos à direita do ponto decimal)</a:t>
            </a:r>
          </a:p>
          <a:p>
            <a:pPr>
              <a:lnSpc>
                <a:spcPct val="80000"/>
              </a:lnSpc>
            </a:pPr>
            <a:r>
              <a:rPr lang="pt-BR" altLang="pt-BR" sz="1800" dirty="0"/>
              <a:t>Financeiros (2 casas decimais): </a:t>
            </a:r>
            <a:r>
              <a:rPr lang="pt-BR" altLang="pt-BR" sz="1800" dirty="0" err="1"/>
              <a:t>smallmoney</a:t>
            </a:r>
            <a:r>
              <a:rPr lang="pt-BR" altLang="pt-BR" sz="1800" dirty="0"/>
              <a:t> (até $ 215 mil), </a:t>
            </a:r>
            <a:r>
              <a:rPr lang="pt-BR" altLang="pt-BR" sz="1800" dirty="0" err="1"/>
              <a:t>money</a:t>
            </a:r>
            <a:endParaRPr lang="pt-BR" altLang="pt-BR" sz="1800" dirty="0"/>
          </a:p>
          <a:p>
            <a:pPr>
              <a:lnSpc>
                <a:spcPct val="80000"/>
              </a:lnSpc>
            </a:pPr>
            <a:r>
              <a:rPr lang="pt-BR" altLang="pt-BR" sz="1800" dirty="0" smtClean="0"/>
              <a:t>Alfanuméricos</a:t>
            </a:r>
            <a:r>
              <a:rPr lang="pt-BR" altLang="pt-BR" sz="1800" dirty="0"/>
              <a:t>: </a:t>
            </a:r>
            <a:r>
              <a:rPr lang="pt-BR" altLang="pt-BR" sz="1800" b="1" dirty="0"/>
              <a:t>char</a:t>
            </a:r>
            <a:r>
              <a:rPr lang="pt-BR" altLang="pt-BR" sz="1800" dirty="0"/>
              <a:t> (n), </a:t>
            </a:r>
            <a:r>
              <a:rPr lang="pt-BR" altLang="pt-BR" sz="1800" b="1" dirty="0" err="1"/>
              <a:t>varchar</a:t>
            </a:r>
            <a:r>
              <a:rPr lang="pt-BR" altLang="pt-BR" sz="1800" dirty="0"/>
              <a:t> (n), onde n vai até 800 caracteres</a:t>
            </a:r>
          </a:p>
          <a:p>
            <a:pPr lvl="1">
              <a:lnSpc>
                <a:spcPct val="80000"/>
              </a:lnSpc>
            </a:pPr>
            <a:r>
              <a:rPr lang="pt-BR" altLang="pt-BR" sz="1800" dirty="0"/>
              <a:t>Vale a pena usar </a:t>
            </a:r>
            <a:r>
              <a:rPr lang="pt-BR" altLang="pt-BR" sz="1800" dirty="0" err="1"/>
              <a:t>varchar</a:t>
            </a:r>
            <a:r>
              <a:rPr lang="pt-BR" altLang="pt-BR" sz="1800" dirty="0"/>
              <a:t> para n &gt;= 50, pois o ganho em armazenamento começa a compensar a ligeira perda em desempenho</a:t>
            </a:r>
          </a:p>
          <a:p>
            <a:pPr>
              <a:lnSpc>
                <a:spcPct val="80000"/>
              </a:lnSpc>
            </a:pPr>
            <a:r>
              <a:rPr lang="pt-BR" altLang="pt-BR" sz="1800" dirty="0"/>
              <a:t>Texto: </a:t>
            </a:r>
            <a:r>
              <a:rPr lang="pt-BR" altLang="pt-BR" sz="1800" dirty="0" err="1"/>
              <a:t>text</a:t>
            </a:r>
            <a:r>
              <a:rPr lang="pt-BR" altLang="pt-BR" sz="1800" dirty="0"/>
              <a:t> 2</a:t>
            </a:r>
            <a:r>
              <a:rPr lang="pt-BR" altLang="pt-BR" sz="1800" baseline="30000" dirty="0"/>
              <a:t>31 </a:t>
            </a:r>
            <a:r>
              <a:rPr lang="pt-BR" altLang="pt-BR" sz="1800" dirty="0"/>
              <a:t>caracteres</a:t>
            </a:r>
          </a:p>
          <a:p>
            <a:pPr>
              <a:lnSpc>
                <a:spcPct val="80000"/>
              </a:lnSpc>
            </a:pPr>
            <a:r>
              <a:rPr lang="pt-BR" altLang="pt-BR" sz="1800" dirty="0"/>
              <a:t>Tempo: </a:t>
            </a:r>
            <a:r>
              <a:rPr lang="pt-BR" altLang="pt-BR" sz="1800" dirty="0" err="1"/>
              <a:t>smalldatetime</a:t>
            </a:r>
            <a:r>
              <a:rPr lang="pt-BR" altLang="pt-BR" sz="1800" dirty="0"/>
              <a:t> (precisão de 1 minuto), </a:t>
            </a:r>
            <a:r>
              <a:rPr lang="pt-BR" altLang="pt-BR" sz="1800" dirty="0" err="1"/>
              <a:t>datetime</a:t>
            </a:r>
            <a:r>
              <a:rPr lang="pt-BR" altLang="pt-BR" sz="1800" dirty="0"/>
              <a:t> (precisão de </a:t>
            </a:r>
            <a:r>
              <a:rPr lang="pt-BR" altLang="pt-BR" sz="1800" dirty="0" err="1"/>
              <a:t>milisegundos</a:t>
            </a:r>
            <a:r>
              <a:rPr lang="pt-BR" altLang="pt-BR" sz="1800" dirty="0"/>
              <a:t>)</a:t>
            </a:r>
          </a:p>
          <a:p>
            <a:pPr>
              <a:lnSpc>
                <a:spcPct val="80000"/>
              </a:lnSpc>
            </a:pPr>
            <a:r>
              <a:rPr lang="pt-BR" altLang="pt-BR" sz="1800" dirty="0" smtClean="0"/>
              <a:t>Numéricos </a:t>
            </a:r>
            <a:r>
              <a:rPr lang="pt-BR" altLang="pt-BR" sz="1800" dirty="0"/>
              <a:t>sequenciais: </a:t>
            </a:r>
            <a:r>
              <a:rPr lang="pt-BR" altLang="pt-BR" sz="1800" dirty="0" err="1"/>
              <a:t>Identity</a:t>
            </a:r>
            <a:r>
              <a:rPr lang="pt-BR" altLang="pt-BR" sz="1800" dirty="0"/>
              <a:t> (</a:t>
            </a:r>
            <a:r>
              <a:rPr lang="pt-BR" altLang="pt-BR" sz="1800" dirty="0" err="1"/>
              <a:t>no.inicial</a:t>
            </a:r>
            <a:r>
              <a:rPr lang="pt-BR" altLang="pt-BR" sz="1800" dirty="0"/>
              <a:t>, incremento)</a:t>
            </a:r>
          </a:p>
          <a:p>
            <a:pPr lvl="1">
              <a:lnSpc>
                <a:spcPct val="80000"/>
              </a:lnSpc>
            </a:pPr>
            <a:r>
              <a:rPr lang="pt-BR" altLang="pt-BR" sz="1800" dirty="0" err="1"/>
              <a:t>Ex</a:t>
            </a:r>
            <a:r>
              <a:rPr lang="pt-BR" altLang="pt-BR" sz="1800" dirty="0"/>
              <a:t>: </a:t>
            </a:r>
            <a:r>
              <a:rPr lang="pt-BR" altLang="pt-BR" sz="1800" dirty="0" err="1"/>
              <a:t>Create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Table</a:t>
            </a:r>
            <a:r>
              <a:rPr lang="pt-BR" altLang="pt-BR" sz="1800" dirty="0"/>
              <a:t> </a:t>
            </a:r>
            <a:r>
              <a:rPr lang="pt-BR" altLang="pt-BR" sz="1800" dirty="0" err="1"/>
              <a:t>Funcionario</a:t>
            </a:r>
            <a:r>
              <a:rPr lang="pt-BR" altLang="pt-BR" sz="1800" dirty="0"/>
              <a:t> (Matricula </a:t>
            </a:r>
            <a:r>
              <a:rPr lang="pt-BR" altLang="pt-BR" sz="1800" dirty="0" err="1"/>
              <a:t>smallint</a:t>
            </a:r>
            <a:r>
              <a:rPr lang="pt-BR" altLang="pt-BR" sz="1800" dirty="0"/>
              <a:t> IDENTITY (1,1), ....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0"/>
            <a:ext cx="140364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881" y="1234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Tipos de dados </a:t>
            </a:r>
            <a:r>
              <a:rPr lang="pt-BR" dirty="0" smtClean="0">
                <a:solidFill>
                  <a:schemeClr val="bg1"/>
                </a:solidFill>
              </a:rPr>
              <a:t>do Oracle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700115"/>
              </p:ext>
            </p:extLst>
          </p:nvPr>
        </p:nvGraphicFramePr>
        <p:xfrm>
          <a:off x="395536" y="1203599"/>
          <a:ext cx="8208912" cy="3141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4050654363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xmlns="" val="700778444"/>
                    </a:ext>
                  </a:extLst>
                </a:gridCol>
              </a:tblGrid>
              <a:tr h="20735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SGBD Oracle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0B050">
                        <a:alpha val="3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2908084"/>
                  </a:ext>
                </a:extLst>
              </a:tr>
              <a:tr h="452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VARCHAR2(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0B05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Cadeia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dirty="0" err="1">
                          <a:effectLst/>
                        </a:rPr>
                        <a:t>caracteres</a:t>
                      </a:r>
                      <a:r>
                        <a:rPr lang="en-US" sz="1400" dirty="0">
                          <a:effectLst/>
                        </a:rPr>
                        <a:t> com </a:t>
                      </a:r>
                      <a:r>
                        <a:rPr lang="en-US" sz="1400" dirty="0" err="1">
                          <a:effectLst/>
                        </a:rPr>
                        <a:t>tamanho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variável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tendo</a:t>
                      </a:r>
                      <a:r>
                        <a:rPr lang="en-US" sz="1400" dirty="0">
                          <a:effectLst/>
                        </a:rPr>
                        <a:t> no </a:t>
                      </a:r>
                      <a:r>
                        <a:rPr lang="en-US" sz="1400" dirty="0" err="1">
                          <a:effectLst/>
                        </a:rPr>
                        <a:t>máximo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i="1" dirty="0">
                          <a:effectLst/>
                        </a:rPr>
                        <a:t>size</a:t>
                      </a:r>
                      <a:r>
                        <a:rPr lang="en-US" sz="1400" dirty="0">
                          <a:effectLst/>
                        </a:rPr>
                        <a:t> bytes.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err="1">
                          <a:effectLst/>
                        </a:rPr>
                        <a:t>Deve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especificado</a:t>
                      </a:r>
                      <a:r>
                        <a:rPr lang="en-US" sz="1400" dirty="0">
                          <a:effectLst/>
                        </a:rPr>
                        <a:t> o </a:t>
                      </a:r>
                      <a:r>
                        <a:rPr lang="en-US" sz="1400" dirty="0" err="1">
                          <a:effectLst/>
                        </a:rPr>
                        <a:t>tamanho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pt-BR" sz="1400" dirty="0"/>
                    </a:p>
                  </a:txBody>
                  <a:tcPr marL="51435" marR="51435" marT="0" marB="0">
                    <a:solidFill>
                      <a:srgbClr val="00B05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046321"/>
                  </a:ext>
                </a:extLst>
              </a:tr>
              <a:tr h="697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CHAR(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Dados do </a:t>
                      </a:r>
                      <a:r>
                        <a:rPr lang="en-US" sz="1400" dirty="0" err="1">
                          <a:effectLst/>
                        </a:rPr>
                        <a:t>tipo</a:t>
                      </a:r>
                      <a:r>
                        <a:rPr lang="en-US" sz="1400" dirty="0">
                          <a:effectLst/>
                        </a:rPr>
                        <a:t> character com </a:t>
                      </a:r>
                      <a:r>
                        <a:rPr lang="en-US" sz="1400" dirty="0" err="1">
                          <a:effectLst/>
                        </a:rPr>
                        <a:t>tamanho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fixo</a:t>
                      </a:r>
                      <a:r>
                        <a:rPr lang="en-US" sz="1400" dirty="0">
                          <a:effectLst/>
                        </a:rPr>
                        <a:t>, com </a:t>
                      </a:r>
                      <a:r>
                        <a:rPr lang="en-US" sz="1400" i="1" dirty="0">
                          <a:effectLst/>
                        </a:rPr>
                        <a:t>size</a:t>
                      </a:r>
                      <a:r>
                        <a:rPr lang="en-US" sz="1400" dirty="0">
                          <a:effectLst/>
                        </a:rPr>
                        <a:t> bytes. 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Deve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usado</a:t>
                      </a:r>
                      <a:r>
                        <a:rPr lang="en-US" sz="1400" dirty="0">
                          <a:effectLst/>
                        </a:rPr>
                        <a:t> para dados de </a:t>
                      </a:r>
                      <a:r>
                        <a:rPr lang="en-US" sz="1400" dirty="0" err="1">
                          <a:effectLst/>
                        </a:rPr>
                        <a:t>tamanho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fixo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como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por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exemplo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códigos</a:t>
                      </a:r>
                      <a:r>
                        <a:rPr lang="en-US" sz="1400" dirty="0">
                          <a:effectLst/>
                        </a:rPr>
                        <a:t> “J300”, “A102”, etc.</a:t>
                      </a:r>
                      <a:endParaRPr lang="pt-BR" sz="1400" dirty="0">
                        <a:effectLst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4839287"/>
                  </a:ext>
                </a:extLst>
              </a:tr>
              <a:tr h="1139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NUMBER(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p,s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Número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tendo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sendo</a:t>
                      </a:r>
                      <a:r>
                        <a:rPr lang="en-US" sz="1400" dirty="0">
                          <a:effectLst/>
                        </a:rPr>
                        <a:t> precision </a:t>
                      </a:r>
                      <a:r>
                        <a:rPr lang="pt-BR" sz="1400" dirty="0">
                          <a:effectLst/>
                        </a:rPr>
                        <a:t>p = comprimento do número em dígitos e  </a:t>
                      </a:r>
                      <a:br>
                        <a:rPr lang="pt-BR" sz="1400" dirty="0">
                          <a:effectLst/>
                        </a:rPr>
                      </a:br>
                      <a:r>
                        <a:rPr lang="pt-BR" sz="1400" dirty="0" err="1">
                          <a:effectLst/>
                        </a:rPr>
                        <a:t>scale</a:t>
                      </a:r>
                      <a:r>
                        <a:rPr lang="pt-BR" sz="1400" dirty="0">
                          <a:effectLst/>
                        </a:rPr>
                        <a:t> s = posições após o ponto decimal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Inteiro</a:t>
                      </a:r>
                      <a:r>
                        <a:rPr lang="en-US" sz="1400" dirty="0">
                          <a:effectLst/>
                        </a:rPr>
                        <a:t>: number(3)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Real: number(5,2)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156883"/>
                  </a:ext>
                </a:extLst>
              </a:tr>
              <a:tr h="279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Tipo</a:t>
                      </a:r>
                      <a:r>
                        <a:rPr lang="en-US" sz="1400" dirty="0">
                          <a:effectLst/>
                        </a:rPr>
                        <a:t> data.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6536213"/>
                  </a:ext>
                </a:extLst>
              </a:tr>
              <a:tr h="279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lógico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Usar</a:t>
                      </a:r>
                      <a:r>
                        <a:rPr lang="en-US" sz="1400" dirty="0">
                          <a:effectLst/>
                        </a:rPr>
                        <a:t> NUMBER </a:t>
                      </a:r>
                      <a:r>
                        <a:rPr lang="en-US" sz="1400" dirty="0" err="1">
                          <a:effectLst/>
                        </a:rPr>
                        <a:t>ou</a:t>
                      </a:r>
                      <a:r>
                        <a:rPr lang="en-US" sz="1400" dirty="0">
                          <a:effectLst/>
                        </a:rPr>
                        <a:t> CHAR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34290" marB="34290">
                    <a:solidFill>
                      <a:srgbClr val="00B050">
                        <a:alpha val="3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000096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3402557" y="475505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19" y="2931790"/>
            <a:ext cx="1588790" cy="7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7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1028700"/>
          </a:xfrm>
        </p:spPr>
        <p:txBody>
          <a:bodyPr lIns="68580" tIns="34290" rIns="68580" bIns="34290"/>
          <a:lstStyle/>
          <a:p>
            <a:r>
              <a:rPr lang="pt-BR" dirty="0">
                <a:solidFill>
                  <a:schemeClr val="bg1"/>
                </a:solidFill>
              </a:rPr>
              <a:t>Tipos de dados </a:t>
            </a:r>
            <a:r>
              <a:rPr lang="pt-BR" dirty="0" smtClean="0">
                <a:solidFill>
                  <a:schemeClr val="bg1"/>
                </a:solidFill>
              </a:rPr>
              <a:t>no MySQL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82654"/>
              </p:ext>
            </p:extLst>
          </p:nvPr>
        </p:nvGraphicFramePr>
        <p:xfrm>
          <a:off x="467544" y="1131591"/>
          <a:ext cx="8352926" cy="3320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xmlns="" val="3280997136"/>
                    </a:ext>
                  </a:extLst>
                </a:gridCol>
                <a:gridCol w="6552727">
                  <a:extLst>
                    <a:ext uri="{9D8B030D-6E8A-4147-A177-3AD203B41FA5}">
                      <a16:colId xmlns:a16="http://schemas.microsoft.com/office/drawing/2014/main" xmlns="" val="597287551"/>
                    </a:ext>
                  </a:extLst>
                </a:gridCol>
              </a:tblGrid>
              <a:tr h="3510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MySQL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7896391"/>
                  </a:ext>
                </a:extLst>
              </a:tr>
              <a:tr h="604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Varchar(size)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Cadeia de caracteres de comprimento variável. A cadeia poderá conter desde 0 até 255 caracteres.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2315286"/>
                  </a:ext>
                </a:extLst>
              </a:tr>
              <a:tr h="221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Char(</a:t>
                      </a: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Cadeia de caracteres de comprimento fixo.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77522"/>
                  </a:ext>
                </a:extLst>
              </a:tr>
              <a:tr h="442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(p)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Inteiro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 = </a:t>
                      </a:r>
                      <a:r>
                        <a:rPr lang="en-US" sz="1400" dirty="0" err="1">
                          <a:effectLst/>
                        </a:rPr>
                        <a:t>comprimento</a:t>
                      </a:r>
                      <a:r>
                        <a:rPr lang="en-US" sz="1400" dirty="0">
                          <a:effectLst/>
                        </a:rPr>
                        <a:t> do </a:t>
                      </a:r>
                      <a:r>
                        <a:rPr lang="en-US" sz="1400" dirty="0" err="1">
                          <a:effectLst/>
                        </a:rPr>
                        <a:t>número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dígitos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9070287"/>
                  </a:ext>
                </a:extLst>
              </a:tr>
              <a:tr h="808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Float(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p,s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Real</a:t>
                      </a:r>
                      <a:endParaRPr lang="pt-B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precision </a:t>
                      </a:r>
                      <a:r>
                        <a:rPr lang="pt-BR" sz="1400" dirty="0">
                          <a:effectLst/>
                        </a:rPr>
                        <a:t>p = comprimento do número em dígitos e  </a:t>
                      </a:r>
                      <a:br>
                        <a:rPr lang="pt-BR" sz="1400" dirty="0">
                          <a:effectLst/>
                        </a:rPr>
                      </a:br>
                      <a:r>
                        <a:rPr lang="pt-BR" sz="1400" dirty="0" err="1">
                          <a:effectLst/>
                        </a:rPr>
                        <a:t>scale</a:t>
                      </a:r>
                      <a:r>
                        <a:rPr lang="pt-BR" sz="1400" dirty="0">
                          <a:effectLst/>
                        </a:rPr>
                        <a:t> s = posições após o ponto decimal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0353047"/>
                  </a:ext>
                </a:extLst>
              </a:tr>
              <a:tr h="221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Armazenamento de ano-</a:t>
                      </a:r>
                      <a:r>
                        <a:rPr lang="pt-BR" sz="1400" dirty="0" err="1">
                          <a:effectLst/>
                        </a:rPr>
                        <a:t>mes</a:t>
                      </a:r>
                      <a:r>
                        <a:rPr lang="pt-BR" sz="1400" dirty="0">
                          <a:effectLst/>
                        </a:rPr>
                        <a:t>-dia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405329"/>
                  </a:ext>
                </a:extLst>
              </a:tr>
              <a:tr h="221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Armazenamento de 'HH:MM:SS'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088307"/>
                  </a:ext>
                </a:extLst>
              </a:tr>
              <a:tr h="442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lang="pt-BR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0: falso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1: verdadeiro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92D05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4860451"/>
                  </a:ext>
                </a:extLst>
              </a:tr>
            </a:tbl>
          </a:graphicData>
        </a:graphic>
      </p:graphicFrame>
      <p:sp>
        <p:nvSpPr>
          <p:cNvPr id="5" name="TextBox 6"/>
          <p:cNvSpPr txBox="1"/>
          <p:nvPr/>
        </p:nvSpPr>
        <p:spPr>
          <a:xfrm>
            <a:off x="3402557" y="4755056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prstClr val="black"/>
                </a:solidFill>
              </a:rPr>
              <a:t>Fonte: CASTRO, profa. Laura (2018)</a:t>
            </a:r>
            <a:endParaRPr lang="pt-BR" sz="11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83718"/>
            <a:ext cx="158417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32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Restrição de Chave Primária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03598"/>
            <a:ext cx="8229600" cy="2914650"/>
          </a:xfrm>
        </p:spPr>
        <p:txBody>
          <a:bodyPr/>
          <a:lstStyle/>
          <a:p>
            <a:pPr>
              <a:lnSpc>
                <a:spcPct val="96000"/>
              </a:lnSpc>
            </a:pPr>
            <a:r>
              <a:rPr lang="pt-BR" altLang="pt-BR" b="1" dirty="0"/>
              <a:t>PRIMARY KEY </a:t>
            </a:r>
            <a:r>
              <a:rPr lang="pt-BR" altLang="pt-BR" b="1" i="1" dirty="0" err="1"/>
              <a:t>constraint</a:t>
            </a:r>
            <a:r>
              <a:rPr lang="pt-BR" altLang="pt-BR" b="1" dirty="0"/>
              <a:t>: </a:t>
            </a:r>
            <a:r>
              <a:rPr lang="pt-BR" altLang="pt-BR" dirty="0"/>
              <a:t>garante a integridade de entidade. </a:t>
            </a:r>
          </a:p>
          <a:p>
            <a:pPr>
              <a:lnSpc>
                <a:spcPct val="96000"/>
              </a:lnSpc>
            </a:pPr>
            <a:r>
              <a:rPr lang="pt-BR" altLang="pt-BR" dirty="0"/>
              <a:t>Todas as colunas participantes de uma chave primária devem ser NOT NULL. </a:t>
            </a:r>
          </a:p>
          <a:p>
            <a:pPr>
              <a:lnSpc>
                <a:spcPct val="96000"/>
              </a:lnSpc>
            </a:pPr>
            <a:r>
              <a:rPr lang="pt-BR" altLang="pt-BR" dirty="0" smtClean="0"/>
              <a:t>Alguns </a:t>
            </a:r>
            <a:r>
              <a:rPr lang="pt-BR" altLang="pt-BR" dirty="0" err="1" smtClean="0"/>
              <a:t>SGBDs</a:t>
            </a:r>
            <a:r>
              <a:rPr lang="pt-BR" altLang="pt-BR" dirty="0" smtClean="0"/>
              <a:t> criam </a:t>
            </a:r>
            <a:r>
              <a:rPr lang="pt-BR" altLang="pt-BR" dirty="0"/>
              <a:t>automaticamente um índice único (UNIQUE) para a chave primária. </a:t>
            </a:r>
            <a:endParaRPr lang="pt-BR" alt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203598"/>
            <a:ext cx="1075184" cy="107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59582"/>
            <a:ext cx="8534400" cy="3741018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CREATE TABLE Funcionario (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s-ES_tradnl" altLang="pt-BR" sz="2200" dirty="0"/>
              <a:t>    </a:t>
            </a:r>
            <a:r>
              <a:rPr lang="en-US" altLang="pt-BR" sz="2200" dirty="0"/>
              <a:t>Matric INT NOT NULL</a:t>
            </a:r>
            <a:r>
              <a:rPr lang="en-US" altLang="pt-BR" sz="2200" dirty="0" smtClean="0"/>
              <a:t>,  Nome </a:t>
            </a:r>
            <a:r>
              <a:rPr lang="en-US" altLang="pt-BR" sz="2200" dirty="0"/>
              <a:t>CHAR(30) NOT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    </a:t>
            </a:r>
            <a:r>
              <a:rPr lang="en-US" altLang="pt-BR" sz="2200" dirty="0" err="1"/>
              <a:t>Salario</a:t>
            </a:r>
            <a:r>
              <a:rPr lang="en-US" altLang="pt-BR" sz="2200" dirty="0"/>
              <a:t> MONEY NOT NULL</a:t>
            </a:r>
            <a:r>
              <a:rPr lang="en-US" altLang="pt-BR" sz="2200" dirty="0" smtClean="0"/>
              <a:t>, </a:t>
            </a:r>
            <a:r>
              <a:rPr lang="pt-BR" altLang="pt-BR" sz="2200" dirty="0" smtClean="0"/>
              <a:t>Cargo </a:t>
            </a:r>
            <a:r>
              <a:rPr lang="pt-BR" altLang="pt-BR" sz="2200" dirty="0"/>
              <a:t>CHAR(15) DEFAULT ‘Analista‘,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pt-BR" altLang="pt-BR" sz="2200" dirty="0" smtClean="0"/>
              <a:t>    Estado CHAR(2) NOT NULL, </a:t>
            </a:r>
            <a:r>
              <a:rPr lang="en-US" altLang="pt-BR" sz="2200" dirty="0" err="1" smtClean="0"/>
              <a:t>Cod_Depto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SMALLINT NULL,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</a:t>
            </a:r>
            <a:r>
              <a:rPr lang="en-US" altLang="pt-BR" sz="2200" b="1" dirty="0"/>
              <a:t>CONSTRAINT </a:t>
            </a:r>
            <a:r>
              <a:rPr lang="en-US" altLang="pt-BR" sz="2200" b="1" dirty="0" err="1" smtClean="0"/>
              <a:t>PK_Funcionario</a:t>
            </a:r>
            <a:r>
              <a:rPr lang="en-US" altLang="pt-BR" sz="2200" b="1" dirty="0" smtClean="0"/>
              <a:t> </a:t>
            </a:r>
            <a:r>
              <a:rPr lang="en-US" altLang="pt-BR" sz="2200" b="1" dirty="0"/>
              <a:t>PRIMARY KEY </a:t>
            </a:r>
            <a:r>
              <a:rPr lang="en-US" altLang="pt-BR" sz="2200" b="1" dirty="0" smtClean="0"/>
              <a:t>(</a:t>
            </a:r>
            <a:r>
              <a:rPr lang="en-US" altLang="pt-BR" sz="2200" b="1" dirty="0"/>
              <a:t>Matric),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UQ_Nome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UNIQUE </a:t>
            </a:r>
            <a:r>
              <a:rPr lang="en-US" altLang="pt-BR" sz="2200" dirty="0" smtClean="0"/>
              <a:t>(</a:t>
            </a:r>
            <a:r>
              <a:rPr lang="en-US" altLang="pt-BR" sz="2200" dirty="0"/>
              <a:t>Nome),</a:t>
            </a:r>
          </a:p>
          <a:p>
            <a:pPr>
              <a:lnSpc>
                <a:spcPct val="96000"/>
              </a:lnSpc>
              <a:spcAft>
                <a:spcPts val="300"/>
              </a:spcAft>
              <a:buFont typeface="Wingdings" pitchFamily="2" charset="2"/>
              <a:buNone/>
            </a:pPr>
            <a:r>
              <a:rPr lang="en-US" altLang="pt-BR" sz="2200" dirty="0"/>
              <a:t>	CONSTRAINT </a:t>
            </a:r>
            <a:r>
              <a:rPr lang="en-US" altLang="pt-BR" sz="2200" dirty="0" err="1" smtClean="0"/>
              <a:t>FK_Func_Depto</a:t>
            </a:r>
            <a:r>
              <a:rPr lang="en-US" altLang="pt-BR" sz="2200" dirty="0" smtClean="0"/>
              <a:t> </a:t>
            </a:r>
            <a:r>
              <a:rPr lang="en-US" altLang="pt-BR" sz="2200" dirty="0"/>
              <a:t>FOREIGN KEY (</a:t>
            </a:r>
            <a:r>
              <a:rPr lang="en-US" altLang="pt-BR" sz="2200" dirty="0" err="1"/>
              <a:t>Cod_Depto</a:t>
            </a:r>
            <a:r>
              <a:rPr lang="en-US" altLang="pt-BR" sz="2200" dirty="0"/>
              <a:t>) REFERENCES </a:t>
            </a:r>
            <a:r>
              <a:rPr lang="pt-BR" altLang="pt-BR" sz="2200" dirty="0"/>
              <a:t>Departamento (</a:t>
            </a:r>
            <a:r>
              <a:rPr lang="pt-BR" altLang="pt-BR" sz="2200" dirty="0" err="1"/>
              <a:t>Cod_Depto</a:t>
            </a:r>
            <a:r>
              <a:rPr lang="pt-BR" altLang="pt-BR" sz="2200" dirty="0"/>
              <a:t>),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200" dirty="0"/>
              <a:t>	CONSTRAINT </a:t>
            </a:r>
            <a:r>
              <a:rPr lang="pt-BR" altLang="pt-BR" sz="2200" dirty="0" err="1"/>
              <a:t>checkestado</a:t>
            </a:r>
            <a:r>
              <a:rPr lang="pt-BR" altLang="pt-BR" sz="2200" dirty="0"/>
              <a:t> CHECK (Estado IN (‘MG’, ‘RJ’, ‘SP’))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Exemplo de SQL-DDL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7614"/>
            <a:ext cx="7128792" cy="2914650"/>
          </a:xfrm>
        </p:spPr>
        <p:txBody>
          <a:bodyPr/>
          <a:lstStyle/>
          <a:p>
            <a:pPr>
              <a:lnSpc>
                <a:spcPct val="96000"/>
              </a:lnSpc>
              <a:spcAft>
                <a:spcPts val="300"/>
              </a:spcAft>
            </a:pPr>
            <a:r>
              <a:rPr lang="pt-BR" altLang="pt-BR" sz="2800" b="1" dirty="0"/>
              <a:t>UNIQUE </a:t>
            </a:r>
            <a:r>
              <a:rPr lang="pt-BR" altLang="pt-BR" sz="2800" b="1" i="1" dirty="0" err="1"/>
              <a:t>constraint</a:t>
            </a:r>
            <a:r>
              <a:rPr lang="pt-BR" altLang="pt-BR" sz="2800" b="1" dirty="0"/>
              <a:t>: </a:t>
            </a:r>
            <a:r>
              <a:rPr lang="pt-BR" altLang="pt-BR" sz="2800" dirty="0"/>
              <a:t>como uma tabela possui somente uma chave primária, as chaves alternativas ou candidatas que sejam únicas são implementadas </a:t>
            </a:r>
            <a:r>
              <a:rPr lang="pt-BR" altLang="pt-BR" sz="2800" dirty="0" smtClean="0"/>
              <a:t>por meio </a:t>
            </a:r>
            <a:r>
              <a:rPr lang="pt-BR" altLang="pt-BR" sz="2800" dirty="0"/>
              <a:t>desta restrição. </a:t>
            </a:r>
          </a:p>
          <a:p>
            <a:pPr>
              <a:lnSpc>
                <a:spcPct val="96000"/>
              </a:lnSpc>
              <a:spcAft>
                <a:spcPts val="300"/>
              </a:spcAft>
            </a:pPr>
            <a:r>
              <a:rPr lang="pt-BR" altLang="pt-BR" sz="2800" dirty="0" smtClean="0"/>
              <a:t>Alguns </a:t>
            </a:r>
            <a:r>
              <a:rPr lang="pt-BR" altLang="pt-BR" sz="2800" dirty="0" err="1" smtClean="0"/>
              <a:t>SGBDs</a:t>
            </a:r>
            <a:r>
              <a:rPr lang="pt-BR" altLang="pt-BR" sz="2800" dirty="0" smtClean="0"/>
              <a:t> criam </a:t>
            </a:r>
            <a:r>
              <a:rPr lang="pt-BR" altLang="pt-BR" sz="2800" dirty="0"/>
              <a:t>automaticamente um índice único (UNIQUE) para a restrição UNIQUE. </a:t>
            </a:r>
            <a:endParaRPr lang="pt-BR" altLang="pt-BR" sz="28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3478"/>
            <a:ext cx="8229600" cy="1028700"/>
          </a:xfrm>
        </p:spPr>
        <p:txBody>
          <a:bodyPr/>
          <a:lstStyle/>
          <a:p>
            <a:r>
              <a:rPr lang="pt-BR" altLang="pt-BR" dirty="0" smtClean="0">
                <a:solidFill>
                  <a:schemeClr val="bg1"/>
                </a:solidFill>
              </a:rPr>
              <a:t>Restrição de Unicidade</a:t>
            </a:r>
            <a:endParaRPr lang="pt-BR" altLang="pt-BR" sz="38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88" y="915566"/>
            <a:ext cx="19606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661983"/>
      </p:ext>
    </p:extLst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do vazi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1388</Words>
  <Application>Microsoft Office PowerPoint</Application>
  <PresentationFormat>Apresentação na tela (16:9)</PresentationFormat>
  <Paragraphs>223</Paragraphs>
  <Slides>26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slides</vt:lpstr>
      </vt:variant>
      <vt:variant>
        <vt:i4>26</vt:i4>
      </vt:variant>
    </vt:vector>
  </HeadingPairs>
  <TitlesOfParts>
    <vt:vector size="37" baseType="lpstr"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Fundo vazio</vt:lpstr>
      <vt:lpstr>Unidade 5: Linguagem SQL  5.1 Linguagem de Definição de Dados (DDL) – Criação de Tabelas (CREATE TABLE)</vt:lpstr>
      <vt:lpstr>SQL (Structured Query Language) </vt:lpstr>
      <vt:lpstr>Criação de Tabela (CREATE TABLE)</vt:lpstr>
      <vt:lpstr>Tipos de Campos no Microsoft SQL Server</vt:lpstr>
      <vt:lpstr>Tipos de dados do Oracle</vt:lpstr>
      <vt:lpstr>Tipos de dados no MySQL</vt:lpstr>
      <vt:lpstr>Restrição de Chave Primária</vt:lpstr>
      <vt:lpstr>Exemplo de SQL-DDL</vt:lpstr>
      <vt:lpstr>Restrição de Unicidade</vt:lpstr>
      <vt:lpstr>Exemplo de SQL-DDL</vt:lpstr>
      <vt:lpstr>Restrição de Chave Estrangeira (FK)</vt:lpstr>
      <vt:lpstr>Integridade Referencial Declarativa</vt:lpstr>
      <vt:lpstr>Exemplo de SQL-DDL</vt:lpstr>
      <vt:lpstr>FOREIGN KEY (FK)</vt:lpstr>
      <vt:lpstr>Restrição de Default</vt:lpstr>
      <vt:lpstr>Exemplo de SQL-DDL</vt:lpstr>
      <vt:lpstr>Restrição de Verificação</vt:lpstr>
      <vt:lpstr>Exemplo de SQL-DDL</vt:lpstr>
      <vt:lpstr>Definição de Constraint em Nível de Tabela </vt:lpstr>
      <vt:lpstr>ALTER TABLE</vt:lpstr>
      <vt:lpstr>ALTER TABLE</vt:lpstr>
      <vt:lpstr>ALTER TABLE - Exemplos</vt:lpstr>
      <vt:lpstr>ALTER TABLE - Exemplos</vt:lpstr>
      <vt:lpstr>ALTER TABLE - Exemplos</vt:lpstr>
      <vt:lpstr>DROP TABLE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Baroni</cp:lastModifiedBy>
  <cp:revision>122</cp:revision>
  <dcterms:created xsi:type="dcterms:W3CDTF">2018-04-05T14:34:00Z</dcterms:created>
  <dcterms:modified xsi:type="dcterms:W3CDTF">2018-09-18T02:13:53Z</dcterms:modified>
</cp:coreProperties>
</file>