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73" r:id="rId11"/>
  </p:sldMasterIdLst>
  <p:notesMasterIdLst>
    <p:notesMasterId r:id="rId30"/>
  </p:notesMasterIdLst>
  <p:handoutMasterIdLst>
    <p:handoutMasterId r:id="rId31"/>
  </p:handoutMasterIdLst>
  <p:sldIdLst>
    <p:sldId id="256" r:id="rId12"/>
    <p:sldId id="380" r:id="rId13"/>
    <p:sldId id="374" r:id="rId14"/>
    <p:sldId id="375" r:id="rId15"/>
    <p:sldId id="376" r:id="rId16"/>
    <p:sldId id="378" r:id="rId17"/>
    <p:sldId id="381" r:id="rId18"/>
    <p:sldId id="384" r:id="rId19"/>
    <p:sldId id="385" r:id="rId20"/>
    <p:sldId id="383" r:id="rId21"/>
    <p:sldId id="386" r:id="rId22"/>
    <p:sldId id="390" r:id="rId23"/>
    <p:sldId id="387" r:id="rId24"/>
    <p:sldId id="391" r:id="rId25"/>
    <p:sldId id="392" r:id="rId26"/>
    <p:sldId id="388" r:id="rId27"/>
    <p:sldId id="389" r:id="rId28"/>
    <p:sldId id="270" r:id="rId2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8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AB5B6-B598-45ED-8DCD-E0D3C79220FC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2C166AAB-1EFF-4F59-B302-0B031C81C0F4}">
      <dgm:prSet/>
      <dgm:spPr>
        <a:solidFill>
          <a:schemeClr val="accent1">
            <a:shade val="80000"/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Prover nível adicional de segurança de tabela por restringir acesso para um determinado conjunto de linhas e colunas da tabela</a:t>
          </a:r>
        </a:p>
      </dgm:t>
    </dgm:pt>
    <dgm:pt modelId="{C6CF80B6-7E7E-4B6A-90AF-DE76491F4FE2}" type="parTrans" cxnId="{BD6B854B-CD3E-4FBA-9612-ED68A840B789}">
      <dgm:prSet/>
      <dgm:spPr/>
      <dgm:t>
        <a:bodyPr/>
        <a:lstStyle/>
        <a:p>
          <a:endParaRPr lang="pt-BR"/>
        </a:p>
      </dgm:t>
    </dgm:pt>
    <dgm:pt modelId="{68AA0728-BD1E-4CFC-8457-57EC401194BB}" type="sibTrans" cxnId="{BD6B854B-CD3E-4FBA-9612-ED68A840B789}">
      <dgm:prSet/>
      <dgm:spPr/>
      <dgm:t>
        <a:bodyPr/>
        <a:lstStyle/>
        <a:p>
          <a:endParaRPr lang="pt-BR"/>
        </a:p>
      </dgm:t>
    </dgm:pt>
    <dgm:pt modelId="{5F4F4955-4CA2-492C-904F-90CEBAD66644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Esconder a complexidade dos dados</a:t>
          </a:r>
        </a:p>
      </dgm:t>
    </dgm:pt>
    <dgm:pt modelId="{86DD07F1-6473-416D-A1EC-5C5C4E68EC61}" type="parTrans" cxnId="{C968B612-9C26-4469-9B54-B671E4BAA7EC}">
      <dgm:prSet/>
      <dgm:spPr/>
      <dgm:t>
        <a:bodyPr/>
        <a:lstStyle/>
        <a:p>
          <a:endParaRPr lang="pt-BR"/>
        </a:p>
      </dgm:t>
    </dgm:pt>
    <dgm:pt modelId="{F5FCAD02-60E4-44F4-A4E6-1B4249E60343}" type="sibTrans" cxnId="{C968B612-9C26-4469-9B54-B671E4BAA7EC}">
      <dgm:prSet/>
      <dgm:spPr/>
      <dgm:t>
        <a:bodyPr/>
        <a:lstStyle/>
        <a:p>
          <a:endParaRPr lang="pt-BR"/>
        </a:p>
      </dgm:t>
    </dgm:pt>
    <dgm:pt modelId="{B9DFC715-C4B7-479B-BEA9-424A94FFE2A8}">
      <dgm:prSet/>
      <dgm:spPr/>
      <dgm:t>
        <a:bodyPr/>
        <a:lstStyle/>
        <a:p>
          <a:r>
            <a:rPr lang="pt-BR" dirty="0"/>
            <a:t>Junções de tabelas e cálculos podem estar presentes na definição da visão</a:t>
          </a:r>
        </a:p>
      </dgm:t>
    </dgm:pt>
    <dgm:pt modelId="{F3D6129C-CB62-405B-ACA1-B1DFD9022025}" type="parTrans" cxnId="{F2180A08-4839-42AC-AC6E-E0DEBB462A83}">
      <dgm:prSet/>
      <dgm:spPr/>
      <dgm:t>
        <a:bodyPr/>
        <a:lstStyle/>
        <a:p>
          <a:endParaRPr lang="pt-BR"/>
        </a:p>
      </dgm:t>
    </dgm:pt>
    <dgm:pt modelId="{17C029F2-D663-45FC-B901-EB281CA19E15}" type="sibTrans" cxnId="{F2180A08-4839-42AC-AC6E-E0DEBB462A83}">
      <dgm:prSet/>
      <dgm:spPr/>
      <dgm:t>
        <a:bodyPr/>
        <a:lstStyle/>
        <a:p>
          <a:endParaRPr lang="pt-BR"/>
        </a:p>
      </dgm:t>
    </dgm:pt>
    <dgm:pt modelId="{497E9F90-A473-4EDD-BA41-97A397677DC0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Apresentar os dados em uma perspectiva diferente da tabela base</a:t>
          </a:r>
        </a:p>
      </dgm:t>
    </dgm:pt>
    <dgm:pt modelId="{1C8356D9-FAA9-4C3D-A183-3F5D2125F0B6}" type="parTrans" cxnId="{A0B4246E-441F-4A7B-B76C-7F19FE630279}">
      <dgm:prSet/>
      <dgm:spPr/>
      <dgm:t>
        <a:bodyPr/>
        <a:lstStyle/>
        <a:p>
          <a:endParaRPr lang="pt-BR"/>
        </a:p>
      </dgm:t>
    </dgm:pt>
    <dgm:pt modelId="{90F079AE-0975-478E-B01F-822082711D79}" type="sibTrans" cxnId="{A0B4246E-441F-4A7B-B76C-7F19FE630279}">
      <dgm:prSet/>
      <dgm:spPr/>
      <dgm:t>
        <a:bodyPr/>
        <a:lstStyle/>
        <a:p>
          <a:endParaRPr lang="pt-BR"/>
        </a:p>
      </dgm:t>
    </dgm:pt>
    <dgm:pt modelId="{FF3B80BA-12F4-4688-9B48-D5D36721D65B}">
      <dgm:prSet/>
      <dgm:spPr/>
      <dgm:t>
        <a:bodyPr/>
        <a:lstStyle/>
        <a:p>
          <a:r>
            <a:rPr lang="pt-BR" dirty="0"/>
            <a:t>Renomear nome de coluna</a:t>
          </a:r>
        </a:p>
      </dgm:t>
    </dgm:pt>
    <dgm:pt modelId="{B76D0010-FA81-4952-8F39-CCBBBC9733DC}" type="parTrans" cxnId="{ABD82903-E3C6-4FDA-88D9-4FF13397C2BD}">
      <dgm:prSet/>
      <dgm:spPr/>
      <dgm:t>
        <a:bodyPr/>
        <a:lstStyle/>
        <a:p>
          <a:endParaRPr lang="pt-BR"/>
        </a:p>
      </dgm:t>
    </dgm:pt>
    <dgm:pt modelId="{99B45FB7-E151-409F-92BB-FF3F4CAE7D55}" type="sibTrans" cxnId="{ABD82903-E3C6-4FDA-88D9-4FF13397C2BD}">
      <dgm:prSet/>
      <dgm:spPr/>
      <dgm:t>
        <a:bodyPr/>
        <a:lstStyle/>
        <a:p>
          <a:endParaRPr lang="pt-BR"/>
        </a:p>
      </dgm:t>
    </dgm:pt>
    <dgm:pt modelId="{A0A7C14B-2565-4C33-ACB9-A80CBA35DD43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Isolar aplicações de mudanças na definição de tabelas base</a:t>
          </a:r>
        </a:p>
      </dgm:t>
    </dgm:pt>
    <dgm:pt modelId="{23ACDC12-F81C-4CF4-B1F3-CE85DA58A6CA}" type="parTrans" cxnId="{57AEE88D-462D-4613-A052-2DF4D7E8A2DE}">
      <dgm:prSet/>
      <dgm:spPr/>
      <dgm:t>
        <a:bodyPr/>
        <a:lstStyle/>
        <a:p>
          <a:endParaRPr lang="pt-BR"/>
        </a:p>
      </dgm:t>
    </dgm:pt>
    <dgm:pt modelId="{C0004E72-A80A-4F39-9657-C94DEA104447}" type="sibTrans" cxnId="{57AEE88D-462D-4613-A052-2DF4D7E8A2DE}">
      <dgm:prSet/>
      <dgm:spPr/>
      <dgm:t>
        <a:bodyPr/>
        <a:lstStyle/>
        <a:p>
          <a:endParaRPr lang="pt-BR"/>
        </a:p>
      </dgm:t>
    </dgm:pt>
    <dgm:pt modelId="{BA964D3D-95C5-466F-A96C-F841DD24E793}">
      <dgm:prSet/>
      <dgm:spPr/>
      <dgm:t>
        <a:bodyPr/>
        <a:lstStyle/>
        <a:p>
          <a:r>
            <a:rPr lang="pt-BR" dirty="0"/>
            <a:t>A inserção de nova coluna na tabela base não afeta a visão</a:t>
          </a:r>
        </a:p>
      </dgm:t>
    </dgm:pt>
    <dgm:pt modelId="{5B93F176-0CEA-4BBC-B01A-F7E54038BC73}" type="parTrans" cxnId="{81398BB4-69B9-4032-9D37-9D982613A674}">
      <dgm:prSet/>
      <dgm:spPr/>
      <dgm:t>
        <a:bodyPr/>
        <a:lstStyle/>
        <a:p>
          <a:endParaRPr lang="pt-BR"/>
        </a:p>
      </dgm:t>
    </dgm:pt>
    <dgm:pt modelId="{F8A23798-081F-4723-82CE-B6A277640FD3}" type="sibTrans" cxnId="{81398BB4-69B9-4032-9D37-9D982613A674}">
      <dgm:prSet/>
      <dgm:spPr/>
      <dgm:t>
        <a:bodyPr/>
        <a:lstStyle/>
        <a:p>
          <a:endParaRPr lang="pt-BR"/>
        </a:p>
      </dgm:t>
    </dgm:pt>
    <dgm:pt modelId="{F25AA870-58EE-445B-A96C-ED455BFED960}" type="pres">
      <dgm:prSet presAssocID="{02DAB5B6-B598-45ED-8DCD-E0D3C79220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0301719-4887-45F9-84F2-3C3A8ED78640}" type="pres">
      <dgm:prSet presAssocID="{2C166AAB-1EFF-4F59-B302-0B031C81C0F4}" presName="linNode" presStyleCnt="0"/>
      <dgm:spPr/>
    </dgm:pt>
    <dgm:pt modelId="{121CA631-ACF4-41AB-B135-23062B7FDE8E}" type="pres">
      <dgm:prSet presAssocID="{2C166AAB-1EFF-4F59-B302-0B031C81C0F4}" presName="parentText" presStyleLbl="node1" presStyleIdx="0" presStyleCnt="4" custScaleX="12395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D48F31-603D-4C3B-AC33-1F099836F315}" type="pres">
      <dgm:prSet presAssocID="{68AA0728-BD1E-4CFC-8457-57EC401194BB}" presName="sp" presStyleCnt="0"/>
      <dgm:spPr/>
    </dgm:pt>
    <dgm:pt modelId="{21E38F13-559E-4784-9B40-4C7C00275FBA}" type="pres">
      <dgm:prSet presAssocID="{5F4F4955-4CA2-492C-904F-90CEBAD66644}" presName="linNode" presStyleCnt="0"/>
      <dgm:spPr/>
    </dgm:pt>
    <dgm:pt modelId="{533C589A-DA8C-496C-9CBC-C097EA012EF0}" type="pres">
      <dgm:prSet presAssocID="{5F4F4955-4CA2-492C-904F-90CEBAD66644}" presName="parentText" presStyleLbl="node1" presStyleIdx="1" presStyleCnt="4" custScaleX="14342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C359F5-D727-47E7-9C23-15AFCCF27078}" type="pres">
      <dgm:prSet presAssocID="{5F4F4955-4CA2-492C-904F-90CEBAD6664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00AD65-4D93-4D5F-9801-4F9093F0D260}" type="pres">
      <dgm:prSet presAssocID="{F5FCAD02-60E4-44F4-A4E6-1B4249E60343}" presName="sp" presStyleCnt="0"/>
      <dgm:spPr/>
    </dgm:pt>
    <dgm:pt modelId="{735F39A0-0EFD-4C13-8A5E-1D4E0C9EEBE6}" type="pres">
      <dgm:prSet presAssocID="{497E9F90-A473-4EDD-BA41-97A397677DC0}" presName="linNode" presStyleCnt="0"/>
      <dgm:spPr/>
    </dgm:pt>
    <dgm:pt modelId="{9D287AE3-651F-4C3D-BB5F-C78B51118152}" type="pres">
      <dgm:prSet presAssocID="{497E9F90-A473-4EDD-BA41-97A397677DC0}" presName="parentText" presStyleLbl="node1" presStyleIdx="2" presStyleCnt="4" custScaleX="14342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1DE271-9E9D-4ECF-9824-6E81DAC308C4}" type="pres">
      <dgm:prSet presAssocID="{497E9F90-A473-4EDD-BA41-97A397677DC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460DD2-B1A7-44E2-B1BC-C7E468812C61}" type="pres">
      <dgm:prSet presAssocID="{90F079AE-0975-478E-B01F-822082711D79}" presName="sp" presStyleCnt="0"/>
      <dgm:spPr/>
    </dgm:pt>
    <dgm:pt modelId="{37E2467B-5A6D-425F-87C3-8947BB6CF5CC}" type="pres">
      <dgm:prSet presAssocID="{A0A7C14B-2565-4C33-ACB9-A80CBA35DD43}" presName="linNode" presStyleCnt="0"/>
      <dgm:spPr/>
    </dgm:pt>
    <dgm:pt modelId="{0D69127E-43F4-4E99-99C0-AB29B6BCE93D}" type="pres">
      <dgm:prSet presAssocID="{A0A7C14B-2565-4C33-ACB9-A80CBA35DD43}" presName="parentText" presStyleLbl="node1" presStyleIdx="3" presStyleCnt="4" custScaleX="14342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1AF9C5-C2B7-4F25-AB1D-ADBFED2C2F51}" type="pres">
      <dgm:prSet presAssocID="{A0A7C14B-2565-4C33-ACB9-A80CBA35DD4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1398BB4-69B9-4032-9D37-9D982613A674}" srcId="{A0A7C14B-2565-4C33-ACB9-A80CBA35DD43}" destId="{BA964D3D-95C5-466F-A96C-F841DD24E793}" srcOrd="0" destOrd="0" parTransId="{5B93F176-0CEA-4BBC-B01A-F7E54038BC73}" sibTransId="{F8A23798-081F-4723-82CE-B6A277640FD3}"/>
    <dgm:cxn modelId="{1D628A25-EF27-4697-9934-B78944F10F9A}" type="presOf" srcId="{497E9F90-A473-4EDD-BA41-97A397677DC0}" destId="{9D287AE3-651F-4C3D-BB5F-C78B51118152}" srcOrd="0" destOrd="0" presId="urn:microsoft.com/office/officeart/2005/8/layout/vList5"/>
    <dgm:cxn modelId="{C968B612-9C26-4469-9B54-B671E4BAA7EC}" srcId="{02DAB5B6-B598-45ED-8DCD-E0D3C79220FC}" destId="{5F4F4955-4CA2-492C-904F-90CEBAD66644}" srcOrd="1" destOrd="0" parTransId="{86DD07F1-6473-416D-A1EC-5C5C4E68EC61}" sibTransId="{F5FCAD02-60E4-44F4-A4E6-1B4249E60343}"/>
    <dgm:cxn modelId="{30976146-B0A5-417E-85AE-AE4E9270BF09}" type="presOf" srcId="{BA964D3D-95C5-466F-A96C-F841DD24E793}" destId="{6C1AF9C5-C2B7-4F25-AB1D-ADBFED2C2F51}" srcOrd="0" destOrd="0" presId="urn:microsoft.com/office/officeart/2005/8/layout/vList5"/>
    <dgm:cxn modelId="{1F9157C5-3C47-419D-B0FA-75D3F82A8ACC}" type="presOf" srcId="{A0A7C14B-2565-4C33-ACB9-A80CBA35DD43}" destId="{0D69127E-43F4-4E99-99C0-AB29B6BCE93D}" srcOrd="0" destOrd="0" presId="urn:microsoft.com/office/officeart/2005/8/layout/vList5"/>
    <dgm:cxn modelId="{226C0D88-6EB1-44A6-B138-6EC61FDB9C86}" type="presOf" srcId="{B9DFC715-C4B7-479B-BEA9-424A94FFE2A8}" destId="{12C359F5-D727-47E7-9C23-15AFCCF27078}" srcOrd="0" destOrd="0" presId="urn:microsoft.com/office/officeart/2005/8/layout/vList5"/>
    <dgm:cxn modelId="{BD6B854B-CD3E-4FBA-9612-ED68A840B789}" srcId="{02DAB5B6-B598-45ED-8DCD-E0D3C79220FC}" destId="{2C166AAB-1EFF-4F59-B302-0B031C81C0F4}" srcOrd="0" destOrd="0" parTransId="{C6CF80B6-7E7E-4B6A-90AF-DE76491F4FE2}" sibTransId="{68AA0728-BD1E-4CFC-8457-57EC401194BB}"/>
    <dgm:cxn modelId="{ABD82903-E3C6-4FDA-88D9-4FF13397C2BD}" srcId="{497E9F90-A473-4EDD-BA41-97A397677DC0}" destId="{FF3B80BA-12F4-4688-9B48-D5D36721D65B}" srcOrd="0" destOrd="0" parTransId="{B76D0010-FA81-4952-8F39-CCBBBC9733DC}" sibTransId="{99B45FB7-E151-409F-92BB-FF3F4CAE7D55}"/>
    <dgm:cxn modelId="{57AEE88D-462D-4613-A052-2DF4D7E8A2DE}" srcId="{02DAB5B6-B598-45ED-8DCD-E0D3C79220FC}" destId="{A0A7C14B-2565-4C33-ACB9-A80CBA35DD43}" srcOrd="3" destOrd="0" parTransId="{23ACDC12-F81C-4CF4-B1F3-CE85DA58A6CA}" sibTransId="{C0004E72-A80A-4F39-9657-C94DEA104447}"/>
    <dgm:cxn modelId="{02518EAF-FC07-474A-B812-F6DA0B73AE1A}" type="presOf" srcId="{FF3B80BA-12F4-4688-9B48-D5D36721D65B}" destId="{3E1DE271-9E9D-4ECF-9824-6E81DAC308C4}" srcOrd="0" destOrd="0" presId="urn:microsoft.com/office/officeart/2005/8/layout/vList5"/>
    <dgm:cxn modelId="{958CC46C-A109-4192-B54B-83C55F2746CD}" type="presOf" srcId="{2C166AAB-1EFF-4F59-B302-0B031C81C0F4}" destId="{121CA631-ACF4-41AB-B135-23062B7FDE8E}" srcOrd="0" destOrd="0" presId="urn:microsoft.com/office/officeart/2005/8/layout/vList5"/>
    <dgm:cxn modelId="{2266CE33-0883-4227-9590-0292E75D342E}" type="presOf" srcId="{5F4F4955-4CA2-492C-904F-90CEBAD66644}" destId="{533C589A-DA8C-496C-9CBC-C097EA012EF0}" srcOrd="0" destOrd="0" presId="urn:microsoft.com/office/officeart/2005/8/layout/vList5"/>
    <dgm:cxn modelId="{A0B4246E-441F-4A7B-B76C-7F19FE630279}" srcId="{02DAB5B6-B598-45ED-8DCD-E0D3C79220FC}" destId="{497E9F90-A473-4EDD-BA41-97A397677DC0}" srcOrd="2" destOrd="0" parTransId="{1C8356D9-FAA9-4C3D-A183-3F5D2125F0B6}" sibTransId="{90F079AE-0975-478E-B01F-822082711D79}"/>
    <dgm:cxn modelId="{3CE031ED-1849-423E-8CFF-9D14C180DD06}" type="presOf" srcId="{02DAB5B6-B598-45ED-8DCD-E0D3C79220FC}" destId="{F25AA870-58EE-445B-A96C-ED455BFED960}" srcOrd="0" destOrd="0" presId="urn:microsoft.com/office/officeart/2005/8/layout/vList5"/>
    <dgm:cxn modelId="{F2180A08-4839-42AC-AC6E-E0DEBB462A83}" srcId="{5F4F4955-4CA2-492C-904F-90CEBAD66644}" destId="{B9DFC715-C4B7-479B-BEA9-424A94FFE2A8}" srcOrd="0" destOrd="0" parTransId="{F3D6129C-CB62-405B-ACA1-B1DFD9022025}" sibTransId="{17C029F2-D663-45FC-B901-EB281CA19E15}"/>
    <dgm:cxn modelId="{40F7386A-562E-4EEC-9ACD-EC0E5A0C86C9}" type="presParOf" srcId="{F25AA870-58EE-445B-A96C-ED455BFED960}" destId="{A0301719-4887-45F9-84F2-3C3A8ED78640}" srcOrd="0" destOrd="0" presId="urn:microsoft.com/office/officeart/2005/8/layout/vList5"/>
    <dgm:cxn modelId="{6998F390-F012-45A8-9EAD-4FA212B45891}" type="presParOf" srcId="{A0301719-4887-45F9-84F2-3C3A8ED78640}" destId="{121CA631-ACF4-41AB-B135-23062B7FDE8E}" srcOrd="0" destOrd="0" presId="urn:microsoft.com/office/officeart/2005/8/layout/vList5"/>
    <dgm:cxn modelId="{DB2D1077-9B9E-4004-83A6-6706B5A0E2B2}" type="presParOf" srcId="{F25AA870-58EE-445B-A96C-ED455BFED960}" destId="{F3D48F31-603D-4C3B-AC33-1F099836F315}" srcOrd="1" destOrd="0" presId="urn:microsoft.com/office/officeart/2005/8/layout/vList5"/>
    <dgm:cxn modelId="{6F721E3E-28C5-40A3-80A8-347DE9E34132}" type="presParOf" srcId="{F25AA870-58EE-445B-A96C-ED455BFED960}" destId="{21E38F13-559E-4784-9B40-4C7C00275FBA}" srcOrd="2" destOrd="0" presId="urn:microsoft.com/office/officeart/2005/8/layout/vList5"/>
    <dgm:cxn modelId="{6E4037B0-56B6-49FF-8C97-A8192EECC26F}" type="presParOf" srcId="{21E38F13-559E-4784-9B40-4C7C00275FBA}" destId="{533C589A-DA8C-496C-9CBC-C097EA012EF0}" srcOrd="0" destOrd="0" presId="urn:microsoft.com/office/officeart/2005/8/layout/vList5"/>
    <dgm:cxn modelId="{C384146A-9239-406F-BCA9-463B86040FA4}" type="presParOf" srcId="{21E38F13-559E-4784-9B40-4C7C00275FBA}" destId="{12C359F5-D727-47E7-9C23-15AFCCF27078}" srcOrd="1" destOrd="0" presId="urn:microsoft.com/office/officeart/2005/8/layout/vList5"/>
    <dgm:cxn modelId="{54F25121-BA09-4E9F-83F6-84DEF0D9417B}" type="presParOf" srcId="{F25AA870-58EE-445B-A96C-ED455BFED960}" destId="{7C00AD65-4D93-4D5F-9801-4F9093F0D260}" srcOrd="3" destOrd="0" presId="urn:microsoft.com/office/officeart/2005/8/layout/vList5"/>
    <dgm:cxn modelId="{6D553620-E00B-482C-A190-DF519FEF530E}" type="presParOf" srcId="{F25AA870-58EE-445B-A96C-ED455BFED960}" destId="{735F39A0-0EFD-4C13-8A5E-1D4E0C9EEBE6}" srcOrd="4" destOrd="0" presId="urn:microsoft.com/office/officeart/2005/8/layout/vList5"/>
    <dgm:cxn modelId="{8858C2E7-1FF8-44F4-A3C2-2F54640911D9}" type="presParOf" srcId="{735F39A0-0EFD-4C13-8A5E-1D4E0C9EEBE6}" destId="{9D287AE3-651F-4C3D-BB5F-C78B51118152}" srcOrd="0" destOrd="0" presId="urn:microsoft.com/office/officeart/2005/8/layout/vList5"/>
    <dgm:cxn modelId="{7B55AF35-DDDA-463B-8263-F3CD2C0C2C45}" type="presParOf" srcId="{735F39A0-0EFD-4C13-8A5E-1D4E0C9EEBE6}" destId="{3E1DE271-9E9D-4ECF-9824-6E81DAC308C4}" srcOrd="1" destOrd="0" presId="urn:microsoft.com/office/officeart/2005/8/layout/vList5"/>
    <dgm:cxn modelId="{947DB6CA-1B64-470B-AD82-D8610A3BD254}" type="presParOf" srcId="{F25AA870-58EE-445B-A96C-ED455BFED960}" destId="{58460DD2-B1A7-44E2-B1BC-C7E468812C61}" srcOrd="5" destOrd="0" presId="urn:microsoft.com/office/officeart/2005/8/layout/vList5"/>
    <dgm:cxn modelId="{99389142-944B-4AFB-8328-922D37CB26CE}" type="presParOf" srcId="{F25AA870-58EE-445B-A96C-ED455BFED960}" destId="{37E2467B-5A6D-425F-87C3-8947BB6CF5CC}" srcOrd="6" destOrd="0" presId="urn:microsoft.com/office/officeart/2005/8/layout/vList5"/>
    <dgm:cxn modelId="{E3D250E7-CC30-4781-9A00-10C7D24FA5D9}" type="presParOf" srcId="{37E2467B-5A6D-425F-87C3-8947BB6CF5CC}" destId="{0D69127E-43F4-4E99-99C0-AB29B6BCE93D}" srcOrd="0" destOrd="0" presId="urn:microsoft.com/office/officeart/2005/8/layout/vList5"/>
    <dgm:cxn modelId="{9643342E-1A2F-4F9F-9D8B-966C6F5B5323}" type="presParOf" srcId="{37E2467B-5A6D-425F-87C3-8947BB6CF5CC}" destId="{6C1AF9C5-C2B7-4F25-AB1D-ADBFED2C2F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CA631-ACF4-41AB-B135-23062B7FDE8E}">
      <dsp:nvSpPr>
        <dsp:cNvPr id="0" name=""/>
        <dsp:cNvSpPr/>
      </dsp:nvSpPr>
      <dsp:spPr>
        <a:xfrm>
          <a:off x="2626" y="1510"/>
          <a:ext cx="3759617" cy="72638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>
              <a:solidFill>
                <a:schemeClr val="tx1"/>
              </a:solidFill>
            </a:rPr>
            <a:t>Prover nível adicional de segurança de tabela por restringir acesso para um determinado conjunto de linhas e colunas da tabela</a:t>
          </a:r>
        </a:p>
      </dsp:txBody>
      <dsp:txXfrm>
        <a:off x="38085" y="36969"/>
        <a:ext cx="3688699" cy="655467"/>
      </dsp:txXfrm>
    </dsp:sp>
    <dsp:sp modelId="{12C359F5-D727-47E7-9C23-15AFCCF27078}">
      <dsp:nvSpPr>
        <dsp:cNvPr id="0" name=""/>
        <dsp:cNvSpPr/>
      </dsp:nvSpPr>
      <dsp:spPr>
        <a:xfrm rot="5400000">
          <a:off x="5801734" y="-1202613"/>
          <a:ext cx="581108" cy="46600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Junções de tabelas e cálculos podem estar presentes na definição da visão</a:t>
          </a:r>
        </a:p>
      </dsp:txBody>
      <dsp:txXfrm rot="-5400000">
        <a:off x="3762268" y="865220"/>
        <a:ext cx="4631675" cy="524374"/>
      </dsp:txXfrm>
    </dsp:sp>
    <dsp:sp modelId="{533C589A-DA8C-496C-9CBC-C097EA012EF0}">
      <dsp:nvSpPr>
        <dsp:cNvPr id="0" name=""/>
        <dsp:cNvSpPr/>
      </dsp:nvSpPr>
      <dsp:spPr>
        <a:xfrm>
          <a:off x="2626" y="764214"/>
          <a:ext cx="3759640" cy="726385"/>
        </a:xfrm>
        <a:prstGeom prst="round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>
              <a:solidFill>
                <a:schemeClr val="tx1"/>
              </a:solidFill>
            </a:rPr>
            <a:t>Esconder a complexidade dos dados</a:t>
          </a:r>
        </a:p>
      </dsp:txBody>
      <dsp:txXfrm>
        <a:off x="38085" y="799673"/>
        <a:ext cx="3688722" cy="655467"/>
      </dsp:txXfrm>
    </dsp:sp>
    <dsp:sp modelId="{3E1DE271-9E9D-4ECF-9824-6E81DAC308C4}">
      <dsp:nvSpPr>
        <dsp:cNvPr id="0" name=""/>
        <dsp:cNvSpPr/>
      </dsp:nvSpPr>
      <dsp:spPr>
        <a:xfrm rot="5400000">
          <a:off x="5801734" y="-439909"/>
          <a:ext cx="581108" cy="46600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Renomear nome de coluna</a:t>
          </a:r>
        </a:p>
      </dsp:txBody>
      <dsp:txXfrm rot="-5400000">
        <a:off x="3762268" y="1627924"/>
        <a:ext cx="4631675" cy="524374"/>
      </dsp:txXfrm>
    </dsp:sp>
    <dsp:sp modelId="{9D287AE3-651F-4C3D-BB5F-C78B51118152}">
      <dsp:nvSpPr>
        <dsp:cNvPr id="0" name=""/>
        <dsp:cNvSpPr/>
      </dsp:nvSpPr>
      <dsp:spPr>
        <a:xfrm>
          <a:off x="2626" y="1526919"/>
          <a:ext cx="3759640" cy="726385"/>
        </a:xfrm>
        <a:prstGeom prst="round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>
              <a:solidFill>
                <a:schemeClr val="tx1"/>
              </a:solidFill>
            </a:rPr>
            <a:t>Apresentar os dados em uma perspectiva diferente da tabela base</a:t>
          </a:r>
        </a:p>
      </dsp:txBody>
      <dsp:txXfrm>
        <a:off x="38085" y="1562378"/>
        <a:ext cx="3688722" cy="655467"/>
      </dsp:txXfrm>
    </dsp:sp>
    <dsp:sp modelId="{6C1AF9C5-C2B7-4F25-AB1D-ADBFED2C2F51}">
      <dsp:nvSpPr>
        <dsp:cNvPr id="0" name=""/>
        <dsp:cNvSpPr/>
      </dsp:nvSpPr>
      <dsp:spPr>
        <a:xfrm rot="5400000">
          <a:off x="5801734" y="322795"/>
          <a:ext cx="581108" cy="46600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A inserção de nova coluna na tabela base não afeta a visão</a:t>
          </a:r>
        </a:p>
      </dsp:txBody>
      <dsp:txXfrm rot="-5400000">
        <a:off x="3762268" y="2390629"/>
        <a:ext cx="4631675" cy="524374"/>
      </dsp:txXfrm>
    </dsp:sp>
    <dsp:sp modelId="{0D69127E-43F4-4E99-99C0-AB29B6BCE93D}">
      <dsp:nvSpPr>
        <dsp:cNvPr id="0" name=""/>
        <dsp:cNvSpPr/>
      </dsp:nvSpPr>
      <dsp:spPr>
        <a:xfrm>
          <a:off x="2626" y="2289624"/>
          <a:ext cx="3759640" cy="726385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>
              <a:solidFill>
                <a:schemeClr val="tx1"/>
              </a:solidFill>
            </a:rPr>
            <a:t>Isolar aplicações de mudanças na definição de tabelas base</a:t>
          </a:r>
        </a:p>
      </dsp:txBody>
      <dsp:txXfrm>
        <a:off x="38085" y="2325083"/>
        <a:ext cx="3688722" cy="655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3243-7F0B-41A2-905E-C9E2B94E7A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78DC-1A0B-4D99-BB6E-7DD300AB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3599D-8BFD-4177-8CCB-3AB8C86A19D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62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do Professor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Slide Com Imagem (Foto)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Tabela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4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Subtítulo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467544" y="731807"/>
            <a:ext cx="8208912" cy="3496127"/>
          </a:xfrm>
          <a:prstGeom prst="rect">
            <a:avLst/>
          </a:prstGeom>
        </p:spPr>
        <p:txBody>
          <a:bodyPr/>
          <a:lstStyle>
            <a:lvl1pPr algn="l">
              <a:defRPr sz="3000" b="0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Caro(a) professor(a), este material tem c objetivo</a:t>
            </a:r>
            <a:br>
              <a:rPr lang="pt-BR" dirty="0" smtClean="0"/>
            </a:br>
            <a:r>
              <a:rPr lang="pt-BR" dirty="0" smtClean="0"/>
              <a:t>de auxiliar a preparação dos seus slides que serão</a:t>
            </a:r>
            <a:br>
              <a:rPr lang="pt-BR" dirty="0" smtClean="0"/>
            </a:br>
            <a:r>
              <a:rPr lang="pt-BR" dirty="0" smtClean="0"/>
              <a:t>usados para gravações das </a:t>
            </a:r>
            <a:r>
              <a:rPr lang="pt-BR" dirty="0" err="1" smtClean="0"/>
              <a:t>videoaulas</a:t>
            </a:r>
            <a:r>
              <a:rPr lang="pt-BR" dirty="0" smtClean="0"/>
              <a:t> da PUC Minas Virtual.</a:t>
            </a:r>
            <a:br>
              <a:rPr lang="pt-BR" dirty="0" smtClean="0"/>
            </a:br>
            <a:r>
              <a:rPr lang="pt-BR" dirty="0" smtClean="0"/>
              <a:t>Os slides, geralmente, são intercalados com a imagem do professor. Enquanto os slides aparecem</a:t>
            </a:r>
            <a:br>
              <a:rPr lang="pt-BR" dirty="0" smtClean="0"/>
            </a:br>
            <a:r>
              <a:rPr lang="pt-BR" dirty="0" smtClean="0"/>
              <a:t>na tela, o professor deve lê-los ou explicá-los.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11601"/>
            <a:ext cx="8280920" cy="29523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 </a:t>
            </a:r>
            <a:r>
              <a:rPr lang="pt-BR" dirty="0" err="1" smtClean="0"/>
              <a:t>texto</a:t>
            </a:r>
            <a:r>
              <a:rPr lang="pt-BR" dirty="0" smtClean="0"/>
              <a:t>, texto, texto, texto, texto, texto.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347614"/>
            <a:ext cx="8280920" cy="2952328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Tx/>
              <a:buFont typeface="Arial" panose="020B0604020202020204" pitchFamily="34" charset="0"/>
              <a:buChar char="•"/>
              <a:tabLst/>
              <a:defRPr sz="20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2B540F-03CC-4CA0-9715-5D7581CE2FD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1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71473" y="1267585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</a:t>
            </a:r>
          </a:p>
          <a:p>
            <a:r>
              <a:rPr lang="pt-BR" dirty="0" smtClean="0"/>
              <a:t>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459455"/>
            <a:ext cx="4032448" cy="380038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676775"/>
            <a:ext cx="22304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635646"/>
            <a:ext cx="7344816" cy="1125968"/>
          </a:xfrm>
        </p:spPr>
        <p:txBody>
          <a:bodyPr/>
          <a:lstStyle/>
          <a:p>
            <a:r>
              <a:rPr lang="pt-BR" sz="2800" dirty="0"/>
              <a:t>Unidade </a:t>
            </a:r>
            <a:r>
              <a:rPr lang="pt-BR" sz="2800" dirty="0" smtClean="0"/>
              <a:t>5.1: DDL – Criação de Visões e Índices (CREATE VIEW e CREATE INDEX)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</a:t>
            </a:r>
            <a:r>
              <a:rPr lang="pt-BR" dirty="0" err="1" smtClean="0"/>
              <a:t>Baroni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31590"/>
            <a:ext cx="8229600" cy="2914650"/>
          </a:xfrm>
        </p:spPr>
        <p:txBody>
          <a:bodyPr/>
          <a:lstStyle/>
          <a:p>
            <a:r>
              <a:rPr lang="pt-BR" altLang="pt-BR" sz="2400" dirty="0"/>
              <a:t>CREATE [UNIQUE] </a:t>
            </a:r>
            <a:r>
              <a:rPr lang="pt-BR" altLang="pt-BR" sz="2400" b="1" dirty="0"/>
              <a:t>[CLUSTERED | NONCLUSTERED] </a:t>
            </a:r>
            <a:r>
              <a:rPr lang="pt-BR" altLang="pt-BR" sz="2400" dirty="0"/>
              <a:t>INDEX</a:t>
            </a:r>
          </a:p>
          <a:p>
            <a:pPr marL="0" indent="0">
              <a:buNone/>
            </a:pPr>
            <a:r>
              <a:rPr lang="pt-BR" altLang="pt-BR" sz="2400" dirty="0" smtClean="0"/>
              <a:t>      </a:t>
            </a:r>
            <a:r>
              <a:rPr lang="pt-BR" altLang="pt-BR" sz="2400" i="1" dirty="0"/>
              <a:t>Nome-do-índice</a:t>
            </a:r>
            <a:r>
              <a:rPr lang="pt-BR" altLang="pt-BR" sz="2400" dirty="0"/>
              <a:t> ON tabela (coluna ou lista-de-colunas</a:t>
            </a:r>
            <a:r>
              <a:rPr lang="pt-BR" altLang="pt-BR" sz="2400" dirty="0" smtClean="0"/>
              <a:t>)</a:t>
            </a:r>
          </a:p>
          <a:p>
            <a:r>
              <a:rPr lang="pt-BR" altLang="pt-BR" sz="2400" dirty="0" smtClean="0"/>
              <a:t>DROP INDEX </a:t>
            </a:r>
            <a:r>
              <a:rPr lang="pt-BR" altLang="pt-BR" sz="2400" i="1" dirty="0" smtClean="0"/>
              <a:t>Nome-do-índice</a:t>
            </a:r>
            <a:endParaRPr lang="pt-BR" altLang="pt-BR" sz="2400" i="1" dirty="0"/>
          </a:p>
          <a:p>
            <a:r>
              <a:rPr lang="pt-BR" altLang="pt-BR" sz="2400" dirty="0" smtClean="0"/>
              <a:t>Exemplos: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 smtClean="0"/>
              <a:t>CREATE </a:t>
            </a:r>
            <a:r>
              <a:rPr lang="pt-BR" altLang="pt-BR" sz="2400" dirty="0"/>
              <a:t>UNIQUE INDEX CLUSTERED </a:t>
            </a:r>
            <a:r>
              <a:rPr lang="pt-BR" altLang="pt-BR" sz="2400" dirty="0" err="1" smtClean="0"/>
              <a:t>IX_Funcionarios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ON </a:t>
            </a:r>
            <a:r>
              <a:rPr lang="pt-BR" altLang="pt-BR" sz="2400" dirty="0" err="1"/>
              <a:t>Funcionarios</a:t>
            </a:r>
            <a:r>
              <a:rPr lang="pt-BR" altLang="pt-BR" sz="2400" dirty="0"/>
              <a:t> (Matricula)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 smtClean="0"/>
              <a:t>CREATE </a:t>
            </a:r>
            <a:r>
              <a:rPr lang="pt-BR" altLang="pt-BR" sz="2400" dirty="0"/>
              <a:t>INDEX </a:t>
            </a:r>
            <a:r>
              <a:rPr lang="pt-BR" altLang="pt-BR" sz="2400" dirty="0" err="1" smtClean="0"/>
              <a:t>IX_salario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ON </a:t>
            </a:r>
            <a:r>
              <a:rPr lang="pt-BR" altLang="pt-BR" sz="2400" dirty="0" err="1"/>
              <a:t>Funcionarios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CodDepto</a:t>
            </a:r>
            <a:r>
              <a:rPr lang="pt-BR" altLang="pt-BR" sz="2400" dirty="0"/>
              <a:t>, Salario)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CREATE INDEX </a:t>
            </a:r>
            <a:r>
              <a:rPr lang="pt-BR" altLang="pt-BR" sz="2400" dirty="0" err="1"/>
              <a:t>Ind_Regional</a:t>
            </a:r>
            <a:r>
              <a:rPr lang="pt-BR" altLang="pt-BR" sz="2400" dirty="0"/>
              <a:t> ON Clientes (Estado </a:t>
            </a:r>
            <a:r>
              <a:rPr lang="pt-BR" altLang="pt-BR" sz="2400" dirty="0" err="1"/>
              <a:t>Asc</a:t>
            </a:r>
            <a:r>
              <a:rPr lang="pt-BR" altLang="pt-BR" sz="2400" dirty="0"/>
              <a:t>, Cidade </a:t>
            </a:r>
            <a:r>
              <a:rPr lang="pt-BR" altLang="pt-BR" sz="2400" dirty="0" err="1" smtClean="0"/>
              <a:t>Asc</a:t>
            </a:r>
            <a:r>
              <a:rPr lang="pt-BR" altLang="pt-BR" sz="2400" dirty="0" smtClean="0"/>
              <a:t>)</a:t>
            </a:r>
            <a:endParaRPr lang="pt-BR" altLang="pt-BR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ÍNDICES (CREATE INDEX)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5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Visões (CREATE VIEW)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75606"/>
            <a:ext cx="8229600" cy="3102074"/>
          </a:xfrm>
        </p:spPr>
        <p:txBody>
          <a:bodyPr/>
          <a:lstStyle/>
          <a:p>
            <a:r>
              <a:rPr lang="pt-BR" altLang="pt-BR" sz="2800" dirty="0" smtClean="0"/>
              <a:t>A </a:t>
            </a:r>
            <a:r>
              <a:rPr lang="pt-BR" altLang="pt-BR" sz="2800" dirty="0"/>
              <a:t>visão é uma </a:t>
            </a:r>
            <a:r>
              <a:rPr lang="pt-BR" altLang="pt-BR" sz="2800" dirty="0" smtClean="0"/>
              <a:t>estrutura </a:t>
            </a:r>
            <a:r>
              <a:rPr lang="pt-BR" altLang="pt-BR" sz="2800" dirty="0"/>
              <a:t>lógica que é montada dinamicamente a partir de um SELECT. </a:t>
            </a:r>
          </a:p>
          <a:p>
            <a:r>
              <a:rPr lang="pt-BR" altLang="pt-BR" sz="2800" dirty="0"/>
              <a:t>Através da visão, consegue-se selecionar as linhas e colunas desejadas de uma </a:t>
            </a:r>
            <a:r>
              <a:rPr lang="pt-BR" altLang="pt-BR" sz="2800" dirty="0" smtClean="0"/>
              <a:t>tabela ou mais tabelas </a:t>
            </a:r>
            <a:r>
              <a:rPr lang="pt-BR" altLang="pt-BR" sz="2800" dirty="0"/>
              <a:t>e dar um nome lógico (nome da visão) para o resultado.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178" y="987574"/>
            <a:ext cx="1359595" cy="135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66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Visões (CREATE VIEW)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799288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57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03598"/>
            <a:ext cx="8496944" cy="331236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400" dirty="0"/>
              <a:t>Utiliza-se visão para armazenar os </a:t>
            </a:r>
            <a:r>
              <a:rPr lang="pt-BR" altLang="pt-BR" sz="2400" dirty="0" err="1"/>
              <a:t>selects</a:t>
            </a:r>
            <a:r>
              <a:rPr lang="pt-BR" altLang="pt-BR" sz="2400" dirty="0"/>
              <a:t> mais frequentes no próprio banco de </a:t>
            </a:r>
            <a:r>
              <a:rPr lang="pt-BR" altLang="pt-BR" sz="2400" dirty="0" smtClean="0"/>
              <a:t>dados</a:t>
            </a:r>
          </a:p>
          <a:p>
            <a:pPr>
              <a:lnSpc>
                <a:spcPct val="80000"/>
              </a:lnSpc>
            </a:pPr>
            <a:r>
              <a:rPr lang="pt-BR" altLang="pt-BR" sz="2400" dirty="0"/>
              <a:t>SGBD </a:t>
            </a:r>
            <a:r>
              <a:rPr lang="pt-BR" altLang="pt-BR" sz="2400" u="sng" dirty="0"/>
              <a:t>não</a:t>
            </a:r>
            <a:r>
              <a:rPr lang="pt-BR" altLang="pt-BR" sz="2400" dirty="0"/>
              <a:t> armazena as linhas resultantes da execução da visão.</a:t>
            </a:r>
          </a:p>
          <a:p>
            <a:pPr>
              <a:lnSpc>
                <a:spcPct val="80000"/>
              </a:lnSpc>
            </a:pPr>
            <a:r>
              <a:rPr lang="pt-BR" altLang="pt-BR" sz="2400" dirty="0" smtClean="0"/>
              <a:t>A </a:t>
            </a:r>
            <a:r>
              <a:rPr lang="pt-BR" altLang="pt-BR" sz="2400" dirty="0"/>
              <a:t>segurança é uma das vantagens, pois pode-se dar permissão de acesso para a visão e não para a tabela inteira</a:t>
            </a:r>
          </a:p>
          <a:p>
            <a:pPr>
              <a:lnSpc>
                <a:spcPct val="80000"/>
              </a:lnSpc>
            </a:pPr>
            <a:r>
              <a:rPr lang="pt-BR" altLang="pt-BR" sz="2400" dirty="0"/>
              <a:t>Com isso, os programas aplicativos ou usuários finais podem acessar a visão, simplificando a sintaxe dos comandos. </a:t>
            </a:r>
          </a:p>
          <a:p>
            <a:pPr>
              <a:lnSpc>
                <a:spcPct val="80000"/>
              </a:lnSpc>
            </a:pPr>
            <a:r>
              <a:rPr lang="pt-BR" altLang="pt-BR" sz="2400" dirty="0"/>
              <a:t>As visões podem ser encadeadas, mas isto provoca uma queda de performance.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Visões (CREATE VIEW)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3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6E9FC3-7DB4-46D9-B780-742761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Utilidade de Visões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xmlns="" id="{CFA564C3-4498-4744-A9DA-92C7AE3AC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735974"/>
              </p:ext>
            </p:extLst>
          </p:nvPr>
        </p:nvGraphicFramePr>
        <p:xfrm>
          <a:off x="323528" y="1384301"/>
          <a:ext cx="8424936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3402557" y="475505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7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FE7F64-39B6-4D7C-887C-5EA62E56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76" y="80278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Criação de Visão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AC40A3FB-6372-4221-9BEF-72B90D36C0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1510" y="1301343"/>
            <a:ext cx="4474845" cy="1017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marL="0" defTabSz="342900"/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staff AS </a:t>
            </a:r>
          </a:p>
          <a:p>
            <a:pPr marL="0" indent="0" defTabSz="34290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34290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BBF6D32-DAFF-4E27-91C2-47296BC8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922" y="2318545"/>
            <a:ext cx="4843463" cy="2421731"/>
          </a:xfrm>
          <a:prstGeom prst="rect">
            <a:avLst/>
          </a:prstGeom>
        </p:spPr>
      </p:pic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xmlns="" id="{FCA7E922-2695-4FFC-866B-0FD2EEAEBBC4}"/>
              </a:ext>
            </a:extLst>
          </p:cNvPr>
          <p:cNvSpPr txBox="1">
            <a:spLocks/>
          </p:cNvSpPr>
          <p:nvPr/>
        </p:nvSpPr>
        <p:spPr>
          <a:xfrm>
            <a:off x="695362" y="4086005"/>
            <a:ext cx="2860247" cy="304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34290" rIns="0" bIns="3429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342900"/>
            <a:r>
              <a:rPr lang="pt-BR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pt-BR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staff;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72D15BB-B084-4AA8-B500-30F23A10579B}"/>
              </a:ext>
            </a:extLst>
          </p:cNvPr>
          <p:cNvSpPr txBox="1"/>
          <p:nvPr/>
        </p:nvSpPr>
        <p:spPr>
          <a:xfrm>
            <a:off x="651510" y="3640592"/>
            <a:ext cx="189388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t-BR" b="1" dirty="0"/>
              <a:t>Remoção de Visão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3AB0C1E8-D307-432F-B4A2-D13615D78DAC}"/>
              </a:ext>
            </a:extLst>
          </p:cNvPr>
          <p:cNvSpPr txBox="1"/>
          <p:nvPr/>
        </p:nvSpPr>
        <p:spPr>
          <a:xfrm>
            <a:off x="4386381" y="4800252"/>
            <a:ext cx="2115003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t-BR" sz="800" dirty="0"/>
              <a:t>Fonte: Oracle </a:t>
            </a:r>
            <a:r>
              <a:rPr lang="pt-BR" sz="800" dirty="0" err="1"/>
              <a:t>Database</a:t>
            </a:r>
            <a:r>
              <a:rPr lang="pt-BR" sz="800" dirty="0"/>
              <a:t> </a:t>
            </a:r>
            <a:r>
              <a:rPr lang="pt-BR" sz="800" dirty="0" err="1"/>
              <a:t>Concepts</a:t>
            </a:r>
            <a:r>
              <a:rPr lang="pt-BR" sz="800" dirty="0"/>
              <a:t> 11g Release 2</a:t>
            </a: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xmlns="" id="{9087D993-622E-4883-96AD-C0A84F711DB6}"/>
              </a:ext>
            </a:extLst>
          </p:cNvPr>
          <p:cNvSpPr/>
          <p:nvPr/>
        </p:nvSpPr>
        <p:spPr>
          <a:xfrm>
            <a:off x="6501384" y="1097280"/>
            <a:ext cx="2120101" cy="989807"/>
          </a:xfrm>
          <a:prstGeom prst="wedgeRectCallout">
            <a:avLst>
              <a:gd name="adj1" fmla="val -4213"/>
              <a:gd name="adj2" fmla="val 94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pt-BR" dirty="0"/>
              <a:t>Colunas data de admissão e salário não são mostradas pela visão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353779" y="474027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9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75606"/>
            <a:ext cx="8229600" cy="2914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sz="2400" dirty="0"/>
              <a:t>CREATE VIEW nome-da-visão (apelidos para os campos – opcional) AS SELECT</a:t>
            </a:r>
            <a:endParaRPr lang="pt-BR" altLang="pt-BR" dirty="0"/>
          </a:p>
          <a:p>
            <a:r>
              <a:rPr lang="pt-BR" altLang="pt-BR" dirty="0"/>
              <a:t>Exemplo: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CREATE VIEW </a:t>
            </a:r>
            <a:r>
              <a:rPr lang="pt-BR" altLang="pt-BR" sz="2400" dirty="0" err="1"/>
              <a:t>SalarioDepto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Depto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Media_Salarial</a:t>
            </a:r>
            <a:r>
              <a:rPr lang="pt-BR" altLang="pt-BR" sz="2400" dirty="0"/>
              <a:t>, Numero)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AS SELECT </a:t>
            </a:r>
            <a:r>
              <a:rPr lang="pt-BR" altLang="pt-BR" sz="2400" dirty="0" err="1"/>
              <a:t>Depto</a:t>
            </a:r>
            <a:r>
              <a:rPr lang="pt-BR" altLang="pt-BR" sz="2400" dirty="0"/>
              <a:t>, AVG(Salario), COUNT(*)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FROM </a:t>
            </a:r>
            <a:r>
              <a:rPr lang="pt-BR" altLang="pt-BR" sz="2400" dirty="0" err="1"/>
              <a:t>Funcionarios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GROUP BY </a:t>
            </a:r>
            <a:r>
              <a:rPr lang="pt-BR" altLang="pt-BR" sz="2400" dirty="0" err="1"/>
              <a:t>Depto</a:t>
            </a:r>
            <a:endParaRPr lang="pt-BR" altLang="pt-BR" dirty="0"/>
          </a:p>
          <a:p>
            <a:pPr>
              <a:buFont typeface="Wingdings" pitchFamily="2" charset="2"/>
              <a:buNone/>
            </a:pPr>
            <a:endParaRPr lang="pt-BR" altLang="pt-B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Visões (CREATE VIEW)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29" y="3147814"/>
            <a:ext cx="1359595" cy="135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62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Pode-se criar uma visão de uma visão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CREATE VIEW </a:t>
            </a:r>
            <a:r>
              <a:rPr lang="pt-BR" altLang="pt-BR" sz="2400" dirty="0" err="1"/>
              <a:t>MaioresSalarios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r>
              <a:rPr lang="en-US" altLang="pt-BR" sz="2400" dirty="0"/>
              <a:t>AS SELECT * FROM </a:t>
            </a:r>
            <a:r>
              <a:rPr lang="en-US" altLang="pt-BR" sz="2400" dirty="0" err="1"/>
              <a:t>SalarioDepto</a:t>
            </a:r>
            <a:endParaRPr lang="en-US" altLang="pt-BR" sz="2400" dirty="0"/>
          </a:p>
          <a:p>
            <a:pPr>
              <a:buFont typeface="Wingdings" pitchFamily="2" charset="2"/>
              <a:buNone/>
            </a:pPr>
            <a:r>
              <a:rPr lang="es-ES_tradnl" altLang="pt-BR" sz="2400" dirty="0"/>
              <a:t>WHERE </a:t>
            </a:r>
            <a:r>
              <a:rPr lang="es-ES_tradnl" altLang="pt-BR" sz="2400" dirty="0" err="1"/>
              <a:t>Media_Salarial</a:t>
            </a:r>
            <a:r>
              <a:rPr lang="es-ES_tradnl" altLang="pt-BR" sz="2400" dirty="0"/>
              <a:t> &gt; </a:t>
            </a:r>
            <a:r>
              <a:rPr lang="es-ES_tradnl" altLang="pt-BR" sz="2400" dirty="0" smtClean="0"/>
              <a:t>8000</a:t>
            </a:r>
            <a:endParaRPr lang="pt-BR" altLang="pt-BR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Visões (CREATE VIEW)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13" y="3003798"/>
            <a:ext cx="1359595" cy="135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6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ÍNDICES (CREATE INDEX)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31590"/>
            <a:ext cx="8893175" cy="3528392"/>
          </a:xfrm>
        </p:spPr>
        <p:txBody>
          <a:bodyPr/>
          <a:lstStyle/>
          <a:p>
            <a:r>
              <a:rPr lang="pt-BR" altLang="pt-BR" dirty="0" smtClean="0"/>
              <a:t>Estruturas </a:t>
            </a:r>
            <a:r>
              <a:rPr lang="pt-BR" altLang="pt-BR" dirty="0"/>
              <a:t>físicas </a:t>
            </a:r>
            <a:r>
              <a:rPr lang="pt-BR" altLang="pt-BR" u="sng" dirty="0" smtClean="0"/>
              <a:t>opcionais</a:t>
            </a:r>
            <a:r>
              <a:rPr lang="pt-BR" altLang="pt-BR" dirty="0" smtClean="0"/>
              <a:t> de </a:t>
            </a:r>
            <a:r>
              <a:rPr lang="pt-BR" altLang="pt-BR" dirty="0"/>
              <a:t>banco de dados criadas para </a:t>
            </a:r>
            <a:r>
              <a:rPr lang="pt-BR" altLang="pt-BR" dirty="0" smtClean="0"/>
              <a:t>melhorar </a:t>
            </a:r>
            <a:r>
              <a:rPr lang="pt-BR" altLang="pt-BR" dirty="0"/>
              <a:t>a performance no acesso.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1710"/>
            <a:ext cx="612068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89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ÍNDICES (CREATE INDEX)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569646" cy="2862858"/>
          </a:xfrm>
        </p:spPr>
        <p:txBody>
          <a:bodyPr/>
          <a:lstStyle/>
          <a:p>
            <a:r>
              <a:rPr lang="pt-BR" altLang="pt-BR" sz="2400" dirty="0" smtClean="0"/>
              <a:t>Caberá ao </a:t>
            </a:r>
            <a:r>
              <a:rPr lang="pt-BR" altLang="pt-BR" sz="2400" dirty="0" err="1" smtClean="0"/>
              <a:t>otimizador</a:t>
            </a:r>
            <a:r>
              <a:rPr lang="pt-BR" altLang="pt-BR" sz="2400" dirty="0" smtClean="0"/>
              <a:t> do SGBD optar ou não pelo uso do índice (DML não-procedural no SQL). </a:t>
            </a:r>
          </a:p>
          <a:p>
            <a:r>
              <a:rPr lang="pt-BR" altLang="pt-BR" sz="2400" dirty="0" smtClean="0"/>
              <a:t>Na falta de índices, o SGBD faz uma varredura completa da tabela (</a:t>
            </a:r>
            <a:r>
              <a:rPr lang="pt-BR" altLang="pt-BR" sz="2400" i="1" dirty="0" err="1" smtClean="0"/>
              <a:t>full</a:t>
            </a:r>
            <a:r>
              <a:rPr lang="pt-BR" altLang="pt-BR" sz="2400" i="1" dirty="0" smtClean="0"/>
              <a:t> </a:t>
            </a:r>
            <a:r>
              <a:rPr lang="pt-BR" altLang="pt-BR" sz="2400" i="1" dirty="0" err="1" smtClean="0"/>
              <a:t>table</a:t>
            </a:r>
            <a:r>
              <a:rPr lang="pt-BR" altLang="pt-BR" sz="2400" i="1" dirty="0" smtClean="0"/>
              <a:t> </a:t>
            </a:r>
            <a:r>
              <a:rPr lang="pt-BR" altLang="pt-BR" sz="2400" i="1" dirty="0" err="1" smtClean="0"/>
              <a:t>scan</a:t>
            </a:r>
            <a:r>
              <a:rPr lang="pt-BR" altLang="pt-BR" sz="2400" i="1" dirty="0" smtClean="0"/>
              <a:t>).</a:t>
            </a:r>
            <a:endParaRPr lang="pt-BR" altLang="pt-BR" sz="2400" dirty="0" smtClean="0"/>
          </a:p>
          <a:p>
            <a:r>
              <a:rPr lang="pt-BR" altLang="pt-BR" sz="2400" dirty="0"/>
              <a:t>Os comandos SELECT que envolvem ORDER BY (ordenação) tendem a ficar mais rápidos após a criação de índices pelos campos de ordenação. </a:t>
            </a:r>
          </a:p>
          <a:p>
            <a:r>
              <a:rPr lang="pt-BR" altLang="pt-BR" sz="2400" dirty="0" smtClean="0"/>
              <a:t>Os </a:t>
            </a:r>
            <a:r>
              <a:rPr lang="pt-BR" altLang="pt-BR" sz="2400" dirty="0"/>
              <a:t>índices devem ser criados com prudência</a:t>
            </a:r>
            <a:r>
              <a:rPr lang="pt-BR" altLang="pt-BR" sz="2400" dirty="0" smtClean="0"/>
              <a:t>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5309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520" y="1185944"/>
            <a:ext cx="8229600" cy="2914650"/>
          </a:xfrm>
        </p:spPr>
        <p:txBody>
          <a:bodyPr/>
          <a:lstStyle/>
          <a:p>
            <a:r>
              <a:rPr lang="pt-BR" altLang="pt-BR" sz="2800" dirty="0"/>
              <a:t>Para escolher bem os índices, analisa-se quais campos da tabela participam das expressões WHERE de comandos de SELECT, UPDATE e DELETE. </a:t>
            </a:r>
          </a:p>
          <a:p>
            <a:r>
              <a:rPr lang="pt-BR" altLang="pt-BR" sz="2800" dirty="0"/>
              <a:t>No entanto, o uso excessivo de índices pode ser prejudicial ao desempenho, pois todo comando que atualiza a tabela origem (</a:t>
            </a:r>
            <a:r>
              <a:rPr lang="pt-BR" altLang="pt-BR" sz="2800" dirty="0" err="1"/>
              <a:t>Insert</a:t>
            </a:r>
            <a:r>
              <a:rPr lang="pt-BR" altLang="pt-BR" sz="2800" dirty="0"/>
              <a:t>, Update, Delete) pode gerar uma alteração no índice.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mtClean="0">
                <a:solidFill>
                  <a:schemeClr val="bg1"/>
                </a:solidFill>
              </a:rPr>
              <a:t>ÍNDICES (CREATE INDEX)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8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75606"/>
            <a:ext cx="8424936" cy="2914650"/>
          </a:xfrm>
        </p:spPr>
        <p:txBody>
          <a:bodyPr/>
          <a:lstStyle/>
          <a:p>
            <a:r>
              <a:rPr lang="pt-BR" altLang="pt-BR" sz="2400" dirty="0" smtClean="0"/>
              <a:t>Os </a:t>
            </a:r>
            <a:r>
              <a:rPr lang="pt-BR" altLang="pt-BR" sz="2400" dirty="0"/>
              <a:t>índices geralmente são definidos em conjunto pelo DBA e pelo </a:t>
            </a:r>
            <a:r>
              <a:rPr lang="pt-BR" altLang="pt-BR" sz="2400" dirty="0" smtClean="0"/>
              <a:t>desenvolvedor / engenheiro de software, </a:t>
            </a:r>
            <a:r>
              <a:rPr lang="pt-BR" altLang="pt-BR" sz="2400" dirty="0"/>
              <a:t>que conhecem quais são as consultas mais críticas que </a:t>
            </a:r>
            <a:r>
              <a:rPr lang="pt-BR" altLang="pt-BR" sz="2400" dirty="0" smtClean="0"/>
              <a:t>são mais frequentes e envolvem </a:t>
            </a:r>
            <a:r>
              <a:rPr lang="pt-BR" altLang="pt-BR" sz="2400" dirty="0"/>
              <a:t>um maior volume de acesso a dados</a:t>
            </a:r>
            <a:r>
              <a:rPr lang="pt-BR" altLang="pt-BR" sz="2400" dirty="0" smtClean="0"/>
              <a:t>.</a:t>
            </a:r>
          </a:p>
          <a:p>
            <a:r>
              <a:rPr lang="pt-BR" altLang="pt-BR" sz="2400" dirty="0"/>
              <a:t>Quando linhas são adicionadas, alteradas ou </a:t>
            </a:r>
            <a:r>
              <a:rPr lang="pt-BR" altLang="pt-BR" sz="2400" dirty="0" smtClean="0"/>
              <a:t>apagadas, </a:t>
            </a:r>
            <a:r>
              <a:rPr lang="pt-BR" altLang="pt-BR" sz="2400" dirty="0"/>
              <a:t>todos os índices </a:t>
            </a:r>
            <a:r>
              <a:rPr lang="pt-BR" altLang="pt-BR" sz="2400" dirty="0" smtClean="0"/>
              <a:t>são atualizados </a:t>
            </a:r>
            <a:r>
              <a:rPr lang="pt-BR" altLang="pt-BR" sz="2400" dirty="0"/>
              <a:t>sem necessidade de ação </a:t>
            </a:r>
            <a:r>
              <a:rPr lang="pt-BR" altLang="pt-BR" sz="2400" dirty="0" smtClean="0"/>
              <a:t>externa alguma.</a:t>
            </a:r>
            <a:endParaRPr lang="pt-BR" altLang="pt-BR" sz="2400" dirty="0"/>
          </a:p>
          <a:p>
            <a:r>
              <a:rPr lang="pt-BR" altLang="pt-BR" sz="2400" dirty="0" smtClean="0"/>
              <a:t>Índices são partes importantes do </a:t>
            </a:r>
            <a:r>
              <a:rPr lang="pt-BR" altLang="pt-BR" sz="2400" i="1" dirty="0" smtClean="0"/>
              <a:t>“</a:t>
            </a:r>
            <a:r>
              <a:rPr lang="pt-BR" altLang="pt-BR" sz="2400" i="1" dirty="0" err="1" smtClean="0"/>
              <a:t>Tuning</a:t>
            </a:r>
            <a:r>
              <a:rPr lang="pt-BR" altLang="pt-BR" sz="2400" i="1" dirty="0" smtClean="0"/>
              <a:t>” </a:t>
            </a:r>
            <a:r>
              <a:rPr lang="pt-BR" altLang="pt-BR" sz="2400" dirty="0" smtClean="0"/>
              <a:t>do SGBD</a:t>
            </a:r>
            <a:endParaRPr lang="pt-BR" altLang="pt-BR" sz="2400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ÍNDICES (CREATE INDEX)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2" name="AutoShape 2" descr="Image result for database index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1" y="7937"/>
            <a:ext cx="971600" cy="9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9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75606"/>
            <a:ext cx="8229600" cy="2914650"/>
          </a:xfrm>
        </p:spPr>
        <p:txBody>
          <a:bodyPr/>
          <a:lstStyle/>
          <a:p>
            <a:r>
              <a:rPr lang="pt-BR" altLang="pt-BR" sz="2800" dirty="0" smtClean="0"/>
              <a:t>Os </a:t>
            </a:r>
            <a:r>
              <a:rPr lang="pt-BR" altLang="pt-BR" sz="2800" dirty="0"/>
              <a:t>índices são criados usualmente para as chaves primárias e para as chaves estrangeiras, visando agilizar os comandos que envolvem junção de tabelas. </a:t>
            </a:r>
            <a:endParaRPr lang="pt-BR" altLang="pt-BR" sz="2800" dirty="0" smtClean="0"/>
          </a:p>
          <a:p>
            <a:r>
              <a:rPr lang="pt-BR" altLang="pt-BR" sz="2800" dirty="0"/>
              <a:t>O índice deve ser o mais seletivo </a:t>
            </a:r>
            <a:r>
              <a:rPr lang="pt-BR" altLang="pt-BR" sz="2800" dirty="0" smtClean="0"/>
              <a:t>possível.</a:t>
            </a:r>
            <a:endParaRPr lang="pt-BR" altLang="pt-BR" sz="2800" dirty="0"/>
          </a:p>
          <a:p>
            <a:r>
              <a:rPr lang="pt-BR" altLang="pt-BR" sz="2800" dirty="0"/>
              <a:t>Colunas muito usadas em </a:t>
            </a:r>
            <a:r>
              <a:rPr lang="pt-BR" altLang="pt-BR" sz="2800" dirty="0" smtClean="0"/>
              <a:t>cláusulas </a:t>
            </a:r>
            <a:r>
              <a:rPr lang="pt-BR" altLang="pt-BR" sz="2800" dirty="0"/>
              <a:t>WHERE também são boas candidatas para índices.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ÍNDICES (CREATE INDEX)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54171"/>
            <a:ext cx="1287587" cy="1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7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31590"/>
            <a:ext cx="8229600" cy="2914650"/>
          </a:xfrm>
        </p:spPr>
        <p:txBody>
          <a:bodyPr/>
          <a:lstStyle/>
          <a:p>
            <a:r>
              <a:rPr lang="pt-BR" altLang="pt-BR" sz="2800" dirty="0"/>
              <a:t>Os índices podem ou não ser únicos (UNIQUE). </a:t>
            </a:r>
          </a:p>
          <a:p>
            <a:r>
              <a:rPr lang="pt-BR" altLang="pt-BR" sz="2800" dirty="0"/>
              <a:t>O índice é único quando não se permitem repetições no conjunto de campos que compõem o índice. Assim sendo, o índice pela chave primária é sempre UNIQUE.</a:t>
            </a:r>
          </a:p>
          <a:p>
            <a:r>
              <a:rPr lang="pt-BR" altLang="pt-BR" sz="2800" dirty="0"/>
              <a:t>Em alguns </a:t>
            </a:r>
            <a:r>
              <a:rPr lang="pt-BR" altLang="pt-BR" sz="2800" dirty="0" err="1" smtClean="0"/>
              <a:t>SGBDs</a:t>
            </a:r>
            <a:r>
              <a:rPr lang="pt-BR" altLang="pt-BR" sz="2800" dirty="0" smtClean="0"/>
              <a:t>, </a:t>
            </a:r>
            <a:r>
              <a:rPr lang="pt-BR" altLang="pt-BR" sz="2800" dirty="0"/>
              <a:t>este índice pela chave primária já é gerado automaticamente.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ÍNDICES (CREATE INDEX)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1" y="7937"/>
            <a:ext cx="971600" cy="9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16AB9E-0EBA-4CCF-9C90-F5A654BC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1470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Índice Único e Não Único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8640960" cy="313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6"/>
          <p:cNvSpPr txBox="1"/>
          <p:nvPr/>
        </p:nvSpPr>
        <p:spPr>
          <a:xfrm>
            <a:off x="3402557" y="475505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E49123-EA36-4BE8-BC06-9E13496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95486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Índice Composto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="" xmlns:a16="http://schemas.microsoft.com/office/drawing/2014/main" id="{0957755D-ED06-448D-B6C8-832172ADB79A}"/>
              </a:ext>
            </a:extLst>
          </p:cNvPr>
          <p:cNvSpPr/>
          <p:nvPr/>
        </p:nvSpPr>
        <p:spPr>
          <a:xfrm>
            <a:off x="1283499" y="1533580"/>
            <a:ext cx="7288949" cy="609825"/>
          </a:xfrm>
          <a:custGeom>
            <a:avLst/>
            <a:gdLst>
              <a:gd name="connsiteX0" fmla="*/ 0 w 9718599"/>
              <a:gd name="connsiteY0" fmla="*/ 0 h 813098"/>
              <a:gd name="connsiteX1" fmla="*/ 9312050 w 9718599"/>
              <a:gd name="connsiteY1" fmla="*/ 0 h 813098"/>
              <a:gd name="connsiteX2" fmla="*/ 9718599 w 9718599"/>
              <a:gd name="connsiteY2" fmla="*/ 406549 h 813098"/>
              <a:gd name="connsiteX3" fmla="*/ 9312050 w 9718599"/>
              <a:gd name="connsiteY3" fmla="*/ 813098 h 813098"/>
              <a:gd name="connsiteX4" fmla="*/ 0 w 9718599"/>
              <a:gd name="connsiteY4" fmla="*/ 813098 h 813098"/>
              <a:gd name="connsiteX5" fmla="*/ 0 w 9718599"/>
              <a:gd name="connsiteY5" fmla="*/ 0 h 81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8599" h="813098">
                <a:moveTo>
                  <a:pt x="9718599" y="813097"/>
                </a:moveTo>
                <a:lnTo>
                  <a:pt x="406549" y="813097"/>
                </a:lnTo>
                <a:lnTo>
                  <a:pt x="0" y="406549"/>
                </a:lnTo>
                <a:lnTo>
                  <a:pt x="406549" y="1"/>
                </a:lnTo>
                <a:lnTo>
                  <a:pt x="9718599" y="1"/>
                </a:lnTo>
                <a:lnTo>
                  <a:pt x="9718599" y="8130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1371" tIns="74296" rIns="138684" bIns="74296" numCol="1" spcCol="953" anchor="ctr" anchorCtr="0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Múltiplos índices podem existir para a mesma tabela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="" xmlns:a16="http://schemas.microsoft.com/office/drawing/2014/main" id="{9BB15CC2-6CFD-4CE3-A8B9-E8B170868460}"/>
              </a:ext>
            </a:extLst>
          </p:cNvPr>
          <p:cNvSpPr/>
          <p:nvPr/>
        </p:nvSpPr>
        <p:spPr>
          <a:xfrm>
            <a:off x="927849" y="1533581"/>
            <a:ext cx="609824" cy="6098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orma Livre: Forma 27">
            <a:extLst>
              <a:ext uri="{FF2B5EF4-FFF2-40B4-BE49-F238E27FC236}">
                <a16:creationId xmlns="" xmlns:a16="http://schemas.microsoft.com/office/drawing/2014/main" id="{35F01C6C-F892-49D8-B624-1801395D7FB9}"/>
              </a:ext>
            </a:extLst>
          </p:cNvPr>
          <p:cNvSpPr/>
          <p:nvPr/>
        </p:nvSpPr>
        <p:spPr>
          <a:xfrm>
            <a:off x="1283499" y="2355162"/>
            <a:ext cx="7288949" cy="578536"/>
          </a:xfrm>
          <a:custGeom>
            <a:avLst/>
            <a:gdLst>
              <a:gd name="connsiteX0" fmla="*/ 0 w 9718599"/>
              <a:gd name="connsiteY0" fmla="*/ 0 h 813098"/>
              <a:gd name="connsiteX1" fmla="*/ 9312050 w 9718599"/>
              <a:gd name="connsiteY1" fmla="*/ 0 h 813098"/>
              <a:gd name="connsiteX2" fmla="*/ 9718599 w 9718599"/>
              <a:gd name="connsiteY2" fmla="*/ 406549 h 813098"/>
              <a:gd name="connsiteX3" fmla="*/ 9312050 w 9718599"/>
              <a:gd name="connsiteY3" fmla="*/ 813098 h 813098"/>
              <a:gd name="connsiteX4" fmla="*/ 0 w 9718599"/>
              <a:gd name="connsiteY4" fmla="*/ 813098 h 813098"/>
              <a:gd name="connsiteX5" fmla="*/ 0 w 9718599"/>
              <a:gd name="connsiteY5" fmla="*/ 0 h 81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8599" h="813098">
                <a:moveTo>
                  <a:pt x="9718599" y="813097"/>
                </a:moveTo>
                <a:lnTo>
                  <a:pt x="406549" y="813097"/>
                </a:lnTo>
                <a:lnTo>
                  <a:pt x="0" y="406549"/>
                </a:lnTo>
                <a:lnTo>
                  <a:pt x="406549" y="1"/>
                </a:lnTo>
                <a:lnTo>
                  <a:pt x="9718599" y="1"/>
                </a:lnTo>
                <a:lnTo>
                  <a:pt x="9718599" y="8130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1371" tIns="74296" rIns="138684" bIns="74296" numCol="1" spcCol="953" anchor="ctr" anchorCtr="0">
            <a:noAutofit/>
          </a:bodyPr>
          <a:lstStyle/>
          <a:p>
            <a:pPr defTabSz="8667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>
                <a:solidFill>
                  <a:schemeClr val="tx1"/>
                </a:solidFill>
              </a:rPr>
              <a:t>Vários índices usando as mesmas colunas podem ser criados especificando ordens diferentes das colunas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1E4E1EAE-2E10-4D41-8563-494171B3F6DE}"/>
              </a:ext>
            </a:extLst>
          </p:cNvPr>
          <p:cNvSpPr/>
          <p:nvPr/>
        </p:nvSpPr>
        <p:spPr>
          <a:xfrm>
            <a:off x="927847" y="2323874"/>
            <a:ext cx="609824" cy="6098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6D5B327-4BDB-4D4D-BEAF-7F833390D83E}"/>
              </a:ext>
            </a:extLst>
          </p:cNvPr>
          <p:cNvSpPr txBox="1"/>
          <p:nvPr/>
        </p:nvSpPr>
        <p:spPr>
          <a:xfrm>
            <a:off x="1165860" y="3319555"/>
            <a:ext cx="3406139" cy="7617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empregado_ix1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ON employees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59B956BB-4C03-4CA3-BBDB-4675F4679AD2}"/>
              </a:ext>
            </a:extLst>
          </p:cNvPr>
          <p:cNvSpPr txBox="1"/>
          <p:nvPr/>
        </p:nvSpPr>
        <p:spPr>
          <a:xfrm>
            <a:off x="5280609" y="3336949"/>
            <a:ext cx="3291839" cy="807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empregado_ix2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ON employees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US" b="1" dirty="0"/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400" b="1" dirty="0"/>
              <a:t>)</a:t>
            </a:r>
            <a:r>
              <a:rPr lang="en-US" sz="1400" dirty="0"/>
              <a:t>;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402557" y="475505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AP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841</Words>
  <Application>Microsoft Office PowerPoint</Application>
  <PresentationFormat>Apresentação na tela (16:9)</PresentationFormat>
  <Paragraphs>85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18</vt:i4>
      </vt:variant>
    </vt:vector>
  </HeadingPairs>
  <TitlesOfParts>
    <vt:vector size="29" baseType="lpstr"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Fundo vazio</vt:lpstr>
      <vt:lpstr>Unidade 5.1: DDL – Criação de Visões e Índices (CREATE VIEW e CREATE INDEX)</vt:lpstr>
      <vt:lpstr>ÍNDICES (CREATE INDEX)</vt:lpstr>
      <vt:lpstr>ÍNDICES (CREATE INDEX)</vt:lpstr>
      <vt:lpstr>Apresentação do PowerPoint</vt:lpstr>
      <vt:lpstr>ÍNDICES (CREATE INDEX)</vt:lpstr>
      <vt:lpstr>ÍNDICES (CREATE INDEX)</vt:lpstr>
      <vt:lpstr>ÍNDICES (CREATE INDEX)</vt:lpstr>
      <vt:lpstr>Índice Único e Não Único</vt:lpstr>
      <vt:lpstr>Índice Composto</vt:lpstr>
      <vt:lpstr>ÍNDICES (CREATE INDEX)</vt:lpstr>
      <vt:lpstr>Visões (CREATE VIEW)</vt:lpstr>
      <vt:lpstr>Visões (CREATE VIEW)</vt:lpstr>
      <vt:lpstr>Visões (CREATE VIEW)</vt:lpstr>
      <vt:lpstr>Utilidade de Visões</vt:lpstr>
      <vt:lpstr>Criação de Visão</vt:lpstr>
      <vt:lpstr>Visões (CREATE VIEW)</vt:lpstr>
      <vt:lpstr>Visões (CREATE VIEW)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Baroni</cp:lastModifiedBy>
  <cp:revision>129</cp:revision>
  <dcterms:created xsi:type="dcterms:W3CDTF">2018-04-05T14:34:00Z</dcterms:created>
  <dcterms:modified xsi:type="dcterms:W3CDTF">2018-09-19T13:23:30Z</dcterms:modified>
</cp:coreProperties>
</file>