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10.xml" ContentType="application/vnd.openxmlformats-officedocument.presentationml.slideLayout+xml"/>
  <Override PartName="/ppt/theme/theme7.xml" ContentType="application/vnd.openxmlformats-officedocument.theme+xml"/>
  <Override PartName="/ppt/slideLayouts/slideLayout11.xml" ContentType="application/vnd.openxmlformats-officedocument.presentationml.slideLayout+xml"/>
  <Override PartName="/ppt/theme/theme8.xml" ContentType="application/vnd.openxmlformats-officedocument.theme+xml"/>
  <Override PartName="/ppt/slideLayouts/slideLayout12.xml" ContentType="application/vnd.openxmlformats-officedocument.presentationml.slideLayout+xml"/>
  <Override PartName="/ppt/theme/theme9.xml" ContentType="application/vnd.openxmlformats-officedocument.theme+xml"/>
  <Override PartName="/ppt/slideLayouts/slideLayout13.xml" ContentType="application/vnd.openxmlformats-officedocument.presentationml.slideLayout+xml"/>
  <Override PartName="/ppt/theme/theme10.xml" ContentType="application/vnd.openxmlformats-officedocument.theme+xml"/>
  <Override PartName="/ppt/slideLayouts/slideLayout14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5" r:id="rId3"/>
    <p:sldMasterId id="2147483657" r:id="rId4"/>
    <p:sldMasterId id="2147483670" r:id="rId5"/>
    <p:sldMasterId id="2147483659" r:id="rId6"/>
    <p:sldMasterId id="2147483661" r:id="rId7"/>
    <p:sldMasterId id="2147483663" r:id="rId8"/>
    <p:sldMasterId id="2147483665" r:id="rId9"/>
    <p:sldMasterId id="2147483667" r:id="rId10"/>
    <p:sldMasterId id="2147483673" r:id="rId11"/>
  </p:sldMasterIdLst>
  <p:notesMasterIdLst>
    <p:notesMasterId r:id="rId35"/>
  </p:notesMasterIdLst>
  <p:handoutMasterIdLst>
    <p:handoutMasterId r:id="rId36"/>
  </p:handoutMasterIdLst>
  <p:sldIdLst>
    <p:sldId id="256" r:id="rId12"/>
    <p:sldId id="416" r:id="rId13"/>
    <p:sldId id="417" r:id="rId14"/>
    <p:sldId id="418" r:id="rId15"/>
    <p:sldId id="419" r:id="rId16"/>
    <p:sldId id="420" r:id="rId17"/>
    <p:sldId id="421" r:id="rId18"/>
    <p:sldId id="422" r:id="rId19"/>
    <p:sldId id="423" r:id="rId20"/>
    <p:sldId id="424" r:id="rId21"/>
    <p:sldId id="425" r:id="rId22"/>
    <p:sldId id="426" r:id="rId23"/>
    <p:sldId id="427" r:id="rId24"/>
    <p:sldId id="428" r:id="rId25"/>
    <p:sldId id="429" r:id="rId26"/>
    <p:sldId id="436" r:id="rId27"/>
    <p:sldId id="430" r:id="rId28"/>
    <p:sldId id="431" r:id="rId29"/>
    <p:sldId id="432" r:id="rId30"/>
    <p:sldId id="433" r:id="rId31"/>
    <p:sldId id="434" r:id="rId32"/>
    <p:sldId id="435" r:id="rId33"/>
    <p:sldId id="270" r:id="rId34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BEBB"/>
    <a:srgbClr val="4747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10" d="100"/>
          <a:sy n="110" d="100"/>
        </p:scale>
        <p:origin x="-804" y="-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6A30C-50D2-4409-8C57-B758E4448AF7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4CFC7-C996-4863-90E8-DB58BF8229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348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93243-7F0B-41A2-905E-C9E2B94E7A10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078DC-1A0B-4D99-BB6E-7DD300AB7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78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/>
              <a:t>Juliana Amaral  e Rodrigo Baroni</a:t>
            </a:r>
          </a:p>
        </p:txBody>
      </p:sp>
      <p:sp>
        <p:nvSpPr>
          <p:cNvPr id="675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AA1FCEC-4325-4FC8-816A-097EFB53A6B9}" type="slidenum">
              <a:rPr lang="pt-BR" altLang="pt-BR"/>
              <a:pPr eaLnBrk="1" hangingPunct="1"/>
              <a:t>2</a:t>
            </a:fld>
            <a:endParaRPr lang="pt-BR" altLang="pt-BR"/>
          </a:p>
        </p:txBody>
      </p:sp>
      <p:sp>
        <p:nvSpPr>
          <p:cNvPr id="6758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 altLang="pt-BR" sz="18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/>
              <a:t>Juliana Amaral  e Rodrigo Baroni</a:t>
            </a:r>
          </a:p>
        </p:txBody>
      </p:sp>
      <p:sp>
        <p:nvSpPr>
          <p:cNvPr id="686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C9FEB5E-EC16-47C2-B416-4F171EA7AF7B}" type="slidenum">
              <a:rPr lang="pt-BR" altLang="pt-BR"/>
              <a:pPr eaLnBrk="1" hangingPunct="1"/>
              <a:t>6</a:t>
            </a:fld>
            <a:endParaRPr lang="pt-BR" altLang="pt-BR"/>
          </a:p>
        </p:txBody>
      </p:sp>
      <p:sp>
        <p:nvSpPr>
          <p:cNvPr id="6861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 altLang="pt-BR" sz="18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/>
              <a:t>Juliana Amaral  e Rodrigo Baroni</a:t>
            </a:r>
          </a:p>
        </p:txBody>
      </p:sp>
      <p:sp>
        <p:nvSpPr>
          <p:cNvPr id="696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C5D668D-9D07-4C1D-B82C-D15DBDEC9261}" type="slidenum">
              <a:rPr lang="pt-BR" altLang="pt-BR"/>
              <a:pPr eaLnBrk="1" hangingPunct="1"/>
              <a:t>8</a:t>
            </a:fld>
            <a:endParaRPr lang="pt-BR" altLang="pt-BR"/>
          </a:p>
        </p:txBody>
      </p:sp>
      <p:sp>
        <p:nvSpPr>
          <p:cNvPr id="6963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 altLang="pt-BR" sz="18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/>
              <a:t>Juliana Amaral  e Rodrigo Baroni</a:t>
            </a:r>
          </a:p>
        </p:txBody>
      </p:sp>
      <p:sp>
        <p:nvSpPr>
          <p:cNvPr id="706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6D4B96F-7112-403E-971F-B142B4D0F63F}" type="slidenum">
              <a:rPr lang="pt-BR" altLang="pt-BR"/>
              <a:pPr eaLnBrk="1" hangingPunct="1"/>
              <a:t>11</a:t>
            </a:fld>
            <a:endParaRPr lang="pt-BR" altLang="pt-BR"/>
          </a:p>
        </p:txBody>
      </p:sp>
      <p:sp>
        <p:nvSpPr>
          <p:cNvPr id="7066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 altLang="pt-BR" sz="18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/>
              <a:t>Juliana Amaral  e Rodrigo Baroni</a:t>
            </a:r>
          </a:p>
        </p:txBody>
      </p:sp>
      <p:sp>
        <p:nvSpPr>
          <p:cNvPr id="716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9D1812E-B111-4921-AC06-4667C6C60892}" type="slidenum">
              <a:rPr lang="pt-BR" altLang="pt-BR"/>
              <a:pPr eaLnBrk="1" hangingPunct="1"/>
              <a:t>12</a:t>
            </a:fld>
            <a:endParaRPr lang="pt-BR" altLang="pt-BR"/>
          </a:p>
        </p:txBody>
      </p:sp>
      <p:sp>
        <p:nvSpPr>
          <p:cNvPr id="7168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 altLang="pt-BR" sz="18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/>
              <a:t>Juliana Amaral  e Rodrigo Baroni</a:t>
            </a:r>
          </a:p>
        </p:txBody>
      </p:sp>
      <p:sp>
        <p:nvSpPr>
          <p:cNvPr id="727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E6684D-488C-49A4-9E70-E2511747B4EE}" type="slidenum">
              <a:rPr lang="pt-BR" altLang="pt-BR"/>
              <a:pPr eaLnBrk="1" hangingPunct="1"/>
              <a:t>15</a:t>
            </a:fld>
            <a:endParaRPr lang="pt-BR" altLang="pt-BR"/>
          </a:p>
        </p:txBody>
      </p:sp>
      <p:sp>
        <p:nvSpPr>
          <p:cNvPr id="7270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 altLang="pt-BR" sz="18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/>
              <a:t>Juliana Amaral  e Rodrigo Baroni</a:t>
            </a:r>
          </a:p>
        </p:txBody>
      </p:sp>
      <p:sp>
        <p:nvSpPr>
          <p:cNvPr id="727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E6684D-488C-49A4-9E70-E2511747B4EE}" type="slidenum">
              <a:rPr lang="pt-BR" altLang="pt-BR"/>
              <a:pPr eaLnBrk="1" hangingPunct="1"/>
              <a:t>16</a:t>
            </a:fld>
            <a:endParaRPr lang="pt-BR" altLang="pt-BR"/>
          </a:p>
        </p:txBody>
      </p:sp>
      <p:sp>
        <p:nvSpPr>
          <p:cNvPr id="7270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 altLang="pt-BR" sz="18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/>
              <a:t>Juliana Amaral  e Rodrigo Baroni</a:t>
            </a:r>
          </a:p>
        </p:txBody>
      </p:sp>
      <p:sp>
        <p:nvSpPr>
          <p:cNvPr id="737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3A35FFB-416B-4549-8286-530E62D1BA03}" type="slidenum">
              <a:rPr lang="pt-BR" altLang="pt-BR"/>
              <a:pPr eaLnBrk="1" hangingPunct="1"/>
              <a:t>19</a:t>
            </a:fld>
            <a:endParaRPr lang="pt-BR" altLang="pt-BR"/>
          </a:p>
        </p:txBody>
      </p:sp>
      <p:sp>
        <p:nvSpPr>
          <p:cNvPr id="7373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 altLang="pt-BR" sz="18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87624" y="1589798"/>
            <a:ext cx="7056784" cy="1261963"/>
          </a:xfrm>
          <a:prstGeom prst="rect">
            <a:avLst/>
          </a:prstGeom>
        </p:spPr>
        <p:txBody>
          <a:bodyPr anchor="ctr"/>
          <a:lstStyle>
            <a:lvl1pPr algn="l">
              <a:defRPr sz="5600" b="1" baseline="0">
                <a:solidFill>
                  <a:srgbClr val="474748"/>
                </a:solidFill>
              </a:defRPr>
            </a:lvl1pPr>
          </a:lstStyle>
          <a:p>
            <a:r>
              <a:rPr lang="pt-BR" dirty="0" smtClean="0"/>
              <a:t>Título da Aula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87624" y="2908593"/>
            <a:ext cx="7056784" cy="56630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Nome do Professor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91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5536" y="459455"/>
            <a:ext cx="4032448" cy="3800382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rgbClr val="47474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Texto, texto, texto, texto, texto, texto, texto, texto, texto, texto, texto, texto, texto, texto, texto, texto, texto, texto, texto, texto.</a:t>
            </a:r>
          </a:p>
          <a:p>
            <a:endParaRPr lang="pt-BR" dirty="0" smtClean="0"/>
          </a:p>
          <a:p>
            <a:r>
              <a:rPr lang="pt-BR" dirty="0" smtClean="0"/>
              <a:t>Texto, texto, texto, texto, texto, texto, texto, texto, texto, texto, texto, texto, texto, texto, texto, texto, texto, texto, texto, texto, texto, texto, texto, texto, texto.</a:t>
            </a:r>
          </a:p>
        </p:txBody>
      </p:sp>
    </p:spTree>
    <p:extLst>
      <p:ext uri="{BB962C8B-B14F-4D97-AF65-F5344CB8AC3E}">
        <p14:creationId xmlns:p14="http://schemas.microsoft.com/office/powerpoint/2010/main" val="8988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enas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195487"/>
            <a:ext cx="9180512" cy="432048"/>
          </a:xfrm>
          <a:prstGeom prst="rect">
            <a:avLst/>
          </a:prstGeom>
        </p:spPr>
        <p:txBody>
          <a:bodyPr anchor="ctr"/>
          <a:lstStyle>
            <a:lvl1pPr>
              <a:defRPr sz="2500" b="1" strike="noStrike" baseline="0">
                <a:solidFill>
                  <a:srgbClr val="17BEBB"/>
                </a:solidFill>
              </a:defRPr>
            </a:lvl1pPr>
          </a:lstStyle>
          <a:p>
            <a:r>
              <a:rPr lang="pt-BR" dirty="0" smtClean="0"/>
              <a:t>Exemplo – Slide Com Imagem (Foto)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6719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195487"/>
            <a:ext cx="9144000" cy="432048"/>
          </a:xfrm>
          <a:prstGeom prst="rect">
            <a:avLst/>
          </a:prstGeom>
        </p:spPr>
        <p:txBody>
          <a:bodyPr anchor="ctr"/>
          <a:lstStyle>
            <a:lvl1pPr>
              <a:defRPr sz="2500" b="1" strike="noStrike" baseline="0">
                <a:solidFill>
                  <a:srgbClr val="17BEBB"/>
                </a:solidFill>
              </a:defRPr>
            </a:lvl1pPr>
          </a:lstStyle>
          <a:p>
            <a:r>
              <a:rPr lang="pt-BR" dirty="0" smtClean="0"/>
              <a:t>Exemplo – Tabela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580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213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642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716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0" y="2131862"/>
            <a:ext cx="9144000" cy="857250"/>
          </a:xfrm>
          <a:prstGeom prst="rect">
            <a:avLst/>
          </a:prstGeom>
        </p:spPr>
        <p:txBody>
          <a:bodyPr anchor="ctr"/>
          <a:lstStyle>
            <a:lvl1pPr algn="ctr">
              <a:defRPr sz="4500" b="1" baseline="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Subtítulo da Apresentação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8343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enas texto corr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467544" y="731807"/>
            <a:ext cx="8208912" cy="3496127"/>
          </a:xfrm>
          <a:prstGeom prst="rect">
            <a:avLst/>
          </a:prstGeom>
        </p:spPr>
        <p:txBody>
          <a:bodyPr/>
          <a:lstStyle>
            <a:lvl1pPr algn="l">
              <a:defRPr sz="3000" b="0" baseline="0">
                <a:solidFill>
                  <a:srgbClr val="474748"/>
                </a:solidFill>
              </a:defRPr>
            </a:lvl1pPr>
          </a:lstStyle>
          <a:p>
            <a:r>
              <a:rPr lang="pt-BR" dirty="0" smtClean="0"/>
              <a:t>Caro(a) professor(a), este material tem c objetivo</a:t>
            </a:r>
            <a:br>
              <a:rPr lang="pt-BR" dirty="0" smtClean="0"/>
            </a:br>
            <a:r>
              <a:rPr lang="pt-BR" dirty="0" smtClean="0"/>
              <a:t>de auxiliar a preparação dos seus slides que serão</a:t>
            </a:r>
            <a:br>
              <a:rPr lang="pt-BR" dirty="0" smtClean="0"/>
            </a:br>
            <a:r>
              <a:rPr lang="pt-BR" dirty="0" smtClean="0"/>
              <a:t>usados para gravações das </a:t>
            </a:r>
            <a:r>
              <a:rPr lang="pt-BR" dirty="0" err="1" smtClean="0"/>
              <a:t>videoaulas</a:t>
            </a:r>
            <a:r>
              <a:rPr lang="pt-BR" dirty="0" smtClean="0"/>
              <a:t> da PUC Minas Virtual.</a:t>
            </a:r>
            <a:br>
              <a:rPr lang="pt-BR" dirty="0" smtClean="0"/>
            </a:br>
            <a:r>
              <a:rPr lang="pt-BR" dirty="0" smtClean="0"/>
              <a:t>Os slides, geralmente, são intercalados com a imagem do professor. Enquanto os slides aparecem</a:t>
            </a:r>
            <a:br>
              <a:rPr lang="pt-BR" dirty="0" smtClean="0"/>
            </a:br>
            <a:r>
              <a:rPr lang="pt-BR" dirty="0" smtClean="0"/>
              <a:t>na tela, o professor deve lê-los ou explicá-los.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489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e texto corr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11950" y="101873"/>
            <a:ext cx="8580530" cy="741685"/>
          </a:xfrm>
          <a:prstGeom prst="rect">
            <a:avLst/>
          </a:prstGeom>
        </p:spPr>
        <p:txBody>
          <a:bodyPr anchor="ctr"/>
          <a:lstStyle>
            <a:lvl1pPr algn="l">
              <a:defRPr sz="3500" b="1" baseline="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Título texto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5536" y="1411601"/>
            <a:ext cx="8280920" cy="2952328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500" b="0" baseline="0">
                <a:solidFill>
                  <a:srgbClr val="47474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Texto, texto, texto,</a:t>
            </a:r>
            <a:r>
              <a:rPr lang="pt-BR" dirty="0"/>
              <a:t> </a:t>
            </a:r>
            <a:r>
              <a:rPr lang="pt-BR" dirty="0" smtClean="0"/>
              <a:t>texto, texto, texto, texto, texto, texto, texto, texto, texto, texto, texto, texto, texto, texto, texto, texto, texto, texto, texto, texto, texto, texto, texto, texto, texto, texto, texto.</a:t>
            </a:r>
          </a:p>
          <a:p>
            <a:endParaRPr lang="pt-BR" dirty="0" smtClean="0"/>
          </a:p>
          <a:p>
            <a:r>
              <a:rPr lang="pt-BR" dirty="0" smtClean="0"/>
              <a:t>Texto, texto, texto, texto, texto, texto, texto, texto, texto, texto, texto, texto, texto, texto, texto, texto, texto, texto, texto, texto, texto, texto, texto, texto </a:t>
            </a:r>
            <a:r>
              <a:rPr lang="pt-BR" dirty="0" err="1" smtClean="0"/>
              <a:t>texto</a:t>
            </a:r>
            <a:r>
              <a:rPr lang="pt-BR" dirty="0" smtClean="0"/>
              <a:t>, texto, texto, texto, texto, texto.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2371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11950" y="101873"/>
            <a:ext cx="8580530" cy="741685"/>
          </a:xfrm>
          <a:prstGeom prst="rect">
            <a:avLst/>
          </a:prstGeom>
        </p:spPr>
        <p:txBody>
          <a:bodyPr anchor="ctr"/>
          <a:lstStyle>
            <a:lvl1pPr algn="l">
              <a:defRPr sz="3500" b="1" baseline="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Título texto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5536" y="1347614"/>
            <a:ext cx="8280920" cy="2952328"/>
          </a:xfrm>
          <a:prstGeom prst="rect">
            <a:avLst/>
          </a:prstGeom>
        </p:spPr>
        <p:txBody>
          <a:bodyPr anchor="ctr"/>
          <a:lstStyle>
            <a:lvl1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7BEBB"/>
              </a:buClr>
              <a:buSzTx/>
              <a:buFont typeface="Arial" panose="020B0604020202020204" pitchFamily="34" charset="0"/>
              <a:buChar char="•"/>
              <a:tabLst/>
              <a:defRPr sz="2000" b="0" baseline="0">
                <a:solidFill>
                  <a:srgbClr val="47474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Texto, texto, texto,</a:t>
            </a:r>
            <a:r>
              <a:rPr lang="pt-BR" dirty="0"/>
              <a:t> </a:t>
            </a:r>
            <a:r>
              <a:rPr lang="pt-BR" dirty="0" smtClean="0"/>
              <a:t>texto, texto, texto, texto, texto, texto, texto, texto, texto, texto, texto, texto, texto, texto, texto, texto, texto, texto, texto, texto, texto.</a:t>
            </a:r>
          </a:p>
          <a:p>
            <a:r>
              <a:rPr lang="pt-BR" dirty="0" smtClean="0"/>
              <a:t>Texto, texto, texto, texto, texto, texto, texto, texto, texto, texto, texto, texto, texto, texto, texto, texto, texto, texto, texto, texto, texto, texto, texto, texto.</a:t>
            </a:r>
          </a:p>
          <a:p>
            <a:r>
              <a:rPr lang="pt-BR" dirty="0" smtClean="0"/>
              <a:t>Texto, texto, texto, texto, texto, texto, texto, texto, texto, texto, texto, texto, texto, texto, texto, texto, texto, texto, texto, texto, texto, texto, texto, texto.</a:t>
            </a:r>
          </a:p>
          <a:p>
            <a:r>
              <a:rPr lang="pt-BR" dirty="0" smtClean="0"/>
              <a:t>Texto, texto, texto, texto, texto, texto, texto, texto, texto, texto, texto, texto, texto, texto, texto, texto, texto, texto, texto, texto, texto, texto, texto, texto.</a:t>
            </a:r>
          </a:p>
        </p:txBody>
      </p:sp>
    </p:spTree>
    <p:extLst>
      <p:ext uri="{BB962C8B-B14F-4D97-AF65-F5344CB8AC3E}">
        <p14:creationId xmlns:p14="http://schemas.microsoft.com/office/powerpoint/2010/main" val="4015330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0287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5900"/>
            <a:ext cx="8229600" cy="2914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12B540F-03CC-4CA0-9715-5D7581CE2FDE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2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7112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0287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485900"/>
            <a:ext cx="4038600" cy="2914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485900"/>
            <a:ext cx="4038600" cy="1400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000375"/>
            <a:ext cx="4038600" cy="1400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1D006-BC92-475F-8546-68759BF8CFF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06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, text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13946" y="93385"/>
            <a:ext cx="8506526" cy="750173"/>
          </a:xfrm>
          <a:prstGeom prst="rect">
            <a:avLst/>
          </a:prstGeom>
        </p:spPr>
        <p:txBody>
          <a:bodyPr anchor="ctr"/>
          <a:lstStyle>
            <a:lvl1pPr algn="l">
              <a:defRPr sz="3500" b="1" baseline="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Título texto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71473" y="1267585"/>
            <a:ext cx="4032448" cy="3096344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rgbClr val="47474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Texto, texto, texto, texto, texto, texto, texto, texto, texto, texto, texto, texto, texto, texto, texto.</a:t>
            </a:r>
          </a:p>
          <a:p>
            <a:endParaRPr lang="pt-BR" dirty="0" smtClean="0"/>
          </a:p>
          <a:p>
            <a:r>
              <a:rPr lang="pt-BR" dirty="0" smtClean="0"/>
              <a:t>Texto, texto, texto, texto, texto, texto, texto, texto, texto, texto, </a:t>
            </a:r>
          </a:p>
          <a:p>
            <a:r>
              <a:rPr lang="pt-BR" dirty="0" smtClean="0"/>
              <a:t>texto, texto, texto, texto, texto, texto, texto, texto, texto, texto.</a:t>
            </a:r>
          </a:p>
        </p:txBody>
      </p:sp>
    </p:spTree>
    <p:extLst>
      <p:ext uri="{BB962C8B-B14F-4D97-AF65-F5344CB8AC3E}">
        <p14:creationId xmlns:p14="http://schemas.microsoft.com/office/powerpoint/2010/main" val="338502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58552" y="0"/>
            <a:ext cx="4585447" cy="51435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5738" y="1586205"/>
            <a:ext cx="7464491" cy="1309396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4753" y="2796988"/>
            <a:ext cx="7467600" cy="806824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1274" y="4612105"/>
            <a:ext cx="2292725" cy="42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8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2061411" cy="51435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28211" y="1130968"/>
            <a:ext cx="2727158" cy="281539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088469" y="-4496"/>
            <a:ext cx="206141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8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0" y="4676775"/>
            <a:ext cx="22304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173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58552" y="0"/>
            <a:ext cx="4585447" cy="51435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772653"/>
            <a:ext cx="9144000" cy="161223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1274" y="4612105"/>
            <a:ext cx="2292725" cy="42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7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6463" y="176462"/>
            <a:ext cx="8799096" cy="440355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34716"/>
            <a:ext cx="9144000" cy="352926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1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34716"/>
            <a:ext cx="9144000" cy="352926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0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5" r:id="rId2"/>
    <p:sldLayoutId id="2147483678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03471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34716"/>
            <a:ext cx="4812632" cy="360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1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764505" cy="474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1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9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4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99592" y="1635646"/>
            <a:ext cx="7344816" cy="1125968"/>
          </a:xfrm>
        </p:spPr>
        <p:txBody>
          <a:bodyPr/>
          <a:lstStyle/>
          <a:p>
            <a:r>
              <a:rPr lang="pt-BR" sz="2800" dirty="0"/>
              <a:t>Unidade </a:t>
            </a:r>
            <a:r>
              <a:rPr lang="pt-BR" sz="2800" dirty="0" smtClean="0"/>
              <a:t>5.2: DML </a:t>
            </a:r>
            <a:r>
              <a:rPr lang="pt-BR" sz="2800" i="1" dirty="0" smtClean="0"/>
              <a:t>– </a:t>
            </a:r>
            <a:r>
              <a:rPr lang="pt-BR" sz="2800" dirty="0" smtClean="0"/>
              <a:t>AGRUPAMENTO (GROUP BY), ORDENAÇÃO (ORDER BY) E FUNÇÕES AGREGADAS</a:t>
            </a:r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Rodrigo </a:t>
            </a:r>
            <a:r>
              <a:rPr lang="pt-BR" dirty="0" err="1" smtClean="0"/>
              <a:t>Baroni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974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7544" y="1203598"/>
            <a:ext cx="7715250" cy="809625"/>
          </a:xfrm>
        </p:spPr>
        <p:txBody>
          <a:bodyPr/>
          <a:lstStyle/>
          <a:p>
            <a:pPr eaLnBrk="1" hangingPunct="1"/>
            <a:r>
              <a:rPr lang="pt-BR" altLang="pt-BR" sz="1800" dirty="0" err="1" smtClean="0"/>
              <a:t>Ex</a:t>
            </a:r>
            <a:r>
              <a:rPr lang="pt-BR" altLang="pt-BR" sz="1800" dirty="0" smtClean="0"/>
              <a:t>: Selecione a quantidade de distintos cargos </a:t>
            </a:r>
          </a:p>
          <a:p>
            <a:pPr eaLnBrk="1" hangingPunct="1">
              <a:buFont typeface="Wingdings" pitchFamily="2" charset="2"/>
              <a:buNone/>
            </a:pPr>
            <a:endParaRPr lang="pt-BR" altLang="pt-BR" sz="900" dirty="0" smtClean="0"/>
          </a:p>
          <a:p>
            <a:pPr eaLnBrk="1" hangingPunct="1">
              <a:buFont typeface="Wingdings" pitchFamily="2" charset="2"/>
              <a:buNone/>
            </a:pPr>
            <a:r>
              <a:rPr lang="pt-BR" altLang="pt-BR" sz="1800" dirty="0" err="1" smtClean="0"/>
              <a:t>Select</a:t>
            </a:r>
            <a:r>
              <a:rPr lang="pt-BR" altLang="pt-BR" sz="1800" dirty="0" smtClean="0"/>
              <a:t> COUNT (DISTINCT Cargo) AS </a:t>
            </a:r>
            <a:r>
              <a:rPr lang="pt-BR" altLang="pt-BR" sz="1800" dirty="0" err="1" smtClean="0"/>
              <a:t>QtdeCargos</a:t>
            </a:r>
            <a:r>
              <a:rPr lang="pt-BR" altLang="pt-BR" sz="1800" dirty="0" smtClean="0"/>
              <a:t> </a:t>
            </a:r>
            <a:r>
              <a:rPr lang="pt-BR" altLang="pt-BR" sz="1800" dirty="0" err="1" smtClean="0"/>
              <a:t>From</a:t>
            </a:r>
            <a:r>
              <a:rPr lang="pt-BR" altLang="pt-BR" sz="1800" dirty="0" smtClean="0"/>
              <a:t> </a:t>
            </a:r>
            <a:r>
              <a:rPr lang="pt-BR" altLang="pt-BR" sz="1800" dirty="0" err="1" smtClean="0"/>
              <a:t>Funcionario</a:t>
            </a:r>
            <a:endParaRPr lang="pt-BR" altLang="pt-BR" sz="1800" dirty="0" smtClean="0"/>
          </a:p>
        </p:txBody>
      </p:sp>
      <p:graphicFrame>
        <p:nvGraphicFramePr>
          <p:cNvPr id="158724" name="Group 4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895327162"/>
              </p:ext>
            </p:extLst>
          </p:nvPr>
        </p:nvGraphicFramePr>
        <p:xfrm>
          <a:off x="431639" y="2211710"/>
          <a:ext cx="8280400" cy="1842158"/>
        </p:xfrm>
        <a:graphic>
          <a:graphicData uri="http://schemas.openxmlformats.org/drawingml/2006/table">
            <a:tbl>
              <a:tblPr/>
              <a:tblGrid>
                <a:gridCol w="1114425"/>
                <a:gridCol w="896938"/>
                <a:gridCol w="1173162"/>
                <a:gridCol w="896938"/>
                <a:gridCol w="1162050"/>
                <a:gridCol w="1176337"/>
                <a:gridCol w="966788"/>
                <a:gridCol w="893762"/>
              </a:tblGrid>
              <a:tr h="3237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matricula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cargo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salario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cod-depto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comissao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estado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cidade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53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2800</a:t>
                      </a:r>
                    </a:p>
                  </a:txBody>
                  <a:tcPr marL="90000" marR="90000" marT="35092" marB="35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Jose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prog.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1500</a:t>
                      </a:r>
                    </a:p>
                  </a:txBody>
                  <a:tcPr marL="90000" marR="90000" marT="35092" marB="35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BH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Paulo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4000</a:t>
                      </a:r>
                    </a:p>
                  </a:txBody>
                  <a:tcPr marL="90000" marR="90000" marT="35092" marB="35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Lucas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contador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1400</a:t>
                      </a:r>
                    </a:p>
                  </a:txBody>
                  <a:tcPr marL="90000" marR="90000" marT="35092" marB="35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Luiz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3500</a:t>
                      </a:r>
                    </a:p>
                  </a:txBody>
                  <a:tcPr marL="90000" marR="90000" marT="35092" marB="35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Betim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Joel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3200</a:t>
                      </a:r>
                    </a:p>
                  </a:txBody>
                  <a:tcPr marL="90000" marR="90000" marT="35092" marB="35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Vitoria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8813" name="Group 93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68521050"/>
              </p:ext>
            </p:extLst>
          </p:nvPr>
        </p:nvGraphicFramePr>
        <p:xfrm>
          <a:off x="3635896" y="4443958"/>
          <a:ext cx="2019300" cy="594123"/>
        </p:xfrm>
        <a:graphic>
          <a:graphicData uri="http://schemas.openxmlformats.org/drawingml/2006/table">
            <a:tbl>
              <a:tblPr/>
              <a:tblGrid>
                <a:gridCol w="201930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QtdeCargos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75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022" name="Rectangle 92"/>
          <p:cNvSpPr>
            <a:spLocks noChangeArrowheads="1"/>
          </p:cNvSpPr>
          <p:nvPr/>
        </p:nvSpPr>
        <p:spPr bwMode="auto">
          <a:xfrm>
            <a:off x="3707904" y="4130674"/>
            <a:ext cx="172787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altLang="pt-BR" dirty="0"/>
              <a:t>Resultado: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229600" cy="102870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COUNT DISTINCT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61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29929"/>
            <a:ext cx="8229600" cy="2914650"/>
          </a:xfrm>
        </p:spPr>
        <p:txBody>
          <a:bodyPr/>
          <a:lstStyle/>
          <a:p>
            <a:pPr eaLnBrk="1" hangingPunct="1"/>
            <a:r>
              <a:rPr lang="pt-BR" altLang="pt-BR" sz="2800" dirty="0" smtClean="0"/>
              <a:t>A expressão ORDER BY é utilizada quando se pretende exibir os registros em uma determinada ordem, seja esta crescente (ASC – </a:t>
            </a:r>
            <a:r>
              <a:rPr lang="pt-BR" altLang="pt-BR" sz="2800" i="1" dirty="0" smtClean="0"/>
              <a:t>default</a:t>
            </a:r>
            <a:r>
              <a:rPr lang="pt-BR" altLang="pt-BR" sz="2800" dirty="0" smtClean="0"/>
              <a:t>) ou decrescente (DESC). </a:t>
            </a:r>
          </a:p>
          <a:p>
            <a:pPr eaLnBrk="1" hangingPunct="1"/>
            <a:r>
              <a:rPr lang="pt-BR" altLang="pt-BR" sz="2800" dirty="0" smtClean="0"/>
              <a:t>Caso a expressão </a:t>
            </a:r>
            <a:r>
              <a:rPr lang="pt-BR" altLang="pt-BR" sz="2800" dirty="0" err="1" smtClean="0"/>
              <a:t>Order</a:t>
            </a:r>
            <a:r>
              <a:rPr lang="pt-BR" altLang="pt-BR" sz="2800" dirty="0" smtClean="0"/>
              <a:t> </a:t>
            </a:r>
            <a:r>
              <a:rPr lang="pt-BR" altLang="pt-BR" sz="2800" dirty="0" err="1" smtClean="0"/>
              <a:t>by</a:t>
            </a:r>
            <a:r>
              <a:rPr lang="pt-BR" altLang="pt-BR" sz="2800" dirty="0" smtClean="0"/>
              <a:t> não esteja presente, os registros serão exibidos na ordem em que foram inseridos na tabela.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229600" cy="102870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ORDER BY (Ordenação)</a:t>
            </a:r>
            <a:endParaRPr lang="pt-BR" altLang="pt-BR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0"/>
            <a:ext cx="1645739" cy="98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0109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7614"/>
            <a:ext cx="8424936" cy="2914650"/>
          </a:xfrm>
        </p:spPr>
        <p:txBody>
          <a:bodyPr/>
          <a:lstStyle/>
          <a:p>
            <a:pPr marL="400050"/>
            <a:r>
              <a:rPr lang="pt-BR" altLang="pt-BR" sz="2400" dirty="0" smtClean="0"/>
              <a:t>Os campos que constam da expressão ORDER BY devem obrigatoriamente estar presentes na expressão SELECT. </a:t>
            </a:r>
          </a:p>
          <a:p>
            <a:pPr marL="400050"/>
            <a:r>
              <a:rPr lang="pt-BR" altLang="pt-BR" sz="2400" dirty="0" smtClean="0"/>
              <a:t>Não é necessário possuir um índice fisicamente criado e composto  pelos campos da ordenação para usar o ORDER BY. No entanto, caso o índice exista o comando será executado mais rápido. </a:t>
            </a:r>
          </a:p>
          <a:p>
            <a:pPr marL="400050"/>
            <a:r>
              <a:rPr lang="pt-BR" altLang="pt-BR" sz="2400" dirty="0" smtClean="0"/>
              <a:t>Pode-se utilizar números indicando que a ordenação será feita por determinado campo de acordo com a ordem do SELECT.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229600" cy="102870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ORDER BY (Ordenação)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95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58768" y="2859782"/>
            <a:ext cx="4733712" cy="187205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1800" dirty="0" err="1" smtClean="0"/>
              <a:t>Ex</a:t>
            </a:r>
            <a:r>
              <a:rPr lang="pt-BR" altLang="pt-BR" sz="1800" dirty="0" smtClean="0"/>
              <a:t>: Selecione </a:t>
            </a:r>
            <a:r>
              <a:rPr lang="pt-BR" altLang="pt-BR" sz="1800" dirty="0" smtClean="0"/>
              <a:t>o código de </a:t>
            </a:r>
            <a:r>
              <a:rPr lang="pt-BR" altLang="pt-BR" sz="1800" dirty="0" err="1" smtClean="0"/>
              <a:t>depto</a:t>
            </a:r>
            <a:r>
              <a:rPr lang="pt-BR" altLang="pt-BR" sz="1800" dirty="0" smtClean="0"/>
              <a:t> e nome do funcionário, em ordem alfabética de ambos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800" dirty="0" err="1" smtClean="0"/>
              <a:t>Select</a:t>
            </a:r>
            <a:r>
              <a:rPr lang="pt-BR" altLang="pt-BR" sz="1800" dirty="0" smtClean="0"/>
              <a:t> </a:t>
            </a:r>
            <a:r>
              <a:rPr lang="pt-BR" altLang="pt-BR" sz="1800" dirty="0" err="1" smtClean="0"/>
              <a:t>Cod_Depto</a:t>
            </a:r>
            <a:r>
              <a:rPr lang="pt-BR" altLang="pt-BR" sz="1800" dirty="0" smtClean="0"/>
              <a:t>, Nome </a:t>
            </a:r>
            <a:r>
              <a:rPr lang="pt-BR" altLang="pt-BR" sz="1800" dirty="0" err="1" smtClean="0"/>
              <a:t>From</a:t>
            </a:r>
            <a:r>
              <a:rPr lang="pt-BR" altLang="pt-BR" sz="1800" dirty="0" smtClean="0"/>
              <a:t> </a:t>
            </a:r>
            <a:r>
              <a:rPr lang="pt-BR" altLang="pt-BR" sz="1800" dirty="0" err="1" smtClean="0"/>
              <a:t>Funcionario</a:t>
            </a:r>
            <a:r>
              <a:rPr lang="pt-BR" altLang="pt-BR" sz="1800" dirty="0" smtClean="0"/>
              <a:t> </a:t>
            </a:r>
            <a:r>
              <a:rPr lang="pt-BR" altLang="pt-BR" sz="1800" b="1" dirty="0" err="1" smtClean="0"/>
              <a:t>Order</a:t>
            </a:r>
            <a:r>
              <a:rPr lang="pt-BR" altLang="pt-BR" sz="1800" b="1" dirty="0" smtClean="0"/>
              <a:t> </a:t>
            </a:r>
            <a:r>
              <a:rPr lang="pt-BR" altLang="pt-BR" sz="1800" b="1" dirty="0" err="1" smtClean="0"/>
              <a:t>by</a:t>
            </a:r>
            <a:r>
              <a:rPr lang="pt-BR" altLang="pt-BR" sz="1800" b="1" dirty="0" smtClean="0"/>
              <a:t> </a:t>
            </a:r>
            <a:r>
              <a:rPr lang="pt-BR" altLang="pt-BR" sz="1800" b="1" dirty="0" err="1" smtClean="0"/>
              <a:t>Cod_Depto</a:t>
            </a:r>
            <a:r>
              <a:rPr lang="pt-BR" altLang="pt-BR" sz="1800" b="1" dirty="0" smtClean="0"/>
              <a:t>, Nome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800" dirty="0" err="1" smtClean="0"/>
              <a:t>Select</a:t>
            </a:r>
            <a:r>
              <a:rPr lang="pt-BR" altLang="pt-BR" sz="1800" dirty="0" smtClean="0"/>
              <a:t> </a:t>
            </a:r>
            <a:r>
              <a:rPr lang="pt-BR" altLang="pt-BR" sz="1800" dirty="0" err="1" smtClean="0"/>
              <a:t>Cod_Depto</a:t>
            </a:r>
            <a:r>
              <a:rPr lang="pt-BR" altLang="pt-BR" sz="1800" dirty="0" smtClean="0"/>
              <a:t>, Nome </a:t>
            </a:r>
            <a:r>
              <a:rPr lang="pt-BR" altLang="pt-BR" sz="1800" dirty="0" err="1" smtClean="0"/>
              <a:t>From</a:t>
            </a:r>
            <a:r>
              <a:rPr lang="pt-BR" altLang="pt-BR" sz="1800" dirty="0" smtClean="0"/>
              <a:t> </a:t>
            </a:r>
            <a:r>
              <a:rPr lang="pt-BR" altLang="pt-BR" sz="1800" dirty="0" err="1" smtClean="0"/>
              <a:t>Funcionario</a:t>
            </a:r>
            <a:r>
              <a:rPr lang="pt-BR" altLang="pt-BR" sz="1800" dirty="0" smtClean="0"/>
              <a:t> </a:t>
            </a:r>
            <a:r>
              <a:rPr lang="pt-BR" altLang="pt-BR" sz="1800" b="1" dirty="0" err="1" smtClean="0"/>
              <a:t>Order</a:t>
            </a:r>
            <a:r>
              <a:rPr lang="pt-BR" altLang="pt-BR" sz="1800" b="1" dirty="0" smtClean="0"/>
              <a:t> </a:t>
            </a:r>
            <a:r>
              <a:rPr lang="pt-BR" altLang="pt-BR" sz="1800" b="1" dirty="0" err="1" smtClean="0"/>
              <a:t>by</a:t>
            </a:r>
            <a:r>
              <a:rPr lang="pt-BR" altLang="pt-BR" sz="1800" b="1" dirty="0" smtClean="0"/>
              <a:t> 1, 2</a:t>
            </a:r>
          </a:p>
          <a:p>
            <a:pPr eaLnBrk="1" hangingPunct="1">
              <a:lnSpc>
                <a:spcPct val="90000"/>
              </a:lnSpc>
            </a:pPr>
            <a:endParaRPr lang="pt-BR" altLang="pt-BR" sz="1600" dirty="0" smtClean="0"/>
          </a:p>
        </p:txBody>
      </p:sp>
      <p:graphicFrame>
        <p:nvGraphicFramePr>
          <p:cNvPr id="168031" name="Group 95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552392806"/>
              </p:ext>
            </p:extLst>
          </p:nvPr>
        </p:nvGraphicFramePr>
        <p:xfrm>
          <a:off x="323850" y="987574"/>
          <a:ext cx="8280400" cy="1842158"/>
        </p:xfrm>
        <a:graphic>
          <a:graphicData uri="http://schemas.openxmlformats.org/drawingml/2006/table">
            <a:tbl>
              <a:tblPr/>
              <a:tblGrid>
                <a:gridCol w="1114425"/>
                <a:gridCol w="896938"/>
                <a:gridCol w="1173162"/>
                <a:gridCol w="896938"/>
                <a:gridCol w="1162050"/>
                <a:gridCol w="1176337"/>
                <a:gridCol w="966788"/>
                <a:gridCol w="893762"/>
              </a:tblGrid>
              <a:tr h="3237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matricula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cargo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salario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cod-depto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comissao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estado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cidade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53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2800</a:t>
                      </a:r>
                    </a:p>
                  </a:txBody>
                  <a:tcPr marL="90000" marR="90000" marT="35092" marB="35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Jose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prog.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1500</a:t>
                      </a:r>
                    </a:p>
                  </a:txBody>
                  <a:tcPr marL="90000" marR="90000" marT="35092" marB="35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BH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Paulo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4000</a:t>
                      </a:r>
                    </a:p>
                  </a:txBody>
                  <a:tcPr marL="90000" marR="90000" marT="35092" marB="35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Lucas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contador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1400</a:t>
                      </a:r>
                    </a:p>
                  </a:txBody>
                  <a:tcPr marL="90000" marR="90000" marT="35092" marB="35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Luiz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3500</a:t>
                      </a:r>
                    </a:p>
                  </a:txBody>
                  <a:tcPr marL="90000" marR="90000" marT="35092" marB="35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Betim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Joel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3200</a:t>
                      </a:r>
                    </a:p>
                  </a:txBody>
                  <a:tcPr marL="90000" marR="90000" marT="35092" marB="35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Vitoria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8057" name="Group 121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372577080"/>
              </p:ext>
            </p:extLst>
          </p:nvPr>
        </p:nvGraphicFramePr>
        <p:xfrm>
          <a:off x="290059" y="3207498"/>
          <a:ext cx="3816350" cy="1788472"/>
        </p:xfrm>
        <a:graphic>
          <a:graphicData uri="http://schemas.openxmlformats.org/drawingml/2006/table">
            <a:tbl>
              <a:tblPr/>
              <a:tblGrid>
                <a:gridCol w="1908175"/>
                <a:gridCol w="1908175"/>
              </a:tblGrid>
              <a:tr h="279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Cod_Depto</a:t>
                      </a:r>
                      <a:endParaRPr kumimoji="0" lang="pt-B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51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Joel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Jose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Paulo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Lucas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Luiz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111" name="Rectangle 92"/>
          <p:cNvSpPr>
            <a:spLocks noChangeArrowheads="1"/>
          </p:cNvSpPr>
          <p:nvPr/>
        </p:nvSpPr>
        <p:spPr bwMode="auto">
          <a:xfrm>
            <a:off x="301143" y="2852603"/>
            <a:ext cx="77152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altLang="pt-BR" dirty="0"/>
              <a:t>Resultado: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229600" cy="102870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ORDER BY (Ordenação)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52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707904" y="2931790"/>
            <a:ext cx="5184576" cy="194421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1800" dirty="0" err="1" smtClean="0"/>
              <a:t>Ex</a:t>
            </a:r>
            <a:r>
              <a:rPr lang="pt-BR" altLang="pt-BR" sz="1800" dirty="0" smtClean="0"/>
              <a:t>: Selecione o código do </a:t>
            </a:r>
            <a:r>
              <a:rPr lang="pt-BR" altLang="pt-BR" sz="1800" dirty="0" err="1" smtClean="0"/>
              <a:t>depto</a:t>
            </a:r>
            <a:r>
              <a:rPr lang="pt-BR" altLang="pt-BR" sz="1800" dirty="0" smtClean="0"/>
              <a:t>, o salário e o nome, em ordem crescente do código e decrescente do salário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pt-BR" altLang="pt-BR" sz="10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800" b="1" dirty="0" err="1" smtClean="0"/>
              <a:t>Select</a:t>
            </a:r>
            <a:r>
              <a:rPr lang="pt-BR" altLang="pt-BR" sz="1800" b="1" dirty="0" smtClean="0"/>
              <a:t> </a:t>
            </a:r>
            <a:r>
              <a:rPr lang="pt-BR" altLang="pt-BR" sz="1800" b="1" dirty="0" err="1" smtClean="0"/>
              <a:t>Cod_Depto</a:t>
            </a:r>
            <a:r>
              <a:rPr lang="pt-BR" altLang="pt-BR" sz="1800" b="1" dirty="0" smtClean="0"/>
              <a:t>, Salario, Nome </a:t>
            </a:r>
            <a:r>
              <a:rPr lang="pt-BR" altLang="pt-BR" sz="1800" b="1" dirty="0" err="1" smtClean="0"/>
              <a:t>From</a:t>
            </a:r>
            <a:r>
              <a:rPr lang="pt-BR" altLang="pt-BR" sz="1800" b="1" dirty="0" smtClean="0"/>
              <a:t> </a:t>
            </a:r>
            <a:r>
              <a:rPr lang="pt-BR" altLang="pt-BR" sz="1800" b="1" dirty="0" err="1" smtClean="0"/>
              <a:t>Funcionario</a:t>
            </a:r>
            <a:r>
              <a:rPr lang="pt-BR" altLang="pt-BR" sz="1800" b="1" dirty="0" smtClean="0"/>
              <a:t> </a:t>
            </a:r>
            <a:r>
              <a:rPr lang="pt-BR" altLang="pt-BR" sz="1800" b="1" dirty="0" err="1" smtClean="0"/>
              <a:t>Order</a:t>
            </a:r>
            <a:r>
              <a:rPr lang="pt-BR" altLang="pt-BR" sz="1800" b="1" dirty="0" smtClean="0"/>
              <a:t> </a:t>
            </a:r>
            <a:r>
              <a:rPr lang="pt-BR" altLang="pt-BR" sz="1800" b="1" dirty="0" err="1" smtClean="0"/>
              <a:t>by</a:t>
            </a:r>
            <a:r>
              <a:rPr lang="pt-BR" altLang="pt-BR" sz="1800" b="1" dirty="0" smtClean="0"/>
              <a:t> 1 ASC, 2 DESC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800" b="1" dirty="0" err="1" smtClean="0"/>
              <a:t>Select</a:t>
            </a:r>
            <a:r>
              <a:rPr lang="pt-BR" altLang="pt-BR" sz="1800" b="1" dirty="0" smtClean="0"/>
              <a:t> </a:t>
            </a:r>
            <a:r>
              <a:rPr lang="pt-BR" altLang="pt-BR" sz="1800" b="1" dirty="0" err="1" smtClean="0"/>
              <a:t>Cod_Depto</a:t>
            </a:r>
            <a:r>
              <a:rPr lang="pt-BR" altLang="pt-BR" sz="1800" b="1" dirty="0" smtClean="0"/>
              <a:t>, Salario, Nome </a:t>
            </a:r>
            <a:r>
              <a:rPr lang="pt-BR" altLang="pt-BR" sz="1800" b="1" dirty="0" err="1" smtClean="0"/>
              <a:t>From</a:t>
            </a:r>
            <a:r>
              <a:rPr lang="pt-BR" altLang="pt-BR" sz="1800" b="1" dirty="0" smtClean="0"/>
              <a:t> </a:t>
            </a:r>
            <a:r>
              <a:rPr lang="pt-BR" altLang="pt-BR" sz="1800" b="1" dirty="0" err="1" smtClean="0"/>
              <a:t>Funcionario</a:t>
            </a:r>
            <a:r>
              <a:rPr lang="pt-BR" altLang="pt-BR" sz="1800" b="1" dirty="0" smtClean="0"/>
              <a:t> </a:t>
            </a:r>
            <a:r>
              <a:rPr lang="pt-BR" altLang="pt-BR" sz="1800" b="1" dirty="0" err="1" smtClean="0"/>
              <a:t>Order</a:t>
            </a:r>
            <a:r>
              <a:rPr lang="pt-BR" altLang="pt-BR" sz="1800" b="1" dirty="0" smtClean="0"/>
              <a:t> </a:t>
            </a:r>
            <a:r>
              <a:rPr lang="pt-BR" altLang="pt-BR" sz="1800" b="1" dirty="0" err="1" smtClean="0"/>
              <a:t>by</a:t>
            </a:r>
            <a:r>
              <a:rPr lang="pt-BR" altLang="pt-BR" sz="1800" b="1" dirty="0" smtClean="0"/>
              <a:t> 1, 2 DESC</a:t>
            </a:r>
            <a:endParaRPr lang="pt-BR" altLang="pt-BR" sz="1600" b="1" dirty="0" smtClean="0"/>
          </a:p>
        </p:txBody>
      </p:sp>
      <p:graphicFrame>
        <p:nvGraphicFramePr>
          <p:cNvPr id="169065" name="Group 105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697597818"/>
              </p:ext>
            </p:extLst>
          </p:nvPr>
        </p:nvGraphicFramePr>
        <p:xfrm>
          <a:off x="323850" y="987574"/>
          <a:ext cx="8280400" cy="1842158"/>
        </p:xfrm>
        <a:graphic>
          <a:graphicData uri="http://schemas.openxmlformats.org/drawingml/2006/table">
            <a:tbl>
              <a:tblPr/>
              <a:tblGrid>
                <a:gridCol w="1114425"/>
                <a:gridCol w="896938"/>
                <a:gridCol w="1173162"/>
                <a:gridCol w="896938"/>
                <a:gridCol w="1162050"/>
                <a:gridCol w="1176337"/>
                <a:gridCol w="966788"/>
                <a:gridCol w="893762"/>
              </a:tblGrid>
              <a:tr h="3237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matricula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cargo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salario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cod-depto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comissao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estado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cidade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53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2800</a:t>
                      </a:r>
                    </a:p>
                  </a:txBody>
                  <a:tcPr marL="90000" marR="90000" marT="35092" marB="35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Jose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prog.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1500</a:t>
                      </a:r>
                    </a:p>
                  </a:txBody>
                  <a:tcPr marL="90000" marR="90000" marT="35092" marB="35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BH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Paulo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4000</a:t>
                      </a:r>
                    </a:p>
                  </a:txBody>
                  <a:tcPr marL="90000" marR="90000" marT="35092" marB="35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Lucas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contador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1400</a:t>
                      </a:r>
                    </a:p>
                  </a:txBody>
                  <a:tcPr marL="90000" marR="90000" marT="35092" marB="35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Luiz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3500</a:t>
                      </a:r>
                    </a:p>
                  </a:txBody>
                  <a:tcPr marL="90000" marR="90000" marT="35092" marB="35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Betim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Joel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3200</a:t>
                      </a:r>
                    </a:p>
                  </a:txBody>
                  <a:tcPr marL="90000" marR="90000" marT="35092" marB="35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Vitoria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9080" name="Group 120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043783445"/>
              </p:ext>
            </p:extLst>
          </p:nvPr>
        </p:nvGraphicFramePr>
        <p:xfrm>
          <a:off x="1" y="3327797"/>
          <a:ext cx="3491880" cy="1760164"/>
        </p:xfrm>
        <a:graphic>
          <a:graphicData uri="http://schemas.openxmlformats.org/drawingml/2006/table">
            <a:tbl>
              <a:tblPr/>
              <a:tblGrid>
                <a:gridCol w="1163960"/>
                <a:gridCol w="1163960"/>
                <a:gridCol w="1163960"/>
              </a:tblGrid>
              <a:tr h="1952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Cod_Depto</a:t>
                      </a:r>
                      <a:endParaRPr kumimoji="0" lang="pt-B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Salario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1755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4000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Paulo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55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3200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Joel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55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2800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55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1500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Jose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55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3500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Luiz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55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1400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Lucas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143" name="Rectangle 104"/>
          <p:cNvSpPr>
            <a:spLocks noChangeArrowheads="1"/>
          </p:cNvSpPr>
          <p:nvPr/>
        </p:nvSpPr>
        <p:spPr bwMode="auto">
          <a:xfrm>
            <a:off x="323850" y="3003947"/>
            <a:ext cx="280799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altLang="pt-BR" dirty="0"/>
              <a:t>Resultado: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229600" cy="102870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ORDER BY (Ordenação)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94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03599"/>
            <a:ext cx="8712968" cy="3456384"/>
          </a:xfrm>
        </p:spPr>
        <p:txBody>
          <a:bodyPr/>
          <a:lstStyle/>
          <a:p>
            <a:pPr eaLnBrk="1" hangingPunct="1"/>
            <a:r>
              <a:rPr lang="pt-BR" altLang="pt-BR" sz="2000" dirty="0" smtClean="0"/>
              <a:t>Em um SELECT tradicional, as linhas da tabela são exibidas de maneira analítica. Existe a expressão GROUP BY que permite que se faça uma consolidação dos registros, fazendo a síntese dos mesmos por um conjunto de campos.</a:t>
            </a:r>
          </a:p>
          <a:p>
            <a:pPr eaLnBrk="1" hangingPunct="1"/>
            <a:r>
              <a:rPr lang="pt-BR" altLang="pt-BR" sz="2000" dirty="0" smtClean="0"/>
              <a:t>A funcionalidade do GROUP BY equivale a das informações de subtotais usadas em relatórios. Ao se fazer o agrupamento por um determinado campo de quebra, perde-se a informação detalhada a nível de registros. Novas informações são geradas a partir da totalização dos registros. </a:t>
            </a:r>
          </a:p>
          <a:p>
            <a:pPr eaLnBrk="1" hangingPunct="1"/>
            <a:r>
              <a:rPr lang="pt-BR" altLang="pt-BR" sz="2000" dirty="0" smtClean="0"/>
              <a:t>Os campos da expressão GROUP BY devem sempre fazer parte da expressão SELECT.</a:t>
            </a:r>
          </a:p>
          <a:p>
            <a:pPr eaLnBrk="1" hangingPunct="1"/>
            <a:endParaRPr lang="pt-BR" altLang="pt-BR" sz="24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229600" cy="102870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GROUP BY (</a:t>
            </a:r>
            <a:r>
              <a:rPr lang="pt-BR" altLang="pt-BR" dirty="0" smtClean="0">
                <a:solidFill>
                  <a:schemeClr val="bg1"/>
                </a:solidFill>
              </a:rPr>
              <a:t>Agrupamento</a:t>
            </a:r>
            <a:r>
              <a:rPr lang="pt-BR" altLang="pt-BR" dirty="0" smtClean="0">
                <a:solidFill>
                  <a:schemeClr val="bg1"/>
                </a:solidFill>
              </a:rPr>
              <a:t>)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428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229600" cy="102870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GROUP BY (</a:t>
            </a:r>
            <a:r>
              <a:rPr lang="pt-BR" altLang="pt-BR" dirty="0" smtClean="0">
                <a:solidFill>
                  <a:schemeClr val="bg1"/>
                </a:solidFill>
              </a:rPr>
              <a:t>Agrupamento</a:t>
            </a:r>
            <a:r>
              <a:rPr lang="pt-BR" altLang="pt-BR" dirty="0" smtClean="0">
                <a:solidFill>
                  <a:schemeClr val="bg1"/>
                </a:solidFill>
              </a:rPr>
              <a:t>)</a:t>
            </a:r>
            <a:endParaRPr lang="pt-BR" altLang="pt-BR" dirty="0">
              <a:solidFill>
                <a:schemeClr val="bg1"/>
              </a:solidFill>
            </a:endParaRPr>
          </a:p>
        </p:txBody>
      </p:sp>
      <p:pic>
        <p:nvPicPr>
          <p:cNvPr id="6146" name="Picture 2" descr="Image result for group b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7574"/>
            <a:ext cx="6768752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04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915566"/>
            <a:ext cx="8640763" cy="86320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1800" dirty="0" err="1" smtClean="0"/>
              <a:t>Ex</a:t>
            </a:r>
            <a:r>
              <a:rPr lang="pt-BR" altLang="pt-BR" sz="1800" dirty="0" smtClean="0"/>
              <a:t>: Selecione a quantidade de funcionários por cargo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000" dirty="0" err="1" smtClean="0"/>
              <a:t>Select</a:t>
            </a:r>
            <a:r>
              <a:rPr lang="pt-BR" altLang="pt-BR" sz="2000" dirty="0" smtClean="0"/>
              <a:t> </a:t>
            </a:r>
            <a:r>
              <a:rPr lang="pt-BR" altLang="pt-BR" sz="2000" dirty="0" smtClean="0"/>
              <a:t>Cargo, </a:t>
            </a:r>
            <a:r>
              <a:rPr lang="pt-BR" altLang="pt-BR" sz="2000" dirty="0" err="1" smtClean="0"/>
              <a:t>Count</a:t>
            </a:r>
            <a:r>
              <a:rPr lang="pt-BR" altLang="pt-BR" sz="2000" dirty="0" smtClean="0"/>
              <a:t> (*) as </a:t>
            </a:r>
            <a:r>
              <a:rPr lang="pt-BR" altLang="pt-BR" sz="2000" dirty="0" err="1" smtClean="0"/>
              <a:t>Qtde</a:t>
            </a:r>
            <a:r>
              <a:rPr lang="pt-BR" altLang="pt-BR" sz="2000" dirty="0" smtClean="0"/>
              <a:t> </a:t>
            </a:r>
            <a:r>
              <a:rPr lang="pt-BR" altLang="pt-BR" sz="2000" dirty="0" err="1" smtClean="0"/>
              <a:t>from</a:t>
            </a:r>
            <a:r>
              <a:rPr lang="pt-BR" altLang="pt-BR" sz="2000" dirty="0" smtClean="0"/>
              <a:t> </a:t>
            </a:r>
            <a:r>
              <a:rPr lang="pt-BR" altLang="pt-BR" sz="2000" dirty="0" err="1" smtClean="0"/>
              <a:t>Funcionario</a:t>
            </a:r>
            <a:endParaRPr lang="pt-BR" altLang="pt-BR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000" b="1" dirty="0" err="1" smtClean="0"/>
              <a:t>Group</a:t>
            </a:r>
            <a:r>
              <a:rPr lang="pt-BR" altLang="pt-BR" sz="2000" b="1" dirty="0" smtClean="0"/>
              <a:t> </a:t>
            </a:r>
            <a:r>
              <a:rPr lang="pt-BR" altLang="pt-BR" sz="2000" b="1" dirty="0" err="1" smtClean="0"/>
              <a:t>By</a:t>
            </a:r>
            <a:r>
              <a:rPr lang="pt-BR" altLang="pt-BR" sz="2000" b="1" dirty="0" smtClean="0"/>
              <a:t> Cargo</a:t>
            </a:r>
          </a:p>
        </p:txBody>
      </p:sp>
      <p:graphicFrame>
        <p:nvGraphicFramePr>
          <p:cNvPr id="170100" name="Group 116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538515719"/>
              </p:ext>
            </p:extLst>
          </p:nvPr>
        </p:nvGraphicFramePr>
        <p:xfrm>
          <a:off x="323528" y="1897223"/>
          <a:ext cx="8280400" cy="1760164"/>
        </p:xfrm>
        <a:graphic>
          <a:graphicData uri="http://schemas.openxmlformats.org/drawingml/2006/table">
            <a:tbl>
              <a:tblPr/>
              <a:tblGrid>
                <a:gridCol w="1114425"/>
                <a:gridCol w="896938"/>
                <a:gridCol w="1173162"/>
                <a:gridCol w="896938"/>
                <a:gridCol w="1162050"/>
                <a:gridCol w="1176337"/>
                <a:gridCol w="966788"/>
                <a:gridCol w="893762"/>
              </a:tblGrid>
              <a:tr h="2365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matricula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cargo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salario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cod-depto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comissao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estado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cidade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179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9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Jose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prog</a:t>
                      </a: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BH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9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Paulo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9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Lucas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contador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9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Luiz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Betim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9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Joel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Vitoria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0102" name="Group 118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055805562"/>
              </p:ext>
            </p:extLst>
          </p:nvPr>
        </p:nvGraphicFramePr>
        <p:xfrm>
          <a:off x="2771800" y="3865094"/>
          <a:ext cx="3816350" cy="1257360"/>
        </p:xfrm>
        <a:graphic>
          <a:graphicData uri="http://schemas.openxmlformats.org/drawingml/2006/table">
            <a:tbl>
              <a:tblPr/>
              <a:tblGrid>
                <a:gridCol w="1908175"/>
                <a:gridCol w="1908175"/>
              </a:tblGrid>
              <a:tr h="1789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Cargo</a:t>
                      </a:r>
                    </a:p>
                  </a:txBody>
                  <a:tcPr marT="34296" marB="342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Qtde</a:t>
                      </a:r>
                    </a:p>
                  </a:txBody>
                  <a:tcPr marT="34296" marB="342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1789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96" marB="342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96" marB="342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89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Prog.</a:t>
                      </a:r>
                    </a:p>
                  </a:txBody>
                  <a:tcPr marT="34296" marB="342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6" marB="342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89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96" marB="342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96" marB="342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89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Contador</a:t>
                      </a:r>
                    </a:p>
                  </a:txBody>
                  <a:tcPr marT="34296" marB="342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6" marB="342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77" name="Rectangle 112"/>
          <p:cNvSpPr>
            <a:spLocks noChangeArrowheads="1"/>
          </p:cNvSpPr>
          <p:nvPr/>
        </p:nvSpPr>
        <p:spPr bwMode="auto">
          <a:xfrm>
            <a:off x="3275856" y="3637514"/>
            <a:ext cx="3092043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altLang="pt-BR" dirty="0"/>
              <a:t>Resultado: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229600" cy="102870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GROUP BY (</a:t>
            </a:r>
            <a:r>
              <a:rPr lang="pt-BR" altLang="pt-BR" dirty="0" smtClean="0">
                <a:solidFill>
                  <a:schemeClr val="bg1"/>
                </a:solidFill>
              </a:rPr>
              <a:t>Agrupamento</a:t>
            </a:r>
            <a:r>
              <a:rPr lang="pt-BR" altLang="pt-BR" dirty="0" smtClean="0">
                <a:solidFill>
                  <a:schemeClr val="bg1"/>
                </a:solidFill>
              </a:rPr>
              <a:t>)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5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1059582"/>
            <a:ext cx="8640763" cy="86320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1800" dirty="0" err="1" smtClean="0"/>
              <a:t>Ex</a:t>
            </a:r>
            <a:r>
              <a:rPr lang="pt-BR" altLang="pt-BR" sz="1800" dirty="0" smtClean="0"/>
              <a:t>: Selecione o somatório de salários por departamento por </a:t>
            </a:r>
            <a:r>
              <a:rPr lang="pt-BR" altLang="pt-BR" sz="1800" dirty="0" err="1" smtClean="0"/>
              <a:t>depto</a:t>
            </a:r>
            <a:r>
              <a:rPr lang="pt-BR" altLang="pt-BR" sz="1800" dirty="0" smtClean="0"/>
              <a:t>, em ordem decrescente da soma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800" dirty="0" err="1" smtClean="0"/>
              <a:t>Select</a:t>
            </a:r>
            <a:r>
              <a:rPr lang="pt-BR" altLang="pt-BR" sz="1800" dirty="0" smtClean="0"/>
              <a:t> </a:t>
            </a:r>
            <a:r>
              <a:rPr lang="pt-BR" altLang="pt-BR" sz="1800" dirty="0" err="1" smtClean="0"/>
              <a:t>Cod_depto</a:t>
            </a:r>
            <a:r>
              <a:rPr lang="pt-BR" altLang="pt-BR" sz="1800" dirty="0" smtClean="0"/>
              <a:t>, sum (salario) as Soma </a:t>
            </a:r>
            <a:r>
              <a:rPr lang="pt-BR" altLang="pt-BR" sz="1800" dirty="0" err="1" smtClean="0"/>
              <a:t>from</a:t>
            </a:r>
            <a:r>
              <a:rPr lang="pt-BR" altLang="pt-BR" sz="1800" dirty="0" smtClean="0"/>
              <a:t> </a:t>
            </a:r>
            <a:r>
              <a:rPr lang="pt-BR" altLang="pt-BR" sz="1800" dirty="0" err="1" smtClean="0"/>
              <a:t>Funcionario</a:t>
            </a:r>
            <a:endParaRPr lang="pt-BR" altLang="pt-BR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800" dirty="0" err="1" smtClean="0"/>
              <a:t>Group</a:t>
            </a:r>
            <a:r>
              <a:rPr lang="pt-BR" altLang="pt-BR" sz="1800" dirty="0" smtClean="0"/>
              <a:t> </a:t>
            </a:r>
            <a:r>
              <a:rPr lang="pt-BR" altLang="pt-BR" sz="1800" dirty="0" err="1" smtClean="0"/>
              <a:t>By</a:t>
            </a:r>
            <a:r>
              <a:rPr lang="pt-BR" altLang="pt-BR" sz="1800" dirty="0" smtClean="0"/>
              <a:t> </a:t>
            </a:r>
            <a:r>
              <a:rPr lang="pt-BR" altLang="pt-BR" sz="1800" dirty="0" err="1" smtClean="0"/>
              <a:t>Cod_depto</a:t>
            </a:r>
            <a:r>
              <a:rPr lang="pt-BR" altLang="pt-BR" sz="1800" dirty="0" smtClean="0"/>
              <a:t> </a:t>
            </a:r>
            <a:r>
              <a:rPr lang="pt-BR" altLang="pt-BR" sz="1800" dirty="0" err="1" smtClean="0"/>
              <a:t>Order</a:t>
            </a:r>
            <a:r>
              <a:rPr lang="pt-BR" altLang="pt-BR" sz="1800" dirty="0" smtClean="0"/>
              <a:t> </a:t>
            </a:r>
            <a:r>
              <a:rPr lang="pt-BR" altLang="pt-BR" sz="1800" dirty="0" err="1" smtClean="0"/>
              <a:t>by</a:t>
            </a:r>
            <a:r>
              <a:rPr lang="pt-BR" altLang="pt-BR" sz="1800" dirty="0" smtClean="0"/>
              <a:t> 2 </a:t>
            </a:r>
            <a:r>
              <a:rPr lang="pt-BR" altLang="pt-BR" sz="1800" dirty="0" err="1" smtClean="0"/>
              <a:t>desc</a:t>
            </a:r>
            <a:endParaRPr lang="pt-BR" altLang="pt-BR" sz="1800" dirty="0" smtClean="0"/>
          </a:p>
        </p:txBody>
      </p:sp>
      <p:graphicFrame>
        <p:nvGraphicFramePr>
          <p:cNvPr id="171108" name="Group 100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259199089"/>
              </p:ext>
            </p:extLst>
          </p:nvPr>
        </p:nvGraphicFramePr>
        <p:xfrm>
          <a:off x="395536" y="2251398"/>
          <a:ext cx="8280400" cy="1832520"/>
        </p:xfrm>
        <a:graphic>
          <a:graphicData uri="http://schemas.openxmlformats.org/drawingml/2006/table">
            <a:tbl>
              <a:tblPr/>
              <a:tblGrid>
                <a:gridCol w="1114425"/>
                <a:gridCol w="896938"/>
                <a:gridCol w="1173162"/>
                <a:gridCol w="896938"/>
                <a:gridCol w="1162050"/>
                <a:gridCol w="1176337"/>
                <a:gridCol w="966788"/>
                <a:gridCol w="893762"/>
              </a:tblGrid>
              <a:tr h="3238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matricula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cargo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salario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cod-depto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comissao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estado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cidade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51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2800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Jose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prog.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1500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BH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Paulo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4000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Lucas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contador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1400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Luiz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3500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Betim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Joel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3200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Vitoria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1106" name="Group 98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846910428"/>
              </p:ext>
            </p:extLst>
          </p:nvPr>
        </p:nvGraphicFramePr>
        <p:xfrm>
          <a:off x="2339752" y="4361037"/>
          <a:ext cx="3816350" cy="782463"/>
        </p:xfrm>
        <a:graphic>
          <a:graphicData uri="http://schemas.openxmlformats.org/drawingml/2006/table">
            <a:tbl>
              <a:tblPr/>
              <a:tblGrid>
                <a:gridCol w="1908175"/>
                <a:gridCol w="1908175"/>
              </a:tblGrid>
              <a:tr h="2796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Cod_depto</a:t>
                      </a:r>
                      <a:endParaRPr kumimoji="0" lang="pt-B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4269" marB="342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Soma</a:t>
                      </a:r>
                    </a:p>
                  </a:txBody>
                  <a:tcPr marT="34269" marB="342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514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69" marB="342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11500</a:t>
                      </a:r>
                    </a:p>
                  </a:txBody>
                  <a:tcPr marT="34269" marB="342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69" marB="342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4900</a:t>
                      </a:r>
                    </a:p>
                  </a:txBody>
                  <a:tcPr marT="34269" marB="342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95" name="Rectangle 97"/>
          <p:cNvSpPr>
            <a:spLocks noChangeArrowheads="1"/>
          </p:cNvSpPr>
          <p:nvPr/>
        </p:nvSpPr>
        <p:spPr bwMode="auto">
          <a:xfrm>
            <a:off x="3131840" y="4083918"/>
            <a:ext cx="2088232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altLang="pt-BR" dirty="0"/>
              <a:t>Resultado: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229600" cy="102870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GROUP BY (</a:t>
            </a:r>
            <a:r>
              <a:rPr lang="pt-BR" altLang="pt-BR" dirty="0" smtClean="0">
                <a:solidFill>
                  <a:schemeClr val="bg1"/>
                </a:solidFill>
              </a:rPr>
              <a:t>Agrupamento</a:t>
            </a:r>
            <a:r>
              <a:rPr lang="pt-BR" altLang="pt-BR" dirty="0" smtClean="0">
                <a:solidFill>
                  <a:schemeClr val="bg1"/>
                </a:solidFill>
              </a:rPr>
              <a:t>)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84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03598"/>
            <a:ext cx="8423969" cy="3130153"/>
          </a:xfrm>
        </p:spPr>
        <p:txBody>
          <a:bodyPr/>
          <a:lstStyle/>
          <a:p>
            <a:pPr eaLnBrk="1" hangingPunct="1"/>
            <a:r>
              <a:rPr lang="pt-BR" altLang="pt-BR" sz="2400" dirty="0" smtClean="0"/>
              <a:t>A expressão HAVING só pode aparecer depois da expressão GROUP BY, funcionando como um filtro para o agrupamento. </a:t>
            </a:r>
          </a:p>
          <a:p>
            <a:pPr eaLnBrk="1" hangingPunct="1"/>
            <a:r>
              <a:rPr lang="pt-BR" altLang="pt-BR" sz="2400" dirty="0" smtClean="0"/>
              <a:t>Resumidamente, o HAVING é o WHERE do GROUP BY. </a:t>
            </a:r>
          </a:p>
          <a:p>
            <a:pPr eaLnBrk="1" hangingPunct="1"/>
            <a:r>
              <a:rPr lang="pt-BR" altLang="pt-BR" sz="2400" dirty="0" smtClean="0"/>
              <a:t>Através do HAVING pode-se selecionar apenas os agrupamentos desejados que atendam determinadas condições. Os campos que fazem o filtro do HAVING não precisam necessariamente estar selecionados.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229600" cy="102870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HAVING (Filtro por </a:t>
            </a:r>
            <a:r>
              <a:rPr lang="pt-BR" altLang="pt-BR" dirty="0" smtClean="0">
                <a:solidFill>
                  <a:schemeClr val="bg1"/>
                </a:solidFill>
              </a:rPr>
              <a:t>Agrupamento</a:t>
            </a:r>
            <a:r>
              <a:rPr lang="pt-BR" altLang="pt-BR" dirty="0" smtClean="0">
                <a:solidFill>
                  <a:schemeClr val="bg1"/>
                </a:solidFill>
              </a:rPr>
              <a:t>)</a:t>
            </a:r>
            <a:endParaRPr lang="pt-BR" altLang="pt-BR" dirty="0">
              <a:solidFill>
                <a:schemeClr val="bg1"/>
              </a:solidFill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067694"/>
            <a:ext cx="1616857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07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29929"/>
            <a:ext cx="8496622" cy="2914650"/>
          </a:xfrm>
        </p:spPr>
        <p:txBody>
          <a:bodyPr/>
          <a:lstStyle/>
          <a:p>
            <a:pPr eaLnBrk="1" hangingPunct="1"/>
            <a:r>
              <a:rPr lang="pt-BR" altLang="pt-BR" sz="2400" dirty="0" smtClean="0"/>
              <a:t>AVG: média aritmética</a:t>
            </a:r>
          </a:p>
          <a:p>
            <a:pPr eaLnBrk="1" hangingPunct="1"/>
            <a:r>
              <a:rPr lang="pt-BR" altLang="pt-BR" sz="2400" dirty="0" smtClean="0"/>
              <a:t>SUM: soma de valores</a:t>
            </a:r>
          </a:p>
          <a:p>
            <a:pPr eaLnBrk="1" hangingPunct="1"/>
            <a:r>
              <a:rPr lang="es-ES_tradnl" altLang="pt-BR" sz="2400" dirty="0" smtClean="0"/>
              <a:t>MAX: valor máximo</a:t>
            </a:r>
          </a:p>
          <a:p>
            <a:pPr eaLnBrk="1" hangingPunct="1"/>
            <a:r>
              <a:rPr lang="es-ES_tradnl" altLang="pt-BR" sz="2400" dirty="0" smtClean="0"/>
              <a:t>MIN: valor mínimo</a:t>
            </a:r>
          </a:p>
          <a:p>
            <a:pPr eaLnBrk="1" hangingPunct="1"/>
            <a:r>
              <a:rPr lang="pt-BR" altLang="pt-BR" sz="2400" dirty="0" smtClean="0"/>
              <a:t>COUNT(*): contador de linhas da tabela</a:t>
            </a:r>
          </a:p>
          <a:p>
            <a:pPr eaLnBrk="1" hangingPunct="1"/>
            <a:r>
              <a:rPr lang="pt-BR" altLang="pt-BR" sz="2400" dirty="0" smtClean="0"/>
              <a:t>COUNT (DISTINCT atributo): contador de linhas com ocorrências diferentes de um atributo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229600" cy="102870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SQL-DML: Fun</a:t>
            </a:r>
            <a:r>
              <a:rPr lang="pt-BR" altLang="pt-BR" dirty="0" smtClean="0">
                <a:solidFill>
                  <a:schemeClr val="bg1"/>
                </a:solidFill>
              </a:rPr>
              <a:t>ções Agregadas</a:t>
            </a:r>
            <a:endParaRPr lang="pt-BR" altLang="pt-BR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203598"/>
            <a:ext cx="3599706" cy="1883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493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15229" y="987574"/>
            <a:ext cx="8640763" cy="86320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1800" dirty="0" err="1" smtClean="0"/>
              <a:t>Ex</a:t>
            </a:r>
            <a:r>
              <a:rPr lang="pt-BR" altLang="pt-BR" sz="1800" dirty="0" smtClean="0"/>
              <a:t>: Selecione a quantidade de funcionários por departamento por </a:t>
            </a:r>
            <a:r>
              <a:rPr lang="pt-BR" altLang="pt-BR" sz="1800" dirty="0" err="1" smtClean="0"/>
              <a:t>depto</a:t>
            </a:r>
            <a:r>
              <a:rPr lang="pt-BR" altLang="pt-BR" sz="1800" dirty="0" smtClean="0"/>
              <a:t>, mas apenas para os departamentos com mais de 3 funcionários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pt-BR" altLang="pt-BR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800" dirty="0" err="1" smtClean="0"/>
              <a:t>Select</a:t>
            </a:r>
            <a:r>
              <a:rPr lang="pt-BR" altLang="pt-BR" sz="1800" dirty="0" smtClean="0"/>
              <a:t> </a:t>
            </a:r>
            <a:r>
              <a:rPr lang="pt-BR" altLang="pt-BR" sz="1800" dirty="0" err="1" smtClean="0"/>
              <a:t>Cod_depto</a:t>
            </a:r>
            <a:r>
              <a:rPr lang="pt-BR" altLang="pt-BR" sz="1800" dirty="0" smtClean="0"/>
              <a:t>, </a:t>
            </a:r>
            <a:r>
              <a:rPr lang="pt-BR" altLang="pt-BR" sz="1800" dirty="0" err="1" smtClean="0"/>
              <a:t>count</a:t>
            </a:r>
            <a:r>
              <a:rPr lang="pt-BR" altLang="pt-BR" sz="1800" dirty="0" smtClean="0"/>
              <a:t>(*) as </a:t>
            </a:r>
            <a:r>
              <a:rPr lang="pt-BR" altLang="pt-BR" sz="1800" dirty="0" err="1" smtClean="0"/>
              <a:t>Qtde</a:t>
            </a:r>
            <a:r>
              <a:rPr lang="pt-BR" altLang="pt-BR" sz="1800" dirty="0" smtClean="0"/>
              <a:t> </a:t>
            </a:r>
            <a:r>
              <a:rPr lang="pt-BR" altLang="pt-BR" sz="1800" dirty="0" err="1" smtClean="0"/>
              <a:t>from</a:t>
            </a:r>
            <a:r>
              <a:rPr lang="pt-BR" altLang="pt-BR" sz="1800" dirty="0" smtClean="0"/>
              <a:t> </a:t>
            </a:r>
            <a:r>
              <a:rPr lang="pt-BR" altLang="pt-BR" sz="1800" dirty="0" err="1" smtClean="0"/>
              <a:t>Funcionario</a:t>
            </a:r>
            <a:endParaRPr lang="pt-BR" altLang="pt-BR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800" b="1" dirty="0" err="1" smtClean="0"/>
              <a:t>Group</a:t>
            </a:r>
            <a:r>
              <a:rPr lang="pt-BR" altLang="pt-BR" sz="1800" b="1" dirty="0" smtClean="0"/>
              <a:t> </a:t>
            </a:r>
            <a:r>
              <a:rPr lang="pt-BR" altLang="pt-BR" sz="1800" b="1" dirty="0" err="1" smtClean="0"/>
              <a:t>By</a:t>
            </a:r>
            <a:r>
              <a:rPr lang="pt-BR" altLang="pt-BR" sz="1800" b="1" dirty="0" smtClean="0"/>
              <a:t> </a:t>
            </a:r>
            <a:r>
              <a:rPr lang="pt-BR" altLang="pt-BR" sz="1800" b="1" dirty="0" err="1" smtClean="0"/>
              <a:t>Cod_depto</a:t>
            </a:r>
            <a:r>
              <a:rPr lang="pt-BR" altLang="pt-BR" sz="1800" b="1" dirty="0" smtClean="0"/>
              <a:t> </a:t>
            </a:r>
            <a:r>
              <a:rPr lang="pt-BR" altLang="pt-BR" sz="1800" b="1" dirty="0" err="1" smtClean="0"/>
              <a:t>Having</a:t>
            </a:r>
            <a:r>
              <a:rPr lang="pt-BR" altLang="pt-BR" sz="1800" b="1" dirty="0" smtClean="0"/>
              <a:t> </a:t>
            </a:r>
            <a:r>
              <a:rPr lang="pt-BR" altLang="pt-BR" sz="1800" b="1" dirty="0" err="1" smtClean="0"/>
              <a:t>Count</a:t>
            </a:r>
            <a:r>
              <a:rPr lang="pt-BR" altLang="pt-BR" sz="1800" b="1" dirty="0" smtClean="0"/>
              <a:t>(*) &gt; 3</a:t>
            </a:r>
          </a:p>
        </p:txBody>
      </p:sp>
      <p:graphicFrame>
        <p:nvGraphicFramePr>
          <p:cNvPr id="172124" name="Group 92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644860950"/>
              </p:ext>
            </p:extLst>
          </p:nvPr>
        </p:nvGraphicFramePr>
        <p:xfrm>
          <a:off x="395411" y="2361623"/>
          <a:ext cx="8280400" cy="1832520"/>
        </p:xfrm>
        <a:graphic>
          <a:graphicData uri="http://schemas.openxmlformats.org/drawingml/2006/table">
            <a:tbl>
              <a:tblPr/>
              <a:tblGrid>
                <a:gridCol w="1114425"/>
                <a:gridCol w="896938"/>
                <a:gridCol w="1173162"/>
                <a:gridCol w="896938"/>
                <a:gridCol w="1162050"/>
                <a:gridCol w="1176337"/>
                <a:gridCol w="966788"/>
                <a:gridCol w="893762"/>
              </a:tblGrid>
              <a:tr h="3238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matricula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cargo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salario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cod-depto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comissao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estado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cidade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51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Jose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prog.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BH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Paulo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Lucas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contador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Luiz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Betim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Joel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Vitoria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2125" name="Group 93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900349482"/>
              </p:ext>
            </p:extLst>
          </p:nvPr>
        </p:nvGraphicFramePr>
        <p:xfrm>
          <a:off x="2699792" y="4604763"/>
          <a:ext cx="3816350" cy="531101"/>
        </p:xfrm>
        <a:graphic>
          <a:graphicData uri="http://schemas.openxmlformats.org/drawingml/2006/table">
            <a:tbl>
              <a:tblPr/>
              <a:tblGrid>
                <a:gridCol w="1908175"/>
                <a:gridCol w="1908175"/>
              </a:tblGrid>
              <a:tr h="2796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Cod_depto</a:t>
                      </a:r>
                      <a:endParaRPr kumimoji="0" lang="pt-B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4274" marB="342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Qtde</a:t>
                      </a:r>
                    </a:p>
                  </a:txBody>
                  <a:tcPr marT="34274" marB="342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514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74" marB="342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34274" marB="342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240" name="Rectangle 91"/>
          <p:cNvSpPr>
            <a:spLocks noChangeArrowheads="1"/>
          </p:cNvSpPr>
          <p:nvPr/>
        </p:nvSpPr>
        <p:spPr bwMode="auto">
          <a:xfrm>
            <a:off x="3419872" y="4227934"/>
            <a:ext cx="2231479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altLang="pt-BR" dirty="0"/>
              <a:t>Resultado: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229600" cy="102870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HAVING (Filtro por </a:t>
            </a:r>
            <a:r>
              <a:rPr lang="pt-BR" altLang="pt-BR" dirty="0" smtClean="0">
                <a:solidFill>
                  <a:schemeClr val="bg1"/>
                </a:solidFill>
              </a:rPr>
              <a:t>Agrupamento</a:t>
            </a:r>
            <a:r>
              <a:rPr lang="pt-BR" altLang="pt-BR" dirty="0" smtClean="0">
                <a:solidFill>
                  <a:schemeClr val="bg1"/>
                </a:solidFill>
              </a:rPr>
              <a:t>)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21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23528" y="915566"/>
            <a:ext cx="8784779" cy="86320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1800" dirty="0" err="1" smtClean="0"/>
              <a:t>Ex</a:t>
            </a:r>
            <a:r>
              <a:rPr lang="pt-BR" altLang="pt-BR" sz="1800" dirty="0" smtClean="0"/>
              <a:t>: Selecione o maior salário por cargo, mas apenas para os cargos com mais de 1 funcionário, em ordem alfabética do cargo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pt-BR" altLang="pt-BR" sz="1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800" dirty="0" err="1" smtClean="0"/>
              <a:t>Select</a:t>
            </a:r>
            <a:r>
              <a:rPr lang="pt-BR" altLang="pt-BR" sz="1800" dirty="0" smtClean="0"/>
              <a:t> Cargo, </a:t>
            </a:r>
            <a:r>
              <a:rPr lang="pt-BR" altLang="pt-BR" sz="1800" dirty="0" err="1" smtClean="0"/>
              <a:t>max</a:t>
            </a:r>
            <a:r>
              <a:rPr lang="pt-BR" altLang="pt-BR" sz="1800" dirty="0" smtClean="0"/>
              <a:t> (Salario) as Maior </a:t>
            </a:r>
            <a:r>
              <a:rPr lang="pt-BR" altLang="pt-BR" sz="1800" dirty="0" err="1" smtClean="0"/>
              <a:t>from</a:t>
            </a:r>
            <a:r>
              <a:rPr lang="pt-BR" altLang="pt-BR" sz="1800" dirty="0" smtClean="0"/>
              <a:t> </a:t>
            </a:r>
            <a:r>
              <a:rPr lang="pt-BR" altLang="pt-BR" sz="1800" dirty="0" err="1" smtClean="0"/>
              <a:t>Funcionario</a:t>
            </a:r>
            <a:endParaRPr lang="pt-BR" altLang="pt-BR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800" b="1" dirty="0" err="1" smtClean="0"/>
              <a:t>Group</a:t>
            </a:r>
            <a:r>
              <a:rPr lang="pt-BR" altLang="pt-BR" sz="1800" b="1" dirty="0" smtClean="0"/>
              <a:t> </a:t>
            </a:r>
            <a:r>
              <a:rPr lang="pt-BR" altLang="pt-BR" sz="1800" b="1" dirty="0" err="1" smtClean="0"/>
              <a:t>By</a:t>
            </a:r>
            <a:r>
              <a:rPr lang="pt-BR" altLang="pt-BR" sz="1800" b="1" dirty="0" smtClean="0"/>
              <a:t> Cargo </a:t>
            </a:r>
            <a:r>
              <a:rPr lang="pt-BR" altLang="pt-BR" sz="1800" b="1" dirty="0" err="1" smtClean="0"/>
              <a:t>Having</a:t>
            </a:r>
            <a:r>
              <a:rPr lang="pt-BR" altLang="pt-BR" sz="1800" b="1" dirty="0" smtClean="0"/>
              <a:t> </a:t>
            </a:r>
            <a:r>
              <a:rPr lang="pt-BR" altLang="pt-BR" sz="1800" b="1" dirty="0" err="1" smtClean="0"/>
              <a:t>Count</a:t>
            </a:r>
            <a:r>
              <a:rPr lang="pt-BR" altLang="pt-BR" sz="1800" b="1" dirty="0" smtClean="0"/>
              <a:t>(*) &gt; 1 </a:t>
            </a:r>
            <a:r>
              <a:rPr lang="pt-BR" altLang="pt-BR" sz="1800" dirty="0" err="1" smtClean="0"/>
              <a:t>Order</a:t>
            </a:r>
            <a:r>
              <a:rPr lang="pt-BR" altLang="pt-BR" sz="1800" dirty="0" smtClean="0"/>
              <a:t> </a:t>
            </a:r>
            <a:r>
              <a:rPr lang="pt-BR" altLang="pt-BR" sz="1800" dirty="0" err="1" smtClean="0"/>
              <a:t>by</a:t>
            </a:r>
            <a:r>
              <a:rPr lang="pt-BR" altLang="pt-BR" sz="1800" dirty="0" smtClean="0"/>
              <a:t> Cargo</a:t>
            </a:r>
          </a:p>
        </p:txBody>
      </p:sp>
      <p:graphicFrame>
        <p:nvGraphicFramePr>
          <p:cNvPr id="173147" name="Group 91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626561233"/>
              </p:ext>
            </p:extLst>
          </p:nvPr>
        </p:nvGraphicFramePr>
        <p:xfrm>
          <a:off x="467544" y="2190598"/>
          <a:ext cx="8280400" cy="1781624"/>
        </p:xfrm>
        <a:graphic>
          <a:graphicData uri="http://schemas.openxmlformats.org/drawingml/2006/table">
            <a:tbl>
              <a:tblPr/>
              <a:tblGrid>
                <a:gridCol w="1114425"/>
                <a:gridCol w="896938"/>
                <a:gridCol w="1173162"/>
                <a:gridCol w="896938"/>
                <a:gridCol w="1162050"/>
                <a:gridCol w="1176337"/>
                <a:gridCol w="966788"/>
                <a:gridCol w="893762"/>
              </a:tblGrid>
              <a:tr h="272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matricula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cargo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salario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cod-depto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comissao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estado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cidade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119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2800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9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Jose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prog.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1500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BH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9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Paulo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4000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9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Lucas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contador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1400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9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Luiz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3500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Betim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9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Joel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3200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Vitoria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3152" name="Group 96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204256238"/>
              </p:ext>
            </p:extLst>
          </p:nvPr>
        </p:nvGraphicFramePr>
        <p:xfrm>
          <a:off x="2915816" y="4361037"/>
          <a:ext cx="3816350" cy="782463"/>
        </p:xfrm>
        <a:graphic>
          <a:graphicData uri="http://schemas.openxmlformats.org/drawingml/2006/table">
            <a:tbl>
              <a:tblPr/>
              <a:tblGrid>
                <a:gridCol w="1908175"/>
                <a:gridCol w="1908175"/>
              </a:tblGrid>
              <a:tr h="2796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Cargo</a:t>
                      </a:r>
                    </a:p>
                  </a:txBody>
                  <a:tcPr marT="34269" marB="342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Maior</a:t>
                      </a:r>
                    </a:p>
                  </a:txBody>
                  <a:tcPr marT="34269" marB="342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514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69" marB="342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3200</a:t>
                      </a:r>
                    </a:p>
                  </a:txBody>
                  <a:tcPr marT="34269" marB="342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69" marB="342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4000</a:t>
                      </a:r>
                    </a:p>
                  </a:txBody>
                  <a:tcPr marT="34269" marB="342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267" name="Rectangle 88"/>
          <p:cNvSpPr>
            <a:spLocks noChangeArrowheads="1"/>
          </p:cNvSpPr>
          <p:nvPr/>
        </p:nvSpPr>
        <p:spPr bwMode="auto">
          <a:xfrm>
            <a:off x="3491879" y="4083918"/>
            <a:ext cx="1727423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altLang="pt-BR" dirty="0"/>
              <a:t>Resultado: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229600" cy="102870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HAVING (Filtro por </a:t>
            </a:r>
            <a:r>
              <a:rPr lang="pt-BR" altLang="pt-BR" dirty="0" smtClean="0">
                <a:solidFill>
                  <a:schemeClr val="bg1"/>
                </a:solidFill>
              </a:rPr>
              <a:t>Agrupamento</a:t>
            </a:r>
            <a:r>
              <a:rPr lang="pt-BR" altLang="pt-BR" dirty="0" smtClean="0">
                <a:solidFill>
                  <a:schemeClr val="bg1"/>
                </a:solidFill>
              </a:rPr>
              <a:t>)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57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588B5A69-14E9-49D4-9340-2A6277A6346C}"/>
              </a:ext>
            </a:extLst>
          </p:cNvPr>
          <p:cNvSpPr txBox="1"/>
          <p:nvPr/>
        </p:nvSpPr>
        <p:spPr>
          <a:xfrm>
            <a:off x="323528" y="1233318"/>
            <a:ext cx="3030583" cy="1377300"/>
          </a:xfrm>
          <a:prstGeom prst="rect">
            <a:avLst/>
          </a:prstGeom>
          <a:solidFill>
            <a:srgbClr val="FFC000"/>
          </a:solidFill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700" dirty="0"/>
              <a:t>SELECT  </a:t>
            </a:r>
            <a:r>
              <a:rPr lang="en-US" sz="1700" dirty="0" err="1"/>
              <a:t>department_id</a:t>
            </a:r>
            <a:r>
              <a:rPr lang="en-US" sz="1700" dirty="0"/>
              <a:t>, count(*)</a:t>
            </a:r>
          </a:p>
          <a:p>
            <a:r>
              <a:rPr lang="en-US" sz="1700" dirty="0"/>
              <a:t>FROM employees e </a:t>
            </a:r>
          </a:p>
          <a:p>
            <a:r>
              <a:rPr lang="en-US" sz="1700" b="1" dirty="0"/>
              <a:t>WHERE </a:t>
            </a:r>
            <a:r>
              <a:rPr lang="en-US" sz="1700" b="1" dirty="0" err="1"/>
              <a:t>manager_id</a:t>
            </a:r>
            <a:r>
              <a:rPr lang="en-US" sz="1700" b="1" dirty="0"/>
              <a:t>=100</a:t>
            </a:r>
          </a:p>
          <a:p>
            <a:r>
              <a:rPr lang="en-US" sz="1700" dirty="0"/>
              <a:t>GROUP BY </a:t>
            </a:r>
            <a:r>
              <a:rPr lang="en-US" sz="1700" dirty="0" err="1"/>
              <a:t>department_id</a:t>
            </a:r>
            <a:endParaRPr lang="en-US" sz="1700" dirty="0"/>
          </a:p>
          <a:p>
            <a:r>
              <a:rPr lang="en-US" sz="1700" dirty="0"/>
              <a:t>ORDER BY </a:t>
            </a:r>
            <a:r>
              <a:rPr lang="en-US" sz="1700" dirty="0" err="1"/>
              <a:t>department_id</a:t>
            </a:r>
            <a:r>
              <a:rPr lang="en-US" sz="1700" dirty="0"/>
              <a:t>;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7DB5505E-C022-477B-A36A-EA8D9AED981E}"/>
              </a:ext>
            </a:extLst>
          </p:cNvPr>
          <p:cNvSpPr txBox="1"/>
          <p:nvPr/>
        </p:nvSpPr>
        <p:spPr>
          <a:xfrm>
            <a:off x="323528" y="3119670"/>
            <a:ext cx="3030583" cy="1377300"/>
          </a:xfrm>
          <a:prstGeom prst="rect">
            <a:avLst/>
          </a:prstGeom>
          <a:solidFill>
            <a:srgbClr val="FFC000"/>
          </a:solidFill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700" dirty="0"/>
              <a:t>SELECT  </a:t>
            </a:r>
            <a:r>
              <a:rPr lang="en-US" sz="1700" dirty="0" err="1"/>
              <a:t>department_id</a:t>
            </a:r>
            <a:r>
              <a:rPr lang="en-US" sz="1700" dirty="0"/>
              <a:t>, count(*)</a:t>
            </a:r>
          </a:p>
          <a:p>
            <a:r>
              <a:rPr lang="en-US" sz="1700" dirty="0"/>
              <a:t>FROM employees e </a:t>
            </a:r>
          </a:p>
          <a:p>
            <a:r>
              <a:rPr lang="en-US" sz="1700" dirty="0"/>
              <a:t>GROUP BY </a:t>
            </a:r>
            <a:r>
              <a:rPr lang="en-US" sz="1700" dirty="0" err="1"/>
              <a:t>department_id</a:t>
            </a:r>
            <a:endParaRPr lang="en-US" sz="1700" dirty="0"/>
          </a:p>
          <a:p>
            <a:r>
              <a:rPr lang="en-US" sz="1700" b="1" dirty="0"/>
              <a:t>HAVING count(*)&gt;1</a:t>
            </a:r>
          </a:p>
          <a:p>
            <a:r>
              <a:rPr lang="en-US" sz="1700" dirty="0"/>
              <a:t>ORDER BY </a:t>
            </a:r>
            <a:r>
              <a:rPr lang="en-US" sz="1700" dirty="0" err="1"/>
              <a:t>department_id</a:t>
            </a:r>
            <a:r>
              <a:rPr lang="en-US" sz="1700" dirty="0"/>
              <a:t>;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35D0EE25-54BF-44A2-9F7D-85132A4F1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378" y="1419622"/>
            <a:ext cx="1671503" cy="116527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CE2CF3B4-A96D-47AA-BE06-85D18AAA0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142" y="2843129"/>
            <a:ext cx="1572057" cy="165384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59FDF2B7-7D2D-4900-9F8A-660DE30C23D5}"/>
              </a:ext>
            </a:extLst>
          </p:cNvPr>
          <p:cNvSpPr txBox="1"/>
          <p:nvPr/>
        </p:nvSpPr>
        <p:spPr>
          <a:xfrm>
            <a:off x="5580112" y="1131590"/>
            <a:ext cx="3384376" cy="1731243"/>
          </a:xfrm>
          <a:prstGeom prst="rect">
            <a:avLst/>
          </a:prstGeom>
          <a:solidFill>
            <a:srgbClr val="FFE38B"/>
          </a:solidFill>
        </p:spPr>
        <p:txBody>
          <a:bodyPr wrap="square" lIns="68580" tIns="34290" rIns="68580" bIns="34290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err="1"/>
              <a:t>Cláusula</a:t>
            </a:r>
            <a:r>
              <a:rPr lang="en-US" dirty="0"/>
              <a:t> WHERE </a:t>
            </a:r>
            <a:r>
              <a:rPr lang="en-US" dirty="0" err="1"/>
              <a:t>restringe</a:t>
            </a:r>
            <a:r>
              <a:rPr lang="en-US" dirty="0"/>
              <a:t> as </a:t>
            </a:r>
            <a:r>
              <a:rPr lang="en-US" dirty="0" err="1"/>
              <a:t>tuplas</a:t>
            </a:r>
            <a:r>
              <a:rPr lang="en-US" dirty="0"/>
              <a:t> da </a:t>
            </a:r>
            <a:r>
              <a:rPr lang="en-US" dirty="0" err="1"/>
              <a:t>relação</a:t>
            </a:r>
            <a:r>
              <a:rPr lang="en-US" dirty="0"/>
              <a:t> (</a:t>
            </a:r>
            <a:r>
              <a:rPr lang="en-US" dirty="0" err="1"/>
              <a:t>manager_id</a:t>
            </a:r>
            <a:r>
              <a:rPr lang="en-US" dirty="0"/>
              <a:t>=100)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err="1"/>
              <a:t>Posteriormente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grupos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criados</a:t>
            </a: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err="1"/>
              <a:t>Função</a:t>
            </a:r>
            <a:r>
              <a:rPr lang="en-US" dirty="0"/>
              <a:t> de </a:t>
            </a:r>
            <a:r>
              <a:rPr lang="en-US" dirty="0" err="1"/>
              <a:t>grupo</a:t>
            </a:r>
            <a:r>
              <a:rPr lang="en-US" dirty="0"/>
              <a:t> é </a:t>
            </a:r>
            <a:r>
              <a:rPr lang="en-US" dirty="0" err="1"/>
              <a:t>aplicada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A3FEA169-6AA5-4A93-9831-CD10950FA032}"/>
              </a:ext>
            </a:extLst>
          </p:cNvPr>
          <p:cNvSpPr txBox="1"/>
          <p:nvPr/>
        </p:nvSpPr>
        <p:spPr>
          <a:xfrm>
            <a:off x="5758542" y="3179230"/>
            <a:ext cx="3205945" cy="1731243"/>
          </a:xfrm>
          <a:prstGeom prst="rect">
            <a:avLst/>
          </a:prstGeom>
          <a:solidFill>
            <a:srgbClr val="FFE38B"/>
          </a:solidFill>
        </p:spPr>
        <p:txBody>
          <a:bodyPr wrap="square" lIns="68580" tIns="34290" rIns="68580" bIns="34290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grupos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criados</a:t>
            </a: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err="1"/>
              <a:t>Função</a:t>
            </a:r>
            <a:r>
              <a:rPr lang="en-US" dirty="0"/>
              <a:t> de </a:t>
            </a:r>
            <a:r>
              <a:rPr lang="en-US" dirty="0" err="1"/>
              <a:t>grupo</a:t>
            </a:r>
            <a:r>
              <a:rPr lang="en-US" dirty="0"/>
              <a:t> é </a:t>
            </a:r>
            <a:r>
              <a:rPr lang="en-US" dirty="0" err="1"/>
              <a:t>aplicada</a:t>
            </a: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err="1"/>
              <a:t>Cláusula</a:t>
            </a:r>
            <a:r>
              <a:rPr lang="en-US" dirty="0"/>
              <a:t> HAVING </a:t>
            </a:r>
            <a:r>
              <a:rPr lang="en-US" dirty="0" err="1"/>
              <a:t>restringe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grupos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que se </a:t>
            </a:r>
            <a:r>
              <a:rPr lang="en-US" dirty="0" err="1"/>
              <a:t>enquadram</a:t>
            </a:r>
            <a:r>
              <a:rPr lang="en-US" dirty="0"/>
              <a:t> no </a:t>
            </a:r>
            <a:r>
              <a:rPr lang="en-US" dirty="0" err="1"/>
              <a:t>critério</a:t>
            </a:r>
            <a:r>
              <a:rPr lang="en-US" dirty="0"/>
              <a:t> da </a:t>
            </a:r>
            <a:r>
              <a:rPr lang="en-US" dirty="0" err="1"/>
              <a:t>cláusula</a:t>
            </a:r>
            <a:r>
              <a:rPr lang="en-US" dirty="0"/>
              <a:t> HAVING (count(*)&gt;1)</a:t>
            </a:r>
            <a:endParaRPr lang="pt-BR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229600" cy="102870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HAVING (Filtro por </a:t>
            </a:r>
            <a:r>
              <a:rPr lang="pt-BR" altLang="pt-BR" dirty="0" smtClean="0">
                <a:solidFill>
                  <a:schemeClr val="bg1"/>
                </a:solidFill>
              </a:rPr>
              <a:t>Agrupamento</a:t>
            </a:r>
            <a:r>
              <a:rPr lang="pt-BR" altLang="pt-BR" dirty="0" smtClean="0">
                <a:solidFill>
                  <a:schemeClr val="bg1"/>
                </a:solidFill>
              </a:rPr>
              <a:t>)</a:t>
            </a:r>
            <a:endParaRPr lang="pt-BR" altLang="pt-BR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83568" y="4815654"/>
            <a:ext cx="374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Fonte: CASTRO, Profa. Laura (2018)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06101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83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2467" y="1131590"/>
            <a:ext cx="7715250" cy="86320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000" dirty="0" err="1" smtClean="0"/>
              <a:t>Ex</a:t>
            </a:r>
            <a:r>
              <a:rPr lang="pt-BR" altLang="pt-BR" sz="2000" dirty="0" smtClean="0"/>
              <a:t>: Calcule a média de salário dos funcionários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altLang="pt-BR" sz="10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 dirty="0" err="1" smtClean="0"/>
              <a:t>Select</a:t>
            </a:r>
            <a:r>
              <a:rPr lang="pt-BR" altLang="pt-BR" sz="2000" dirty="0" smtClean="0"/>
              <a:t> AVG(Salario) AS Media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 dirty="0" err="1" smtClean="0"/>
              <a:t>From</a:t>
            </a:r>
            <a:r>
              <a:rPr lang="pt-BR" altLang="pt-BR" sz="2000" dirty="0" smtClean="0"/>
              <a:t> </a:t>
            </a:r>
            <a:r>
              <a:rPr lang="pt-BR" altLang="pt-BR" sz="2000" dirty="0" err="1" smtClean="0"/>
              <a:t>Funcionario</a:t>
            </a:r>
            <a:endParaRPr lang="pt-BR" altLang="pt-BR" sz="2000" dirty="0" smtClean="0"/>
          </a:p>
        </p:txBody>
      </p:sp>
      <p:graphicFrame>
        <p:nvGraphicFramePr>
          <p:cNvPr id="143635" name="Group 275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628269048"/>
              </p:ext>
            </p:extLst>
          </p:nvPr>
        </p:nvGraphicFramePr>
        <p:xfrm>
          <a:off x="467544" y="2313768"/>
          <a:ext cx="8280400" cy="1842158"/>
        </p:xfrm>
        <a:graphic>
          <a:graphicData uri="http://schemas.openxmlformats.org/drawingml/2006/table">
            <a:tbl>
              <a:tblPr/>
              <a:tblGrid>
                <a:gridCol w="1114425"/>
                <a:gridCol w="896938"/>
                <a:gridCol w="1173162"/>
                <a:gridCol w="896938"/>
                <a:gridCol w="1162050"/>
                <a:gridCol w="1176337"/>
                <a:gridCol w="966788"/>
                <a:gridCol w="893762"/>
              </a:tblGrid>
              <a:tr h="3237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matricula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cargo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salario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cod-depto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comissao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estado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cidade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53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2800</a:t>
                      </a:r>
                    </a:p>
                  </a:txBody>
                  <a:tcPr marL="90000" marR="90000" marT="35092" marB="35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Jose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prog.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1500</a:t>
                      </a:r>
                    </a:p>
                  </a:txBody>
                  <a:tcPr marL="90000" marR="90000" marT="35092" marB="35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BH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Paulo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4000</a:t>
                      </a:r>
                    </a:p>
                  </a:txBody>
                  <a:tcPr marL="90000" marR="90000" marT="35092" marB="35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Lucas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contador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1400</a:t>
                      </a:r>
                    </a:p>
                  </a:txBody>
                  <a:tcPr marL="90000" marR="90000" marT="35092" marB="35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Luiz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3500</a:t>
                      </a:r>
                    </a:p>
                  </a:txBody>
                  <a:tcPr marL="90000" marR="90000" marT="35092" marB="35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Betim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Joel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3200</a:t>
                      </a:r>
                    </a:p>
                  </a:txBody>
                  <a:tcPr marL="90000" marR="90000" marT="35092" marB="35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Vitoria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3638" name="Group 278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634321665"/>
              </p:ext>
            </p:extLst>
          </p:nvPr>
        </p:nvGraphicFramePr>
        <p:xfrm>
          <a:off x="3203848" y="4479776"/>
          <a:ext cx="2019300" cy="594122"/>
        </p:xfrm>
        <a:graphic>
          <a:graphicData uri="http://schemas.openxmlformats.org/drawingml/2006/table">
            <a:tbl>
              <a:tblPr/>
              <a:tblGrid>
                <a:gridCol w="2019300"/>
              </a:tblGrid>
              <a:tr h="319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Media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75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2733,33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54" name="Rectangle 277"/>
          <p:cNvSpPr>
            <a:spLocks noChangeArrowheads="1"/>
          </p:cNvSpPr>
          <p:nvPr/>
        </p:nvSpPr>
        <p:spPr bwMode="auto">
          <a:xfrm>
            <a:off x="2843808" y="4155926"/>
            <a:ext cx="3059832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altLang="pt-BR" dirty="0"/>
              <a:t>Resultado: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229600" cy="102870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AVG: Média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10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203598"/>
            <a:ext cx="7715250" cy="9179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400" dirty="0" err="1" smtClean="0"/>
              <a:t>Ex</a:t>
            </a:r>
            <a:r>
              <a:rPr lang="pt-BR" altLang="pt-BR" sz="2400" dirty="0" smtClean="0"/>
              <a:t>: Calcule o somatório dos salários do </a:t>
            </a:r>
            <a:r>
              <a:rPr lang="pt-BR" altLang="pt-BR" sz="2400" dirty="0" err="1" smtClean="0"/>
              <a:t>depto</a:t>
            </a:r>
            <a:r>
              <a:rPr lang="pt-BR" altLang="pt-BR" sz="2400" dirty="0" smtClean="0"/>
              <a:t> 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altLang="pt-BR" sz="105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400" dirty="0" err="1" smtClean="0"/>
              <a:t>Select</a:t>
            </a:r>
            <a:r>
              <a:rPr lang="pt-BR" altLang="pt-BR" sz="2400" dirty="0" smtClean="0"/>
              <a:t> SUM (Salario)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400" dirty="0" err="1" smtClean="0"/>
              <a:t>From</a:t>
            </a:r>
            <a:r>
              <a:rPr lang="pt-BR" altLang="pt-BR" sz="2400" dirty="0" smtClean="0"/>
              <a:t> </a:t>
            </a:r>
            <a:r>
              <a:rPr lang="pt-BR" altLang="pt-BR" sz="2400" dirty="0" err="1" smtClean="0"/>
              <a:t>Funcionario</a:t>
            </a:r>
            <a:r>
              <a:rPr lang="pt-BR" altLang="pt-BR" sz="2400" dirty="0" smtClean="0"/>
              <a:t> </a:t>
            </a:r>
            <a:r>
              <a:rPr lang="pt-BR" altLang="pt-BR" sz="2400" dirty="0" err="1" smtClean="0"/>
              <a:t>where</a:t>
            </a:r>
            <a:r>
              <a:rPr lang="pt-BR" altLang="pt-BR" sz="2400" dirty="0" smtClean="0"/>
              <a:t> </a:t>
            </a:r>
            <a:r>
              <a:rPr lang="pt-BR" altLang="pt-BR" sz="2400" dirty="0" err="1" smtClean="0"/>
              <a:t>cod_depto</a:t>
            </a:r>
            <a:r>
              <a:rPr lang="pt-BR" altLang="pt-BR" sz="2400" dirty="0" smtClean="0"/>
              <a:t> = 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altLang="pt-BR" sz="2000" dirty="0" smtClean="0"/>
          </a:p>
        </p:txBody>
      </p:sp>
      <p:graphicFrame>
        <p:nvGraphicFramePr>
          <p:cNvPr id="154711" name="Group 87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70616023"/>
              </p:ext>
            </p:extLst>
          </p:nvPr>
        </p:nvGraphicFramePr>
        <p:xfrm>
          <a:off x="467928" y="2715766"/>
          <a:ext cx="8280400" cy="1336044"/>
        </p:xfrm>
        <a:graphic>
          <a:graphicData uri="http://schemas.openxmlformats.org/drawingml/2006/table">
            <a:tbl>
              <a:tblPr/>
              <a:tblGrid>
                <a:gridCol w="1114425"/>
                <a:gridCol w="896938"/>
                <a:gridCol w="1173162"/>
                <a:gridCol w="896938"/>
                <a:gridCol w="1162050"/>
                <a:gridCol w="1176337"/>
                <a:gridCol w="966788"/>
                <a:gridCol w="893762"/>
              </a:tblGrid>
              <a:tr h="3237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matricula</a:t>
                      </a:r>
                    </a:p>
                  </a:txBody>
                  <a:tcPr marT="34283" marB="342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cargo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salario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cod-depto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comissao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estado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cidade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34283" marB="342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2800</a:t>
                      </a:r>
                    </a:p>
                  </a:txBody>
                  <a:tcPr marL="90000" marR="90000" marT="35093" marB="350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34283" marB="342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Jose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prog.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1500</a:t>
                      </a:r>
                    </a:p>
                  </a:txBody>
                  <a:tcPr marL="90000" marR="90000" marT="35093" marB="350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BH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34283" marB="342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Paulo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4000</a:t>
                      </a:r>
                    </a:p>
                  </a:txBody>
                  <a:tcPr marL="90000" marR="90000" marT="35093" marB="350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T="34283" marB="342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Joel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3200</a:t>
                      </a:r>
                    </a:p>
                  </a:txBody>
                  <a:tcPr marL="90000" marR="90000" marT="35093" marB="350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Vitoria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4702" name="Group 78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471342042"/>
              </p:ext>
            </p:extLst>
          </p:nvPr>
        </p:nvGraphicFramePr>
        <p:xfrm>
          <a:off x="3563888" y="4515966"/>
          <a:ext cx="2019300" cy="594123"/>
        </p:xfrm>
        <a:graphic>
          <a:graphicData uri="http://schemas.openxmlformats.org/drawingml/2006/table">
            <a:tbl>
              <a:tblPr/>
              <a:tblGrid>
                <a:gridCol w="201930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pt-B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75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11500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60" name="Rectangle 86"/>
          <p:cNvSpPr>
            <a:spLocks noChangeArrowheads="1"/>
          </p:cNvSpPr>
          <p:nvPr/>
        </p:nvSpPr>
        <p:spPr bwMode="auto">
          <a:xfrm>
            <a:off x="3347864" y="4155926"/>
            <a:ext cx="252052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altLang="pt-BR" dirty="0"/>
              <a:t>Resultado: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229600" cy="102870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SUM: Somatório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82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221582"/>
            <a:ext cx="7715250" cy="9179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000" dirty="0" err="1" smtClean="0"/>
              <a:t>Ex</a:t>
            </a:r>
            <a:r>
              <a:rPr lang="pt-BR" altLang="pt-BR" sz="2000" dirty="0" smtClean="0"/>
              <a:t>: Selecione os valores do maior e menor salários do </a:t>
            </a:r>
            <a:r>
              <a:rPr lang="pt-BR" altLang="pt-BR" sz="2000" dirty="0" err="1" smtClean="0"/>
              <a:t>depto</a:t>
            </a:r>
            <a:r>
              <a:rPr lang="pt-BR" altLang="pt-BR" sz="2000" dirty="0" smtClean="0"/>
              <a:t> 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altLang="pt-BR" sz="10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 dirty="0" err="1" smtClean="0"/>
              <a:t>Select</a:t>
            </a:r>
            <a:r>
              <a:rPr lang="pt-BR" altLang="pt-BR" sz="2000" dirty="0" smtClean="0"/>
              <a:t> MAX(Salario) AS Maior, MIN (Salario) AS Menor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 dirty="0" err="1" smtClean="0"/>
              <a:t>From</a:t>
            </a:r>
            <a:r>
              <a:rPr lang="pt-BR" altLang="pt-BR" sz="2000" dirty="0" smtClean="0"/>
              <a:t> </a:t>
            </a:r>
            <a:r>
              <a:rPr lang="pt-BR" altLang="pt-BR" sz="2000" dirty="0" err="1" smtClean="0"/>
              <a:t>Funcionario</a:t>
            </a:r>
            <a:r>
              <a:rPr lang="pt-BR" altLang="pt-BR" sz="2000" dirty="0" smtClean="0"/>
              <a:t> </a:t>
            </a:r>
            <a:r>
              <a:rPr lang="pt-BR" altLang="pt-BR" sz="2000" dirty="0" err="1" smtClean="0"/>
              <a:t>Where</a:t>
            </a:r>
            <a:r>
              <a:rPr lang="pt-BR" altLang="pt-BR" sz="2000" dirty="0" smtClean="0"/>
              <a:t> </a:t>
            </a:r>
            <a:r>
              <a:rPr lang="pt-BR" altLang="pt-BR" sz="2000" dirty="0" err="1" smtClean="0"/>
              <a:t>cod_depto</a:t>
            </a:r>
            <a:r>
              <a:rPr lang="pt-BR" altLang="pt-BR" sz="2000" dirty="0" smtClean="0"/>
              <a:t> = 1</a:t>
            </a:r>
          </a:p>
        </p:txBody>
      </p:sp>
      <p:graphicFrame>
        <p:nvGraphicFramePr>
          <p:cNvPr id="155737" name="Group 89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333072168"/>
              </p:ext>
            </p:extLst>
          </p:nvPr>
        </p:nvGraphicFramePr>
        <p:xfrm>
          <a:off x="467544" y="2787774"/>
          <a:ext cx="8280400" cy="1336044"/>
        </p:xfrm>
        <a:graphic>
          <a:graphicData uri="http://schemas.openxmlformats.org/drawingml/2006/table">
            <a:tbl>
              <a:tblPr/>
              <a:tblGrid>
                <a:gridCol w="1114425"/>
                <a:gridCol w="896938"/>
                <a:gridCol w="1173162"/>
                <a:gridCol w="896938"/>
                <a:gridCol w="1162050"/>
                <a:gridCol w="1176337"/>
                <a:gridCol w="966788"/>
                <a:gridCol w="893762"/>
              </a:tblGrid>
              <a:tr h="3237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matricula</a:t>
                      </a:r>
                    </a:p>
                  </a:txBody>
                  <a:tcPr marT="34283" marB="342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cargo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salario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cod-depto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comissao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estado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cidade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34283" marB="342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2800</a:t>
                      </a:r>
                    </a:p>
                  </a:txBody>
                  <a:tcPr marL="90000" marR="90000" marT="35093" marB="350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34283" marB="342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Jose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prog.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1500</a:t>
                      </a:r>
                    </a:p>
                  </a:txBody>
                  <a:tcPr marL="90000" marR="90000" marT="35093" marB="350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BH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34283" marB="342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Paulo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4000</a:t>
                      </a:r>
                    </a:p>
                  </a:txBody>
                  <a:tcPr marL="90000" marR="90000" marT="35093" marB="350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T="34283" marB="342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Joel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3200</a:t>
                      </a:r>
                    </a:p>
                  </a:txBody>
                  <a:tcPr marL="90000" marR="90000" marT="35093" marB="350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Vitoria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5742" name="Group 94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82006155"/>
              </p:ext>
            </p:extLst>
          </p:nvPr>
        </p:nvGraphicFramePr>
        <p:xfrm>
          <a:off x="2339752" y="4515966"/>
          <a:ext cx="4038600" cy="594122"/>
        </p:xfrm>
        <a:graphic>
          <a:graphicData uri="http://schemas.openxmlformats.org/drawingml/2006/table">
            <a:tbl>
              <a:tblPr/>
              <a:tblGrid>
                <a:gridCol w="2019300"/>
                <a:gridCol w="2019300"/>
              </a:tblGrid>
              <a:tr h="319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Maior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Menor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75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87" name="Rectangle 86"/>
          <p:cNvSpPr>
            <a:spLocks noChangeArrowheads="1"/>
          </p:cNvSpPr>
          <p:nvPr/>
        </p:nvSpPr>
        <p:spPr bwMode="auto">
          <a:xfrm>
            <a:off x="2699792" y="4192191"/>
            <a:ext cx="288056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altLang="pt-BR" dirty="0"/>
              <a:t>Resultado: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229600" cy="102870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MIN e MAX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28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19622"/>
            <a:ext cx="8497192" cy="3402806"/>
          </a:xfrm>
        </p:spPr>
        <p:txBody>
          <a:bodyPr/>
          <a:lstStyle/>
          <a:p>
            <a:pPr eaLnBrk="1" hangingPunct="1"/>
            <a:r>
              <a:rPr lang="pt-BR" altLang="pt-BR" sz="2400" dirty="0" smtClean="0"/>
              <a:t>Efetua </a:t>
            </a:r>
            <a:r>
              <a:rPr lang="pt-BR" altLang="pt-BR" sz="2400" dirty="0" smtClean="0"/>
              <a:t>a contagem de registros de uma tabela. </a:t>
            </a:r>
          </a:p>
          <a:p>
            <a:pPr eaLnBrk="1" hangingPunct="1"/>
            <a:r>
              <a:rPr lang="pt-BR" altLang="pt-BR" sz="2400" dirty="0" smtClean="0"/>
              <a:t>A sua forma mais usual é o COUNT(*), onde se contam as linhas (ocorrências) de uma tabela. </a:t>
            </a:r>
          </a:p>
          <a:p>
            <a:pPr eaLnBrk="1" hangingPunct="1"/>
            <a:r>
              <a:rPr lang="pt-BR" altLang="pt-BR" sz="2400" dirty="0" smtClean="0"/>
              <a:t>Existe também a forma COUNT (DISTINCT nome-do-campo) utilizada para a contagem de diferentes ocorrências de um campo. Neste caso, o campo não é chave primária, pois esta já tem as ocorrências distintas por obrigação.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229600" cy="102870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COUNT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19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552" y="1059582"/>
            <a:ext cx="7715250" cy="971550"/>
          </a:xfrm>
        </p:spPr>
        <p:txBody>
          <a:bodyPr/>
          <a:lstStyle/>
          <a:p>
            <a:pPr eaLnBrk="1" hangingPunct="1"/>
            <a:r>
              <a:rPr lang="pt-BR" altLang="pt-BR" sz="1800" dirty="0" err="1" smtClean="0"/>
              <a:t>Ex</a:t>
            </a:r>
            <a:r>
              <a:rPr lang="pt-BR" altLang="pt-BR" sz="1800" dirty="0" smtClean="0"/>
              <a:t>: Calcule a quantidade de funcionários, excluindo os gerentes</a:t>
            </a:r>
          </a:p>
          <a:p>
            <a:pPr eaLnBrk="1" hangingPunct="1">
              <a:buFont typeface="Wingdings" pitchFamily="2" charset="2"/>
              <a:buNone/>
            </a:pPr>
            <a:endParaRPr lang="pt-BR" altLang="pt-BR" sz="900" dirty="0" smtClean="0"/>
          </a:p>
          <a:p>
            <a:pPr eaLnBrk="1" hangingPunct="1">
              <a:buFont typeface="Wingdings" pitchFamily="2" charset="2"/>
              <a:buNone/>
            </a:pPr>
            <a:r>
              <a:rPr lang="pt-BR" altLang="pt-BR" sz="1800" dirty="0" err="1" smtClean="0"/>
              <a:t>Select</a:t>
            </a:r>
            <a:r>
              <a:rPr lang="pt-BR" altLang="pt-BR" sz="1800" dirty="0" smtClean="0"/>
              <a:t> COUNT(*) AS </a:t>
            </a:r>
            <a:r>
              <a:rPr lang="pt-BR" altLang="pt-BR" sz="1800" dirty="0" err="1" smtClean="0"/>
              <a:t>Qtde</a:t>
            </a:r>
            <a:endParaRPr lang="pt-BR" altLang="pt-BR" sz="1800" dirty="0" smtClean="0"/>
          </a:p>
          <a:p>
            <a:pPr eaLnBrk="1" hangingPunct="1">
              <a:buFont typeface="Wingdings" pitchFamily="2" charset="2"/>
              <a:buNone/>
            </a:pPr>
            <a:r>
              <a:rPr lang="pt-BR" altLang="pt-BR" sz="1800" dirty="0" err="1" smtClean="0"/>
              <a:t>From</a:t>
            </a:r>
            <a:r>
              <a:rPr lang="pt-BR" altLang="pt-BR" sz="1800" dirty="0" smtClean="0"/>
              <a:t> </a:t>
            </a:r>
            <a:r>
              <a:rPr lang="pt-BR" altLang="pt-BR" sz="1800" dirty="0" err="1" smtClean="0"/>
              <a:t>Funcionario</a:t>
            </a:r>
            <a:r>
              <a:rPr lang="pt-BR" altLang="pt-BR" sz="1800" dirty="0" smtClean="0"/>
              <a:t> </a:t>
            </a:r>
            <a:r>
              <a:rPr lang="pt-BR" altLang="pt-BR" sz="1800" dirty="0" err="1" smtClean="0"/>
              <a:t>Where</a:t>
            </a:r>
            <a:r>
              <a:rPr lang="pt-BR" altLang="pt-BR" sz="1800" dirty="0" smtClean="0"/>
              <a:t> cargo &lt;&gt; ‘gerente’</a:t>
            </a:r>
          </a:p>
        </p:txBody>
      </p:sp>
      <p:graphicFrame>
        <p:nvGraphicFramePr>
          <p:cNvPr id="156764" name="Group 92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276041335"/>
              </p:ext>
            </p:extLst>
          </p:nvPr>
        </p:nvGraphicFramePr>
        <p:xfrm>
          <a:off x="323528" y="2281754"/>
          <a:ext cx="8280400" cy="1842158"/>
        </p:xfrm>
        <a:graphic>
          <a:graphicData uri="http://schemas.openxmlformats.org/drawingml/2006/table">
            <a:tbl>
              <a:tblPr/>
              <a:tblGrid>
                <a:gridCol w="1114425"/>
                <a:gridCol w="896938"/>
                <a:gridCol w="1173162"/>
                <a:gridCol w="896938"/>
                <a:gridCol w="1162050"/>
                <a:gridCol w="1176337"/>
                <a:gridCol w="966788"/>
                <a:gridCol w="893762"/>
              </a:tblGrid>
              <a:tr h="3237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matricula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cargo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salario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cod-depto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comissao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estado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cidade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53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2800</a:t>
                      </a:r>
                    </a:p>
                  </a:txBody>
                  <a:tcPr marL="90000" marR="90000" marT="35092" marB="35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Jose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prog.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1500</a:t>
                      </a:r>
                    </a:p>
                  </a:txBody>
                  <a:tcPr marL="90000" marR="90000" marT="35092" marB="35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BH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Paulo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4000</a:t>
                      </a:r>
                    </a:p>
                  </a:txBody>
                  <a:tcPr marL="90000" marR="90000" marT="35092" marB="35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Lucas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contador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1400</a:t>
                      </a:r>
                    </a:p>
                  </a:txBody>
                  <a:tcPr marL="90000" marR="90000" marT="35092" marB="35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Luiz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3500</a:t>
                      </a:r>
                    </a:p>
                  </a:txBody>
                  <a:tcPr marL="90000" marR="90000" marT="35092" marB="35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Betim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Joel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3200</a:t>
                      </a:r>
                    </a:p>
                  </a:txBody>
                  <a:tcPr marL="90000" marR="90000" marT="35092" marB="35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Vitoria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6750" name="Group 78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107210073"/>
              </p:ext>
            </p:extLst>
          </p:nvPr>
        </p:nvGraphicFramePr>
        <p:xfrm>
          <a:off x="3131840" y="4504404"/>
          <a:ext cx="2019300" cy="594122"/>
        </p:xfrm>
        <a:graphic>
          <a:graphicData uri="http://schemas.openxmlformats.org/drawingml/2006/table">
            <a:tbl>
              <a:tblPr/>
              <a:tblGrid>
                <a:gridCol w="2019300"/>
              </a:tblGrid>
              <a:tr h="319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Qtde</a:t>
                      </a:r>
                      <a:endParaRPr kumimoji="0" lang="pt-B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75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950" name="Rectangle 86"/>
          <p:cNvSpPr>
            <a:spLocks noChangeArrowheads="1"/>
          </p:cNvSpPr>
          <p:nvPr/>
        </p:nvSpPr>
        <p:spPr bwMode="auto">
          <a:xfrm>
            <a:off x="3131840" y="4227934"/>
            <a:ext cx="2232496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altLang="pt-BR" dirty="0"/>
              <a:t>Resultado: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229600" cy="102870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COUNT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76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21581"/>
            <a:ext cx="8229600" cy="2914650"/>
          </a:xfrm>
        </p:spPr>
        <p:txBody>
          <a:bodyPr/>
          <a:lstStyle/>
          <a:p>
            <a:pPr eaLnBrk="1" hangingPunct="1"/>
            <a:r>
              <a:rPr lang="pt-BR" altLang="pt-BR" sz="2000" dirty="0" smtClean="0"/>
              <a:t>O operador DISTINCT nome-do-campo elimina ocorrências repetidas de um mesmo campo. </a:t>
            </a:r>
            <a:endParaRPr lang="pt-BR" altLang="pt-BR" sz="2000" dirty="0" smtClean="0"/>
          </a:p>
          <a:p>
            <a:pPr eaLnBrk="1" hangingPunct="1"/>
            <a:r>
              <a:rPr lang="pt-BR" altLang="pt-BR" sz="2000" dirty="0" smtClean="0"/>
              <a:t>Não </a:t>
            </a:r>
            <a:r>
              <a:rPr lang="pt-BR" altLang="pt-BR" sz="2000" dirty="0" smtClean="0"/>
              <a:t>faz sentido utilizar DISTINCT para um campo que já seja chave </a:t>
            </a:r>
            <a:r>
              <a:rPr lang="pt-BR" altLang="pt-BR" sz="2000" dirty="0" smtClean="0"/>
              <a:t>primária.</a:t>
            </a:r>
          </a:p>
          <a:p>
            <a:pPr eaLnBrk="1" hangingPunct="1"/>
            <a:endParaRPr lang="pt-BR" altLang="pt-BR" sz="2000" dirty="0"/>
          </a:p>
          <a:p>
            <a:pPr eaLnBrk="1" hangingPunct="1"/>
            <a:r>
              <a:rPr lang="pt-BR" altLang="pt-BR" sz="1800" dirty="0" smtClean="0"/>
              <a:t>SELECT </a:t>
            </a:r>
            <a:r>
              <a:rPr lang="pt-BR" altLang="pt-BR" sz="1800" dirty="0" smtClean="0"/>
              <a:t>DISTINCT CIDADE FROM CLIENTES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altLang="pt-BR" sz="1800" dirty="0" smtClean="0"/>
              <a:t>(</a:t>
            </a:r>
            <a:r>
              <a:rPr lang="pt-BR" altLang="pt-BR" sz="1800" dirty="0" err="1" smtClean="0"/>
              <a:t>Obs</a:t>
            </a:r>
            <a:r>
              <a:rPr lang="pt-BR" altLang="pt-BR" sz="1800" dirty="0" smtClean="0"/>
              <a:t>: nomes das cidades onde se têm clientes, sem repetições de cidades)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altLang="pt-BR" sz="1800" dirty="0" smtClean="0"/>
              <a:t>	</a:t>
            </a:r>
            <a:r>
              <a:rPr lang="pt-BR" altLang="pt-BR" sz="1800" b="1" dirty="0" smtClean="0"/>
              <a:t>SELECT DISTINCT ESTADO, CIDADE FROM CLIENTES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altLang="pt-BR" sz="1800" b="1" dirty="0" smtClean="0"/>
              <a:t>(</a:t>
            </a:r>
            <a:r>
              <a:rPr lang="pt-BR" altLang="pt-BR" sz="1800" b="1" dirty="0" err="1" smtClean="0"/>
              <a:t>Obs</a:t>
            </a:r>
            <a:r>
              <a:rPr lang="pt-BR" altLang="pt-BR" sz="1800" b="1" dirty="0" smtClean="0"/>
              <a:t>: só será considerada uma repetição quando o estado e cidade forem os mesmos</a:t>
            </a:r>
            <a:r>
              <a:rPr lang="pt-BR" altLang="pt-BR" sz="1400" b="1" dirty="0" smtClean="0"/>
              <a:t>. </a:t>
            </a:r>
            <a:endParaRPr lang="pt-BR" altLang="pt-BR" sz="1600" b="1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229600" cy="102870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DISTINCT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1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4699" y="915566"/>
            <a:ext cx="7715250" cy="592931"/>
          </a:xfrm>
        </p:spPr>
        <p:txBody>
          <a:bodyPr/>
          <a:lstStyle/>
          <a:p>
            <a:pPr eaLnBrk="1" hangingPunct="1"/>
            <a:r>
              <a:rPr lang="pt-BR" altLang="pt-BR" sz="2000" dirty="0" err="1" smtClean="0"/>
              <a:t>Ex</a:t>
            </a:r>
            <a:r>
              <a:rPr lang="pt-BR" altLang="pt-BR" sz="2000" dirty="0" smtClean="0"/>
              <a:t>: Selecione os distintos cargos existentes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altLang="pt-BR" sz="2000" dirty="0" err="1" smtClean="0"/>
              <a:t>Select</a:t>
            </a:r>
            <a:r>
              <a:rPr lang="pt-BR" altLang="pt-BR" sz="2000" dirty="0" smtClean="0"/>
              <a:t> DISTINCT Cargo </a:t>
            </a:r>
            <a:r>
              <a:rPr lang="pt-BR" altLang="pt-BR" sz="2000" dirty="0" err="1" smtClean="0"/>
              <a:t>From</a:t>
            </a:r>
            <a:r>
              <a:rPr lang="pt-BR" altLang="pt-BR" sz="2000" dirty="0" smtClean="0"/>
              <a:t> </a:t>
            </a:r>
            <a:r>
              <a:rPr lang="pt-BR" altLang="pt-BR" sz="2000" dirty="0" err="1" smtClean="0"/>
              <a:t>Funcionario</a:t>
            </a:r>
            <a:endParaRPr lang="pt-BR" altLang="pt-BR" sz="2000" dirty="0" smtClean="0"/>
          </a:p>
        </p:txBody>
      </p:sp>
      <p:graphicFrame>
        <p:nvGraphicFramePr>
          <p:cNvPr id="157784" name="Group 88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840612684"/>
              </p:ext>
            </p:extLst>
          </p:nvPr>
        </p:nvGraphicFramePr>
        <p:xfrm>
          <a:off x="323528" y="1635646"/>
          <a:ext cx="8280400" cy="1842158"/>
        </p:xfrm>
        <a:graphic>
          <a:graphicData uri="http://schemas.openxmlformats.org/drawingml/2006/table">
            <a:tbl>
              <a:tblPr/>
              <a:tblGrid>
                <a:gridCol w="1114425"/>
                <a:gridCol w="896938"/>
                <a:gridCol w="1173162"/>
                <a:gridCol w="896938"/>
                <a:gridCol w="1162050"/>
                <a:gridCol w="1176337"/>
                <a:gridCol w="966788"/>
                <a:gridCol w="893762"/>
              </a:tblGrid>
              <a:tr h="3237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matricula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cargo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salario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cod-depto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comissao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estado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cidade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53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2800</a:t>
                      </a:r>
                    </a:p>
                  </a:txBody>
                  <a:tcPr marL="90000" marR="90000" marT="35092" marB="35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Jose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prog.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1500</a:t>
                      </a:r>
                    </a:p>
                  </a:txBody>
                  <a:tcPr marL="90000" marR="90000" marT="35092" marB="35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BH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Paulo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4000</a:t>
                      </a:r>
                    </a:p>
                  </a:txBody>
                  <a:tcPr marL="90000" marR="90000" marT="35092" marB="35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Lucas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contador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1400</a:t>
                      </a:r>
                    </a:p>
                  </a:txBody>
                  <a:tcPr marL="90000" marR="90000" marT="35092" marB="35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Luiz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3500</a:t>
                      </a:r>
                    </a:p>
                  </a:txBody>
                  <a:tcPr marL="90000" marR="90000" marT="35092" marB="35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Betim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Joel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3200</a:t>
                      </a:r>
                    </a:p>
                  </a:txBody>
                  <a:tcPr marL="90000" marR="90000" marT="35092" marB="35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Vitoria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7797" name="Group 101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108386014"/>
              </p:ext>
            </p:extLst>
          </p:nvPr>
        </p:nvGraphicFramePr>
        <p:xfrm>
          <a:off x="3347864" y="3886200"/>
          <a:ext cx="2019300" cy="1257300"/>
        </p:xfrm>
        <a:graphic>
          <a:graphicData uri="http://schemas.openxmlformats.org/drawingml/2006/table">
            <a:tbl>
              <a:tblPr/>
              <a:tblGrid>
                <a:gridCol w="2019300"/>
              </a:tblGrid>
              <a:tr h="1975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Cargo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1975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75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Prog.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75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75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Contador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004" name="Rectangle 86"/>
          <p:cNvSpPr>
            <a:spLocks noChangeArrowheads="1"/>
          </p:cNvSpPr>
          <p:nvPr/>
        </p:nvSpPr>
        <p:spPr bwMode="auto">
          <a:xfrm>
            <a:off x="3226002" y="3543300"/>
            <a:ext cx="223264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altLang="pt-BR" dirty="0"/>
              <a:t>Resultado: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229600" cy="102870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DISTINCT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2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Encerra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Fundo vazi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ubtítul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penas texto corri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ítulo e texto corri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Item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ítulo, texto e imagem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xto e imagem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Apenas imagens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abel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3681</TotalTime>
  <Words>1796</Words>
  <Application>Microsoft Office PowerPoint</Application>
  <PresentationFormat>Apresentação na tela (16:9)</PresentationFormat>
  <Paragraphs>854</Paragraphs>
  <Slides>23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11</vt:i4>
      </vt:variant>
      <vt:variant>
        <vt:lpstr>Títulos de slides</vt:lpstr>
      </vt:variant>
      <vt:variant>
        <vt:i4>23</vt:i4>
      </vt:variant>
    </vt:vector>
  </HeadingPairs>
  <TitlesOfParts>
    <vt:vector size="34" baseType="lpstr">
      <vt:lpstr>CAPA</vt:lpstr>
      <vt:lpstr>Subtítulo</vt:lpstr>
      <vt:lpstr>Apenas texto corrido</vt:lpstr>
      <vt:lpstr>Título e texto corrido</vt:lpstr>
      <vt:lpstr>Item</vt:lpstr>
      <vt:lpstr>Título, texto e imagem</vt:lpstr>
      <vt:lpstr>Texto e imagem</vt:lpstr>
      <vt:lpstr>Apenas imagens</vt:lpstr>
      <vt:lpstr>Tabela</vt:lpstr>
      <vt:lpstr>Encerramento</vt:lpstr>
      <vt:lpstr>Fundo vazio</vt:lpstr>
      <vt:lpstr>Unidade 5.2: DML – AGRUPAMENTO (GROUP BY), ORDENAÇÃO (ORDER BY) E FUNÇÕES AGREGADAS</vt:lpstr>
      <vt:lpstr>SQL-DML: Funções Agregadas</vt:lpstr>
      <vt:lpstr>AVG: Média</vt:lpstr>
      <vt:lpstr>SUM: Somatório</vt:lpstr>
      <vt:lpstr>MIN e MAX</vt:lpstr>
      <vt:lpstr>COUNT</vt:lpstr>
      <vt:lpstr>COUNT</vt:lpstr>
      <vt:lpstr>DISTINCT</vt:lpstr>
      <vt:lpstr>DISTINCT</vt:lpstr>
      <vt:lpstr>COUNT DISTINCT</vt:lpstr>
      <vt:lpstr>ORDER BY (Ordenação)</vt:lpstr>
      <vt:lpstr>ORDER BY (Ordenação)</vt:lpstr>
      <vt:lpstr>ORDER BY (Ordenação)</vt:lpstr>
      <vt:lpstr>ORDER BY (Ordenação)</vt:lpstr>
      <vt:lpstr>GROUP BY (Agrupamento)</vt:lpstr>
      <vt:lpstr>GROUP BY (Agrupamento)</vt:lpstr>
      <vt:lpstr>GROUP BY (Agrupamento)</vt:lpstr>
      <vt:lpstr>GROUP BY (Agrupamento)</vt:lpstr>
      <vt:lpstr>HAVING (Filtro por Agrupamento)</vt:lpstr>
      <vt:lpstr>HAVING (Filtro por Agrupamento)</vt:lpstr>
      <vt:lpstr>HAVING (Filtro por Agrupamento)</vt:lpstr>
      <vt:lpstr>HAVING (Filtro por Agrupamento)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Kelen da Silva Miranda</dc:creator>
  <cp:lastModifiedBy>Baroni</cp:lastModifiedBy>
  <cp:revision>145</cp:revision>
  <dcterms:created xsi:type="dcterms:W3CDTF">2018-04-05T14:34:00Z</dcterms:created>
  <dcterms:modified xsi:type="dcterms:W3CDTF">2018-09-20T02:35:13Z</dcterms:modified>
</cp:coreProperties>
</file>