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6"/>
  </p:notesMasterIdLst>
  <p:handoutMasterIdLst>
    <p:handoutMasterId r:id="rId37"/>
  </p:handoutMasterIdLst>
  <p:sldIdLst>
    <p:sldId id="256" r:id="rId12"/>
    <p:sldId id="437" r:id="rId13"/>
    <p:sldId id="440" r:id="rId14"/>
    <p:sldId id="441" r:id="rId15"/>
    <p:sldId id="439" r:id="rId16"/>
    <p:sldId id="442" r:id="rId17"/>
    <p:sldId id="443" r:id="rId18"/>
    <p:sldId id="444" r:id="rId19"/>
    <p:sldId id="438" r:id="rId20"/>
    <p:sldId id="445" r:id="rId21"/>
    <p:sldId id="446" r:id="rId22"/>
    <p:sldId id="448" r:id="rId23"/>
    <p:sldId id="447" r:id="rId24"/>
    <p:sldId id="449" r:id="rId25"/>
    <p:sldId id="455" r:id="rId26"/>
    <p:sldId id="450" r:id="rId27"/>
    <p:sldId id="453" r:id="rId28"/>
    <p:sldId id="451" r:id="rId29"/>
    <p:sldId id="452" r:id="rId30"/>
    <p:sldId id="454" r:id="rId31"/>
    <p:sldId id="456" r:id="rId32"/>
    <p:sldId id="457" r:id="rId33"/>
    <p:sldId id="458" r:id="rId34"/>
    <p:sldId id="270" r:id="rId3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302BF-2DD1-4C4B-936C-8DED204DCE57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80C84-1EDC-41A3-B6A3-65495E1FFA53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80C84-1EDC-41A3-B6A3-65495E1FFA53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80C84-1EDC-41A3-B6A3-65495E1FFA53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205B3-F0B9-4604-B95B-8D6513E3D5A4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80C84-1EDC-41A3-B6A3-65495E1FFA53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3A95D-1AD1-4222-9B68-0D82286B5292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 altLang="pt-BR"/>
              <a:t>Juliana Amaral  e Rodrigo Baroni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630B1-7AC8-42E6-BDB4-AA7184F6C971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DDA7A3-F70A-494D-8202-3D30809B258C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15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AED0A-AD77-4880-9E1A-8F98BEAE813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62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F1782C-1D89-4575-9F4D-C0E362424466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18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5.2: DML </a:t>
            </a:r>
            <a:r>
              <a:rPr lang="pt-BR" sz="2800" i="1" dirty="0" smtClean="0"/>
              <a:t>– </a:t>
            </a:r>
            <a:r>
              <a:rPr lang="pt-BR" sz="2800" dirty="0" smtClean="0"/>
              <a:t>JUNÇÕES DE TABELAS (JOIN)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63" name="Group 1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9096553"/>
              </p:ext>
            </p:extLst>
          </p:nvPr>
        </p:nvGraphicFramePr>
        <p:xfrm>
          <a:off x="5364088" y="4602956"/>
          <a:ext cx="1223962" cy="540544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69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294975" y="915566"/>
            <a:ext cx="8640763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dirty="0" err="1"/>
              <a:t>Ex</a:t>
            </a:r>
            <a:r>
              <a:rPr lang="pt-BR" altLang="pt-BR" sz="1600" dirty="0" smtClean="0"/>
              <a:t>: Selecione </a:t>
            </a:r>
            <a:r>
              <a:rPr lang="pt-BR" altLang="pt-BR" sz="1600" dirty="0"/>
              <a:t>a média de salários dos funcionários do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de informática (sem considerar o gerente)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avg</a:t>
            </a:r>
            <a:r>
              <a:rPr lang="pt-BR" altLang="pt-BR" sz="1600" dirty="0"/>
              <a:t> (salario) as media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A,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 	</a:t>
            </a: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= ‘</a:t>
            </a:r>
            <a:r>
              <a:rPr lang="pt-BR" altLang="pt-BR" sz="1600" dirty="0" err="1"/>
              <a:t>Informatica</a:t>
            </a:r>
            <a:r>
              <a:rPr lang="pt-BR" altLang="pt-BR" sz="1600" dirty="0"/>
              <a:t>’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cargo &lt;&gt; ‘gerente’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graphicFrame>
        <p:nvGraphicFramePr>
          <p:cNvPr id="83273" name="Group 3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70277"/>
              </p:ext>
            </p:extLst>
          </p:nvPr>
        </p:nvGraphicFramePr>
        <p:xfrm>
          <a:off x="438643" y="2643758"/>
          <a:ext cx="8353425" cy="1971440"/>
        </p:xfrm>
        <a:graphic>
          <a:graphicData uri="http://schemas.openxmlformats.org/drawingml/2006/table">
            <a:tbl>
              <a:tblPr/>
              <a:tblGrid>
                <a:gridCol w="1123950"/>
                <a:gridCol w="904875"/>
                <a:gridCol w="1182688"/>
                <a:gridCol w="904875"/>
                <a:gridCol w="1173162"/>
                <a:gridCol w="1185863"/>
                <a:gridCol w="974725"/>
                <a:gridCol w="903287"/>
              </a:tblGrid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31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4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2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34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29493832"/>
              </p:ext>
            </p:extLst>
          </p:nvPr>
        </p:nvGraphicFramePr>
        <p:xfrm>
          <a:off x="5624272" y="3363838"/>
          <a:ext cx="3048000" cy="967979"/>
        </p:xfrm>
        <a:graphic>
          <a:graphicData uri="http://schemas.openxmlformats.org/drawingml/2006/table">
            <a:tbl>
              <a:tblPr/>
              <a:tblGrid>
                <a:gridCol w="1687512"/>
                <a:gridCol w="1360488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  <a:endParaRPr kumimoji="0" lang="pt-BR" alt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4900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179512" y="1275606"/>
            <a:ext cx="864076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 err="1"/>
              <a:t>Ex:Selecione</a:t>
            </a:r>
            <a:r>
              <a:rPr lang="pt-BR" altLang="pt-BR" sz="1800" dirty="0"/>
              <a:t> o somatório de salários por nome do departamento, em ordem decrescente do somatório</a:t>
            </a:r>
          </a:p>
          <a:p>
            <a:pPr>
              <a:lnSpc>
                <a:spcPct val="90000"/>
              </a:lnSpc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nome_depto</a:t>
            </a:r>
            <a:r>
              <a:rPr lang="pt-BR" altLang="pt-BR" sz="1800" dirty="0"/>
              <a:t>, sum (salario) as Soma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A,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 	</a:t>
            </a:r>
            <a:r>
              <a:rPr lang="pt-BR" altLang="pt-BR" sz="1800" dirty="0" err="1"/>
              <a:t>where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A.cod_depto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B.cod_depto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group</a:t>
            </a:r>
            <a:r>
              <a:rPr lang="pt-BR" altLang="pt-BR" sz="1800" dirty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nome_depto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order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 2 </a:t>
            </a:r>
            <a:r>
              <a:rPr lang="pt-BR" altLang="pt-BR" sz="1800" dirty="0" err="1"/>
              <a:t>desc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2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55526"/>
            <a:ext cx="1970413" cy="323850"/>
          </a:xfrm>
        </p:spPr>
        <p:txBody>
          <a:bodyPr/>
          <a:lstStyle/>
          <a:p>
            <a:r>
              <a:rPr lang="pt-BR" altLang="pt-BR" sz="2400" dirty="0" err="1">
                <a:solidFill>
                  <a:schemeClr val="bg1"/>
                </a:solidFill>
              </a:rPr>
              <a:t>Funcionario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71818" name="Group 1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90475"/>
              </p:ext>
            </p:extLst>
          </p:nvPr>
        </p:nvGraphicFramePr>
        <p:xfrm>
          <a:off x="300240" y="1051916"/>
          <a:ext cx="8569325" cy="1816895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998537"/>
                <a:gridCol w="927100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2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2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0899"/>
              </p:ext>
            </p:extLst>
          </p:nvPr>
        </p:nvGraphicFramePr>
        <p:xfrm>
          <a:off x="323850" y="4443958"/>
          <a:ext cx="8642350" cy="626984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1" name="Text Box 91"/>
          <p:cNvSpPr txBox="1">
            <a:spLocks noChangeArrowheads="1"/>
          </p:cNvSpPr>
          <p:nvPr/>
        </p:nvSpPr>
        <p:spPr bwMode="auto">
          <a:xfrm>
            <a:off x="323850" y="4083918"/>
            <a:ext cx="3598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  <p:graphicFrame>
        <p:nvGraphicFramePr>
          <p:cNvPr id="71821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1539210"/>
              </p:ext>
            </p:extLst>
          </p:nvPr>
        </p:nvGraphicFramePr>
        <p:xfrm>
          <a:off x="323850" y="3147814"/>
          <a:ext cx="8642350" cy="1016556"/>
        </p:xfrm>
        <a:graphic>
          <a:graphicData uri="http://schemas.openxmlformats.org/drawingml/2006/table">
            <a:tbl>
              <a:tblPr/>
              <a:tblGrid>
                <a:gridCol w="2782888"/>
                <a:gridCol w="2927350"/>
                <a:gridCol w="2932112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Num-dependente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0" name="Rectangle 140"/>
          <p:cNvSpPr>
            <a:spLocks noChangeArrowheads="1"/>
          </p:cNvSpPr>
          <p:nvPr/>
        </p:nvSpPr>
        <p:spPr bwMode="auto">
          <a:xfrm>
            <a:off x="358167" y="2868811"/>
            <a:ext cx="8229600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3200">
                <a:solidFill>
                  <a:schemeClr val="tx1"/>
                </a:solidFill>
                <a:latin typeface="Arial" charset="0"/>
              </a:defRPr>
            </a:lvl2pPr>
            <a:lvl3pPr>
              <a:defRPr sz="3200">
                <a:solidFill>
                  <a:schemeClr val="tx1"/>
                </a:solidFill>
                <a:latin typeface="Arial" charset="0"/>
              </a:defRPr>
            </a:lvl3pPr>
            <a:lvl4pPr>
              <a:defRPr sz="3200">
                <a:solidFill>
                  <a:schemeClr val="tx1"/>
                </a:solidFill>
                <a:latin typeface="Arial" charset="0"/>
              </a:defRPr>
            </a:lvl4pPr>
            <a:lvl5pPr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400" dirty="0"/>
              <a:t>Dependente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-41126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Tabelas de Exemplo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7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0" name="Group 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76085156"/>
              </p:ext>
            </p:extLst>
          </p:nvPr>
        </p:nvGraphicFramePr>
        <p:xfrm>
          <a:off x="3419872" y="3147814"/>
          <a:ext cx="5329237" cy="1295400"/>
        </p:xfrm>
        <a:graphic>
          <a:graphicData uri="http://schemas.openxmlformats.org/drawingml/2006/table">
            <a:tbl>
              <a:tblPr/>
              <a:tblGrid>
                <a:gridCol w="1863725"/>
                <a:gridCol w="1503362"/>
                <a:gridCol w="196215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323851" y="1164702"/>
            <a:ext cx="8640763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dirty="0" err="1"/>
              <a:t>Ex:Selecione</a:t>
            </a:r>
            <a:r>
              <a:rPr lang="pt-BR" altLang="pt-BR" sz="1600" dirty="0"/>
              <a:t> os  nomes  dos </a:t>
            </a:r>
            <a:r>
              <a:rPr lang="pt-BR" altLang="pt-BR" sz="1600" dirty="0" err="1"/>
              <a:t>deptos</a:t>
            </a:r>
            <a:r>
              <a:rPr lang="pt-BR" altLang="pt-BR" sz="1600" dirty="0"/>
              <a:t> e de seus funcionários  que tenham dependentes, em ordem alfabética do nome do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, do funcionário e do nome do dependente</a:t>
            </a:r>
          </a:p>
          <a:p>
            <a:pPr>
              <a:lnSpc>
                <a:spcPct val="90000"/>
              </a:lnSpc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, nome, </a:t>
            </a:r>
            <a:r>
              <a:rPr lang="pt-BR" altLang="pt-BR" sz="1600" dirty="0" err="1"/>
              <a:t>nome_dependente</a:t>
            </a:r>
            <a:r>
              <a:rPr lang="pt-BR" altLang="pt-BR" sz="16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A,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B, Dependente C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 	</a:t>
            </a: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B.cod_depto</a:t>
            </a:r>
            <a:r>
              <a:rPr lang="pt-BR" altLang="pt-BR" sz="1600" dirty="0"/>
              <a:t> AND </a:t>
            </a:r>
            <a:r>
              <a:rPr lang="pt-BR" altLang="pt-BR" sz="1600" dirty="0" err="1"/>
              <a:t>B.matricula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C.matricula</a:t>
            </a: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order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by</a:t>
            </a:r>
            <a:r>
              <a:rPr lang="pt-BR" altLang="pt-BR" sz="1600" dirty="0"/>
              <a:t> 1, </a:t>
            </a:r>
            <a:r>
              <a:rPr lang="pt-BR" altLang="pt-BR" sz="1600" dirty="0" smtClean="0"/>
              <a:t>2, 3</a:t>
            </a: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 com 3 Tabelas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03598"/>
            <a:ext cx="8229600" cy="2914650"/>
          </a:xfrm>
        </p:spPr>
        <p:txBody>
          <a:bodyPr/>
          <a:lstStyle/>
          <a:p>
            <a:pPr lvl="1"/>
            <a:r>
              <a:rPr lang="pt-BR" altLang="pt-BR" dirty="0"/>
              <a:t>TIPOS DE JUNÇÕES:</a:t>
            </a:r>
          </a:p>
          <a:p>
            <a:pPr lvl="2"/>
            <a:r>
              <a:rPr lang="pt-BR" altLang="pt-BR" dirty="0" err="1"/>
              <a:t>inner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r>
              <a:rPr lang="pt-BR" altLang="pt-BR" dirty="0"/>
              <a:t> (equivale à sintaxe tradicional da junção)</a:t>
            </a:r>
          </a:p>
          <a:p>
            <a:pPr lvl="2"/>
            <a:r>
              <a:rPr lang="pt-BR" altLang="pt-BR" dirty="0" err="1"/>
              <a:t>left</a:t>
            </a:r>
            <a:r>
              <a:rPr lang="pt-BR" altLang="pt-BR" dirty="0"/>
              <a:t> </a:t>
            </a:r>
            <a:r>
              <a:rPr lang="pt-BR" altLang="pt-BR" dirty="0" err="1"/>
              <a:t>outer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endParaRPr lang="pt-BR" altLang="pt-BR" dirty="0"/>
          </a:p>
          <a:p>
            <a:pPr lvl="2"/>
            <a:r>
              <a:rPr lang="pt-BR" altLang="pt-BR" dirty="0" err="1"/>
              <a:t>right</a:t>
            </a:r>
            <a:r>
              <a:rPr lang="pt-BR" altLang="pt-BR" dirty="0"/>
              <a:t> </a:t>
            </a:r>
            <a:r>
              <a:rPr lang="pt-BR" altLang="pt-BR" dirty="0" err="1"/>
              <a:t>outer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endParaRPr lang="pt-BR" altLang="pt-BR" dirty="0"/>
          </a:p>
          <a:p>
            <a:pPr lvl="2"/>
            <a:r>
              <a:rPr lang="pt-BR" altLang="pt-BR" dirty="0" err="1"/>
              <a:t>full</a:t>
            </a:r>
            <a:r>
              <a:rPr lang="pt-BR" altLang="pt-BR" dirty="0"/>
              <a:t> </a:t>
            </a:r>
            <a:r>
              <a:rPr lang="pt-BR" altLang="pt-BR" dirty="0" err="1"/>
              <a:t>outer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endParaRPr lang="pt-BR" altLang="pt-BR" dirty="0"/>
          </a:p>
          <a:p>
            <a:pPr lvl="1"/>
            <a:r>
              <a:rPr lang="pt-BR" altLang="pt-BR" dirty="0"/>
              <a:t>CONDIÇÕES:</a:t>
            </a:r>
          </a:p>
          <a:p>
            <a:pPr lvl="2"/>
            <a:r>
              <a:rPr lang="pt-BR" altLang="pt-BR" dirty="0" err="1"/>
              <a:t>on</a:t>
            </a:r>
            <a:r>
              <a:rPr lang="pt-BR" altLang="pt-BR" dirty="0"/>
              <a:t> &lt;predicado&gt;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2365"/>
            <a:ext cx="3503662" cy="219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43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EA51A7-223D-4DB9-85F3-386DCC3819F5}"/>
              </a:ext>
            </a:extLst>
          </p:cNvPr>
          <p:cNvSpPr txBox="1">
            <a:spLocks/>
          </p:cNvSpPr>
          <p:nvPr/>
        </p:nvSpPr>
        <p:spPr>
          <a:xfrm>
            <a:off x="4028097" y="1767261"/>
            <a:ext cx="4304627" cy="992579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 anchor="ctr" anchorCtr="1">
            <a:spAutoFit/>
          </a:bodyPr>
          <a:lstStyle/>
          <a:p>
            <a:r>
              <a:rPr lang="en-US" sz="2000" dirty="0"/>
              <a:t>SELECT coluna1, coluna2, … </a:t>
            </a:r>
            <a:r>
              <a:rPr lang="en-US" sz="2000" dirty="0" err="1"/>
              <a:t>colunan</a:t>
            </a:r>
            <a:endParaRPr lang="en-US" sz="2000" dirty="0"/>
          </a:p>
          <a:p>
            <a:r>
              <a:rPr lang="en-US" sz="2000" dirty="0"/>
              <a:t>FROM tabela1 </a:t>
            </a:r>
            <a:r>
              <a:rPr lang="en-US" sz="2000" b="1" dirty="0"/>
              <a:t>INNER JOIN </a:t>
            </a:r>
            <a:r>
              <a:rPr lang="en-US" sz="2000" dirty="0"/>
              <a:t>tabela2</a:t>
            </a:r>
          </a:p>
          <a:p>
            <a:r>
              <a:rPr lang="en-US" sz="2000" b="1" dirty="0"/>
              <a:t>ON</a:t>
            </a:r>
            <a:r>
              <a:rPr lang="en-US" sz="2000" dirty="0"/>
              <a:t> tabela1.coluna = tabela2.coluna;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2B95916E-FAF8-4956-922B-06E01B0C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0" y="2046049"/>
            <a:ext cx="2856959" cy="173987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EBC6685-76EA-4E5D-8825-1A0F5D4824AA}"/>
              </a:ext>
            </a:extLst>
          </p:cNvPr>
          <p:cNvSpPr txBox="1"/>
          <p:nvPr/>
        </p:nvSpPr>
        <p:spPr>
          <a:xfrm>
            <a:off x="3982064" y="3309940"/>
            <a:ext cx="4350660" cy="992579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 anchor="ctr" anchorCtr="1">
            <a:spAutoFit/>
          </a:bodyPr>
          <a:lstStyle/>
          <a:p>
            <a:r>
              <a:rPr lang="en-US" sz="2000" dirty="0"/>
              <a:t>SELECT coluna1, coluna2, … </a:t>
            </a:r>
            <a:r>
              <a:rPr lang="en-US" sz="2000" dirty="0" err="1"/>
              <a:t>colunan</a:t>
            </a:r>
            <a:endParaRPr lang="en-US" sz="2000" dirty="0"/>
          </a:p>
          <a:p>
            <a:r>
              <a:rPr lang="en-US" sz="2000" dirty="0"/>
              <a:t>FROM tabela1, tabela2</a:t>
            </a:r>
          </a:p>
          <a:p>
            <a:r>
              <a:rPr lang="en-US" sz="2000" dirty="0"/>
              <a:t>WHERE tabela1.coluna = tabela2.coluna;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94DF128-CB79-4013-A475-9F50CB678AB0}"/>
              </a:ext>
            </a:extLst>
          </p:cNvPr>
          <p:cNvSpPr txBox="1"/>
          <p:nvPr/>
        </p:nvSpPr>
        <p:spPr>
          <a:xfrm>
            <a:off x="4006557" y="2952024"/>
            <a:ext cx="22407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000" b="1" dirty="0" err="1"/>
              <a:t>Sintaxe</a:t>
            </a:r>
            <a:r>
              <a:rPr lang="en-US" sz="2000" b="1" dirty="0"/>
              <a:t> </a:t>
            </a:r>
            <a:r>
              <a:rPr lang="en-US" sz="2000" b="1" dirty="0" err="1"/>
              <a:t>alternativa</a:t>
            </a:r>
            <a:endParaRPr lang="pt-BR" sz="2000" b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72008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INNER JOIN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7983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45" name="Group 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56322164"/>
              </p:ext>
            </p:extLst>
          </p:nvPr>
        </p:nvGraphicFramePr>
        <p:xfrm>
          <a:off x="4860032" y="1836728"/>
          <a:ext cx="4184814" cy="1973580"/>
        </p:xfrm>
        <a:graphic>
          <a:graphicData uri="http://schemas.openxmlformats.org/drawingml/2006/table">
            <a:tbl>
              <a:tblPr/>
              <a:tblGrid>
                <a:gridCol w="1463790"/>
                <a:gridCol w="1180120"/>
                <a:gridCol w="1540904"/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176115" y="987574"/>
            <a:ext cx="8712200" cy="18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dirty="0" err="1"/>
              <a:t>Ex:Selecione</a:t>
            </a:r>
            <a:r>
              <a:rPr lang="pt-BR" altLang="pt-BR" sz="1600" dirty="0"/>
              <a:t> os  nomes  dos </a:t>
            </a:r>
            <a:r>
              <a:rPr lang="pt-BR" altLang="pt-BR" sz="1600" dirty="0" err="1"/>
              <a:t>deptos</a:t>
            </a:r>
            <a:r>
              <a:rPr lang="pt-BR" altLang="pt-BR" sz="1600" dirty="0"/>
              <a:t> e de seus funcionários com os cargos, em ordem alfabética do nome do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e do funcionário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, nome, cargo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A,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 	</a:t>
            </a: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B.cod_depto</a:t>
            </a: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order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by</a:t>
            </a:r>
            <a:r>
              <a:rPr lang="pt-BR" altLang="pt-BR" sz="1600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É equivalente a: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b="1" dirty="0" err="1"/>
              <a:t>Select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nome_depto</a:t>
            </a:r>
            <a:r>
              <a:rPr lang="pt-BR" altLang="pt-BR" sz="1600" b="1" dirty="0"/>
              <a:t>, nome, cargo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b="1" dirty="0"/>
              <a:t>	</a:t>
            </a:r>
            <a:r>
              <a:rPr lang="pt-BR" altLang="pt-BR" sz="1600" b="1" dirty="0" err="1"/>
              <a:t>From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Depto</a:t>
            </a:r>
            <a:r>
              <a:rPr lang="pt-BR" altLang="pt-BR" sz="1600" b="1" dirty="0"/>
              <a:t> A INNER JOIN </a:t>
            </a:r>
            <a:r>
              <a:rPr lang="pt-BR" altLang="pt-BR" sz="1600" b="1" dirty="0" err="1"/>
              <a:t>Funcionario</a:t>
            </a:r>
            <a:r>
              <a:rPr lang="pt-BR" altLang="pt-BR" sz="1600" b="1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b="1" dirty="0"/>
              <a:t> 	ON </a:t>
            </a:r>
            <a:r>
              <a:rPr lang="pt-BR" altLang="pt-BR" sz="1600" b="1" dirty="0" err="1"/>
              <a:t>A.cod_depto</a:t>
            </a:r>
            <a:r>
              <a:rPr lang="pt-BR" altLang="pt-BR" sz="1600" b="1" dirty="0"/>
              <a:t> = </a:t>
            </a:r>
            <a:r>
              <a:rPr lang="pt-BR" altLang="pt-BR" sz="1600" b="1" dirty="0" err="1"/>
              <a:t>B.cod_depto</a:t>
            </a:r>
            <a:endParaRPr lang="pt-BR" altLang="pt-BR" sz="16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b="1" dirty="0"/>
              <a:t>	</a:t>
            </a:r>
            <a:r>
              <a:rPr lang="pt-BR" altLang="pt-BR" sz="1600" b="1" dirty="0" err="1"/>
              <a:t>order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by</a:t>
            </a:r>
            <a:r>
              <a:rPr lang="pt-BR" altLang="pt-BR" sz="1600" b="1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Obs</a:t>
            </a:r>
            <a:r>
              <a:rPr lang="pt-BR" altLang="pt-BR" sz="1600" dirty="0"/>
              <a:t>: INNER JOIN pode ser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substituído apenas pela palavra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JOIN, já que é o </a:t>
            </a:r>
            <a:r>
              <a:rPr lang="pt-BR" altLang="pt-BR" sz="1600" dirty="0" err="1"/>
              <a:t>join</a:t>
            </a:r>
            <a:r>
              <a:rPr lang="pt-BR" altLang="pt-BR" sz="1600" dirty="0"/>
              <a:t> </a:t>
            </a:r>
            <a:r>
              <a:rPr lang="pt-BR" altLang="pt-BR" sz="1600" i="1" dirty="0" smtClean="0"/>
              <a:t>default</a:t>
            </a:r>
            <a:endParaRPr lang="pt-BR" altLang="pt-BR" sz="16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400" dirty="0"/>
              <a:t>			</a:t>
            </a:r>
            <a:endParaRPr lang="pt-BR" altLang="pt-B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72008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INNER JOIN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3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55526"/>
            <a:ext cx="1970413" cy="323850"/>
          </a:xfrm>
        </p:spPr>
        <p:txBody>
          <a:bodyPr/>
          <a:lstStyle/>
          <a:p>
            <a:r>
              <a:rPr lang="pt-BR" altLang="pt-BR" sz="2400" dirty="0" err="1">
                <a:solidFill>
                  <a:schemeClr val="bg1"/>
                </a:solidFill>
              </a:rPr>
              <a:t>Funcionario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71818" name="Group 1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1111687"/>
              </p:ext>
            </p:extLst>
          </p:nvPr>
        </p:nvGraphicFramePr>
        <p:xfrm>
          <a:off x="300240" y="1051916"/>
          <a:ext cx="8569325" cy="1816895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998537"/>
                <a:gridCol w="927100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2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2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01419"/>
              </p:ext>
            </p:extLst>
          </p:nvPr>
        </p:nvGraphicFramePr>
        <p:xfrm>
          <a:off x="323850" y="4443958"/>
          <a:ext cx="8642350" cy="626984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1" name="Text Box 91"/>
          <p:cNvSpPr txBox="1">
            <a:spLocks noChangeArrowheads="1"/>
          </p:cNvSpPr>
          <p:nvPr/>
        </p:nvSpPr>
        <p:spPr bwMode="auto">
          <a:xfrm>
            <a:off x="323850" y="4083918"/>
            <a:ext cx="3598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  <p:graphicFrame>
        <p:nvGraphicFramePr>
          <p:cNvPr id="71821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6178215"/>
              </p:ext>
            </p:extLst>
          </p:nvPr>
        </p:nvGraphicFramePr>
        <p:xfrm>
          <a:off x="323850" y="3147814"/>
          <a:ext cx="8642350" cy="1016556"/>
        </p:xfrm>
        <a:graphic>
          <a:graphicData uri="http://schemas.openxmlformats.org/drawingml/2006/table">
            <a:tbl>
              <a:tblPr/>
              <a:tblGrid>
                <a:gridCol w="2782888"/>
                <a:gridCol w="2927350"/>
                <a:gridCol w="2932112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Num-dependente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0" name="Rectangle 140"/>
          <p:cNvSpPr>
            <a:spLocks noChangeArrowheads="1"/>
          </p:cNvSpPr>
          <p:nvPr/>
        </p:nvSpPr>
        <p:spPr bwMode="auto">
          <a:xfrm>
            <a:off x="358167" y="2868811"/>
            <a:ext cx="8229600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3200">
                <a:solidFill>
                  <a:schemeClr val="tx1"/>
                </a:solidFill>
                <a:latin typeface="Arial" charset="0"/>
              </a:defRPr>
            </a:lvl2pPr>
            <a:lvl3pPr>
              <a:defRPr sz="3200">
                <a:solidFill>
                  <a:schemeClr val="tx1"/>
                </a:solidFill>
                <a:latin typeface="Arial" charset="0"/>
              </a:defRPr>
            </a:lvl3pPr>
            <a:lvl4pPr>
              <a:defRPr sz="3200">
                <a:solidFill>
                  <a:schemeClr val="tx1"/>
                </a:solidFill>
                <a:latin typeface="Arial" charset="0"/>
              </a:defRPr>
            </a:lvl4pPr>
            <a:lvl5pPr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400" dirty="0"/>
              <a:t>Dependente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-41126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Tabelas de Exemplo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73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29733920"/>
              </p:ext>
            </p:extLst>
          </p:nvPr>
        </p:nvGraphicFramePr>
        <p:xfrm>
          <a:off x="5940152" y="1779662"/>
          <a:ext cx="3024462" cy="2593182"/>
        </p:xfrm>
        <a:graphic>
          <a:graphicData uri="http://schemas.openxmlformats.org/drawingml/2006/table">
            <a:tbl>
              <a:tblPr/>
              <a:tblGrid>
                <a:gridCol w="1311611"/>
                <a:gridCol w="1712851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51520" y="915566"/>
            <a:ext cx="8640763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dirty="0" err="1"/>
              <a:t>Ex:Selecione</a:t>
            </a:r>
            <a:r>
              <a:rPr lang="pt-BR" altLang="pt-BR" sz="1600" dirty="0"/>
              <a:t> os  nomes  dos funcionários e de seus dependentes, exibindo também funcionários sem dependentes, em ordem alfabética dos nomes</a:t>
            </a:r>
          </a:p>
          <a:p>
            <a:pPr>
              <a:lnSpc>
                <a:spcPct val="90000"/>
              </a:lnSpc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nome, </a:t>
            </a:r>
            <a:r>
              <a:rPr lang="pt-BR" altLang="pt-BR" sz="1600" dirty="0" err="1"/>
              <a:t>nome_dependente</a:t>
            </a:r>
            <a:r>
              <a:rPr lang="pt-BR" altLang="pt-BR" sz="16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A </a:t>
            </a:r>
            <a:r>
              <a:rPr lang="pt-BR" altLang="pt-BR" sz="1600" b="1" dirty="0"/>
              <a:t>LEFT OUTER JOIN </a:t>
            </a:r>
            <a:r>
              <a:rPr lang="pt-BR" altLang="pt-BR" sz="1600" dirty="0"/>
              <a:t>Dependente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 	ON </a:t>
            </a:r>
            <a:r>
              <a:rPr lang="pt-BR" altLang="pt-BR" sz="1600" dirty="0" err="1"/>
              <a:t>A.matricula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B.matricula</a:t>
            </a: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order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by</a:t>
            </a:r>
            <a:r>
              <a:rPr lang="pt-BR" altLang="pt-BR" sz="1600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 smtClean="0"/>
              <a:t>Pergunta</a:t>
            </a:r>
            <a:r>
              <a:rPr lang="pt-BR" altLang="pt-BR" sz="1600" dirty="0"/>
              <a:t>: Quantos </a:t>
            </a:r>
            <a:r>
              <a:rPr lang="pt-BR" altLang="pt-BR" sz="1600" dirty="0" smtClean="0"/>
              <a:t>registros seriam </a:t>
            </a:r>
            <a:r>
              <a:rPr lang="pt-BR" altLang="pt-BR" sz="1600" dirty="0"/>
              <a:t>exibidos se fosse um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INNER JOIN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O número de registros </a:t>
            </a:r>
            <a:r>
              <a:rPr lang="pt-BR" altLang="pt-BR" sz="1600" dirty="0" smtClean="0"/>
              <a:t>exibidos em </a:t>
            </a:r>
            <a:r>
              <a:rPr lang="pt-BR" altLang="pt-BR" sz="1600" dirty="0"/>
              <a:t>um </a:t>
            </a:r>
            <a:r>
              <a:rPr lang="pt-BR" altLang="pt-BR" sz="1600" dirty="0" err="1"/>
              <a:t>Left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Join</a:t>
            </a:r>
            <a:r>
              <a:rPr lang="pt-BR" altLang="pt-BR" sz="1600" dirty="0"/>
              <a:t> é no mínimo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igual a um </a:t>
            </a:r>
            <a:r>
              <a:rPr lang="pt-BR" altLang="pt-BR" sz="1600" dirty="0" err="1"/>
              <a:t>Inner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Join</a:t>
            </a:r>
            <a:r>
              <a:rPr lang="pt-BR" altLang="pt-BR" sz="1600" dirty="0"/>
              <a:t>, sendo </a:t>
            </a:r>
            <a:r>
              <a:rPr lang="pt-BR" altLang="pt-BR" sz="1600" dirty="0" smtClean="0"/>
              <a:t>na maioria </a:t>
            </a:r>
            <a:r>
              <a:rPr lang="pt-BR" altLang="pt-BR" sz="1600" dirty="0"/>
              <a:t>das vezes maior, pois 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 err="1"/>
              <a:t>Left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Join</a:t>
            </a:r>
            <a:r>
              <a:rPr lang="pt-BR" altLang="pt-BR" sz="1600" dirty="0"/>
              <a:t> engloba o </a:t>
            </a:r>
            <a:r>
              <a:rPr lang="pt-BR" altLang="pt-BR" sz="1600" dirty="0" err="1"/>
              <a:t>Inner</a:t>
            </a:r>
            <a:r>
              <a:rPr lang="pt-BR" altLang="pt-BR" sz="1600" dirty="0"/>
              <a:t> </a:t>
            </a:r>
            <a:r>
              <a:rPr lang="pt-BR" altLang="pt-BR" sz="1600" dirty="0" err="1" smtClean="0"/>
              <a:t>Join</a:t>
            </a:r>
            <a:r>
              <a:rPr lang="pt-BR" altLang="pt-BR" sz="1600" dirty="0" smtClean="0"/>
              <a:t> </a:t>
            </a:r>
            <a:endParaRPr lang="pt-BR" altLang="pt-BR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5328592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LEFT JOIN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1ED8F87-90E7-4FE8-AFF0-96978609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"/>
            <a:ext cx="3419872" cy="9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6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52653422"/>
              </p:ext>
            </p:extLst>
          </p:nvPr>
        </p:nvGraphicFramePr>
        <p:xfrm>
          <a:off x="6012160" y="1923678"/>
          <a:ext cx="3104055" cy="2593182"/>
        </p:xfrm>
        <a:graphic>
          <a:graphicData uri="http://schemas.openxmlformats.org/drawingml/2006/table">
            <a:tbl>
              <a:tblPr/>
              <a:tblGrid>
                <a:gridCol w="1346127"/>
                <a:gridCol w="1757928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107504" y="1059582"/>
            <a:ext cx="7992888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 err="1"/>
              <a:t>Ex</a:t>
            </a:r>
            <a:r>
              <a:rPr lang="pt-BR" altLang="pt-BR" sz="1800" dirty="0" smtClean="0"/>
              <a:t>: Selecione </a:t>
            </a:r>
            <a:r>
              <a:rPr lang="pt-BR" altLang="pt-BR" sz="1800" dirty="0"/>
              <a:t>os  nomes  dos funcionários e de seus dependentes, exibindo também funcionários sem dependentes, em ordem alfabética dos nomes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nome, </a:t>
            </a:r>
            <a:r>
              <a:rPr lang="pt-BR" altLang="pt-BR" sz="1800" dirty="0" err="1"/>
              <a:t>nome_dependente</a:t>
            </a:r>
            <a:r>
              <a:rPr lang="pt-BR" altLang="pt-BR" sz="1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Dependente A </a:t>
            </a:r>
            <a:r>
              <a:rPr lang="pt-BR" altLang="pt-BR" sz="1800" b="1" dirty="0"/>
              <a:t>RIGHT OUTER JOIN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 </a:t>
            </a:r>
            <a:r>
              <a:rPr lang="pt-BR" altLang="pt-BR" sz="1800" dirty="0" smtClean="0"/>
              <a:t>ON </a:t>
            </a:r>
            <a:r>
              <a:rPr lang="pt-BR" altLang="pt-BR" sz="1800" dirty="0" err="1"/>
              <a:t>A.matricula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B.matricula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order</a:t>
            </a:r>
            <a:r>
              <a:rPr lang="pt-BR" altLang="pt-BR" sz="1800" dirty="0" smtClean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smtClean="0"/>
              <a:t>No </a:t>
            </a:r>
            <a:r>
              <a:rPr lang="pt-BR" altLang="pt-BR" sz="1800" dirty="0"/>
              <a:t>RIGHT JOIN, a tabela à </a:t>
            </a:r>
            <a:r>
              <a:rPr lang="pt-BR" altLang="pt-BR" sz="1800" dirty="0" smtClean="0"/>
              <a:t>direita </a:t>
            </a:r>
            <a:r>
              <a:rPr lang="pt-BR" altLang="pt-BR" sz="1800" dirty="0"/>
              <a:t>é quem manda.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smtClean="0"/>
              <a:t>Tabela1 </a:t>
            </a:r>
            <a:r>
              <a:rPr lang="pt-BR" altLang="pt-BR" sz="1800" dirty="0"/>
              <a:t>LEFT JOIN Tabela2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é igual a </a:t>
            </a:r>
            <a:r>
              <a:rPr lang="pt-BR" altLang="pt-BR" sz="1800" dirty="0" smtClean="0"/>
              <a:t>Tabela2 </a:t>
            </a:r>
            <a:r>
              <a:rPr lang="pt-BR" altLang="pt-BR" sz="1800" dirty="0"/>
              <a:t>RIGHT JOIN </a:t>
            </a:r>
            <a:r>
              <a:rPr lang="pt-BR" altLang="pt-BR" sz="1800" dirty="0" smtClean="0"/>
              <a:t>Tabela1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Obs</a:t>
            </a:r>
            <a:r>
              <a:rPr lang="pt-BR" altLang="pt-BR" sz="1600" dirty="0"/>
              <a:t>: Expressão OUTER pode </a:t>
            </a:r>
            <a:r>
              <a:rPr lang="pt-BR" altLang="pt-BR" sz="1600" dirty="0" smtClean="0"/>
              <a:t>ser </a:t>
            </a:r>
            <a:r>
              <a:rPr lang="pt-BR" altLang="pt-BR" sz="1600" dirty="0"/>
              <a:t>suprimida no </a:t>
            </a:r>
            <a:r>
              <a:rPr lang="pt-BR" altLang="pt-BR" sz="1600" dirty="0" err="1"/>
              <a:t>Left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Right</a:t>
            </a:r>
            <a:r>
              <a:rPr lang="pt-BR" altLang="pt-BR" sz="1600" dirty="0"/>
              <a:t> e </a:t>
            </a:r>
            <a:r>
              <a:rPr lang="pt-BR" altLang="pt-BR" sz="1600" dirty="0" err="1" smtClean="0"/>
              <a:t>FullJoins</a:t>
            </a:r>
            <a:r>
              <a:rPr lang="pt-BR" altLang="pt-BR" sz="1600" dirty="0" smtClean="0"/>
              <a:t> </a:t>
            </a: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504056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RIGHT JOIN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B0FAEB0-A615-4146-9493-FBC93C64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0"/>
            <a:ext cx="2821741" cy="9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03598"/>
            <a:ext cx="8568952" cy="3024336"/>
          </a:xfrm>
        </p:spPr>
        <p:txBody>
          <a:bodyPr/>
          <a:lstStyle/>
          <a:p>
            <a:r>
              <a:rPr lang="pt-BR" altLang="pt-BR" sz="2400" dirty="0" smtClean="0"/>
              <a:t>Usados </a:t>
            </a:r>
            <a:r>
              <a:rPr lang="pt-BR" altLang="pt-BR" sz="2400" dirty="0"/>
              <a:t>em </a:t>
            </a:r>
            <a:r>
              <a:rPr lang="pt-BR" altLang="pt-BR" sz="2400" dirty="0" smtClean="0"/>
              <a:t>consultas (SELECT) </a:t>
            </a:r>
            <a:r>
              <a:rPr lang="pt-BR" altLang="pt-BR" sz="2400" dirty="0"/>
              <a:t>que combinam linhas de duas ou mais </a:t>
            </a:r>
            <a:r>
              <a:rPr lang="pt-BR" altLang="pt-BR" sz="2400" dirty="0" smtClean="0"/>
              <a:t>tabelas ou visões.</a:t>
            </a:r>
            <a:endParaRPr lang="pt-BR" altLang="pt-BR" sz="2400" dirty="0"/>
          </a:p>
          <a:p>
            <a:r>
              <a:rPr lang="pt-BR" altLang="pt-BR" sz="2400" dirty="0" smtClean="0"/>
              <a:t>As tabelas e/ou visões são especificadas na </a:t>
            </a:r>
            <a:r>
              <a:rPr lang="pt-BR" altLang="pt-BR" sz="2400" dirty="0"/>
              <a:t>cláusula FROM </a:t>
            </a:r>
            <a:endParaRPr lang="pt-BR" altLang="pt-BR" sz="2400" dirty="0" smtClean="0"/>
          </a:p>
          <a:p>
            <a:r>
              <a:rPr lang="pt-BR" altLang="pt-BR" sz="2400" dirty="0" smtClean="0"/>
              <a:t>As </a:t>
            </a:r>
            <a:r>
              <a:rPr lang="pt-BR" altLang="pt-BR" sz="2400" dirty="0"/>
              <a:t>condições de ligação </a:t>
            </a:r>
            <a:r>
              <a:rPr lang="pt-BR" altLang="pt-BR" sz="2400" dirty="0" smtClean="0"/>
              <a:t>são especificadas na cláusula </a:t>
            </a:r>
            <a:r>
              <a:rPr lang="pt-BR" altLang="pt-BR" sz="2400" dirty="0"/>
              <a:t>WHERE</a:t>
            </a:r>
            <a:r>
              <a:rPr lang="pt-BR" altLang="pt-BR" sz="2400" dirty="0" smtClean="0"/>
              <a:t>.</a:t>
            </a:r>
            <a:r>
              <a:rPr lang="pt-BR" altLang="pt-BR" sz="2400" dirty="0"/>
              <a:t> A ligação </a:t>
            </a:r>
            <a:r>
              <a:rPr lang="pt-BR" altLang="pt-BR" sz="2400" dirty="0" smtClean="0"/>
              <a:t>é usualmente feita </a:t>
            </a:r>
            <a:r>
              <a:rPr lang="pt-BR" altLang="pt-BR" sz="2400" dirty="0"/>
              <a:t>através do relacionamento da chave primária com a chave estrangeira e é denominada condição de junção.</a:t>
            </a:r>
          </a:p>
          <a:p>
            <a:r>
              <a:rPr lang="pt-BR" altLang="pt-BR" sz="2400" dirty="0" smtClean="0"/>
              <a:t>A </a:t>
            </a:r>
            <a:r>
              <a:rPr lang="pt-BR" altLang="pt-BR" sz="2400" dirty="0"/>
              <a:t>junção é um subconjunto do </a:t>
            </a:r>
            <a:r>
              <a:rPr lang="pt-BR" altLang="pt-BR" sz="2400" b="1" dirty="0"/>
              <a:t>produto cartesiano</a:t>
            </a:r>
            <a:r>
              <a:rPr lang="pt-BR" altLang="pt-BR" dirty="0"/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9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2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24583586"/>
              </p:ext>
            </p:extLst>
          </p:nvPr>
        </p:nvGraphicFramePr>
        <p:xfrm>
          <a:off x="6660232" y="1707654"/>
          <a:ext cx="2487128" cy="2918223"/>
        </p:xfrm>
        <a:graphic>
          <a:graphicData uri="http://schemas.openxmlformats.org/drawingml/2006/table">
            <a:tbl>
              <a:tblPr/>
              <a:tblGrid>
                <a:gridCol w="1584176"/>
                <a:gridCol w="90295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Informática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Informática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Informática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Informática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Patrimonio</a:t>
                      </a: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Joaquim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107504" y="1131590"/>
            <a:ext cx="7056784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 err="1"/>
              <a:t>Ex:Selecione</a:t>
            </a:r>
            <a:r>
              <a:rPr lang="pt-BR" altLang="pt-BR" sz="1800" dirty="0"/>
              <a:t> os  nomes  dos departamentos e dos funcionários, exibindo departamentos sem funcionários e também funcionários sem departamentos, em ordem alfabética dos nomes</a:t>
            </a:r>
          </a:p>
          <a:p>
            <a:pPr>
              <a:lnSpc>
                <a:spcPct val="90000"/>
              </a:lnSpc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nome_depto</a:t>
            </a:r>
            <a:r>
              <a:rPr lang="pt-BR" altLang="pt-BR" sz="1800" dirty="0"/>
              <a:t>, nome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A FULL OUTER JOIN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 	ON </a:t>
            </a:r>
            <a:r>
              <a:rPr lang="pt-BR" altLang="pt-BR" sz="1800" dirty="0" err="1"/>
              <a:t>A.cod_depto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B.cod_depto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order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Resultado: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/>
              <a:t>Full</a:t>
            </a:r>
            <a:r>
              <a:rPr lang="pt-BR" altLang="pt-BR" sz="1800" dirty="0"/>
              <a:t> </a:t>
            </a:r>
            <a:r>
              <a:rPr lang="pt-BR" altLang="pt-BR" sz="1800" dirty="0" err="1"/>
              <a:t>Join</a:t>
            </a:r>
            <a:r>
              <a:rPr lang="pt-BR" altLang="pt-BR" sz="1800" dirty="0"/>
              <a:t> é a soma do </a:t>
            </a:r>
            <a:r>
              <a:rPr lang="pt-BR" altLang="pt-BR" sz="1800" dirty="0" err="1"/>
              <a:t>Left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Join</a:t>
            </a:r>
            <a:r>
              <a:rPr lang="pt-BR" altLang="pt-BR" sz="1800" dirty="0"/>
              <a:t> </a:t>
            </a:r>
            <a:r>
              <a:rPr lang="pt-BR" altLang="pt-BR" sz="1800" dirty="0" smtClean="0"/>
              <a:t>com o </a:t>
            </a:r>
            <a:r>
              <a:rPr lang="pt-BR" altLang="pt-BR" sz="1800" dirty="0" err="1"/>
              <a:t>Right</a:t>
            </a:r>
            <a:r>
              <a:rPr lang="pt-BR" altLang="pt-BR" sz="1800" dirty="0"/>
              <a:t> </a:t>
            </a:r>
            <a:r>
              <a:rPr lang="pt-BR" altLang="pt-BR" sz="1800" dirty="0" err="1" smtClean="0"/>
              <a:t>Join</a:t>
            </a:r>
            <a:r>
              <a:rPr lang="pt-BR" altLang="pt-BR" sz="18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Full</a:t>
            </a:r>
            <a:r>
              <a:rPr lang="pt-BR" altLang="pt-BR" sz="1800" dirty="0" smtClean="0"/>
              <a:t> </a:t>
            </a:r>
            <a:r>
              <a:rPr lang="pt-BR" altLang="pt-BR" sz="1800" dirty="0" err="1"/>
              <a:t>Join</a:t>
            </a:r>
            <a:r>
              <a:rPr lang="pt-BR" altLang="pt-BR" sz="1800" dirty="0"/>
              <a:t> é diferente do Produto cartesiano pois não gera combinações </a:t>
            </a:r>
            <a:r>
              <a:rPr lang="pt-BR" altLang="pt-BR" sz="1800" dirty="0" smtClean="0"/>
              <a:t>aleatórias</a:t>
            </a:r>
            <a:endParaRPr lang="pt-BR" altLang="pt-B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5616624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FULL JOIN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667175F-6C6A-429E-878A-46DFCA3F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1" y="-27798"/>
            <a:ext cx="2051720" cy="10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68004"/>
            <a:ext cx="8569325" cy="2914650"/>
          </a:xfrm>
        </p:spPr>
        <p:txBody>
          <a:bodyPr/>
          <a:lstStyle/>
          <a:p>
            <a:r>
              <a:rPr lang="pt-BR" altLang="pt-BR" sz="2400" dirty="0" smtClean="0"/>
              <a:t>Agrega </a:t>
            </a:r>
            <a:r>
              <a:rPr lang="pt-BR" altLang="pt-BR" sz="2400" dirty="0"/>
              <a:t>resultados de comandos SELECT. Deve existir compatibilidade de colunas e as linhas duplicadas são desprezadas. </a:t>
            </a:r>
            <a:endParaRPr lang="pt-BR" altLang="pt-BR" sz="2400" dirty="0" smtClean="0"/>
          </a:p>
          <a:p>
            <a:r>
              <a:rPr lang="pt-BR" altLang="pt-BR" sz="2400" dirty="0"/>
              <a:t>UNION ALL: não elimina </a:t>
            </a:r>
            <a:r>
              <a:rPr lang="pt-BR" altLang="pt-BR" sz="2400" dirty="0" err="1"/>
              <a:t>tuplas</a:t>
            </a:r>
            <a:r>
              <a:rPr lang="pt-BR" altLang="pt-BR" sz="2400" dirty="0"/>
              <a:t> duplicadas</a:t>
            </a:r>
          </a:p>
          <a:p>
            <a:r>
              <a:rPr lang="pt-BR" altLang="pt-BR" sz="2400" dirty="0" smtClean="0"/>
              <a:t>Equivale </a:t>
            </a:r>
            <a:r>
              <a:rPr lang="pt-BR" altLang="pt-BR" sz="2400" dirty="0"/>
              <a:t>a operação de união da teoria dos conjuntos. Pode atuar em tabelas diferentes desde que a compatibilidade seja respeitada.</a:t>
            </a:r>
          </a:p>
          <a:p>
            <a:endParaRPr lang="pt-BR" altLang="pt-BR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064896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UNION (União)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0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915566"/>
            <a:ext cx="8928992" cy="7548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1600" dirty="0" err="1"/>
              <a:t>Ex:Selecione</a:t>
            </a:r>
            <a:r>
              <a:rPr lang="pt-BR" altLang="pt-BR" sz="1600" dirty="0"/>
              <a:t> os  nomes e estados dos funcionários de MG e do RJ, marcando os de MG com um asterisco</a:t>
            </a:r>
          </a:p>
          <a:p>
            <a:pPr>
              <a:lnSpc>
                <a:spcPct val="90000"/>
              </a:lnSpc>
            </a:pPr>
            <a:r>
              <a:rPr lang="pt-BR" altLang="pt-BR" sz="1600" dirty="0" err="1"/>
              <a:t>Select</a:t>
            </a:r>
            <a:r>
              <a:rPr lang="pt-BR" altLang="pt-BR" sz="1600" dirty="0"/>
              <a:t> nome, estado, ‘*’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where</a:t>
            </a:r>
            <a:r>
              <a:rPr lang="pt-BR" altLang="pt-BR" sz="1600" dirty="0"/>
              <a:t> estado = ‘MG’ UNION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nome, estado, ‘ ‘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where</a:t>
            </a:r>
            <a:r>
              <a:rPr lang="pt-BR" altLang="pt-BR" sz="1600" dirty="0"/>
              <a:t> estado = ‘RJ’</a:t>
            </a:r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graphicFrame>
        <p:nvGraphicFramePr>
          <p:cNvPr id="75900" name="Group 12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66270370"/>
              </p:ext>
            </p:extLst>
          </p:nvPr>
        </p:nvGraphicFramePr>
        <p:xfrm>
          <a:off x="251520" y="1995686"/>
          <a:ext cx="8569325" cy="184233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100" marB="35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96" name="Group 12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01931075"/>
              </p:ext>
            </p:extLst>
          </p:nvPr>
        </p:nvGraphicFramePr>
        <p:xfrm>
          <a:off x="1187624" y="3857863"/>
          <a:ext cx="5113337" cy="1285637"/>
        </p:xfrm>
        <a:graphic>
          <a:graphicData uri="http://schemas.openxmlformats.org/drawingml/2006/table">
            <a:tbl>
              <a:tblPr/>
              <a:tblGrid>
                <a:gridCol w="1704975"/>
                <a:gridCol w="1703387"/>
                <a:gridCol w="17049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altLang="pt-B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064896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UNION (União)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03598"/>
            <a:ext cx="8534400" cy="3257550"/>
          </a:xfrm>
        </p:spPr>
        <p:txBody>
          <a:bodyPr/>
          <a:lstStyle/>
          <a:p>
            <a:pPr lvl="1">
              <a:buFontTx/>
              <a:buNone/>
            </a:pPr>
            <a:r>
              <a:rPr lang="pt-BR" altLang="pt-BR" sz="2200" dirty="0"/>
              <a:t>Selecione os funcionários recém-admitidos com uma mensagem de Bem-Vindo e os que completaram 5 anos de casa com Parabéns</a:t>
            </a:r>
          </a:p>
          <a:p>
            <a:pPr lvl="1">
              <a:buFontTx/>
              <a:buNone/>
            </a:pPr>
            <a:r>
              <a:rPr lang="pt-BR" altLang="pt-BR" sz="1800" dirty="0"/>
              <a:t>SELECT MATRIC_TEMP, NOME, ‘BEM-VINDO’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800" dirty="0"/>
              <a:t>FROM ENTREVISTAS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800" dirty="0"/>
              <a:t>WHERE POSICAO = ‘ADM’  AND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dirty="0"/>
              <a:t>UNION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dirty="0"/>
              <a:t>SELECT MATRICULA, NOME, ‘PARABENS’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dirty="0"/>
              <a:t>FROM FUNCIONARIOS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800" dirty="0"/>
              <a:t>WHERE ANOS = 5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800" dirty="0"/>
              <a:t>ORDER BY 2</a:t>
            </a:r>
            <a:endParaRPr lang="pt-BR" altLang="pt-BR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064896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UNION (União)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5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55220"/>
            <a:ext cx="3384376" cy="200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Produto Cartesiano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86852"/>
            <a:ext cx="5450604" cy="250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4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55526"/>
            <a:ext cx="1970413" cy="323850"/>
          </a:xfrm>
        </p:spPr>
        <p:txBody>
          <a:bodyPr/>
          <a:lstStyle/>
          <a:p>
            <a:r>
              <a:rPr lang="pt-BR" altLang="pt-BR" sz="2400" dirty="0" err="1">
                <a:solidFill>
                  <a:schemeClr val="bg1"/>
                </a:solidFill>
              </a:rPr>
              <a:t>Funcionario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71818" name="Group 1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313922"/>
              </p:ext>
            </p:extLst>
          </p:nvPr>
        </p:nvGraphicFramePr>
        <p:xfrm>
          <a:off x="300240" y="1051916"/>
          <a:ext cx="8569325" cy="1816895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998537"/>
                <a:gridCol w="927100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2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2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0610"/>
              </p:ext>
            </p:extLst>
          </p:nvPr>
        </p:nvGraphicFramePr>
        <p:xfrm>
          <a:off x="323850" y="4443958"/>
          <a:ext cx="8642350" cy="626984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1" name="Text Box 91"/>
          <p:cNvSpPr txBox="1">
            <a:spLocks noChangeArrowheads="1"/>
          </p:cNvSpPr>
          <p:nvPr/>
        </p:nvSpPr>
        <p:spPr bwMode="auto">
          <a:xfrm>
            <a:off x="323850" y="4083918"/>
            <a:ext cx="3598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  <p:graphicFrame>
        <p:nvGraphicFramePr>
          <p:cNvPr id="71821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1461952"/>
              </p:ext>
            </p:extLst>
          </p:nvPr>
        </p:nvGraphicFramePr>
        <p:xfrm>
          <a:off x="323850" y="3147814"/>
          <a:ext cx="8642350" cy="1016556"/>
        </p:xfrm>
        <a:graphic>
          <a:graphicData uri="http://schemas.openxmlformats.org/drawingml/2006/table">
            <a:tbl>
              <a:tblPr/>
              <a:tblGrid>
                <a:gridCol w="2782888"/>
                <a:gridCol w="2927350"/>
                <a:gridCol w="2932112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Num-dependente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0" name="Rectangle 140"/>
          <p:cNvSpPr>
            <a:spLocks noChangeArrowheads="1"/>
          </p:cNvSpPr>
          <p:nvPr/>
        </p:nvSpPr>
        <p:spPr bwMode="auto">
          <a:xfrm>
            <a:off x="358167" y="2868811"/>
            <a:ext cx="8229600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3200">
                <a:solidFill>
                  <a:schemeClr val="tx1"/>
                </a:solidFill>
                <a:latin typeface="Arial" charset="0"/>
              </a:defRPr>
            </a:lvl2pPr>
            <a:lvl3pPr>
              <a:defRPr sz="3200">
                <a:solidFill>
                  <a:schemeClr val="tx1"/>
                </a:solidFill>
                <a:latin typeface="Arial" charset="0"/>
              </a:defRPr>
            </a:lvl3pPr>
            <a:lvl4pPr>
              <a:defRPr sz="3200">
                <a:solidFill>
                  <a:schemeClr val="tx1"/>
                </a:solidFill>
                <a:latin typeface="Arial" charset="0"/>
              </a:defRPr>
            </a:lvl4pPr>
            <a:lvl5pPr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400" dirty="0"/>
              <a:t>Dependente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-41126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Tabelas de Exemplo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34" name="Group 7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9879526"/>
              </p:ext>
            </p:extLst>
          </p:nvPr>
        </p:nvGraphicFramePr>
        <p:xfrm>
          <a:off x="5940152" y="1155641"/>
          <a:ext cx="3048000" cy="3268980"/>
        </p:xfrm>
        <a:graphic>
          <a:graphicData uri="http://schemas.openxmlformats.org/drawingml/2006/table">
            <a:tbl>
              <a:tblPr/>
              <a:tblGrid>
                <a:gridCol w="1687513"/>
                <a:gridCol w="1360487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  <a:endParaRPr kumimoji="0" lang="pt-BR" alt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179512" y="1168004"/>
            <a:ext cx="5544616" cy="327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altLang="pt-BR" sz="1600" dirty="0" smtClean="0"/>
              <a:t>Os </a:t>
            </a:r>
            <a:r>
              <a:rPr lang="pt-BR" altLang="pt-BR" sz="1600" dirty="0"/>
              <a:t>registros são relacionados sem levar em consideração as chaves estrangeiras, gerando todas as combinações possíveis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altLang="pt-BR" sz="1600" dirty="0" err="1"/>
              <a:t>Qtde_registros</a:t>
            </a:r>
            <a:r>
              <a:rPr lang="pt-BR" altLang="pt-BR" sz="1600" dirty="0"/>
              <a:t> do produto cartesiano = </a:t>
            </a:r>
            <a:r>
              <a:rPr lang="pt-BR" altLang="pt-BR" sz="1600" dirty="0" err="1"/>
              <a:t>Qtde_registros</a:t>
            </a:r>
            <a:r>
              <a:rPr lang="pt-BR" altLang="pt-BR" sz="1600" dirty="0"/>
              <a:t> da tabela A X </a:t>
            </a:r>
            <a:r>
              <a:rPr lang="pt-BR" altLang="pt-BR" sz="1600" dirty="0" err="1"/>
              <a:t>Qtde_registros</a:t>
            </a:r>
            <a:r>
              <a:rPr lang="pt-BR" altLang="pt-BR" sz="1600" dirty="0"/>
              <a:t> da Tabela B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altLang="pt-BR" sz="1600" dirty="0"/>
              <a:t>No exemplo, 12 = 6 X 2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pt-BR" altLang="pt-BR" sz="16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altLang="pt-BR" sz="1600" dirty="0"/>
              <a:t>Por isso, cuidado deve ser tomado para não esquecer a condição de junção, pois sem a mesma o comando é executado, mas traz o produto cartesiano.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pt-BR" altLang="pt-BR" sz="16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pt-BR" altLang="pt-BR" sz="1600" b="1" dirty="0"/>
              <a:t>	</a:t>
            </a:r>
            <a:r>
              <a:rPr lang="pt-BR" altLang="pt-BR" sz="1600" b="1" dirty="0" err="1"/>
              <a:t>Select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nome_depto</a:t>
            </a:r>
            <a:r>
              <a:rPr lang="pt-BR" altLang="pt-BR" sz="1600" b="1" dirty="0"/>
              <a:t>, nome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pt-BR" altLang="pt-BR" sz="1600" b="1" dirty="0"/>
              <a:t>	</a:t>
            </a:r>
            <a:r>
              <a:rPr lang="pt-BR" altLang="pt-BR" sz="1600" b="1" dirty="0" err="1"/>
              <a:t>From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Depto</a:t>
            </a:r>
            <a:r>
              <a:rPr lang="pt-BR" altLang="pt-BR" sz="1600" b="1" dirty="0"/>
              <a:t> A, </a:t>
            </a:r>
            <a:r>
              <a:rPr lang="pt-BR" altLang="pt-BR" sz="1600" b="1" dirty="0" err="1"/>
              <a:t>Funcionario</a:t>
            </a:r>
            <a:r>
              <a:rPr lang="pt-BR" altLang="pt-BR" sz="1600" b="1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600" dirty="0"/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Produto Cartesiano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9EEE335-5656-4EC1-9792-7920AF6889BB}"/>
              </a:ext>
            </a:extLst>
          </p:cNvPr>
          <p:cNvSpPr txBox="1"/>
          <p:nvPr/>
        </p:nvSpPr>
        <p:spPr>
          <a:xfrm>
            <a:off x="822961" y="1519518"/>
            <a:ext cx="7586402" cy="18697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colunas</a:t>
            </a:r>
            <a:r>
              <a:rPr lang="en-US" sz="2400" dirty="0"/>
              <a:t>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nome</a:t>
            </a:r>
            <a:r>
              <a:rPr lang="en-US" sz="2400" dirty="0"/>
              <a:t>, </a:t>
            </a:r>
            <a:r>
              <a:rPr lang="en-US" sz="2400" dirty="0" err="1"/>
              <a:t>desde</a:t>
            </a:r>
            <a:r>
              <a:rPr lang="en-US" sz="2400" dirty="0"/>
              <a:t> que </a:t>
            </a:r>
            <a:r>
              <a:rPr lang="en-US" sz="2400" dirty="0" err="1"/>
              <a:t>estejam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tabelas</a:t>
            </a:r>
            <a:r>
              <a:rPr lang="en-US" sz="2400" dirty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nome da coluna </a:t>
            </a:r>
            <a:r>
              <a:rPr lang="pt-BR" sz="2400" dirty="0" smtClean="0"/>
              <a:t>é então prefixado com </a:t>
            </a:r>
            <a:r>
              <a:rPr lang="pt-BR" sz="2400" dirty="0"/>
              <a:t>o nome da </a:t>
            </a:r>
            <a:r>
              <a:rPr lang="pt-BR" sz="2400" dirty="0" smtClean="0"/>
              <a:t>tabela.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D92504C-822B-413A-A5F9-C8443ED75881}"/>
              </a:ext>
            </a:extLst>
          </p:cNvPr>
          <p:cNvSpPr txBox="1"/>
          <p:nvPr/>
        </p:nvSpPr>
        <p:spPr>
          <a:xfrm>
            <a:off x="1897236" y="3296928"/>
            <a:ext cx="5443370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SELECT </a:t>
            </a:r>
            <a:r>
              <a:rPr lang="en-US" sz="2100" b="1" dirty="0" err="1"/>
              <a:t>empregado.nome</a:t>
            </a:r>
            <a:r>
              <a:rPr lang="en-US" sz="2100" b="1" dirty="0"/>
              <a:t>, </a:t>
            </a:r>
            <a:r>
              <a:rPr lang="en-US" sz="2100" b="1" dirty="0" err="1"/>
              <a:t>departamento.nome</a:t>
            </a:r>
            <a:endParaRPr lang="en-US" sz="2100" b="1" dirty="0"/>
          </a:p>
          <a:p>
            <a:r>
              <a:rPr lang="en-US" sz="2100" dirty="0"/>
              <a:t>FROM </a:t>
            </a:r>
            <a:r>
              <a:rPr lang="en-US" sz="2100" dirty="0" err="1"/>
              <a:t>funcionario</a:t>
            </a:r>
            <a:r>
              <a:rPr lang="en-US" sz="2100" dirty="0"/>
              <a:t>, </a:t>
            </a:r>
            <a:r>
              <a:rPr lang="en-US" sz="2100" dirty="0" err="1"/>
              <a:t>departamento</a:t>
            </a:r>
            <a:endParaRPr lang="en-US" sz="2100" dirty="0"/>
          </a:p>
          <a:p>
            <a:r>
              <a:rPr lang="en-US" sz="2100" dirty="0"/>
              <a:t>WHERE </a:t>
            </a:r>
            <a:r>
              <a:rPr lang="en-US" sz="2100" dirty="0" err="1"/>
              <a:t>funcionario.dep_id</a:t>
            </a:r>
            <a:r>
              <a:rPr lang="en-US" sz="2100" dirty="0"/>
              <a:t>=departamento.id;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sz="3600" dirty="0" smtClean="0">
                <a:solidFill>
                  <a:schemeClr val="bg1"/>
                </a:solidFill>
              </a:rPr>
              <a:t>Junções: Nomes de Atributos Ambíguos</a:t>
            </a:r>
            <a:endParaRPr lang="pt-BR" altLang="pt-BR" sz="36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3590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9EEE335-5656-4EC1-9792-7920AF6889BB}"/>
              </a:ext>
            </a:extLst>
          </p:cNvPr>
          <p:cNvSpPr txBox="1"/>
          <p:nvPr/>
        </p:nvSpPr>
        <p:spPr>
          <a:xfrm>
            <a:off x="323528" y="1203598"/>
            <a:ext cx="8424936" cy="265457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Nas consultas com JOIN, colunas de quaisquer tabelas podem ser selecionadas</a:t>
            </a:r>
            <a:r>
              <a:rPr lang="pt-BR" sz="2100" dirty="0" smtClean="0"/>
              <a:t>. Pode-se </a:t>
            </a:r>
            <a:r>
              <a:rPr lang="pt-BR" sz="2100" dirty="0"/>
              <a:t>utilizar apelidos (ALIAS) para os nomes das tabelas. Se um campo aparece nas 2 tabelas e é selecionado, é preciso informar de qual tabela o mesmo será exibido.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/>
              <a:t>Apelidos</a:t>
            </a:r>
            <a:r>
              <a:rPr lang="en-US" sz="2100" dirty="0" smtClean="0"/>
              <a:t> </a:t>
            </a:r>
            <a:r>
              <a:rPr lang="en-US" sz="2100" dirty="0" err="1"/>
              <a:t>podem</a:t>
            </a:r>
            <a:r>
              <a:rPr lang="en-US" sz="2100" dirty="0"/>
              <a:t> </a:t>
            </a:r>
            <a:r>
              <a:rPr lang="en-US" sz="2100" dirty="0" err="1"/>
              <a:t>ser</a:t>
            </a:r>
            <a:r>
              <a:rPr lang="en-US" sz="2100" dirty="0"/>
              <a:t> </a:t>
            </a:r>
            <a:r>
              <a:rPr lang="en-US" sz="2100" dirty="0" err="1"/>
              <a:t>criados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qualquer</a:t>
            </a:r>
            <a:r>
              <a:rPr lang="en-US" sz="2100" dirty="0"/>
              <a:t> </a:t>
            </a:r>
            <a:r>
              <a:rPr lang="en-US" sz="2100" dirty="0" err="1"/>
              <a:t>consulta</a:t>
            </a:r>
            <a:r>
              <a:rPr lang="en-US" sz="2100" dirty="0"/>
              <a:t> SQL, </a:t>
            </a:r>
            <a:r>
              <a:rPr lang="en-US" sz="2100" dirty="0" err="1"/>
              <a:t>mesmo</a:t>
            </a:r>
            <a:r>
              <a:rPr lang="en-US" sz="2100" dirty="0"/>
              <a:t> que a </a:t>
            </a:r>
            <a:r>
              <a:rPr lang="en-US" sz="2100" dirty="0" err="1"/>
              <a:t>tabela</a:t>
            </a:r>
            <a:r>
              <a:rPr lang="en-US" sz="2100" dirty="0"/>
              <a:t> </a:t>
            </a:r>
            <a:r>
              <a:rPr lang="en-US" sz="2100" dirty="0" err="1"/>
              <a:t>não</a:t>
            </a:r>
            <a:r>
              <a:rPr lang="en-US" sz="2100" dirty="0"/>
              <a:t> </a:t>
            </a:r>
            <a:r>
              <a:rPr lang="en-US" sz="2100" dirty="0" err="1"/>
              <a:t>seja</a:t>
            </a:r>
            <a:r>
              <a:rPr lang="en-US" sz="2100" dirty="0"/>
              <a:t> </a:t>
            </a:r>
            <a:r>
              <a:rPr lang="en-US" sz="2100" dirty="0" err="1"/>
              <a:t>referenciada</a:t>
            </a:r>
            <a:r>
              <a:rPr lang="en-US" sz="2100" dirty="0"/>
              <a:t> </a:t>
            </a:r>
            <a:r>
              <a:rPr lang="en-US" sz="2100" dirty="0" err="1"/>
              <a:t>mais</a:t>
            </a:r>
            <a:r>
              <a:rPr lang="en-US" sz="2100" dirty="0"/>
              <a:t> de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vez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Facilita</a:t>
            </a:r>
            <a:r>
              <a:rPr lang="en-US" sz="2100" dirty="0"/>
              <a:t> a </a:t>
            </a:r>
            <a:r>
              <a:rPr lang="en-US" sz="2100" dirty="0" err="1"/>
              <a:t>escrita</a:t>
            </a:r>
            <a:r>
              <a:rPr lang="en-US" sz="2100" dirty="0"/>
              <a:t> da </a:t>
            </a:r>
            <a:r>
              <a:rPr lang="en-US" sz="2100" dirty="0" err="1"/>
              <a:t>consulta</a:t>
            </a:r>
            <a:endParaRPr lang="pt-BR" sz="2100" dirty="0"/>
          </a:p>
          <a:p>
            <a:endParaRPr lang="pt-BR" sz="21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D92504C-822B-413A-A5F9-C8443ED75881}"/>
              </a:ext>
            </a:extLst>
          </p:cNvPr>
          <p:cNvSpPr txBox="1"/>
          <p:nvPr/>
        </p:nvSpPr>
        <p:spPr>
          <a:xfrm>
            <a:off x="1531921" y="3579862"/>
            <a:ext cx="6008150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SELECT </a:t>
            </a:r>
            <a:r>
              <a:rPr lang="en-US" sz="2100" b="1" dirty="0" err="1"/>
              <a:t>F.Pnome</a:t>
            </a:r>
            <a:r>
              <a:rPr lang="en-US" sz="2100" b="1" dirty="0"/>
              <a:t>, </a:t>
            </a:r>
            <a:r>
              <a:rPr lang="en-US" sz="2100" b="1" dirty="0" err="1"/>
              <a:t>F.Unome</a:t>
            </a:r>
            <a:endParaRPr lang="en-US" sz="2100" b="1" dirty="0"/>
          </a:p>
          <a:p>
            <a:r>
              <a:rPr lang="en-US" sz="2100" dirty="0"/>
              <a:t>FROM </a:t>
            </a:r>
            <a:r>
              <a:rPr lang="en-US" sz="2100" b="1" dirty="0" err="1"/>
              <a:t>funcionario</a:t>
            </a:r>
            <a:r>
              <a:rPr lang="en-US" sz="2100" b="1" dirty="0"/>
              <a:t> F, </a:t>
            </a:r>
            <a:r>
              <a:rPr lang="en-US" sz="2100" b="1" dirty="0" err="1"/>
              <a:t>departamento</a:t>
            </a:r>
            <a:r>
              <a:rPr lang="en-US" sz="2100" b="1" dirty="0"/>
              <a:t> D</a:t>
            </a:r>
          </a:p>
          <a:p>
            <a:r>
              <a:rPr lang="en-US" sz="2100" dirty="0"/>
              <a:t>WHERE </a:t>
            </a:r>
            <a:r>
              <a:rPr lang="en-US" sz="2100" dirty="0" err="1"/>
              <a:t>D.Dnome</a:t>
            </a:r>
            <a:r>
              <a:rPr lang="en-US" sz="2100" dirty="0"/>
              <a:t>=‘</a:t>
            </a:r>
            <a:r>
              <a:rPr lang="en-US" sz="2100" dirty="0" err="1"/>
              <a:t>Pesquisa</a:t>
            </a:r>
            <a:r>
              <a:rPr lang="en-US" sz="2100" dirty="0"/>
              <a:t>’ AND </a:t>
            </a:r>
            <a:r>
              <a:rPr lang="en-US" sz="2100" dirty="0" err="1"/>
              <a:t>D.Dnumero</a:t>
            </a:r>
            <a:r>
              <a:rPr lang="en-US" sz="2100" dirty="0"/>
              <a:t>=</a:t>
            </a:r>
            <a:r>
              <a:rPr lang="en-US" sz="2100" dirty="0" err="1"/>
              <a:t>F.Dnr</a:t>
            </a:r>
            <a:r>
              <a:rPr lang="en-US" sz="2100" dirty="0"/>
              <a:t>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sz="3600" dirty="0" smtClean="0">
                <a:solidFill>
                  <a:schemeClr val="bg1"/>
                </a:solidFill>
              </a:rPr>
              <a:t>Junções: Apelidos</a:t>
            </a:r>
            <a:endParaRPr lang="pt-BR" alt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Adaptado de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383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55526"/>
            <a:ext cx="1970413" cy="323850"/>
          </a:xfrm>
        </p:spPr>
        <p:txBody>
          <a:bodyPr/>
          <a:lstStyle/>
          <a:p>
            <a:r>
              <a:rPr lang="pt-BR" altLang="pt-BR" sz="2400" dirty="0" err="1">
                <a:solidFill>
                  <a:schemeClr val="bg1"/>
                </a:solidFill>
              </a:rPr>
              <a:t>Funcionario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71818" name="Group 1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6346188"/>
              </p:ext>
            </p:extLst>
          </p:nvPr>
        </p:nvGraphicFramePr>
        <p:xfrm>
          <a:off x="300240" y="1051916"/>
          <a:ext cx="8569325" cy="1816895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998537"/>
                <a:gridCol w="927100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2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2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4137"/>
              </p:ext>
            </p:extLst>
          </p:nvPr>
        </p:nvGraphicFramePr>
        <p:xfrm>
          <a:off x="323850" y="4443958"/>
          <a:ext cx="8642350" cy="626984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depto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1" name="Text Box 91"/>
          <p:cNvSpPr txBox="1">
            <a:spLocks noChangeArrowheads="1"/>
          </p:cNvSpPr>
          <p:nvPr/>
        </p:nvSpPr>
        <p:spPr bwMode="auto">
          <a:xfrm>
            <a:off x="323850" y="4083918"/>
            <a:ext cx="3598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  <p:graphicFrame>
        <p:nvGraphicFramePr>
          <p:cNvPr id="71821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026913"/>
              </p:ext>
            </p:extLst>
          </p:nvPr>
        </p:nvGraphicFramePr>
        <p:xfrm>
          <a:off x="323850" y="3147814"/>
          <a:ext cx="8642350" cy="1016556"/>
        </p:xfrm>
        <a:graphic>
          <a:graphicData uri="http://schemas.openxmlformats.org/drawingml/2006/table">
            <a:tbl>
              <a:tblPr/>
              <a:tblGrid>
                <a:gridCol w="2782888"/>
                <a:gridCol w="2927350"/>
                <a:gridCol w="2932112"/>
              </a:tblGrid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Num-dependente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Nome-dependente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Gabriel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Guilherme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0" name="Rectangle 140"/>
          <p:cNvSpPr>
            <a:spLocks noChangeArrowheads="1"/>
          </p:cNvSpPr>
          <p:nvPr/>
        </p:nvSpPr>
        <p:spPr bwMode="auto">
          <a:xfrm>
            <a:off x="358167" y="2868811"/>
            <a:ext cx="8229600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3200">
                <a:solidFill>
                  <a:schemeClr val="tx1"/>
                </a:solidFill>
                <a:latin typeface="Arial" charset="0"/>
              </a:defRPr>
            </a:lvl2pPr>
            <a:lvl3pPr>
              <a:defRPr sz="3200">
                <a:solidFill>
                  <a:schemeClr val="tx1"/>
                </a:solidFill>
                <a:latin typeface="Arial" charset="0"/>
              </a:defRPr>
            </a:lvl3pPr>
            <a:lvl4pPr>
              <a:defRPr sz="3200">
                <a:solidFill>
                  <a:schemeClr val="tx1"/>
                </a:solidFill>
                <a:latin typeface="Arial" charset="0"/>
              </a:defRPr>
            </a:lvl4pPr>
            <a:lvl5pPr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400" dirty="0"/>
              <a:t>Dependente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-41126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Tabelas de Exemplo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3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17" name="Group 11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33786965"/>
              </p:ext>
            </p:extLst>
          </p:nvPr>
        </p:nvGraphicFramePr>
        <p:xfrm>
          <a:off x="4211960" y="2283718"/>
          <a:ext cx="4824412" cy="2264570"/>
        </p:xfrm>
        <a:graphic>
          <a:graphicData uri="http://schemas.openxmlformats.org/drawingml/2006/table">
            <a:tbl>
              <a:tblPr/>
              <a:tblGrid>
                <a:gridCol w="1687512"/>
                <a:gridCol w="1360488"/>
                <a:gridCol w="177641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919" name="Rectangle 119"/>
          <p:cNvSpPr>
            <a:spLocks noChangeArrowheads="1"/>
          </p:cNvSpPr>
          <p:nvPr/>
        </p:nvSpPr>
        <p:spPr bwMode="auto">
          <a:xfrm>
            <a:off x="179512" y="1131590"/>
            <a:ext cx="8640763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 err="1"/>
              <a:t>Ex:Selecione</a:t>
            </a:r>
            <a:r>
              <a:rPr lang="pt-BR" altLang="pt-BR" sz="1800" dirty="0"/>
              <a:t> os  nomes  dos </a:t>
            </a:r>
            <a:r>
              <a:rPr lang="pt-BR" altLang="pt-BR" sz="1800" dirty="0" err="1"/>
              <a:t>deptos</a:t>
            </a:r>
            <a:r>
              <a:rPr lang="pt-BR" altLang="pt-BR" sz="1800" dirty="0"/>
              <a:t> e de seus funcionários com os cargos, em ordem alfabética do nome do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e do funcionário</a:t>
            </a:r>
          </a:p>
          <a:p>
            <a:pPr>
              <a:lnSpc>
                <a:spcPct val="90000"/>
              </a:lnSpc>
            </a:pP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nome_depto</a:t>
            </a:r>
            <a:r>
              <a:rPr lang="pt-BR" altLang="pt-BR" sz="1800" dirty="0"/>
              <a:t>, nome, cargo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A,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 	</a:t>
            </a:r>
            <a:r>
              <a:rPr lang="pt-BR" altLang="pt-BR" sz="1800" dirty="0" err="1"/>
              <a:t>where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A.cod_depto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B.cod_depto</a:t>
            </a:r>
            <a:endParaRPr lang="pt-BR" alt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order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 1, 2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90000"/>
              </a:lnSpc>
            </a:pPr>
            <a:endParaRPr lang="pt-BR" altLang="pt-BR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Junções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63193"/>
            <a:ext cx="2061159" cy="135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521415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1426</Words>
  <Application>Microsoft Office PowerPoint</Application>
  <PresentationFormat>Apresentação na tela (16:9)</PresentationFormat>
  <Paragraphs>734</Paragraphs>
  <Slides>24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24</vt:i4>
      </vt:variant>
    </vt:vector>
  </HeadingPairs>
  <TitlesOfParts>
    <vt:vector size="35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5.2: DML – JUNÇÕES DE TABELAS (JOIN)</vt:lpstr>
      <vt:lpstr>SQL-DML: Junções</vt:lpstr>
      <vt:lpstr>Produto Cartesiano</vt:lpstr>
      <vt:lpstr>Funcionario</vt:lpstr>
      <vt:lpstr>Produto Cartesiano</vt:lpstr>
      <vt:lpstr>Junções: Nomes de Atributos Ambíguos</vt:lpstr>
      <vt:lpstr>Junções: Apelidos</vt:lpstr>
      <vt:lpstr>Funcionario</vt:lpstr>
      <vt:lpstr>SQL-DML: Junções</vt:lpstr>
      <vt:lpstr>SQL-DML: Junções</vt:lpstr>
      <vt:lpstr>SQL-DML: Junções</vt:lpstr>
      <vt:lpstr>Funcionario</vt:lpstr>
      <vt:lpstr>SQL-DML: Junções com 3 Tabelas</vt:lpstr>
      <vt:lpstr>SQL-DML: Junções</vt:lpstr>
      <vt:lpstr>INNER JOIN</vt:lpstr>
      <vt:lpstr>INNER JOIN</vt:lpstr>
      <vt:lpstr>Funcionario</vt:lpstr>
      <vt:lpstr>LEFT JOIN</vt:lpstr>
      <vt:lpstr>RIGHT JOIN</vt:lpstr>
      <vt:lpstr>FULL JOIN</vt:lpstr>
      <vt:lpstr>UNION (União)</vt:lpstr>
      <vt:lpstr>UNION (União)</vt:lpstr>
      <vt:lpstr>UNION (União)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156</cp:revision>
  <dcterms:created xsi:type="dcterms:W3CDTF">2018-04-05T14:34:00Z</dcterms:created>
  <dcterms:modified xsi:type="dcterms:W3CDTF">2018-09-21T13:03:51Z</dcterms:modified>
</cp:coreProperties>
</file>