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slideLayouts/slideLayout10.xml" ContentType="application/vnd.openxmlformats-officedocument.presentationml.slideLayout+xml"/>
  <Override PartName="/ppt/theme/theme6.xml" ContentType="application/vnd.openxmlformats-officedocument.theme+xml"/>
  <Override PartName="/ppt/slideLayouts/slideLayout11.xml" ContentType="application/vnd.openxmlformats-officedocument.presentationml.slideLayout+xml"/>
  <Override PartName="/ppt/theme/theme7.xml" ContentType="application/vnd.openxmlformats-officedocument.theme+xml"/>
  <Override PartName="/ppt/slideLayouts/slideLayout12.xml" ContentType="application/vnd.openxmlformats-officedocument.presentationml.slideLayout+xml"/>
  <Override PartName="/ppt/theme/theme8.xml" ContentType="application/vnd.openxmlformats-officedocument.theme+xml"/>
  <Override PartName="/ppt/slideLayouts/slideLayout13.xml" ContentType="application/vnd.openxmlformats-officedocument.presentationml.slideLayout+xml"/>
  <Override PartName="/ppt/theme/theme9.xml" ContentType="application/vnd.openxmlformats-officedocument.theme+xml"/>
  <Override PartName="/ppt/slideLayouts/slideLayout14.xml" ContentType="application/vnd.openxmlformats-officedocument.presentationml.slideLayout+xml"/>
  <Override PartName="/ppt/theme/theme10.xml" ContentType="application/vnd.openxmlformats-officedocument.theme+xml"/>
  <Override PartName="/ppt/slideLayouts/slideLayout15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5" r:id="rId3"/>
    <p:sldMasterId id="2147483657" r:id="rId4"/>
    <p:sldMasterId id="2147483670" r:id="rId5"/>
    <p:sldMasterId id="2147483659" r:id="rId6"/>
    <p:sldMasterId id="2147483661" r:id="rId7"/>
    <p:sldMasterId id="2147483663" r:id="rId8"/>
    <p:sldMasterId id="2147483665" r:id="rId9"/>
    <p:sldMasterId id="2147483667" r:id="rId10"/>
    <p:sldMasterId id="2147483673" r:id="rId11"/>
  </p:sldMasterIdLst>
  <p:notesMasterIdLst>
    <p:notesMasterId r:id="rId37"/>
  </p:notesMasterIdLst>
  <p:handoutMasterIdLst>
    <p:handoutMasterId r:id="rId38"/>
  </p:handoutMasterIdLst>
  <p:sldIdLst>
    <p:sldId id="256" r:id="rId12"/>
    <p:sldId id="374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10" r:id="rId23"/>
    <p:sldId id="402" r:id="rId24"/>
    <p:sldId id="403" r:id="rId25"/>
    <p:sldId id="411" r:id="rId26"/>
    <p:sldId id="404" r:id="rId27"/>
    <p:sldId id="406" r:id="rId28"/>
    <p:sldId id="407" r:id="rId29"/>
    <p:sldId id="408" r:id="rId30"/>
    <p:sldId id="409" r:id="rId31"/>
    <p:sldId id="412" r:id="rId32"/>
    <p:sldId id="415" r:id="rId33"/>
    <p:sldId id="413" r:id="rId34"/>
    <p:sldId id="414" r:id="rId35"/>
    <p:sldId id="270" r:id="rId36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BEBB"/>
    <a:srgbClr val="4747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10" d="100"/>
          <a:sy n="110" d="100"/>
        </p:scale>
        <p:origin x="-804" y="-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6A30C-50D2-4409-8C57-B758E4448AF7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4CFC7-C996-4863-90E8-DB58BF8229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348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93243-7F0B-41A2-905E-C9E2B94E7A1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078DC-1A0B-4D99-BB6E-7DD300AB7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78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/>
              <a:t>Juliana Amaral  e Rodrigo Baroni</a:t>
            </a:r>
          </a:p>
        </p:txBody>
      </p:sp>
      <p:sp>
        <p:nvSpPr>
          <p:cNvPr id="614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E811BA-91B2-4E8E-AE41-D7AACC46E6E1}" type="slidenum">
              <a:rPr lang="pt-BR" altLang="pt-BR"/>
              <a:pPr eaLnBrk="1" hangingPunct="1"/>
              <a:t>3</a:t>
            </a:fld>
            <a:endParaRPr lang="pt-BR" altLang="pt-BR"/>
          </a:p>
        </p:txBody>
      </p:sp>
      <p:sp>
        <p:nvSpPr>
          <p:cNvPr id="6144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pt-BR" altLang="pt-BR" sz="18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/>
              <a:t>Juliana Amaral  e Rodrigo Baroni</a:t>
            </a:r>
          </a:p>
        </p:txBody>
      </p:sp>
      <p:sp>
        <p:nvSpPr>
          <p:cNvPr id="624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9DA824E-6007-456A-83B6-F7CDC9364760}" type="slidenum">
              <a:rPr lang="pt-BR" altLang="pt-BR"/>
              <a:pPr eaLnBrk="1" hangingPunct="1"/>
              <a:t>22</a:t>
            </a:fld>
            <a:endParaRPr lang="pt-BR" altLang="pt-BR"/>
          </a:p>
        </p:txBody>
      </p:sp>
      <p:sp>
        <p:nvSpPr>
          <p:cNvPr id="6246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pt-BR" altLang="pt-BR" sz="18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Quando qualquer uma das 3 </a:t>
            </a:r>
            <a:r>
              <a:rPr lang="pt-BR" dirty="0" err="1"/>
              <a:t>constraints</a:t>
            </a:r>
            <a:r>
              <a:rPr lang="pt-BR" dirty="0"/>
              <a:t> fosse violada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3599D-8BFD-4177-8CCB-3AB8C86A19D2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413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/>
              <a:t>Juliana Amaral  e Rodrigo Baroni</a:t>
            </a:r>
          </a:p>
        </p:txBody>
      </p:sp>
      <p:sp>
        <p:nvSpPr>
          <p:cNvPr id="583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3E027CF-5979-4689-BF05-53482716A024}" type="slidenum">
              <a:rPr lang="pt-BR" altLang="pt-BR"/>
              <a:pPr eaLnBrk="1" hangingPunct="1"/>
              <a:t>5</a:t>
            </a:fld>
            <a:endParaRPr lang="pt-BR" altLang="pt-BR"/>
          </a:p>
        </p:txBody>
      </p:sp>
      <p:sp>
        <p:nvSpPr>
          <p:cNvPr id="5837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pt-BR" altLang="pt-BR" sz="18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/>
              <a:t>Juliana Amaral  e Rodrigo Baroni</a:t>
            </a:r>
          </a:p>
        </p:txBody>
      </p:sp>
      <p:sp>
        <p:nvSpPr>
          <p:cNvPr id="593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E5CBFF-81BA-4E33-8801-AC4A60DA372E}" type="slidenum">
              <a:rPr lang="pt-BR" altLang="pt-BR"/>
              <a:pPr eaLnBrk="1" hangingPunct="1"/>
              <a:t>6</a:t>
            </a:fld>
            <a:endParaRPr lang="pt-BR" altLang="pt-BR"/>
          </a:p>
        </p:txBody>
      </p:sp>
      <p:sp>
        <p:nvSpPr>
          <p:cNvPr id="5939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pt-BR" altLang="pt-BR" sz="18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/>
              <a:t>Juliana Amaral  e Rodrigo Baroni</a:t>
            </a:r>
          </a:p>
        </p:txBody>
      </p:sp>
      <p:sp>
        <p:nvSpPr>
          <p:cNvPr id="604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B451939-7835-475D-8CD8-B3A1973EFBC1}" type="slidenum">
              <a:rPr lang="pt-BR" altLang="pt-BR"/>
              <a:pPr eaLnBrk="1" hangingPunct="1"/>
              <a:t>8</a:t>
            </a:fld>
            <a:endParaRPr lang="pt-BR" altLang="pt-BR"/>
          </a:p>
        </p:txBody>
      </p:sp>
      <p:sp>
        <p:nvSpPr>
          <p:cNvPr id="6042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pt-BR" altLang="pt-BR" sz="18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/>
              <a:t>Juliana Amaral  e Rodrigo Baroni</a:t>
            </a: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A67E32-60CD-4BCF-81A4-D8F6CFA6F0ED}" type="slidenum">
              <a:rPr lang="pt-BR" altLang="pt-BR"/>
              <a:pPr eaLnBrk="1" hangingPunct="1"/>
              <a:t>9</a:t>
            </a:fld>
            <a:endParaRPr lang="pt-BR" altLang="pt-BR"/>
          </a:p>
        </p:txBody>
      </p:sp>
      <p:sp>
        <p:nvSpPr>
          <p:cNvPr id="6349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pt-BR" altLang="pt-BR" sz="18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/>
              <a:t>Juliana Amaral  e Rodrigo Baroni</a:t>
            </a:r>
          </a:p>
        </p:txBody>
      </p:sp>
      <p:sp>
        <p:nvSpPr>
          <p:cNvPr id="655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3555527-60F8-4576-A8FB-6A9738BE77F9}" type="slidenum">
              <a:rPr lang="pt-BR" altLang="pt-BR"/>
              <a:pPr eaLnBrk="1" hangingPunct="1"/>
              <a:t>18</a:t>
            </a:fld>
            <a:endParaRPr lang="pt-BR" altLang="pt-BR"/>
          </a:p>
        </p:txBody>
      </p:sp>
      <p:sp>
        <p:nvSpPr>
          <p:cNvPr id="6554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altLang="pt-BR" sz="18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/>
              <a:t>Juliana Amaral  e Rodrigo Baroni</a:t>
            </a:r>
          </a:p>
        </p:txBody>
      </p:sp>
      <p:sp>
        <p:nvSpPr>
          <p:cNvPr id="665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92D8576-36C1-4195-8F73-382EC685B363}" type="slidenum">
              <a:rPr lang="pt-BR" altLang="pt-BR"/>
              <a:pPr eaLnBrk="1" hangingPunct="1"/>
              <a:t>19</a:t>
            </a:fld>
            <a:endParaRPr lang="pt-BR" altLang="pt-BR"/>
          </a:p>
        </p:txBody>
      </p:sp>
      <p:sp>
        <p:nvSpPr>
          <p:cNvPr id="6656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altLang="pt-BR" sz="18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/>
              <a:t>Juliana Amaral  e Rodrigo Baroni</a:t>
            </a:r>
          </a:p>
        </p:txBody>
      </p:sp>
      <p:sp>
        <p:nvSpPr>
          <p:cNvPr id="624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9DA824E-6007-456A-83B6-F7CDC9364760}" type="slidenum">
              <a:rPr lang="pt-BR" altLang="pt-BR"/>
              <a:pPr eaLnBrk="1" hangingPunct="1"/>
              <a:t>21</a:t>
            </a:fld>
            <a:endParaRPr lang="pt-BR" altLang="pt-BR"/>
          </a:p>
        </p:txBody>
      </p:sp>
      <p:sp>
        <p:nvSpPr>
          <p:cNvPr id="6246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pt-BR" altLang="pt-BR" sz="180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87624" y="1589798"/>
            <a:ext cx="7056784" cy="1261963"/>
          </a:xfrm>
          <a:prstGeom prst="rect">
            <a:avLst/>
          </a:prstGeom>
        </p:spPr>
        <p:txBody>
          <a:bodyPr anchor="ctr"/>
          <a:lstStyle>
            <a:lvl1pPr algn="l">
              <a:defRPr sz="5600" b="1" baseline="0">
                <a:solidFill>
                  <a:srgbClr val="474748"/>
                </a:solidFill>
              </a:defRPr>
            </a:lvl1pPr>
          </a:lstStyle>
          <a:p>
            <a:r>
              <a:rPr lang="pt-BR" dirty="0" smtClean="0"/>
              <a:t>Título da Aula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87624" y="2908593"/>
            <a:ext cx="7056784" cy="56630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Nome do Professor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91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, text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13946" y="93385"/>
            <a:ext cx="8506526" cy="750173"/>
          </a:xfrm>
          <a:prstGeom prst="rect">
            <a:avLst/>
          </a:prstGeom>
        </p:spPr>
        <p:txBody>
          <a:bodyPr anchor="ctr"/>
          <a:lstStyle>
            <a:lvl1pPr algn="l">
              <a:defRPr sz="3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Título texto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71473" y="1267585"/>
            <a:ext cx="4032448" cy="3096344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rgbClr val="47474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Texto, texto, texto, texto, texto, texto, texto, texto, texto, texto, texto, texto, texto, texto, texto.</a:t>
            </a:r>
          </a:p>
          <a:p>
            <a:endParaRPr lang="pt-BR" dirty="0" smtClean="0"/>
          </a:p>
          <a:p>
            <a:r>
              <a:rPr lang="pt-BR" dirty="0" smtClean="0"/>
              <a:t>Texto, texto, texto, texto, texto, texto, texto, texto, texto, texto, </a:t>
            </a:r>
          </a:p>
          <a:p>
            <a:r>
              <a:rPr lang="pt-BR" dirty="0" smtClean="0"/>
              <a:t>texto, texto, texto, texto, texto, texto, texto, texto, texto, texto.</a:t>
            </a:r>
          </a:p>
        </p:txBody>
      </p:sp>
    </p:spTree>
    <p:extLst>
      <p:ext uri="{BB962C8B-B14F-4D97-AF65-F5344CB8AC3E}">
        <p14:creationId xmlns:p14="http://schemas.microsoft.com/office/powerpoint/2010/main" val="338502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5536" y="459455"/>
            <a:ext cx="4032448" cy="3800382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rgbClr val="47474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Texto, texto, texto, texto, texto, texto, texto, texto, texto, texto, texto, texto, texto, texto, texto, texto, texto, texto, texto, texto.</a:t>
            </a:r>
          </a:p>
          <a:p>
            <a:endParaRPr lang="pt-BR" dirty="0" smtClean="0"/>
          </a:p>
          <a:p>
            <a:r>
              <a:rPr lang="pt-BR" dirty="0" smtClean="0"/>
              <a:t>Texto, texto, texto, texto, texto, texto, texto, texto, texto, texto, texto, texto, texto, texto, texto, texto, texto, texto, texto, texto, texto, texto, texto, texto, texto.</a:t>
            </a:r>
          </a:p>
        </p:txBody>
      </p:sp>
    </p:spTree>
    <p:extLst>
      <p:ext uri="{BB962C8B-B14F-4D97-AF65-F5344CB8AC3E}">
        <p14:creationId xmlns:p14="http://schemas.microsoft.com/office/powerpoint/2010/main" val="89882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nas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195487"/>
            <a:ext cx="9180512" cy="432048"/>
          </a:xfrm>
          <a:prstGeom prst="rect">
            <a:avLst/>
          </a:prstGeom>
        </p:spPr>
        <p:txBody>
          <a:bodyPr anchor="ctr"/>
          <a:lstStyle>
            <a:lvl1pPr>
              <a:defRPr sz="2500" b="1" strike="noStrike" baseline="0">
                <a:solidFill>
                  <a:srgbClr val="17BEBB"/>
                </a:solidFill>
              </a:defRPr>
            </a:lvl1pPr>
          </a:lstStyle>
          <a:p>
            <a:r>
              <a:rPr lang="pt-BR" dirty="0" smtClean="0"/>
              <a:t>Exemplo – Slide Com Imagem (Foto)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6719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195487"/>
            <a:ext cx="9144000" cy="432048"/>
          </a:xfrm>
          <a:prstGeom prst="rect">
            <a:avLst/>
          </a:prstGeom>
        </p:spPr>
        <p:txBody>
          <a:bodyPr anchor="ctr"/>
          <a:lstStyle>
            <a:lvl1pPr>
              <a:defRPr sz="2500" b="1" strike="noStrike" baseline="0">
                <a:solidFill>
                  <a:srgbClr val="17BEBB"/>
                </a:solidFill>
              </a:defRPr>
            </a:lvl1pPr>
          </a:lstStyle>
          <a:p>
            <a:r>
              <a:rPr lang="pt-BR" dirty="0" smtClean="0"/>
              <a:t>Exemplo – Tabela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580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213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642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716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0" y="2131862"/>
            <a:ext cx="9144000" cy="857250"/>
          </a:xfrm>
          <a:prstGeom prst="rect">
            <a:avLst/>
          </a:prstGeom>
        </p:spPr>
        <p:txBody>
          <a:bodyPr anchor="ctr"/>
          <a:lstStyle>
            <a:lvl1pPr algn="ctr">
              <a:defRPr sz="4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Subtítulo da Apresentação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8343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nas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467544" y="731807"/>
            <a:ext cx="8208912" cy="3496127"/>
          </a:xfrm>
          <a:prstGeom prst="rect">
            <a:avLst/>
          </a:prstGeom>
        </p:spPr>
        <p:txBody>
          <a:bodyPr/>
          <a:lstStyle>
            <a:lvl1pPr algn="l">
              <a:defRPr sz="3000" b="0" baseline="0">
                <a:solidFill>
                  <a:srgbClr val="474748"/>
                </a:solidFill>
              </a:defRPr>
            </a:lvl1pPr>
          </a:lstStyle>
          <a:p>
            <a:r>
              <a:rPr lang="pt-BR" dirty="0" smtClean="0"/>
              <a:t>Caro(a) professor(a), este material tem c objetivo</a:t>
            </a:r>
            <a:br>
              <a:rPr lang="pt-BR" dirty="0" smtClean="0"/>
            </a:br>
            <a:r>
              <a:rPr lang="pt-BR" dirty="0" smtClean="0"/>
              <a:t>de auxiliar a preparação dos seus slides que serão</a:t>
            </a:r>
            <a:br>
              <a:rPr lang="pt-BR" dirty="0" smtClean="0"/>
            </a:br>
            <a:r>
              <a:rPr lang="pt-BR" dirty="0" smtClean="0"/>
              <a:t>usados para gravações das </a:t>
            </a:r>
            <a:r>
              <a:rPr lang="pt-BR" dirty="0" err="1" smtClean="0"/>
              <a:t>videoaulas</a:t>
            </a:r>
            <a:r>
              <a:rPr lang="pt-BR" dirty="0" smtClean="0"/>
              <a:t> da PUC Minas Virtual.</a:t>
            </a:r>
            <a:br>
              <a:rPr lang="pt-BR" dirty="0" smtClean="0"/>
            </a:br>
            <a:r>
              <a:rPr lang="pt-BR" dirty="0" smtClean="0"/>
              <a:t>Os slides, geralmente, são intercalados com a imagem do professor. Enquanto os slides aparecem</a:t>
            </a:r>
            <a:br>
              <a:rPr lang="pt-BR" dirty="0" smtClean="0"/>
            </a:br>
            <a:r>
              <a:rPr lang="pt-BR" dirty="0" smtClean="0"/>
              <a:t>na tela, o professor deve lê-los ou explicá-los.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489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e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11950" y="101873"/>
            <a:ext cx="8580530" cy="741685"/>
          </a:xfrm>
          <a:prstGeom prst="rect">
            <a:avLst/>
          </a:prstGeom>
        </p:spPr>
        <p:txBody>
          <a:bodyPr anchor="ctr"/>
          <a:lstStyle>
            <a:lvl1pPr algn="l">
              <a:defRPr sz="3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Título texto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5536" y="1411601"/>
            <a:ext cx="8280920" cy="2952328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500" b="0" baseline="0">
                <a:solidFill>
                  <a:srgbClr val="47474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Texto, texto, texto,</a:t>
            </a:r>
            <a:r>
              <a:rPr lang="pt-BR" dirty="0"/>
              <a:t> </a:t>
            </a:r>
            <a:r>
              <a:rPr lang="pt-BR" dirty="0" smtClean="0"/>
              <a:t>texto, texto, texto, texto, texto, texto, texto, texto, texto, texto, texto, texto, texto, texto, texto, texto, texto, texto, texto, texto, texto, texto, texto, texto, texto, texto, texto.</a:t>
            </a:r>
          </a:p>
          <a:p>
            <a:endParaRPr lang="pt-BR" dirty="0" smtClean="0"/>
          </a:p>
          <a:p>
            <a:r>
              <a:rPr lang="pt-BR" dirty="0" smtClean="0"/>
              <a:t>Texto, texto, texto, texto, texto, texto, texto, texto, texto, texto, texto, texto, texto, texto, texto, texto, texto, texto, texto, texto, texto, texto, texto, texto </a:t>
            </a:r>
            <a:r>
              <a:rPr lang="pt-BR" dirty="0" err="1" smtClean="0"/>
              <a:t>texto</a:t>
            </a:r>
            <a:r>
              <a:rPr lang="pt-BR" dirty="0" smtClean="0"/>
              <a:t>, texto, texto, texto, texto, texto.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2371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11950" y="101873"/>
            <a:ext cx="8580530" cy="741685"/>
          </a:xfrm>
          <a:prstGeom prst="rect">
            <a:avLst/>
          </a:prstGeom>
        </p:spPr>
        <p:txBody>
          <a:bodyPr anchor="ctr"/>
          <a:lstStyle>
            <a:lvl1pPr algn="l">
              <a:defRPr sz="3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Título texto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5536" y="1347614"/>
            <a:ext cx="8280920" cy="2952328"/>
          </a:xfrm>
          <a:prstGeom prst="rect">
            <a:avLst/>
          </a:prstGeom>
        </p:spPr>
        <p:txBody>
          <a:bodyPr anchor="ctr"/>
          <a:lstStyle>
            <a:lvl1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7BEBB"/>
              </a:buClr>
              <a:buSzTx/>
              <a:buFont typeface="Arial" panose="020B0604020202020204" pitchFamily="34" charset="0"/>
              <a:buChar char="•"/>
              <a:tabLst/>
              <a:defRPr sz="2000" b="0" baseline="0">
                <a:solidFill>
                  <a:srgbClr val="47474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Texto, texto, texto,</a:t>
            </a:r>
            <a:r>
              <a:rPr lang="pt-BR" dirty="0"/>
              <a:t> </a:t>
            </a:r>
            <a:r>
              <a:rPr lang="pt-BR" dirty="0" smtClean="0"/>
              <a:t>texto, texto, texto, texto, texto, texto, texto, texto, texto, texto, texto, texto, texto, texto, texto, texto, texto, texto, texto, texto, texto.</a:t>
            </a:r>
          </a:p>
          <a:p>
            <a:r>
              <a:rPr lang="pt-BR" dirty="0" smtClean="0"/>
              <a:t>Texto, texto, texto, texto, texto, texto, texto, texto, texto, texto, texto, texto, texto, texto, texto, texto, texto, texto, texto, texto, texto, texto, texto, texto.</a:t>
            </a:r>
          </a:p>
          <a:p>
            <a:r>
              <a:rPr lang="pt-BR" dirty="0" smtClean="0"/>
              <a:t>Texto, texto, texto, texto, texto, texto, texto, texto, texto, texto, texto, texto, texto, texto, texto, texto, texto, texto, texto, texto, texto, texto, texto, texto.</a:t>
            </a:r>
          </a:p>
          <a:p>
            <a:r>
              <a:rPr lang="pt-BR" dirty="0" smtClean="0"/>
              <a:t>Texto, texto, texto, texto, texto, texto, texto, texto, texto, texto, texto, texto, texto, texto, texto, texto, texto, texto, texto, texto, texto, texto, texto, texto.</a:t>
            </a:r>
          </a:p>
        </p:txBody>
      </p:sp>
    </p:spTree>
    <p:extLst>
      <p:ext uri="{BB962C8B-B14F-4D97-AF65-F5344CB8AC3E}">
        <p14:creationId xmlns:p14="http://schemas.microsoft.com/office/powerpoint/2010/main" val="4015330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0287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2914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12B540F-03CC-4CA0-9715-5D7581CE2FDE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7112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0287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485900"/>
            <a:ext cx="8229600" cy="2914650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ED11F-4159-4927-8C2E-025B71B548F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56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0287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485900"/>
            <a:ext cx="4038600" cy="2914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4038600" cy="2914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3647E-E394-4BDD-81B7-F200D0D318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09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0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5738" y="1586205"/>
            <a:ext cx="7464491" cy="1309396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4753" y="2796988"/>
            <a:ext cx="7467600" cy="806824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8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061411" cy="51435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28211" y="1130968"/>
            <a:ext cx="2727158" cy="281539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088469" y="-4496"/>
            <a:ext cx="20614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8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4676775"/>
            <a:ext cx="22304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73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72653"/>
            <a:ext cx="9144000" cy="161223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7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463" y="176462"/>
            <a:ext cx="8799096" cy="440355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1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0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5" r:id="rId2"/>
    <p:sldLayoutId id="2147483676" r:id="rId3"/>
    <p:sldLayoutId id="2147483677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03471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34716"/>
            <a:ext cx="4812632" cy="360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1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764505" cy="474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1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9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4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9592" y="1635646"/>
            <a:ext cx="7344816" cy="1125968"/>
          </a:xfrm>
        </p:spPr>
        <p:txBody>
          <a:bodyPr/>
          <a:lstStyle/>
          <a:p>
            <a:r>
              <a:rPr lang="pt-BR" sz="2800" dirty="0"/>
              <a:t>Unidade </a:t>
            </a:r>
            <a:r>
              <a:rPr lang="pt-BR" sz="2800" dirty="0" smtClean="0"/>
              <a:t>5.2: DML </a:t>
            </a:r>
            <a:r>
              <a:rPr lang="pt-BR" sz="2800" i="1" dirty="0" smtClean="0"/>
              <a:t>(Data </a:t>
            </a:r>
            <a:r>
              <a:rPr lang="pt-BR" sz="2800" i="1" dirty="0" err="1" smtClean="0"/>
              <a:t>Manipulation</a:t>
            </a:r>
            <a:r>
              <a:rPr lang="pt-BR" sz="2800" i="1" dirty="0" smtClean="0"/>
              <a:t> </a:t>
            </a:r>
            <a:r>
              <a:rPr lang="pt-BR" sz="2800" i="1" dirty="0" err="1" smtClean="0"/>
              <a:t>Language</a:t>
            </a:r>
            <a:r>
              <a:rPr lang="pt-BR" sz="2800" i="1" dirty="0" smtClean="0"/>
              <a:t>): </a:t>
            </a:r>
            <a:r>
              <a:rPr lang="pt-BR" sz="2800" dirty="0" smtClean="0"/>
              <a:t>INSERT, SELECT, UPDATE e DELETE</a:t>
            </a:r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Rodrigo </a:t>
            </a:r>
            <a:r>
              <a:rPr lang="pt-BR" dirty="0" err="1" smtClean="0"/>
              <a:t>Baroni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974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2400" smtClean="0"/>
              <a:t/>
            </a:r>
            <a:br>
              <a:rPr lang="pt-BR" altLang="pt-BR" sz="2400" smtClean="0"/>
            </a:br>
            <a:r>
              <a:rPr lang="pt-BR" altLang="pt-BR" sz="2400" smtClean="0"/>
              <a:t/>
            </a:r>
            <a:br>
              <a:rPr lang="pt-BR" altLang="pt-BR" sz="2400" smtClean="0"/>
            </a:br>
            <a:r>
              <a:rPr lang="pt-BR" altLang="pt-BR" sz="2400" smtClean="0"/>
              <a:t/>
            </a:r>
            <a:br>
              <a:rPr lang="pt-BR" altLang="pt-BR" sz="2400" smtClean="0"/>
            </a:br>
            <a:endParaRPr lang="pt-BR" altLang="pt-BR" sz="2400" smtClean="0"/>
          </a:p>
        </p:txBody>
      </p:sp>
      <p:sp>
        <p:nvSpPr>
          <p:cNvPr id="21507" name="Rectangle 98"/>
          <p:cNvSpPr>
            <a:spLocks noGrp="1" noChangeArrowheads="1"/>
          </p:cNvSpPr>
          <p:nvPr>
            <p:ph type="body" sz="half" idx="1"/>
          </p:nvPr>
        </p:nvSpPr>
        <p:spPr>
          <a:xfrm>
            <a:off x="333623" y="1140542"/>
            <a:ext cx="8291513" cy="129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000" dirty="0" err="1" smtClean="0"/>
              <a:t>Ex</a:t>
            </a:r>
            <a:r>
              <a:rPr lang="pt-BR" altLang="pt-BR" sz="2000" dirty="0" smtClean="0"/>
              <a:t>: Selecione os funcionários do estado de MG ou RJ que ganham uma comissão maior ou igual a R$ </a:t>
            </a:r>
            <a:r>
              <a:rPr lang="pt-BR" altLang="pt-BR" sz="2000" dirty="0" smtClean="0"/>
              <a:t>100,00.</a:t>
            </a:r>
            <a:endParaRPr lang="pt-BR" altLang="pt-BR" sz="2000" dirty="0" smtClean="0"/>
          </a:p>
          <a:p>
            <a:pPr eaLnBrk="1" hangingPunct="1">
              <a:lnSpc>
                <a:spcPct val="80000"/>
              </a:lnSpc>
            </a:pPr>
            <a:endParaRPr lang="pt-BR" altLang="pt-BR" sz="1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 dirty="0" err="1" smtClean="0"/>
              <a:t>Select</a:t>
            </a:r>
            <a:r>
              <a:rPr lang="pt-BR" altLang="pt-BR" sz="2000" dirty="0" smtClean="0"/>
              <a:t> nome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 dirty="0" err="1" smtClean="0"/>
              <a:t>From</a:t>
            </a:r>
            <a:r>
              <a:rPr lang="pt-BR" altLang="pt-BR" sz="2000" dirty="0" smtClean="0"/>
              <a:t> </a:t>
            </a:r>
            <a:r>
              <a:rPr lang="pt-BR" altLang="pt-BR" sz="2000" dirty="0" err="1" smtClean="0"/>
              <a:t>funcionario</a:t>
            </a:r>
            <a:endParaRPr lang="pt-BR" altLang="pt-BR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 dirty="0" err="1" smtClean="0"/>
              <a:t>Where</a:t>
            </a:r>
            <a:r>
              <a:rPr lang="pt-BR" altLang="pt-BR" sz="2000" dirty="0" smtClean="0"/>
              <a:t> estado =‘MG’ </a:t>
            </a:r>
            <a:r>
              <a:rPr lang="pt-BR" altLang="pt-BR" sz="2000" dirty="0" err="1" smtClean="0"/>
              <a:t>or</a:t>
            </a:r>
            <a:r>
              <a:rPr lang="pt-BR" altLang="pt-BR" sz="2000" dirty="0" smtClean="0"/>
              <a:t> ‘RJ’ </a:t>
            </a:r>
            <a:r>
              <a:rPr lang="pt-BR" altLang="pt-BR" sz="2000" dirty="0" err="1" smtClean="0"/>
              <a:t>and</a:t>
            </a:r>
            <a:r>
              <a:rPr lang="pt-BR" altLang="pt-BR" sz="2000" dirty="0" smtClean="0"/>
              <a:t> </a:t>
            </a:r>
            <a:r>
              <a:rPr lang="pt-BR" altLang="pt-BR" sz="2000" dirty="0" err="1" smtClean="0"/>
              <a:t>comissao</a:t>
            </a:r>
            <a:r>
              <a:rPr lang="pt-BR" altLang="pt-BR" sz="2000" dirty="0" smtClean="0"/>
              <a:t> &gt;= 100</a:t>
            </a:r>
            <a:br>
              <a:rPr lang="pt-BR" altLang="pt-BR" sz="2000" dirty="0" smtClean="0"/>
            </a:br>
            <a:endParaRPr lang="pt-BR" altLang="pt-BR" sz="2000" dirty="0" smtClean="0"/>
          </a:p>
        </p:txBody>
      </p:sp>
      <p:sp>
        <p:nvSpPr>
          <p:cNvPr id="21508" name="Text Box 96"/>
          <p:cNvSpPr txBox="1">
            <a:spLocks noChangeArrowheads="1"/>
          </p:cNvSpPr>
          <p:nvPr/>
        </p:nvSpPr>
        <p:spPr bwMode="auto">
          <a:xfrm>
            <a:off x="400250" y="2809995"/>
            <a:ext cx="13901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dirty="0" err="1"/>
              <a:t>Funcionario</a:t>
            </a:r>
            <a:endParaRPr lang="pt-BR" altLang="pt-BR" dirty="0"/>
          </a:p>
        </p:txBody>
      </p:sp>
      <p:graphicFrame>
        <p:nvGraphicFramePr>
          <p:cNvPr id="556265" name="Group 23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68165407"/>
              </p:ext>
            </p:extLst>
          </p:nvPr>
        </p:nvGraphicFramePr>
        <p:xfrm>
          <a:off x="395536" y="3219822"/>
          <a:ext cx="8291512" cy="1775279"/>
        </p:xfrm>
        <a:graphic>
          <a:graphicData uri="http://schemas.openxmlformats.org/drawingml/2006/table">
            <a:tbl>
              <a:tblPr/>
              <a:tblGrid>
                <a:gridCol w="1114425"/>
                <a:gridCol w="900112"/>
                <a:gridCol w="1173163"/>
                <a:gridCol w="900112"/>
                <a:gridCol w="1162050"/>
                <a:gridCol w="1177925"/>
                <a:gridCol w="966788"/>
                <a:gridCol w="896937"/>
              </a:tblGrid>
              <a:tr h="4800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matricula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L="90000" marR="90000" marT="35096" marB="350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comissao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cidade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23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L="90000" marR="90000" marT="35096" marB="350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prog.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1500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L="90000" marR="90000" marT="35096" marB="350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L="90000" marR="90000" marT="35096" marB="350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1400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L="90000" marR="90000" marT="35096" marB="350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3500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Betim</a:t>
                      </a:r>
                    </a:p>
                  </a:txBody>
                  <a:tcPr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95536" y="123478"/>
            <a:ext cx="8229600" cy="10287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dirty="0" smtClean="0">
                <a:solidFill>
                  <a:schemeClr val="bg1"/>
                </a:solidFill>
              </a:rPr>
              <a:t>SQL-DML: Operadores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25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161" y="1122537"/>
            <a:ext cx="8435975" cy="33480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400" dirty="0"/>
              <a:t>P</a:t>
            </a:r>
            <a:r>
              <a:rPr lang="pt-BR" altLang="pt-BR" sz="2400" dirty="0" smtClean="0"/>
              <a:t>ermite </a:t>
            </a:r>
            <a:r>
              <a:rPr lang="pt-BR" altLang="pt-BR" sz="2400" dirty="0" smtClean="0"/>
              <a:t>testar se um determinado campo assume o valor dentro de um intervalo especificado. É utilizado por ser mais prático do que o teste de &gt;=  e </a:t>
            </a:r>
            <a:r>
              <a:rPr lang="pt-BR" altLang="pt-BR" sz="2400" dirty="0" smtClean="0"/>
              <a:t>&lt;=.</a:t>
            </a:r>
          </a:p>
          <a:p>
            <a:pPr eaLnBrk="1" hangingPunct="1">
              <a:lnSpc>
                <a:spcPct val="80000"/>
              </a:lnSpc>
            </a:pPr>
            <a:endParaRPr lang="pt-BR" altLang="pt-BR" sz="2400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pt-BR" sz="2000" dirty="0" smtClean="0"/>
              <a:t>SELECT </a:t>
            </a:r>
            <a:r>
              <a:rPr lang="en-US" altLang="pt-BR" sz="2000" dirty="0" smtClean="0"/>
              <a:t>*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pt-BR" sz="2000" dirty="0" smtClean="0"/>
              <a:t>FROM FUNCIONARIOS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pt-BR" sz="2000" dirty="0" smtClean="0"/>
              <a:t>WHERE SALARIO BETWEEN 1800 AND 2000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400" dirty="0" smtClean="0"/>
              <a:t>(é bem mais legível do que)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pt-BR" sz="2000" dirty="0" smtClean="0"/>
              <a:t>SELECT *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pt-BR" sz="2000" dirty="0" smtClean="0"/>
              <a:t>FROM FUNCIONARIOS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pt-BR" sz="2000" dirty="0" smtClean="0"/>
              <a:t>WHERE SALARIO &gt;= 1800 AND SALARIO &lt;= 2000</a:t>
            </a:r>
            <a:endParaRPr lang="pt-BR" altLang="pt-BR" sz="2000" dirty="0" smtClean="0"/>
          </a:p>
          <a:p>
            <a:pPr eaLnBrk="1" hangingPunct="1">
              <a:lnSpc>
                <a:spcPct val="80000"/>
              </a:lnSpc>
            </a:pPr>
            <a:endParaRPr lang="pt-BR" altLang="pt-BR" sz="2800" dirty="0" smtClean="0"/>
          </a:p>
          <a:p>
            <a:pPr eaLnBrk="1" hangingPunct="1">
              <a:lnSpc>
                <a:spcPct val="80000"/>
              </a:lnSpc>
            </a:pPr>
            <a:endParaRPr lang="pt-BR" altLang="pt-BR" sz="28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5536" y="123478"/>
            <a:ext cx="8229600" cy="10287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dirty="0" smtClean="0">
                <a:solidFill>
                  <a:schemeClr val="bg1"/>
                </a:solidFill>
              </a:rPr>
              <a:t>Operador BETWEEN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158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5262"/>
            <a:ext cx="7417519" cy="529829"/>
          </a:xfrm>
        </p:spPr>
        <p:txBody>
          <a:bodyPr/>
          <a:lstStyle/>
          <a:p>
            <a:pPr algn="l" eaLnBrk="1" hangingPunct="1"/>
            <a:r>
              <a:rPr lang="pt-BR" altLang="pt-BR" sz="3600" dirty="0" smtClean="0">
                <a:solidFill>
                  <a:schemeClr val="bg1"/>
                </a:solidFill>
              </a:rPr>
              <a:t>TABELA </a:t>
            </a:r>
            <a:r>
              <a:rPr lang="pt-BR" altLang="pt-BR" sz="3600" dirty="0" err="1" smtClean="0">
                <a:solidFill>
                  <a:schemeClr val="bg1"/>
                </a:solidFill>
              </a:rPr>
              <a:t>Funcionario</a:t>
            </a:r>
            <a:endParaRPr lang="pt-BR" altLang="pt-BR" sz="3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543747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133829897"/>
              </p:ext>
            </p:extLst>
          </p:nvPr>
        </p:nvGraphicFramePr>
        <p:xfrm>
          <a:off x="179388" y="1059582"/>
          <a:ext cx="8857107" cy="2016226"/>
        </p:xfrm>
        <a:graphic>
          <a:graphicData uri="http://schemas.openxmlformats.org/drawingml/2006/table">
            <a:tbl>
              <a:tblPr/>
              <a:tblGrid>
                <a:gridCol w="1191145"/>
                <a:gridCol w="960076"/>
                <a:gridCol w="1254607"/>
                <a:gridCol w="960076"/>
                <a:gridCol w="1243217"/>
                <a:gridCol w="1256235"/>
                <a:gridCol w="1033303"/>
                <a:gridCol w="958448"/>
              </a:tblGrid>
              <a:tr h="2883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matricula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comissao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cidade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851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3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prog.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3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3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3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Betim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3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Vitoria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3821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20"/>
              </p:ext>
            </p:extLst>
          </p:nvPr>
        </p:nvGraphicFramePr>
        <p:xfrm>
          <a:off x="323528" y="3723878"/>
          <a:ext cx="8642350" cy="925699"/>
        </p:xfrm>
        <a:graphic>
          <a:graphicData uri="http://schemas.openxmlformats.org/drawingml/2006/table">
            <a:tbl>
              <a:tblPr/>
              <a:tblGrid>
                <a:gridCol w="4322763"/>
                <a:gridCol w="4319587"/>
              </a:tblGrid>
              <a:tr h="2742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</a:p>
                  </a:txBody>
                  <a:tcPr marT="34272" marB="342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nome-depto</a:t>
                      </a:r>
                    </a:p>
                  </a:txBody>
                  <a:tcPr marT="34272" marB="342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20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72" marB="342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Informatica</a:t>
                      </a:r>
                    </a:p>
                  </a:txBody>
                  <a:tcPr marT="34272" marB="342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6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72" marB="342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Contabilidade</a:t>
                      </a:r>
                    </a:p>
                  </a:txBody>
                  <a:tcPr marT="34272" marB="342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55" name="Text Box 91"/>
          <p:cNvSpPr txBox="1">
            <a:spLocks noChangeArrowheads="1"/>
          </p:cNvSpPr>
          <p:nvPr/>
        </p:nvSpPr>
        <p:spPr bwMode="auto">
          <a:xfrm>
            <a:off x="179388" y="3219822"/>
            <a:ext cx="35988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800" dirty="0" smtClean="0"/>
              <a:t>TABELA </a:t>
            </a:r>
            <a:r>
              <a:rPr lang="pt-BR" altLang="pt-BR" sz="2800" dirty="0" err="1" smtClean="0"/>
              <a:t>Depto</a:t>
            </a:r>
            <a:endParaRPr lang="pt-BR" altLang="pt-BR" sz="2800" dirty="0"/>
          </a:p>
        </p:txBody>
      </p:sp>
    </p:spTree>
    <p:extLst>
      <p:ext uri="{BB962C8B-B14F-4D97-AF65-F5344CB8AC3E}">
        <p14:creationId xmlns:p14="http://schemas.microsoft.com/office/powerpoint/2010/main" val="1149355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2186" y="1152178"/>
            <a:ext cx="8362950" cy="129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000" dirty="0" err="1" smtClean="0"/>
              <a:t>Ex</a:t>
            </a:r>
            <a:r>
              <a:rPr lang="pt-BR" altLang="pt-BR" sz="2000" dirty="0" smtClean="0"/>
              <a:t>: Selecione os funcionários que ganham entre 2000 e 3500 no departamento de informática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t-BR" altLang="pt-BR" sz="105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 dirty="0" err="1" smtClean="0"/>
              <a:t>Select</a:t>
            </a:r>
            <a:r>
              <a:rPr lang="pt-BR" altLang="pt-BR" sz="2000" dirty="0" smtClean="0"/>
              <a:t> </a:t>
            </a:r>
            <a:r>
              <a:rPr lang="pt-BR" altLang="pt-BR" sz="2000" dirty="0" err="1" smtClean="0"/>
              <a:t>nome,salario</a:t>
            </a:r>
            <a:endParaRPr lang="pt-BR" altLang="pt-BR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 dirty="0" err="1" smtClean="0"/>
              <a:t>From</a:t>
            </a:r>
            <a:r>
              <a:rPr lang="pt-BR" altLang="pt-BR" sz="2000" dirty="0" smtClean="0"/>
              <a:t> </a:t>
            </a:r>
            <a:r>
              <a:rPr lang="pt-BR" altLang="pt-BR" sz="2000" dirty="0" err="1" smtClean="0"/>
              <a:t>funcionario</a:t>
            </a:r>
            <a:endParaRPr lang="pt-BR" altLang="pt-BR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 dirty="0" err="1" smtClean="0"/>
              <a:t>Where</a:t>
            </a:r>
            <a:r>
              <a:rPr lang="pt-BR" altLang="pt-BR" sz="2000" dirty="0" smtClean="0"/>
              <a:t> salario </a:t>
            </a:r>
            <a:r>
              <a:rPr lang="pt-BR" altLang="pt-BR" sz="2000" dirty="0" err="1" smtClean="0"/>
              <a:t>between</a:t>
            </a:r>
            <a:r>
              <a:rPr lang="pt-BR" altLang="pt-BR" sz="2000" dirty="0" smtClean="0"/>
              <a:t> 2000 </a:t>
            </a:r>
            <a:r>
              <a:rPr lang="pt-BR" altLang="pt-BR" sz="2000" dirty="0" err="1" smtClean="0"/>
              <a:t>and</a:t>
            </a:r>
            <a:r>
              <a:rPr lang="pt-BR" altLang="pt-BR" sz="2000" dirty="0" smtClean="0"/>
              <a:t> 3500 </a:t>
            </a:r>
            <a:r>
              <a:rPr lang="pt-BR" altLang="pt-BR" sz="2000" dirty="0" err="1" smtClean="0"/>
              <a:t>and</a:t>
            </a:r>
            <a:r>
              <a:rPr lang="pt-BR" altLang="pt-BR" sz="2000" dirty="0" smtClean="0"/>
              <a:t> </a:t>
            </a:r>
            <a:r>
              <a:rPr lang="pt-BR" altLang="pt-BR" sz="2000" dirty="0" err="1" smtClean="0"/>
              <a:t>cod-depto</a:t>
            </a:r>
            <a:r>
              <a:rPr lang="pt-BR" altLang="pt-BR" sz="2000" dirty="0" smtClean="0"/>
              <a:t> = 1</a:t>
            </a:r>
          </a:p>
        </p:txBody>
      </p:sp>
      <p:sp>
        <p:nvSpPr>
          <p:cNvPr id="23556" name="Text Box 60"/>
          <p:cNvSpPr txBox="1">
            <a:spLocks noChangeArrowheads="1"/>
          </p:cNvSpPr>
          <p:nvPr/>
        </p:nvSpPr>
        <p:spPr bwMode="auto">
          <a:xfrm>
            <a:off x="539552" y="2931790"/>
            <a:ext cx="13901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dirty="0" err="1"/>
              <a:t>Funcionario</a:t>
            </a:r>
            <a:endParaRPr lang="pt-BR" altLang="pt-BR" dirty="0"/>
          </a:p>
        </p:txBody>
      </p:sp>
      <p:graphicFrame>
        <p:nvGraphicFramePr>
          <p:cNvPr id="558383" name="Group 30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18481633"/>
              </p:ext>
            </p:extLst>
          </p:nvPr>
        </p:nvGraphicFramePr>
        <p:xfrm>
          <a:off x="539552" y="3291830"/>
          <a:ext cx="8218487" cy="1125227"/>
        </p:xfrm>
        <a:graphic>
          <a:graphicData uri="http://schemas.openxmlformats.org/drawingml/2006/table">
            <a:tbl>
              <a:tblPr/>
              <a:tblGrid>
                <a:gridCol w="1104900"/>
                <a:gridCol w="892175"/>
                <a:gridCol w="1162050"/>
                <a:gridCol w="892175"/>
                <a:gridCol w="1152525"/>
                <a:gridCol w="1166812"/>
                <a:gridCol w="958850"/>
                <a:gridCol w="889000"/>
              </a:tblGrid>
              <a:tr h="4800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matricula</a:t>
                      </a:r>
                    </a:p>
                  </a:txBody>
                  <a:tcPr marT="34283" marB="34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comissao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cidade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202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83" marB="34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2800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9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34283" marB="34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3200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Vitoria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123478"/>
            <a:ext cx="8229600" cy="10287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dirty="0" smtClean="0">
                <a:solidFill>
                  <a:schemeClr val="bg1"/>
                </a:solidFill>
              </a:rPr>
              <a:t>Operador BETWEEN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8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6" y="1221582"/>
            <a:ext cx="8435975" cy="340280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000" dirty="0" smtClean="0"/>
              <a:t>Verifica </a:t>
            </a:r>
            <a:r>
              <a:rPr lang="pt-BR" altLang="pt-BR" sz="2000" dirty="0" smtClean="0"/>
              <a:t>se um elemento pertence a um conjunto, isto é, se um campo assume o valor de algum membro de uma lista de valores. É utilizado para substituir grandes expressões de OR para o mesmo campo.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pt-BR" sz="18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pt-BR" sz="1800" dirty="0" smtClean="0"/>
              <a:t>SELECT *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pt-BR" sz="1800" dirty="0" smtClean="0"/>
              <a:t>FROM </a:t>
            </a:r>
            <a:r>
              <a:rPr lang="en-US" altLang="pt-BR" sz="1800" dirty="0" err="1" smtClean="0"/>
              <a:t>Funcionario</a:t>
            </a:r>
            <a:endParaRPr lang="en-US" altLang="pt-BR" sz="18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pt-BR" sz="1800" dirty="0" smtClean="0"/>
              <a:t>WHERE </a:t>
            </a:r>
            <a:r>
              <a:rPr lang="en-US" altLang="pt-BR" sz="1800" dirty="0" err="1" smtClean="0"/>
              <a:t>cod_depto</a:t>
            </a:r>
            <a:r>
              <a:rPr lang="en-US" altLang="pt-BR" sz="1800" dirty="0" smtClean="0"/>
              <a:t> IN (1, 2)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 dirty="0" smtClean="0"/>
              <a:t>(é bem mais legível do que)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pt-BR" sz="1800" dirty="0" smtClean="0"/>
              <a:t>SELECT *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pt-BR" sz="1800" dirty="0" smtClean="0"/>
              <a:t>FROM </a:t>
            </a:r>
            <a:r>
              <a:rPr lang="en-US" altLang="pt-BR" sz="1800" dirty="0" err="1" smtClean="0"/>
              <a:t>Funcionario</a:t>
            </a:r>
            <a:endParaRPr lang="en-US" altLang="pt-BR" sz="18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pt-BR" sz="1800" dirty="0" smtClean="0"/>
              <a:t>WHERE </a:t>
            </a:r>
            <a:r>
              <a:rPr lang="en-US" altLang="pt-BR" sz="1800" dirty="0" err="1" smtClean="0"/>
              <a:t>cod_depto</a:t>
            </a:r>
            <a:r>
              <a:rPr lang="en-US" altLang="pt-BR" sz="1800" dirty="0" smtClean="0"/>
              <a:t> =1 OR </a:t>
            </a:r>
            <a:r>
              <a:rPr lang="en-US" altLang="pt-BR" sz="1800" dirty="0" err="1" smtClean="0"/>
              <a:t>cod_depto</a:t>
            </a:r>
            <a:r>
              <a:rPr lang="en-US" altLang="pt-BR" sz="1800" dirty="0" smtClean="0"/>
              <a:t> =2</a:t>
            </a:r>
            <a:endParaRPr lang="pt-BR" altLang="pt-BR" sz="1800" dirty="0" smtClean="0"/>
          </a:p>
          <a:p>
            <a:pPr eaLnBrk="1" hangingPunct="1">
              <a:lnSpc>
                <a:spcPct val="90000"/>
              </a:lnSpc>
            </a:pPr>
            <a:endParaRPr lang="pt-BR" altLang="pt-BR" sz="2400" dirty="0" smtClean="0"/>
          </a:p>
          <a:p>
            <a:pPr eaLnBrk="1" hangingPunct="1">
              <a:lnSpc>
                <a:spcPct val="90000"/>
              </a:lnSpc>
            </a:pPr>
            <a:endParaRPr lang="pt-BR" altLang="pt-BR" sz="24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5536" y="123478"/>
            <a:ext cx="8229600" cy="10287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dirty="0" smtClean="0">
                <a:solidFill>
                  <a:schemeClr val="bg1"/>
                </a:solidFill>
              </a:rPr>
              <a:t>Operador IN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808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5262"/>
            <a:ext cx="7417519" cy="529829"/>
          </a:xfrm>
        </p:spPr>
        <p:txBody>
          <a:bodyPr/>
          <a:lstStyle/>
          <a:p>
            <a:pPr algn="l" eaLnBrk="1" hangingPunct="1"/>
            <a:r>
              <a:rPr lang="pt-BR" altLang="pt-BR" sz="3600" dirty="0" smtClean="0">
                <a:solidFill>
                  <a:schemeClr val="bg1"/>
                </a:solidFill>
              </a:rPr>
              <a:t>TABELA </a:t>
            </a:r>
            <a:r>
              <a:rPr lang="pt-BR" altLang="pt-BR" sz="3600" dirty="0" err="1" smtClean="0">
                <a:solidFill>
                  <a:schemeClr val="bg1"/>
                </a:solidFill>
              </a:rPr>
              <a:t>Funcionario</a:t>
            </a:r>
            <a:endParaRPr lang="pt-BR" altLang="pt-BR" sz="3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543747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63983763"/>
              </p:ext>
            </p:extLst>
          </p:nvPr>
        </p:nvGraphicFramePr>
        <p:xfrm>
          <a:off x="179388" y="1059582"/>
          <a:ext cx="8857107" cy="2016226"/>
        </p:xfrm>
        <a:graphic>
          <a:graphicData uri="http://schemas.openxmlformats.org/drawingml/2006/table">
            <a:tbl>
              <a:tblPr/>
              <a:tblGrid>
                <a:gridCol w="1191145"/>
                <a:gridCol w="960076"/>
                <a:gridCol w="1254607"/>
                <a:gridCol w="960076"/>
                <a:gridCol w="1243217"/>
                <a:gridCol w="1256235"/>
                <a:gridCol w="1033303"/>
                <a:gridCol w="958448"/>
              </a:tblGrid>
              <a:tr h="2883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matricula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comissao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cidade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851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3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prog.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3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3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3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Betim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3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Vitoria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3821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866482"/>
              </p:ext>
            </p:extLst>
          </p:nvPr>
        </p:nvGraphicFramePr>
        <p:xfrm>
          <a:off x="323528" y="3723878"/>
          <a:ext cx="8642350" cy="925699"/>
        </p:xfrm>
        <a:graphic>
          <a:graphicData uri="http://schemas.openxmlformats.org/drawingml/2006/table">
            <a:tbl>
              <a:tblPr/>
              <a:tblGrid>
                <a:gridCol w="4322763"/>
                <a:gridCol w="4319587"/>
              </a:tblGrid>
              <a:tr h="2742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</a:p>
                  </a:txBody>
                  <a:tcPr marT="34272" marB="342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nome-depto</a:t>
                      </a:r>
                    </a:p>
                  </a:txBody>
                  <a:tcPr marT="34272" marB="342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20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72" marB="342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Informatica</a:t>
                      </a:r>
                    </a:p>
                  </a:txBody>
                  <a:tcPr marT="34272" marB="342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6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72" marB="342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Contabilidade</a:t>
                      </a:r>
                    </a:p>
                  </a:txBody>
                  <a:tcPr marT="34272" marB="342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55" name="Text Box 91"/>
          <p:cNvSpPr txBox="1">
            <a:spLocks noChangeArrowheads="1"/>
          </p:cNvSpPr>
          <p:nvPr/>
        </p:nvSpPr>
        <p:spPr bwMode="auto">
          <a:xfrm>
            <a:off x="179388" y="3219822"/>
            <a:ext cx="35988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800" dirty="0" smtClean="0"/>
              <a:t>TABELA </a:t>
            </a:r>
            <a:r>
              <a:rPr lang="pt-BR" altLang="pt-BR" sz="2800" dirty="0" err="1" smtClean="0"/>
              <a:t>Depto</a:t>
            </a:r>
            <a:endParaRPr lang="pt-BR" altLang="pt-BR" sz="2800" dirty="0"/>
          </a:p>
        </p:txBody>
      </p:sp>
    </p:spTree>
    <p:extLst>
      <p:ext uri="{BB962C8B-B14F-4D97-AF65-F5344CB8AC3E}">
        <p14:creationId xmlns:p14="http://schemas.microsoft.com/office/powerpoint/2010/main" val="2969637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2400" smtClean="0"/>
              <a:t/>
            </a:r>
            <a:br>
              <a:rPr lang="pt-BR" altLang="pt-BR" sz="2400" smtClean="0"/>
            </a:br>
            <a:r>
              <a:rPr lang="pt-BR" altLang="pt-BR" sz="2400" smtClean="0"/>
              <a:t/>
            </a:r>
            <a:br>
              <a:rPr lang="pt-BR" altLang="pt-BR" sz="2400" smtClean="0"/>
            </a:br>
            <a:r>
              <a:rPr lang="pt-BR" altLang="pt-BR" sz="2400" smtClean="0"/>
              <a:t/>
            </a:r>
            <a:br>
              <a:rPr lang="pt-BR" altLang="pt-BR" sz="2400" smtClean="0"/>
            </a:br>
            <a:endParaRPr lang="pt-BR" altLang="pt-BR" sz="240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152178"/>
            <a:ext cx="8147050" cy="1139429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000" dirty="0" err="1" smtClean="0"/>
              <a:t>Ex</a:t>
            </a:r>
            <a:r>
              <a:rPr lang="pt-BR" altLang="pt-BR" sz="2000" dirty="0" smtClean="0"/>
              <a:t>: Selecione os </a:t>
            </a:r>
            <a:r>
              <a:rPr lang="pt-BR" altLang="pt-BR" sz="2000" dirty="0" err="1" smtClean="0"/>
              <a:t>funcionarios</a:t>
            </a:r>
            <a:r>
              <a:rPr lang="pt-BR" altLang="pt-BR" sz="2000" dirty="0" smtClean="0"/>
              <a:t> cujo cargo é contador ou gerente.</a:t>
            </a:r>
            <a:br>
              <a:rPr lang="pt-BR" altLang="pt-BR" sz="2000" dirty="0" smtClean="0"/>
            </a:br>
            <a:endParaRPr lang="pt-BR" altLang="pt-BR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 dirty="0" err="1" smtClean="0"/>
              <a:t>Select</a:t>
            </a:r>
            <a:r>
              <a:rPr lang="pt-BR" altLang="pt-BR" sz="2000" dirty="0" smtClean="0"/>
              <a:t> </a:t>
            </a:r>
            <a:r>
              <a:rPr lang="pt-BR" altLang="pt-BR" sz="2000" dirty="0" err="1" smtClean="0"/>
              <a:t>nome,cargo</a:t>
            </a:r>
            <a:endParaRPr lang="pt-BR" altLang="pt-BR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 dirty="0" err="1" smtClean="0"/>
              <a:t>From</a:t>
            </a:r>
            <a:r>
              <a:rPr lang="pt-BR" altLang="pt-BR" sz="2000" dirty="0" smtClean="0"/>
              <a:t> </a:t>
            </a:r>
            <a:r>
              <a:rPr lang="pt-BR" altLang="pt-BR" sz="2000" dirty="0" err="1" smtClean="0"/>
              <a:t>funcionario</a:t>
            </a:r>
            <a:endParaRPr lang="pt-BR" altLang="pt-BR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 dirty="0" err="1" smtClean="0"/>
              <a:t>Where</a:t>
            </a:r>
            <a:r>
              <a:rPr lang="pt-BR" altLang="pt-BR" sz="2000" dirty="0" smtClean="0"/>
              <a:t> cargo in (‘gerente’, ‘contador’)</a:t>
            </a:r>
            <a:br>
              <a:rPr lang="pt-BR" altLang="pt-BR" sz="2000" dirty="0" smtClean="0"/>
            </a:br>
            <a:endParaRPr lang="pt-BR" altLang="pt-BR" sz="2000" dirty="0" smtClean="0"/>
          </a:p>
        </p:txBody>
      </p:sp>
      <p:sp>
        <p:nvSpPr>
          <p:cNvPr id="25604" name="Text Box 60"/>
          <p:cNvSpPr txBox="1">
            <a:spLocks noChangeArrowheads="1"/>
          </p:cNvSpPr>
          <p:nvPr/>
        </p:nvSpPr>
        <p:spPr bwMode="auto">
          <a:xfrm>
            <a:off x="323850" y="2787254"/>
            <a:ext cx="13901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/>
              <a:t>Funcionario</a:t>
            </a:r>
          </a:p>
        </p:txBody>
      </p:sp>
      <p:graphicFrame>
        <p:nvGraphicFramePr>
          <p:cNvPr id="562287" name="Group 111"/>
          <p:cNvGraphicFramePr>
            <a:graphicFrameLocks noGrp="1"/>
          </p:cNvGraphicFramePr>
          <p:nvPr>
            <p:ph sz="half" idx="2"/>
          </p:nvPr>
        </p:nvGraphicFramePr>
        <p:xfrm>
          <a:off x="323850" y="3219450"/>
          <a:ext cx="8496300" cy="1451441"/>
        </p:xfrm>
        <a:graphic>
          <a:graphicData uri="http://schemas.openxmlformats.org/drawingml/2006/table">
            <a:tbl>
              <a:tblPr/>
              <a:tblGrid>
                <a:gridCol w="1143000"/>
                <a:gridCol w="922338"/>
                <a:gridCol w="1200150"/>
                <a:gridCol w="922337"/>
                <a:gridCol w="1192213"/>
                <a:gridCol w="1206500"/>
                <a:gridCol w="990600"/>
                <a:gridCol w="919162"/>
              </a:tblGrid>
              <a:tr h="48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matricula</a:t>
                      </a:r>
                    </a:p>
                  </a:txBody>
                  <a:tcPr marT="34285" marB="342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</a:p>
                  </a:txBody>
                  <a:tcPr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comissao</a:t>
                      </a:r>
                    </a:p>
                  </a:txBody>
                  <a:tcPr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</a:txBody>
                  <a:tcPr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cidade</a:t>
                      </a:r>
                    </a:p>
                  </a:txBody>
                  <a:tcPr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23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34285" marB="342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34285" marB="342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</a:t>
                      </a:r>
                    </a:p>
                  </a:txBody>
                  <a:tcPr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1400</a:t>
                      </a:r>
                    </a:p>
                  </a:txBody>
                  <a:tcPr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34285" marB="342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3500</a:t>
                      </a:r>
                    </a:p>
                  </a:txBody>
                  <a:tcPr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Betim</a:t>
                      </a:r>
                    </a:p>
                  </a:txBody>
                  <a:tcPr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95536" y="123478"/>
            <a:ext cx="8229600" cy="10287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dirty="0" smtClean="0">
                <a:solidFill>
                  <a:schemeClr val="bg1"/>
                </a:solidFill>
              </a:rPr>
              <a:t>Operador IN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25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2400" smtClean="0"/>
              <a:t/>
            </a:r>
            <a:br>
              <a:rPr lang="pt-BR" altLang="pt-BR" sz="2400" smtClean="0"/>
            </a:br>
            <a:r>
              <a:rPr lang="pt-BR" altLang="pt-BR" sz="2400" smtClean="0"/>
              <a:t/>
            </a:r>
            <a:br>
              <a:rPr lang="pt-BR" altLang="pt-BR" sz="2400" smtClean="0"/>
            </a:br>
            <a:r>
              <a:rPr lang="pt-BR" altLang="pt-BR" sz="2400" smtClean="0"/>
              <a:t/>
            </a:r>
            <a:br>
              <a:rPr lang="pt-BR" altLang="pt-BR" sz="2400" smtClean="0"/>
            </a:br>
            <a:endParaRPr lang="pt-BR" altLang="pt-BR" sz="240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1" y="1113235"/>
            <a:ext cx="8435975" cy="97274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000" dirty="0" smtClean="0"/>
              <a:t>IS NULL / IS NOT NULL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000" dirty="0" err="1" smtClean="0"/>
              <a:t>Ex</a:t>
            </a:r>
            <a:r>
              <a:rPr lang="pt-BR" altLang="pt-BR" sz="2000" dirty="0" smtClean="0"/>
              <a:t>: Selecione os </a:t>
            </a:r>
            <a:r>
              <a:rPr lang="pt-BR" altLang="pt-BR" sz="2000" dirty="0" err="1" smtClean="0"/>
              <a:t>funcionarios</a:t>
            </a:r>
            <a:r>
              <a:rPr lang="pt-BR" altLang="pt-BR" sz="2000" dirty="0" smtClean="0"/>
              <a:t> cujo estado ou cidade é nula.</a:t>
            </a:r>
            <a:br>
              <a:rPr lang="pt-BR" altLang="pt-BR" sz="2000" dirty="0" smtClean="0"/>
            </a:br>
            <a:endParaRPr lang="pt-BR" altLang="pt-BR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 dirty="0" err="1" smtClean="0"/>
              <a:t>Select</a:t>
            </a:r>
            <a:r>
              <a:rPr lang="pt-BR" altLang="pt-BR" sz="2000" dirty="0" smtClean="0"/>
              <a:t> nome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 dirty="0" err="1" smtClean="0"/>
              <a:t>Where</a:t>
            </a:r>
            <a:r>
              <a:rPr lang="pt-BR" altLang="pt-BR" sz="2000" dirty="0" smtClean="0"/>
              <a:t> estado </a:t>
            </a:r>
            <a:r>
              <a:rPr lang="pt-BR" altLang="pt-BR" sz="2000" dirty="0" err="1" smtClean="0"/>
              <a:t>is</a:t>
            </a:r>
            <a:r>
              <a:rPr lang="pt-BR" altLang="pt-BR" sz="2000" dirty="0" smtClean="0"/>
              <a:t> </a:t>
            </a:r>
            <a:r>
              <a:rPr lang="pt-BR" altLang="pt-BR" sz="2000" dirty="0" err="1" smtClean="0"/>
              <a:t>null</a:t>
            </a:r>
            <a:r>
              <a:rPr lang="pt-BR" altLang="pt-BR" sz="2000" dirty="0" smtClean="0"/>
              <a:t> </a:t>
            </a:r>
            <a:r>
              <a:rPr lang="pt-BR" altLang="pt-BR" sz="2000" dirty="0" err="1" smtClean="0"/>
              <a:t>or</a:t>
            </a:r>
            <a:r>
              <a:rPr lang="pt-BR" altLang="pt-BR" sz="2000" dirty="0" smtClean="0"/>
              <a:t> cidade </a:t>
            </a:r>
            <a:r>
              <a:rPr lang="pt-BR" altLang="pt-BR" sz="2000" dirty="0" err="1" smtClean="0"/>
              <a:t>is</a:t>
            </a:r>
            <a:r>
              <a:rPr lang="pt-BR" altLang="pt-BR" sz="2000" dirty="0" smtClean="0"/>
              <a:t> </a:t>
            </a:r>
            <a:r>
              <a:rPr lang="pt-BR" altLang="pt-BR" sz="2000" dirty="0" err="1" smtClean="0"/>
              <a:t>null</a:t>
            </a:r>
            <a:r>
              <a:rPr lang="pt-BR" altLang="pt-BR" sz="2000" dirty="0" smtClean="0"/>
              <a:t/>
            </a:r>
            <a:br>
              <a:rPr lang="pt-BR" altLang="pt-BR" sz="2000" dirty="0" smtClean="0"/>
            </a:br>
            <a:endParaRPr lang="pt-BR" altLang="pt-BR" sz="2000" dirty="0" smtClean="0"/>
          </a:p>
        </p:txBody>
      </p:sp>
      <p:sp>
        <p:nvSpPr>
          <p:cNvPr id="27652" name="Text Box 60"/>
          <p:cNvSpPr txBox="1">
            <a:spLocks noChangeArrowheads="1"/>
          </p:cNvSpPr>
          <p:nvPr/>
        </p:nvSpPr>
        <p:spPr bwMode="auto">
          <a:xfrm>
            <a:off x="323850" y="2409825"/>
            <a:ext cx="13901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/>
              <a:t>Funcionario</a:t>
            </a:r>
          </a:p>
        </p:txBody>
      </p:sp>
      <p:graphicFrame>
        <p:nvGraphicFramePr>
          <p:cNvPr id="561293" name="Group 141"/>
          <p:cNvGraphicFramePr>
            <a:graphicFrameLocks noGrp="1"/>
          </p:cNvGraphicFramePr>
          <p:nvPr>
            <p:ph sz="half" idx="2"/>
          </p:nvPr>
        </p:nvGraphicFramePr>
        <p:xfrm>
          <a:off x="250825" y="2895600"/>
          <a:ext cx="8686800" cy="644129"/>
        </p:xfrm>
        <a:graphic>
          <a:graphicData uri="http://schemas.openxmlformats.org/drawingml/2006/table">
            <a:tbl>
              <a:tblPr/>
              <a:tblGrid>
                <a:gridCol w="1168400"/>
                <a:gridCol w="941388"/>
                <a:gridCol w="1230312"/>
                <a:gridCol w="941388"/>
                <a:gridCol w="1219200"/>
                <a:gridCol w="1233487"/>
                <a:gridCol w="1012825"/>
                <a:gridCol w="9398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matricula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comissao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cidade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202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95536" y="123478"/>
            <a:ext cx="8229600" cy="10287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dirty="0" smtClean="0">
                <a:solidFill>
                  <a:schemeClr val="bg1"/>
                </a:solidFill>
              </a:rPr>
              <a:t>Operador IS NULL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8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6" y="1113235"/>
            <a:ext cx="8435975" cy="3287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400" dirty="0" smtClean="0"/>
              <a:t>O operador LIKE é usado quando se deseja obter colunas de um registro que sigam um determinado padrão </a:t>
            </a:r>
            <a:r>
              <a:rPr lang="pt-BR" altLang="pt-BR" sz="2400" dirty="0" err="1" smtClean="0"/>
              <a:t>pré</a:t>
            </a:r>
            <a:r>
              <a:rPr lang="pt-BR" altLang="pt-BR" sz="2400" dirty="0" smtClean="0"/>
              <a:t>-especificado. </a:t>
            </a:r>
            <a:endParaRPr lang="pt-BR" altLang="pt-BR" sz="2400" dirty="0" smtClean="0"/>
          </a:p>
          <a:p>
            <a:pPr eaLnBrk="1" hangingPunct="1">
              <a:lnSpc>
                <a:spcPct val="90000"/>
              </a:lnSpc>
            </a:pPr>
            <a:r>
              <a:rPr lang="pt-BR" altLang="pt-BR" sz="2400" dirty="0" smtClean="0"/>
              <a:t>Quando </a:t>
            </a:r>
            <a:r>
              <a:rPr lang="pt-BR" altLang="pt-BR" sz="2400" dirty="0" smtClean="0"/>
              <a:t>se quer saber os nomes de todos os funcionários cujo nome começa com JOAO ou termina com SILVA, usa-se o LIKE.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 dirty="0" smtClean="0"/>
              <a:t>O caractere % dentro da expressão LIKE tem a mesma função do caractere * no </a:t>
            </a:r>
            <a:r>
              <a:rPr lang="pt-BR" altLang="pt-BR" sz="2400" dirty="0" smtClean="0"/>
              <a:t>Windows, </a:t>
            </a:r>
            <a:r>
              <a:rPr lang="pt-BR" altLang="pt-BR" sz="2400" dirty="0" smtClean="0"/>
              <a:t>assim como o _ (</a:t>
            </a:r>
            <a:r>
              <a:rPr lang="pt-BR" altLang="pt-BR" sz="2400" dirty="0" err="1" smtClean="0"/>
              <a:t>underscore</a:t>
            </a:r>
            <a:r>
              <a:rPr lang="pt-BR" altLang="pt-BR" sz="2400" dirty="0" smtClean="0"/>
              <a:t>) tem a semelhança com o ? do </a:t>
            </a:r>
            <a:r>
              <a:rPr lang="pt-BR" altLang="pt-BR" sz="2400" dirty="0" smtClean="0"/>
              <a:t>Windows.</a:t>
            </a:r>
            <a:endParaRPr lang="pt-BR" altLang="pt-BR" sz="2400" dirty="0" smtClean="0"/>
          </a:p>
          <a:p>
            <a:pPr eaLnBrk="1" hangingPunct="1">
              <a:lnSpc>
                <a:spcPct val="90000"/>
              </a:lnSpc>
            </a:pPr>
            <a:endParaRPr lang="pt-BR" altLang="pt-BR" sz="28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5536" y="123478"/>
            <a:ext cx="8229600" cy="10287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dirty="0" smtClean="0">
                <a:solidFill>
                  <a:schemeClr val="bg1"/>
                </a:solidFill>
              </a:rPr>
              <a:t>Operador LIKE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862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75606"/>
            <a:ext cx="8291264" cy="291465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pt-BR" altLang="pt-BR" sz="2000" dirty="0" smtClean="0"/>
              <a:t>SELECT NOME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altLang="pt-BR" sz="2000" dirty="0" smtClean="0"/>
              <a:t>FROM FUNCIONARIOS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pt-BR" sz="2000" dirty="0" smtClean="0"/>
              <a:t>WHERE NOME LIKE ‘JOAO%’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pt-BR" sz="2000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pt-BR" altLang="pt-BR" sz="2000" dirty="0" smtClean="0"/>
              <a:t>SELECT *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altLang="pt-BR" sz="2000" dirty="0" smtClean="0"/>
              <a:t>FROM FUNCIONARIOS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altLang="pt-BR" sz="2000" dirty="0" smtClean="0"/>
              <a:t>WHERE NOME LIKE ‘_ _ R%’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altLang="pt-BR" sz="2000" dirty="0" smtClean="0"/>
              <a:t>(</a:t>
            </a:r>
            <a:r>
              <a:rPr lang="pt-BR" altLang="pt-BR" sz="2000" dirty="0" err="1" smtClean="0"/>
              <a:t>Obs</a:t>
            </a:r>
            <a:r>
              <a:rPr lang="pt-BR" altLang="pt-BR" sz="2000" dirty="0" smtClean="0"/>
              <a:t>: a terceira letra do nome do funcionário deve ser R)</a:t>
            </a:r>
            <a:endParaRPr lang="pt-BR" altLang="pt-BR" sz="24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5536" y="123478"/>
            <a:ext cx="8229600" cy="10287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dirty="0" smtClean="0">
                <a:solidFill>
                  <a:schemeClr val="bg1"/>
                </a:solidFill>
              </a:rPr>
              <a:t>Operador LIKE</a:t>
            </a: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3" name="AutoShape 2" descr="Image result for lik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275606"/>
            <a:ext cx="20764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671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SQL-DML</a:t>
            </a: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31590"/>
            <a:ext cx="8569646" cy="2862858"/>
          </a:xfrm>
        </p:spPr>
        <p:txBody>
          <a:bodyPr/>
          <a:lstStyle/>
          <a:p>
            <a:r>
              <a:rPr lang="pt-BR" altLang="pt-BR" sz="2400" dirty="0" smtClean="0"/>
              <a:t>DML possui uso muito mais frequente do que DDL</a:t>
            </a:r>
          </a:p>
          <a:p>
            <a:r>
              <a:rPr lang="pt-BR" altLang="pt-BR" sz="2400" dirty="0" smtClean="0"/>
              <a:t>Uso de DML por SQL embutido em aplicações ou via janelas de acesso ao banco de dados</a:t>
            </a:r>
            <a:endParaRPr lang="pt-BR" altLang="pt-BR" sz="2400" dirty="0" smtClean="0"/>
          </a:p>
          <a:p>
            <a:r>
              <a:rPr lang="pt-BR" altLang="pt-BR" sz="2400" dirty="0" smtClean="0"/>
              <a:t>4 operações básicas:</a:t>
            </a:r>
          </a:p>
          <a:p>
            <a:pPr lvl="1"/>
            <a:r>
              <a:rPr lang="pt-BR" altLang="pt-BR" sz="2000" dirty="0" smtClean="0"/>
              <a:t>INSERT</a:t>
            </a:r>
          </a:p>
          <a:p>
            <a:pPr lvl="1"/>
            <a:r>
              <a:rPr lang="pt-BR" altLang="pt-BR" sz="2000" dirty="0" smtClean="0"/>
              <a:t>SELECT</a:t>
            </a:r>
          </a:p>
          <a:p>
            <a:pPr lvl="1"/>
            <a:r>
              <a:rPr lang="pt-BR" altLang="pt-BR" sz="2000" dirty="0" smtClean="0"/>
              <a:t>UPDATE</a:t>
            </a:r>
          </a:p>
          <a:p>
            <a:pPr lvl="1"/>
            <a:r>
              <a:rPr lang="pt-BR" altLang="pt-BR" sz="2000" dirty="0" smtClean="0"/>
              <a:t>DELETE</a:t>
            </a:r>
            <a:endParaRPr lang="pt-BR" altLang="pt-B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664" y="2715766"/>
            <a:ext cx="4885112" cy="145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0939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2400" smtClean="0"/>
              <a:t/>
            </a:r>
            <a:br>
              <a:rPr lang="pt-BR" altLang="pt-BR" sz="2400" smtClean="0"/>
            </a:br>
            <a:r>
              <a:rPr lang="pt-BR" altLang="pt-BR" sz="2400" smtClean="0"/>
              <a:t/>
            </a:r>
            <a:br>
              <a:rPr lang="pt-BR" altLang="pt-BR" sz="2400" smtClean="0"/>
            </a:br>
            <a:r>
              <a:rPr lang="pt-BR" altLang="pt-BR" sz="2400" smtClean="0"/>
              <a:t/>
            </a:r>
            <a:br>
              <a:rPr lang="pt-BR" altLang="pt-BR" sz="2400" smtClean="0"/>
            </a:br>
            <a:endParaRPr lang="pt-BR" altLang="pt-BR" sz="240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2348" y="1168691"/>
            <a:ext cx="8435975" cy="119419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000" dirty="0" err="1" smtClean="0"/>
              <a:t>Ex</a:t>
            </a:r>
            <a:r>
              <a:rPr lang="pt-BR" altLang="pt-BR" sz="2000" dirty="0" smtClean="0"/>
              <a:t>: Selecione os funcionários cujo o nome tem a letra u como segundo caractere. </a:t>
            </a:r>
            <a:br>
              <a:rPr lang="pt-BR" altLang="pt-BR" sz="2000" dirty="0" smtClean="0"/>
            </a:br>
            <a:endParaRPr lang="pt-BR" altLang="pt-BR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 dirty="0" err="1" smtClean="0"/>
              <a:t>Select</a:t>
            </a:r>
            <a:r>
              <a:rPr lang="pt-BR" altLang="pt-BR" sz="2000" dirty="0" smtClean="0"/>
              <a:t> nome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 dirty="0" err="1" smtClean="0"/>
              <a:t>From</a:t>
            </a:r>
            <a:r>
              <a:rPr lang="pt-BR" altLang="pt-BR" sz="2000" dirty="0" smtClean="0"/>
              <a:t> </a:t>
            </a:r>
            <a:r>
              <a:rPr lang="pt-BR" altLang="pt-BR" sz="2000" dirty="0" err="1" smtClean="0"/>
              <a:t>Funcionario</a:t>
            </a:r>
            <a:endParaRPr lang="pt-BR" altLang="pt-BR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 dirty="0" err="1" smtClean="0"/>
              <a:t>Where</a:t>
            </a:r>
            <a:r>
              <a:rPr lang="pt-BR" altLang="pt-BR" sz="2000" dirty="0" smtClean="0"/>
              <a:t> nome </a:t>
            </a:r>
            <a:r>
              <a:rPr lang="pt-BR" altLang="pt-BR" sz="2000" dirty="0" err="1" smtClean="0"/>
              <a:t>Like</a:t>
            </a:r>
            <a:r>
              <a:rPr lang="pt-BR" altLang="pt-BR" sz="2000" dirty="0" smtClean="0"/>
              <a:t> ‘_u%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t-BR" altLang="pt-BR" sz="2000" dirty="0" smtClean="0"/>
          </a:p>
        </p:txBody>
      </p:sp>
      <p:sp>
        <p:nvSpPr>
          <p:cNvPr id="30724" name="Text Box 60"/>
          <p:cNvSpPr txBox="1">
            <a:spLocks noChangeArrowheads="1"/>
          </p:cNvSpPr>
          <p:nvPr/>
        </p:nvSpPr>
        <p:spPr bwMode="auto">
          <a:xfrm>
            <a:off x="250825" y="2895600"/>
            <a:ext cx="13901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/>
              <a:t>Funcionario</a:t>
            </a:r>
          </a:p>
        </p:txBody>
      </p:sp>
      <p:graphicFrame>
        <p:nvGraphicFramePr>
          <p:cNvPr id="560269" name="Group 141"/>
          <p:cNvGraphicFramePr>
            <a:graphicFrameLocks noGrp="1"/>
          </p:cNvGraphicFramePr>
          <p:nvPr>
            <p:ph sz="half" idx="2"/>
          </p:nvPr>
        </p:nvGraphicFramePr>
        <p:xfrm>
          <a:off x="323850" y="3274219"/>
          <a:ext cx="8362950" cy="1127609"/>
        </p:xfrm>
        <a:graphic>
          <a:graphicData uri="http://schemas.openxmlformats.org/drawingml/2006/table">
            <a:tbl>
              <a:tblPr/>
              <a:tblGrid>
                <a:gridCol w="1123950"/>
                <a:gridCol w="908050"/>
                <a:gridCol w="1182688"/>
                <a:gridCol w="908050"/>
                <a:gridCol w="1173162"/>
                <a:gridCol w="1187450"/>
                <a:gridCol w="976313"/>
                <a:gridCol w="903287"/>
              </a:tblGrid>
              <a:tr h="4800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matricula</a:t>
                      </a:r>
                    </a:p>
                  </a:txBody>
                  <a:tcPr marT="34283" marB="34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comissao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cidade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237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34283" marB="34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1400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7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34283" marB="3428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3500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Betim</a:t>
                      </a:r>
                    </a:p>
                  </a:txBody>
                  <a:tcPr marT="34283" marB="342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95536" y="123478"/>
            <a:ext cx="8229600" cy="10287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dirty="0" smtClean="0">
                <a:solidFill>
                  <a:schemeClr val="bg1"/>
                </a:solidFill>
              </a:rPr>
              <a:t>Operador LIKE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7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29929"/>
            <a:ext cx="8229600" cy="291465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400" dirty="0" smtClean="0"/>
              <a:t>UPDATE </a:t>
            </a:r>
            <a:r>
              <a:rPr lang="pt-BR" altLang="pt-BR" sz="2400" dirty="0" smtClean="0"/>
              <a:t>&lt;tabela&gt;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400" dirty="0" smtClean="0"/>
              <a:t>SET &lt;coluna1&gt; = &lt;expressão1&gt;,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400" dirty="0" smtClean="0"/>
              <a:t>&lt;coluna2&gt; =&lt;expressão2&gt;, ...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400" dirty="0" smtClean="0"/>
              <a:t> WHERE &lt;condição-de-alteração&gt;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altLang="pt-BR" sz="1600" dirty="0" smtClean="0"/>
          </a:p>
          <a:p>
            <a:pPr lvl="1">
              <a:lnSpc>
                <a:spcPct val="90000"/>
              </a:lnSpc>
            </a:pPr>
            <a:r>
              <a:rPr lang="pt-BR" altLang="pt-BR" sz="2000" dirty="0" smtClean="0"/>
              <a:t>Dica 1: para maiores atualizações, faça o SELECT antes do UPDATE para visualizar os registros</a:t>
            </a:r>
          </a:p>
          <a:p>
            <a:pPr lvl="1">
              <a:lnSpc>
                <a:spcPct val="90000"/>
              </a:lnSpc>
            </a:pPr>
            <a:r>
              <a:rPr lang="pt-BR" altLang="pt-BR" sz="2000" dirty="0" smtClean="0"/>
              <a:t>Dica 2: se quiser atualizar um único registro, informe a chave primária no filtro do WHERE</a:t>
            </a:r>
            <a:endParaRPr lang="pt-BR" altLang="pt-BR" sz="24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5536" y="123478"/>
            <a:ext cx="8229600" cy="10287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dirty="0" smtClean="0">
                <a:solidFill>
                  <a:schemeClr val="bg1"/>
                </a:solidFill>
              </a:rPr>
              <a:t>SQL-DML: UPDATE</a:t>
            </a:r>
            <a:endParaRPr lang="pt-BR" altLang="pt-BR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632" y="1419622"/>
            <a:ext cx="1939504" cy="121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1699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29929"/>
            <a:ext cx="8229600" cy="291465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altLang="pt-BR" sz="24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400" dirty="0" smtClean="0"/>
              <a:t>DELETE </a:t>
            </a:r>
            <a:r>
              <a:rPr lang="pt-BR" altLang="pt-BR" sz="2400" dirty="0" smtClean="0"/>
              <a:t>FROM &lt;tabela&gt;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400" dirty="0" smtClean="0"/>
              <a:t>WHERE &lt;condição-de-exclusão&gt;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altLang="pt-BR" sz="24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5536" y="123478"/>
            <a:ext cx="8229600" cy="10287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dirty="0" smtClean="0">
                <a:solidFill>
                  <a:schemeClr val="bg1"/>
                </a:solidFill>
              </a:rPr>
              <a:t>SQL-DML: DELETE</a:t>
            </a:r>
            <a:endParaRPr lang="pt-BR" altLang="pt-BR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789950"/>
            <a:ext cx="2098922" cy="2398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837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7544" y="1059582"/>
            <a:ext cx="8260779" cy="3942159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800" dirty="0" err="1" smtClean="0">
                <a:solidFill>
                  <a:srgbClr val="FF0000"/>
                </a:solidFill>
              </a:rPr>
              <a:t>Insert</a:t>
            </a:r>
            <a:r>
              <a:rPr lang="pt-BR" altLang="pt-BR" sz="1800" dirty="0" smtClean="0">
                <a:solidFill>
                  <a:srgbClr val="FF0000"/>
                </a:solidFill>
              </a:rPr>
              <a:t> </a:t>
            </a:r>
            <a:r>
              <a:rPr lang="pt-BR" altLang="pt-BR" sz="1800" dirty="0" err="1" smtClean="0">
                <a:solidFill>
                  <a:srgbClr val="FF0000"/>
                </a:solidFill>
              </a:rPr>
              <a:t>into</a:t>
            </a:r>
            <a:r>
              <a:rPr lang="pt-BR" altLang="pt-BR" sz="1800" dirty="0" smtClean="0"/>
              <a:t> </a:t>
            </a:r>
            <a:r>
              <a:rPr lang="pt-BR" altLang="pt-BR" sz="1800" dirty="0" err="1" smtClean="0"/>
              <a:t>Funcionario</a:t>
            </a:r>
            <a:endParaRPr lang="pt-BR" altLang="pt-BR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800" dirty="0" smtClean="0"/>
              <a:t>(</a:t>
            </a:r>
            <a:r>
              <a:rPr lang="pt-BR" altLang="pt-BR" sz="1800" dirty="0" err="1" smtClean="0"/>
              <a:t>matricula,nome,cargo,salario,cod-depto</a:t>
            </a:r>
            <a:r>
              <a:rPr lang="pt-BR" altLang="pt-BR" sz="1800" dirty="0" smtClean="0"/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800" dirty="0" err="1" smtClean="0">
                <a:solidFill>
                  <a:srgbClr val="FF0000"/>
                </a:solidFill>
              </a:rPr>
              <a:t>Values</a:t>
            </a:r>
            <a:r>
              <a:rPr lang="pt-BR" altLang="pt-BR" sz="1800" dirty="0" smtClean="0"/>
              <a:t> (70,’Abel’,’analista’,2000,1)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t-BR" altLang="pt-BR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800" dirty="0" err="1" smtClean="0">
                <a:solidFill>
                  <a:srgbClr val="FF0000"/>
                </a:solidFill>
              </a:rPr>
              <a:t>Insert</a:t>
            </a:r>
            <a:r>
              <a:rPr lang="pt-BR" altLang="pt-BR" sz="1800" dirty="0" smtClean="0">
                <a:solidFill>
                  <a:srgbClr val="FF0000"/>
                </a:solidFill>
              </a:rPr>
              <a:t> </a:t>
            </a:r>
            <a:r>
              <a:rPr lang="pt-BR" altLang="pt-BR" sz="1800" dirty="0" err="1" smtClean="0">
                <a:solidFill>
                  <a:srgbClr val="FF0000"/>
                </a:solidFill>
              </a:rPr>
              <a:t>into</a:t>
            </a:r>
            <a:r>
              <a:rPr lang="pt-BR" altLang="pt-BR" sz="1800" dirty="0" smtClean="0"/>
              <a:t> </a:t>
            </a:r>
            <a:r>
              <a:rPr lang="pt-BR" altLang="pt-BR" sz="1800" dirty="0" err="1" smtClean="0"/>
              <a:t>Funcionario</a:t>
            </a:r>
            <a:endParaRPr lang="pt-BR" altLang="pt-BR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800" dirty="0" err="1" smtClean="0">
                <a:solidFill>
                  <a:srgbClr val="FF0000"/>
                </a:solidFill>
              </a:rPr>
              <a:t>Values</a:t>
            </a:r>
            <a:r>
              <a:rPr lang="pt-BR" altLang="pt-BR" sz="1800" dirty="0" smtClean="0"/>
              <a:t> (80,’Dora’,’analista’,2500,1,250,’RJ’,’Rio”)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t-BR" altLang="pt-BR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800" dirty="0" smtClean="0">
                <a:solidFill>
                  <a:srgbClr val="FF0000"/>
                </a:solidFill>
              </a:rPr>
              <a:t>Update</a:t>
            </a:r>
            <a:r>
              <a:rPr lang="pt-BR" altLang="pt-BR" sz="1800" dirty="0" smtClean="0"/>
              <a:t> </a:t>
            </a:r>
            <a:r>
              <a:rPr lang="pt-BR" altLang="pt-BR" sz="1800" dirty="0" err="1" smtClean="0"/>
              <a:t>Funcionario</a:t>
            </a:r>
            <a:endParaRPr lang="pt-BR" altLang="pt-BR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800" dirty="0" smtClean="0">
                <a:solidFill>
                  <a:srgbClr val="FF0000"/>
                </a:solidFill>
              </a:rPr>
              <a:t>Set </a:t>
            </a:r>
            <a:r>
              <a:rPr lang="pt-BR" altLang="pt-BR" sz="1800" dirty="0" smtClean="0"/>
              <a:t>salario= salario * 1.10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800" dirty="0" err="1" smtClean="0">
                <a:solidFill>
                  <a:srgbClr val="FF0000"/>
                </a:solidFill>
              </a:rPr>
              <a:t>Where</a:t>
            </a:r>
            <a:r>
              <a:rPr lang="pt-BR" altLang="pt-BR" sz="1800" dirty="0" smtClean="0"/>
              <a:t> cargo= ‘contador’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t-BR" altLang="pt-BR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800" dirty="0" smtClean="0">
                <a:solidFill>
                  <a:srgbClr val="FF0000"/>
                </a:solidFill>
              </a:rPr>
              <a:t>Update</a:t>
            </a:r>
            <a:r>
              <a:rPr lang="pt-BR" altLang="pt-BR" sz="1800" dirty="0" smtClean="0"/>
              <a:t> </a:t>
            </a:r>
            <a:r>
              <a:rPr lang="pt-BR" altLang="pt-BR" sz="1800" dirty="0" err="1" smtClean="0"/>
              <a:t>Funcionario</a:t>
            </a:r>
            <a:endParaRPr lang="pt-BR" altLang="pt-BR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800" dirty="0" smtClean="0">
                <a:solidFill>
                  <a:srgbClr val="FF0000"/>
                </a:solidFill>
              </a:rPr>
              <a:t>Set </a:t>
            </a:r>
            <a:r>
              <a:rPr lang="pt-BR" altLang="pt-BR" sz="1800" dirty="0" smtClean="0"/>
              <a:t>cargo = ‘</a:t>
            </a:r>
            <a:r>
              <a:rPr lang="pt-BR" altLang="pt-BR" sz="1800" dirty="0" err="1" smtClean="0"/>
              <a:t>desenvolvedor’,salario</a:t>
            </a:r>
            <a:r>
              <a:rPr lang="pt-BR" altLang="pt-BR" sz="1800" dirty="0" smtClean="0"/>
              <a:t>=1800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1800" dirty="0" err="1" smtClean="0">
                <a:solidFill>
                  <a:srgbClr val="FF0000"/>
                </a:solidFill>
              </a:rPr>
              <a:t>Where</a:t>
            </a:r>
            <a:r>
              <a:rPr lang="pt-BR" altLang="pt-BR" sz="1800" dirty="0" smtClean="0"/>
              <a:t> cargo= ‘</a:t>
            </a:r>
            <a:r>
              <a:rPr lang="pt-BR" altLang="pt-BR" sz="1800" dirty="0" err="1" smtClean="0"/>
              <a:t>prog</a:t>
            </a:r>
            <a:r>
              <a:rPr lang="pt-BR" altLang="pt-BR" sz="1800" dirty="0" smtClean="0"/>
              <a:t>’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t-BR" altLang="pt-BR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t-BR" altLang="pt-BR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t-BR" altLang="pt-BR" sz="24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5536" y="123478"/>
            <a:ext cx="8229600" cy="10287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dirty="0" smtClean="0">
                <a:solidFill>
                  <a:schemeClr val="bg1"/>
                </a:solidFill>
              </a:rPr>
              <a:t>Exemplos de SQL-DML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52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7544" y="1347614"/>
            <a:ext cx="8147820" cy="3438699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t-BR" altLang="pt-BR" sz="2800" dirty="0" err="1" smtClean="0">
                <a:solidFill>
                  <a:srgbClr val="FF0000"/>
                </a:solidFill>
              </a:rPr>
              <a:t>Insert</a:t>
            </a:r>
            <a:r>
              <a:rPr lang="pt-BR" altLang="pt-BR" sz="2800" dirty="0" smtClean="0">
                <a:solidFill>
                  <a:srgbClr val="FF0000"/>
                </a:solidFill>
              </a:rPr>
              <a:t> </a:t>
            </a:r>
            <a:r>
              <a:rPr lang="pt-BR" altLang="pt-BR" sz="2800" dirty="0" err="1" smtClean="0">
                <a:solidFill>
                  <a:srgbClr val="FF0000"/>
                </a:solidFill>
              </a:rPr>
              <a:t>into</a:t>
            </a:r>
            <a:r>
              <a:rPr lang="pt-BR" altLang="pt-BR" sz="2800" dirty="0" smtClean="0"/>
              <a:t> </a:t>
            </a:r>
            <a:r>
              <a:rPr lang="pt-BR" altLang="pt-BR" sz="2800" dirty="0" err="1" smtClean="0"/>
              <a:t>Funcionario_TI</a:t>
            </a:r>
            <a:endParaRPr lang="pt-BR" altLang="pt-BR" sz="2800" dirty="0" smtClean="0"/>
          </a:p>
          <a:p>
            <a:pPr eaLnBrk="1" hangingPunct="1">
              <a:buFont typeface="Wingdings" pitchFamily="2" charset="2"/>
              <a:buNone/>
            </a:pPr>
            <a:r>
              <a:rPr lang="pt-BR" altLang="pt-BR" sz="2800" dirty="0" err="1" smtClean="0"/>
              <a:t>Select</a:t>
            </a:r>
            <a:r>
              <a:rPr lang="pt-BR" altLang="pt-BR" sz="2800" dirty="0" smtClean="0"/>
              <a:t> * </a:t>
            </a:r>
            <a:r>
              <a:rPr lang="pt-BR" altLang="pt-BR" sz="2800" dirty="0" err="1" smtClean="0"/>
              <a:t>from</a:t>
            </a:r>
            <a:r>
              <a:rPr lang="pt-BR" altLang="pt-BR" sz="2800" dirty="0" smtClean="0"/>
              <a:t> </a:t>
            </a:r>
            <a:r>
              <a:rPr lang="pt-BR" altLang="pt-BR" sz="2800" dirty="0" err="1" smtClean="0"/>
              <a:t>Funcionario</a:t>
            </a:r>
            <a:endParaRPr lang="pt-BR" altLang="pt-BR" sz="2800" dirty="0" smtClean="0"/>
          </a:p>
          <a:p>
            <a:pPr eaLnBrk="1" hangingPunct="1">
              <a:buFont typeface="Wingdings" pitchFamily="2" charset="2"/>
              <a:buNone/>
            </a:pPr>
            <a:r>
              <a:rPr lang="pt-BR" altLang="pt-BR" sz="2800" dirty="0" err="1" smtClean="0"/>
              <a:t>Where</a:t>
            </a:r>
            <a:r>
              <a:rPr lang="pt-BR" altLang="pt-BR" sz="2800" dirty="0" smtClean="0"/>
              <a:t> </a:t>
            </a:r>
            <a:r>
              <a:rPr lang="pt-BR" altLang="pt-BR" sz="2800" dirty="0" err="1" smtClean="0"/>
              <a:t>cod_depto</a:t>
            </a:r>
            <a:r>
              <a:rPr lang="pt-BR" altLang="pt-BR" sz="2800" dirty="0" smtClean="0"/>
              <a:t> = 1</a:t>
            </a:r>
          </a:p>
          <a:p>
            <a:pPr eaLnBrk="1" hangingPunct="1">
              <a:buFont typeface="Wingdings" pitchFamily="2" charset="2"/>
              <a:buNone/>
            </a:pPr>
            <a:endParaRPr lang="pt-BR" altLang="pt-BR" sz="2800" dirty="0" smtClean="0"/>
          </a:p>
          <a:p>
            <a:pPr eaLnBrk="1" hangingPunct="1">
              <a:buFont typeface="Wingdings" pitchFamily="2" charset="2"/>
              <a:buNone/>
            </a:pPr>
            <a:r>
              <a:rPr lang="pt-BR" altLang="pt-BR" sz="2800" dirty="0" smtClean="0">
                <a:solidFill>
                  <a:srgbClr val="FF0000"/>
                </a:solidFill>
              </a:rPr>
              <a:t>Delete </a:t>
            </a:r>
            <a:r>
              <a:rPr lang="pt-BR" altLang="pt-BR" sz="2800" dirty="0" err="1" smtClean="0">
                <a:solidFill>
                  <a:srgbClr val="FF0000"/>
                </a:solidFill>
              </a:rPr>
              <a:t>from</a:t>
            </a:r>
            <a:r>
              <a:rPr lang="pt-BR" altLang="pt-BR" sz="2800" dirty="0" smtClean="0"/>
              <a:t> </a:t>
            </a:r>
            <a:r>
              <a:rPr lang="pt-BR" altLang="pt-BR" sz="2800" dirty="0" err="1" smtClean="0"/>
              <a:t>Funcionario</a:t>
            </a:r>
            <a:endParaRPr lang="pt-BR" altLang="pt-BR" sz="2800" dirty="0" smtClean="0"/>
          </a:p>
          <a:p>
            <a:pPr eaLnBrk="1" hangingPunct="1">
              <a:buFont typeface="Wingdings" pitchFamily="2" charset="2"/>
              <a:buNone/>
            </a:pPr>
            <a:r>
              <a:rPr lang="pt-BR" altLang="pt-BR" sz="2800" dirty="0" err="1" smtClean="0">
                <a:solidFill>
                  <a:srgbClr val="FF0000"/>
                </a:solidFill>
              </a:rPr>
              <a:t>Where</a:t>
            </a:r>
            <a:r>
              <a:rPr lang="pt-BR" altLang="pt-BR" sz="2800" dirty="0" smtClean="0"/>
              <a:t> cargo= ‘contador’</a:t>
            </a:r>
          </a:p>
          <a:p>
            <a:pPr eaLnBrk="1" hangingPunct="1">
              <a:buFont typeface="Wingdings" pitchFamily="2" charset="2"/>
              <a:buNone/>
            </a:pPr>
            <a:endParaRPr lang="pt-BR" altLang="pt-BR" sz="2800" dirty="0" smtClean="0"/>
          </a:p>
          <a:p>
            <a:pPr eaLnBrk="1" hangingPunct="1">
              <a:buFont typeface="Wingdings" pitchFamily="2" charset="2"/>
              <a:buNone/>
            </a:pPr>
            <a:endParaRPr lang="pt-BR" altLang="pt-BR" sz="28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5536" y="123478"/>
            <a:ext cx="8229600" cy="10287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dirty="0" smtClean="0">
                <a:solidFill>
                  <a:schemeClr val="bg1"/>
                </a:solidFill>
              </a:rPr>
              <a:t>Exemplos de SQL-DML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27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83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68004"/>
            <a:ext cx="8229600" cy="2914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b="1" dirty="0" smtClean="0"/>
              <a:t>Sintaxe </a:t>
            </a:r>
            <a:r>
              <a:rPr lang="pt-BR" altLang="pt-BR" b="1" dirty="0" smtClean="0"/>
              <a:t>1 - Inserção Unitária</a:t>
            </a:r>
            <a:r>
              <a:rPr lang="pt-BR" altLang="pt-BR" dirty="0" smtClean="0"/>
              <a:t>: 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dirty="0" smtClean="0"/>
              <a:t>INSERT INTO &lt;tabela&gt;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dirty="0" smtClean="0"/>
              <a:t>( &lt;lista-de-colunas&gt;)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dirty="0" smtClean="0"/>
              <a:t>VALUES ( &lt;lista-de-valores&gt;)</a:t>
            </a:r>
          </a:p>
          <a:p>
            <a:pPr>
              <a:lnSpc>
                <a:spcPct val="90000"/>
              </a:lnSpc>
            </a:pPr>
            <a:r>
              <a:rPr lang="pt-BR" altLang="pt-BR" dirty="0" smtClean="0"/>
              <a:t>Sintaxe 2 - Inserção em </a:t>
            </a:r>
            <a:r>
              <a:rPr lang="pt-BR" altLang="pt-BR" dirty="0" smtClean="0"/>
              <a:t>Massa:  </a:t>
            </a:r>
            <a:endParaRPr lang="pt-BR" altLang="pt-BR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dirty="0" smtClean="0"/>
              <a:t>INSERT INTO &lt;tabela1&gt;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dirty="0" smtClean="0"/>
              <a:t>(&lt;lista-de-colunas&gt;)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dirty="0" smtClean="0"/>
              <a:t>SELECT ...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altLang="pt-BR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SQL-DML: INSERT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01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1687E742-CA55-4F13-8A9F-97D819C9A5A7}"/>
              </a:ext>
            </a:extLst>
          </p:cNvPr>
          <p:cNvSpPr txBox="1"/>
          <p:nvPr/>
        </p:nvSpPr>
        <p:spPr>
          <a:xfrm>
            <a:off x="467544" y="3867894"/>
            <a:ext cx="7560840" cy="618118"/>
          </a:xfrm>
          <a:prstGeom prst="rect">
            <a:avLst/>
          </a:prstGeom>
          <a:solidFill>
            <a:srgbClr val="FFC000"/>
          </a:solidFill>
        </p:spPr>
        <p:txBody>
          <a:bodyPr wrap="square" lIns="68580" tIns="34290" rIns="68580" bIns="34290" rtlCol="0">
            <a:spAutoFit/>
          </a:bodyPr>
          <a:lstStyle/>
          <a:p>
            <a:pPr>
              <a:spcBef>
                <a:spcPts val="150"/>
              </a:spcBef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projeto</a:t>
            </a:r>
          </a:p>
          <a:p>
            <a:pPr>
              <a:spcBef>
                <a:spcPts val="150"/>
              </a:spcBef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VALUES (22, ‘Rede Wi-Fi corporativa’, ‘</a:t>
            </a:r>
            <a:r>
              <a:rPr lang="pt-B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Predio</a:t>
            </a: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P1’, 10);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47A46E4B-AFDD-4971-817F-502E80C66C3E}"/>
              </a:ext>
            </a:extLst>
          </p:cNvPr>
          <p:cNvSpPr txBox="1"/>
          <p:nvPr/>
        </p:nvSpPr>
        <p:spPr>
          <a:xfrm>
            <a:off x="1162375" y="2283718"/>
            <a:ext cx="6866009" cy="1464503"/>
          </a:xfrm>
          <a:prstGeom prst="rect">
            <a:avLst/>
          </a:prstGeom>
          <a:solidFill>
            <a:srgbClr val="FFE38B"/>
          </a:solidFill>
        </p:spPr>
        <p:txBody>
          <a:bodyPr wrap="square" lIns="68580" tIns="34290" rIns="68580" bIns="34290" rtlCol="0">
            <a:spAutoFit/>
          </a:bodyPr>
          <a:lstStyle/>
          <a:p>
            <a:pPr>
              <a:spcBef>
                <a:spcPts val="150"/>
              </a:spcBef>
            </a:pP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Projeto</a:t>
            </a:r>
          </a:p>
          <a:p>
            <a:pPr>
              <a:spcBef>
                <a:spcPts val="15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number(5) constraint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projeto_numdep_pk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primary key,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50"/>
              </a:spcBef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Nome varchar2(40)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projeto_nome_uk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150"/>
              </a:spcBef>
            </a:pP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Localizacao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varchar2(50),</a:t>
            </a:r>
          </a:p>
          <a:p>
            <a:pPr>
              <a:spcBef>
                <a:spcPts val="150"/>
              </a:spcBef>
            </a:pP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Dep_responsavel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(2)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projeto_dep_reponsavel_fk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departamento(numero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pt-BR" sz="1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44118300-3BBF-4349-A108-11CEA2DFD993}"/>
              </a:ext>
            </a:extLst>
          </p:cNvPr>
          <p:cNvSpPr txBox="1"/>
          <p:nvPr/>
        </p:nvSpPr>
        <p:spPr>
          <a:xfrm>
            <a:off x="323528" y="1177675"/>
            <a:ext cx="8568952" cy="11772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O valor dos atributos devem ser informados na mesma ordem da criação da tabelas</a:t>
            </a:r>
            <a:r>
              <a:rPr lang="pt-BR" dirty="0"/>
              <a:t> ou os nomes dos atributos devem ser informados</a:t>
            </a:r>
            <a:r>
              <a:rPr lang="pt-BR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As regras de integridade são observadas no momento da inclusão da linha na tabela.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São observados os campos que aceitam nulos ou que têm </a:t>
            </a:r>
            <a:r>
              <a:rPr lang="pt-BR" i="1" dirty="0" smtClean="0"/>
              <a:t>default.</a:t>
            </a:r>
            <a:endParaRPr lang="pt-BR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SQL-DML: INSERT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92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03598"/>
            <a:ext cx="8229600" cy="2914650"/>
          </a:xfrm>
        </p:spPr>
        <p:txBody>
          <a:bodyPr/>
          <a:lstStyle/>
          <a:p>
            <a:pPr eaLnBrk="1" hangingPunct="1"/>
            <a:r>
              <a:rPr lang="pt-BR" altLang="pt-BR" dirty="0" smtClean="0"/>
              <a:t>Característica não-procedural</a:t>
            </a:r>
          </a:p>
          <a:p>
            <a:pPr eaLnBrk="1" hangingPunct="1"/>
            <a:r>
              <a:rPr lang="pt-BR" altLang="pt-BR" dirty="0" smtClean="0"/>
              <a:t>Filtros de colunas e/ou linhas</a:t>
            </a:r>
          </a:p>
          <a:p>
            <a:pPr eaLnBrk="1" hangingPunct="1"/>
            <a:r>
              <a:rPr lang="pt-BR" altLang="pt-BR" b="1" dirty="0" smtClean="0"/>
              <a:t>Sintaxe</a:t>
            </a:r>
            <a:r>
              <a:rPr lang="pt-BR" altLang="pt-BR" dirty="0" smtClean="0"/>
              <a:t>: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altLang="pt-BR" dirty="0" smtClean="0"/>
              <a:t>SELECT &lt;lista de atributos&gt;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altLang="pt-BR" dirty="0" smtClean="0"/>
              <a:t>FROM &lt;nome das tabelas&gt;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altLang="pt-BR" dirty="0" smtClean="0"/>
              <a:t>[WHERE </a:t>
            </a:r>
            <a:r>
              <a:rPr lang="pt-BR" altLang="pt-BR" dirty="0" smtClean="0"/>
              <a:t>&lt;condição de pesquisa / filtro</a:t>
            </a:r>
            <a:r>
              <a:rPr lang="pt-BR" altLang="pt-BR" dirty="0" smtClean="0"/>
              <a:t>&gt;]</a:t>
            </a:r>
            <a:endParaRPr lang="pt-BR" altLang="pt-BR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SQL-DML: SELECT</a:t>
            </a:r>
            <a:endParaRPr lang="pt-BR" altLang="pt-BR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347614"/>
            <a:ext cx="1215579" cy="121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703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75606"/>
            <a:ext cx="8229600" cy="2914650"/>
          </a:xfrm>
        </p:spPr>
        <p:txBody>
          <a:bodyPr/>
          <a:lstStyle/>
          <a:p>
            <a:pPr eaLnBrk="1" hangingPunct="1"/>
            <a:r>
              <a:rPr lang="pt-BR" altLang="pt-BR" b="1" u="sng" dirty="0" smtClean="0"/>
              <a:t>Montagem de Filtros:</a:t>
            </a:r>
          </a:p>
          <a:p>
            <a:pPr lvl="1" eaLnBrk="1" hangingPunct="1"/>
            <a:r>
              <a:rPr lang="pt-BR" altLang="pt-BR" dirty="0" smtClean="0"/>
              <a:t>Na expressão WHERE, especificam-se as condições para seleção das linhas da tabela. Qualquer expressão lógica envolvendo os campos das tabelas é válida. Os campos que fazem parte da expressão WHERE </a:t>
            </a:r>
            <a:r>
              <a:rPr lang="pt-BR" altLang="pt-BR" b="1" dirty="0" smtClean="0"/>
              <a:t>não </a:t>
            </a:r>
            <a:r>
              <a:rPr lang="pt-BR" altLang="pt-BR" dirty="0" smtClean="0"/>
              <a:t>precisam necessariamente ter sido selecionados na expressão SELECT.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SQL-DML: SELECT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56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5262"/>
            <a:ext cx="7417519" cy="529829"/>
          </a:xfrm>
        </p:spPr>
        <p:txBody>
          <a:bodyPr/>
          <a:lstStyle/>
          <a:p>
            <a:pPr algn="l" eaLnBrk="1" hangingPunct="1"/>
            <a:r>
              <a:rPr lang="pt-BR" altLang="pt-BR" sz="3600" dirty="0" smtClean="0">
                <a:solidFill>
                  <a:schemeClr val="bg1"/>
                </a:solidFill>
              </a:rPr>
              <a:t>TABELA </a:t>
            </a:r>
            <a:r>
              <a:rPr lang="pt-BR" altLang="pt-BR" sz="3600" dirty="0" err="1" smtClean="0">
                <a:solidFill>
                  <a:schemeClr val="bg1"/>
                </a:solidFill>
              </a:rPr>
              <a:t>Funcionario</a:t>
            </a:r>
            <a:endParaRPr lang="pt-BR" altLang="pt-BR" sz="3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543747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220549780"/>
              </p:ext>
            </p:extLst>
          </p:nvPr>
        </p:nvGraphicFramePr>
        <p:xfrm>
          <a:off x="179388" y="1059582"/>
          <a:ext cx="8857107" cy="2016226"/>
        </p:xfrm>
        <a:graphic>
          <a:graphicData uri="http://schemas.openxmlformats.org/drawingml/2006/table">
            <a:tbl>
              <a:tblPr/>
              <a:tblGrid>
                <a:gridCol w="1191145"/>
                <a:gridCol w="960076"/>
                <a:gridCol w="1254607"/>
                <a:gridCol w="960076"/>
                <a:gridCol w="1243217"/>
                <a:gridCol w="1256235"/>
                <a:gridCol w="1033303"/>
                <a:gridCol w="958448"/>
              </a:tblGrid>
              <a:tr h="2883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matricula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cargo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comissao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cidade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851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3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Jose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prog.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3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Paulo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3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Lucas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3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Luiz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gerente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Betim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3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analista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Vitoria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3821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504552"/>
              </p:ext>
            </p:extLst>
          </p:nvPr>
        </p:nvGraphicFramePr>
        <p:xfrm>
          <a:off x="323528" y="3723878"/>
          <a:ext cx="8642350" cy="925699"/>
        </p:xfrm>
        <a:graphic>
          <a:graphicData uri="http://schemas.openxmlformats.org/drawingml/2006/table">
            <a:tbl>
              <a:tblPr/>
              <a:tblGrid>
                <a:gridCol w="4322763"/>
                <a:gridCol w="4319587"/>
              </a:tblGrid>
              <a:tr h="2742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cod-depto</a:t>
                      </a:r>
                    </a:p>
                  </a:txBody>
                  <a:tcPr marT="34272" marB="342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nome-depto</a:t>
                      </a:r>
                    </a:p>
                  </a:txBody>
                  <a:tcPr marT="34272" marB="342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20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34272" marB="342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Informatica</a:t>
                      </a:r>
                    </a:p>
                  </a:txBody>
                  <a:tcPr marT="34272" marB="342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6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34272" marB="342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Contabilidade</a:t>
                      </a:r>
                    </a:p>
                  </a:txBody>
                  <a:tcPr marT="34272" marB="342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55" name="Text Box 91"/>
          <p:cNvSpPr txBox="1">
            <a:spLocks noChangeArrowheads="1"/>
          </p:cNvSpPr>
          <p:nvPr/>
        </p:nvSpPr>
        <p:spPr bwMode="auto">
          <a:xfrm>
            <a:off x="179388" y="3219822"/>
            <a:ext cx="35988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800" dirty="0" smtClean="0"/>
              <a:t>TABELA </a:t>
            </a:r>
            <a:r>
              <a:rPr lang="pt-BR" altLang="pt-BR" sz="2800" dirty="0" err="1" smtClean="0"/>
              <a:t>Depto</a:t>
            </a:r>
            <a:endParaRPr lang="pt-BR" altLang="pt-BR" sz="2800" dirty="0"/>
          </a:p>
        </p:txBody>
      </p:sp>
    </p:spTree>
    <p:extLst>
      <p:ext uri="{BB962C8B-B14F-4D97-AF65-F5344CB8AC3E}">
        <p14:creationId xmlns:p14="http://schemas.microsoft.com/office/powerpoint/2010/main" val="317637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06079"/>
            <a:ext cx="8229600" cy="2914650"/>
          </a:xfrm>
        </p:spPr>
        <p:txBody>
          <a:bodyPr/>
          <a:lstStyle/>
          <a:p>
            <a:pPr eaLnBrk="1" hangingPunct="1"/>
            <a:r>
              <a:rPr lang="pt-BR" altLang="pt-BR" sz="2400" dirty="0" smtClean="0"/>
              <a:t>Selecionar o matrícula e o nome dos funcionários com a comissão menor do que 150: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altLang="pt-BR" sz="2000" dirty="0" smtClean="0"/>
              <a:t>SELECT </a:t>
            </a:r>
            <a:r>
              <a:rPr lang="pt-BR" altLang="pt-BR" sz="2000" dirty="0" err="1" smtClean="0"/>
              <a:t>matricula,nome</a:t>
            </a:r>
            <a:endParaRPr lang="pt-BR" altLang="pt-BR" sz="2000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pt-BR" sz="2000" dirty="0" smtClean="0"/>
              <a:t>FROM </a:t>
            </a:r>
            <a:r>
              <a:rPr lang="en-US" altLang="pt-BR" sz="2000" dirty="0" err="1" smtClean="0"/>
              <a:t>Funcionario</a:t>
            </a:r>
            <a:endParaRPr lang="en-US" altLang="pt-BR" sz="2000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pt-BR" sz="2000" dirty="0" smtClean="0"/>
              <a:t>WHERE </a:t>
            </a:r>
            <a:r>
              <a:rPr lang="en-US" altLang="pt-BR" sz="2000" dirty="0" err="1" smtClean="0"/>
              <a:t>comissao</a:t>
            </a:r>
            <a:r>
              <a:rPr lang="en-US" altLang="pt-BR" sz="2000" dirty="0" smtClean="0"/>
              <a:t> &lt; </a:t>
            </a:r>
            <a:r>
              <a:rPr lang="en-US" altLang="pt-BR" sz="2000" dirty="0" smtClean="0"/>
              <a:t>150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pt-BR" sz="2000" dirty="0" smtClean="0"/>
          </a:p>
          <a:p>
            <a:pPr eaLnBrk="1" hangingPunct="1"/>
            <a:r>
              <a:rPr lang="pt-BR" altLang="pt-BR" sz="2400" dirty="0" smtClean="0"/>
              <a:t>Selecionar todas as informações de todos os funcionários: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altLang="pt-BR" sz="2000" dirty="0" smtClean="0"/>
              <a:t>SELECT *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altLang="pt-BR" sz="2000" dirty="0" smtClean="0"/>
              <a:t>FROM </a:t>
            </a:r>
            <a:r>
              <a:rPr lang="pt-BR" altLang="pt-BR" sz="2000" dirty="0" err="1" smtClean="0"/>
              <a:t>Funcionario</a:t>
            </a:r>
            <a:endParaRPr lang="pt-BR" altLang="pt-BR" sz="20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SQL-DML: SELECT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172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68004"/>
            <a:ext cx="8518401" cy="3275954"/>
          </a:xfrm>
        </p:spPr>
        <p:txBody>
          <a:bodyPr/>
          <a:lstStyle/>
          <a:p>
            <a:pPr lvl="1" eaLnBrk="1" hangingPunct="1"/>
            <a:r>
              <a:rPr lang="pt-BR" altLang="pt-BR" sz="2400" dirty="0" smtClean="0"/>
              <a:t>Comparação</a:t>
            </a:r>
            <a:r>
              <a:rPr lang="pt-BR" altLang="pt-BR" sz="2400" dirty="0" smtClean="0"/>
              <a:t>: =, &lt;&gt;, &gt;, &lt;, &gt;=, &lt;=</a:t>
            </a:r>
          </a:p>
          <a:p>
            <a:pPr lvl="1" eaLnBrk="1" hangingPunct="1"/>
            <a:r>
              <a:rPr lang="pt-BR" altLang="pt-BR" sz="2400" dirty="0" smtClean="0"/>
              <a:t>Lógicos: AND, OR, NOT</a:t>
            </a:r>
          </a:p>
          <a:p>
            <a:pPr lvl="1" eaLnBrk="1" hangingPunct="1"/>
            <a:r>
              <a:rPr lang="pt-BR" altLang="pt-BR" sz="2400" dirty="0" smtClean="0"/>
              <a:t>BETWEEN &lt;expressão1&gt; AND &lt;expressão2&gt;: testa intervalo</a:t>
            </a:r>
          </a:p>
          <a:p>
            <a:pPr lvl="1" eaLnBrk="1" hangingPunct="1"/>
            <a:r>
              <a:rPr lang="pt-BR" altLang="pt-BR" sz="2400" dirty="0" smtClean="0"/>
              <a:t>IN ( &lt;lista de valores&gt;): testa presença na lista </a:t>
            </a:r>
          </a:p>
          <a:p>
            <a:pPr lvl="1" eaLnBrk="1" hangingPunct="1"/>
            <a:r>
              <a:rPr lang="pt-BR" altLang="pt-BR" sz="2400" dirty="0" smtClean="0"/>
              <a:t>IS NULL: testa nulo</a:t>
            </a:r>
          </a:p>
          <a:p>
            <a:pPr lvl="1" eaLnBrk="1" hangingPunct="1"/>
            <a:r>
              <a:rPr lang="pt-BR" altLang="pt-BR" sz="2400" dirty="0" smtClean="0"/>
              <a:t>LIKE: testa conteúdo de </a:t>
            </a:r>
            <a:r>
              <a:rPr lang="pt-BR" altLang="pt-BR" sz="2400" i="1" dirty="0" err="1" smtClean="0"/>
              <a:t>string</a:t>
            </a:r>
            <a:r>
              <a:rPr lang="pt-BR" altLang="pt-BR" sz="2400" dirty="0" smtClean="0"/>
              <a:t> de caracteres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SQL-DML: Operadores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58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Encerra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Fundo vazi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ubtítul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penas texto corri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ítulo e texto corri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It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ítulo, texto e imag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xto e imag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Apenas imagen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abel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3590</TotalTime>
  <Words>1315</Words>
  <Application>Microsoft Office PowerPoint</Application>
  <PresentationFormat>Apresentação na tela (16:9)</PresentationFormat>
  <Paragraphs>508</Paragraphs>
  <Slides>25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11</vt:i4>
      </vt:variant>
      <vt:variant>
        <vt:lpstr>Títulos de slides</vt:lpstr>
      </vt:variant>
      <vt:variant>
        <vt:i4>25</vt:i4>
      </vt:variant>
    </vt:vector>
  </HeadingPairs>
  <TitlesOfParts>
    <vt:vector size="36" baseType="lpstr">
      <vt:lpstr>CAPA</vt:lpstr>
      <vt:lpstr>Subtítulo</vt:lpstr>
      <vt:lpstr>Apenas texto corrido</vt:lpstr>
      <vt:lpstr>Título e texto corrido</vt:lpstr>
      <vt:lpstr>Item</vt:lpstr>
      <vt:lpstr>Título, texto e imagem</vt:lpstr>
      <vt:lpstr>Texto e imagem</vt:lpstr>
      <vt:lpstr>Apenas imagens</vt:lpstr>
      <vt:lpstr>Tabela</vt:lpstr>
      <vt:lpstr>Encerramento</vt:lpstr>
      <vt:lpstr>Fundo vazio</vt:lpstr>
      <vt:lpstr>Unidade 5.2: DML (Data Manipulation Language): INSERT, SELECT, UPDATE e DELETE</vt:lpstr>
      <vt:lpstr>SQL-DML</vt:lpstr>
      <vt:lpstr>SQL-DML: INSERT</vt:lpstr>
      <vt:lpstr>SQL-DML: INSERT</vt:lpstr>
      <vt:lpstr>SQL-DML: SELECT</vt:lpstr>
      <vt:lpstr>SQL-DML: SELECT</vt:lpstr>
      <vt:lpstr>TABELA Funcionario</vt:lpstr>
      <vt:lpstr>SQL-DML: SELECT</vt:lpstr>
      <vt:lpstr>SQL-DML: Operadores</vt:lpstr>
      <vt:lpstr>   </vt:lpstr>
      <vt:lpstr>Apresentação do PowerPoint</vt:lpstr>
      <vt:lpstr>TABELA Funcionario</vt:lpstr>
      <vt:lpstr>Apresentação do PowerPoint</vt:lpstr>
      <vt:lpstr>Apresentação do PowerPoint</vt:lpstr>
      <vt:lpstr>TABELA Funcionario</vt:lpstr>
      <vt:lpstr>   </vt:lpstr>
      <vt:lpstr>   </vt:lpstr>
      <vt:lpstr>Apresentação do PowerPoint</vt:lpstr>
      <vt:lpstr>Apresentação do PowerPoint</vt:lpstr>
      <vt:lpstr> 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Kelen da Silva Miranda</dc:creator>
  <cp:lastModifiedBy>Baroni</cp:lastModifiedBy>
  <cp:revision>137</cp:revision>
  <dcterms:created xsi:type="dcterms:W3CDTF">2018-04-05T14:34:00Z</dcterms:created>
  <dcterms:modified xsi:type="dcterms:W3CDTF">2018-09-19T15:13:54Z</dcterms:modified>
</cp:coreProperties>
</file>