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28"/>
  </p:notesMasterIdLst>
  <p:handoutMasterIdLst>
    <p:handoutMasterId r:id="rId29"/>
  </p:handoutMasterIdLst>
  <p:sldIdLst>
    <p:sldId id="256" r:id="rId12"/>
    <p:sldId id="459" r:id="rId13"/>
    <p:sldId id="474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70" r:id="rId23"/>
    <p:sldId id="471" r:id="rId24"/>
    <p:sldId id="472" r:id="rId25"/>
    <p:sldId id="473" r:id="rId26"/>
    <p:sldId id="270" r:id="rId2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F477FD-E11E-452E-A041-33BB2FF6411B}" type="slidenum">
              <a:rPr lang="pt-BR" altLang="pt-BR"/>
              <a:pPr eaLnBrk="1" hangingPunct="1"/>
              <a:t>2</a:t>
            </a:fld>
            <a:endParaRPr lang="pt-BR" altLang="pt-BR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A8B5B-AEC5-4382-9A4F-6F0F36AF2209}" type="slidenum">
              <a:rPr lang="pt-BR" altLang="pt-BR"/>
              <a:pPr eaLnBrk="1" hangingPunct="1"/>
              <a:t>4</a:t>
            </a:fld>
            <a:endParaRPr lang="pt-BR" altLang="pt-BR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7CD7E0-DE6E-44A4-BAAF-F325190818E3}" type="slidenum">
              <a:rPr lang="pt-BR" altLang="pt-BR"/>
              <a:pPr eaLnBrk="1" hangingPunct="1"/>
              <a:t>5</a:t>
            </a:fld>
            <a:endParaRPr lang="pt-BR" altLang="pt-BR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AED0A-AD77-4880-9E1A-8F98BEAE8134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62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DDA7A3-F70A-494D-8202-3D30809B258C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15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9" r:id="rId3"/>
    <p:sldLayoutId id="214748368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5.2: DML </a:t>
            </a:r>
            <a:r>
              <a:rPr lang="pt-BR" sz="2800" i="1" dirty="0" smtClean="0"/>
              <a:t>– </a:t>
            </a:r>
            <a:r>
              <a:rPr lang="pt-BR" sz="2800" dirty="0" smtClean="0"/>
              <a:t>CONSULTAS ANINHADAS SEM CORRELAÇÃO (</a:t>
            </a:r>
            <a:r>
              <a:rPr lang="pt-BR" sz="2800" dirty="0" err="1" smtClean="0"/>
              <a:t>SUBSELECTs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987574"/>
            <a:ext cx="8640763" cy="216098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400" dirty="0" err="1" smtClean="0"/>
              <a:t>Ex</a:t>
            </a:r>
            <a:r>
              <a:rPr lang="pt-BR" altLang="pt-BR" sz="1400" dirty="0" smtClean="0"/>
              <a:t>: Selecione os nomes dos departamentos e os nomes dos funcionários que trabalham no estado de MG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>
                <a:solidFill>
                  <a:srgbClr val="FF0000"/>
                </a:solidFill>
              </a:rPr>
              <a:t>Select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nome_depto</a:t>
            </a:r>
            <a:r>
              <a:rPr lang="pt-BR" altLang="pt-BR" sz="1400" dirty="0" smtClean="0">
                <a:solidFill>
                  <a:srgbClr val="FF0000"/>
                </a:solidFill>
              </a:rPr>
              <a:t>, nome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from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Depto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endParaRPr lang="pt-BR" altLang="pt-BR" sz="1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>
                <a:solidFill>
                  <a:srgbClr val="FF0000"/>
                </a:solidFill>
              </a:rPr>
              <a:t>Where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cod_depto</a:t>
            </a:r>
            <a:r>
              <a:rPr lang="pt-BR" altLang="pt-BR" sz="1400" dirty="0" smtClean="0">
                <a:solidFill>
                  <a:srgbClr val="FF0000"/>
                </a:solidFill>
              </a:rPr>
              <a:t> IN (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select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cod_depto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from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Funcionario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err="1" smtClean="0">
                <a:solidFill>
                  <a:srgbClr val="FF0000"/>
                </a:solidFill>
              </a:rPr>
              <a:t>where</a:t>
            </a:r>
            <a:r>
              <a:rPr lang="pt-BR" altLang="pt-BR" sz="1400" dirty="0" smtClean="0">
                <a:solidFill>
                  <a:srgbClr val="FF0000"/>
                </a:solidFill>
              </a:rPr>
              <a:t> </a:t>
            </a:r>
            <a:r>
              <a:rPr lang="pt-BR" altLang="pt-BR" sz="1400" dirty="0" smtClean="0">
                <a:solidFill>
                  <a:srgbClr val="FF0000"/>
                </a:solidFill>
              </a:rPr>
              <a:t>estado = ‘MG’)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altLang="pt-BR" sz="1200" dirty="0" smtClean="0">
                <a:solidFill>
                  <a:srgbClr val="FF0000"/>
                </a:solidFill>
              </a:rPr>
              <a:t>: </a:t>
            </a:r>
            <a:r>
              <a:rPr lang="pt-BR" altLang="pt-BR" sz="1200" dirty="0" err="1" smtClean="0">
                <a:solidFill>
                  <a:srgbClr val="FF0000"/>
                </a:solidFill>
              </a:rPr>
              <a:t>Subselect</a:t>
            </a:r>
            <a:r>
              <a:rPr lang="pt-BR" altLang="pt-BR" sz="1200" dirty="0" smtClean="0">
                <a:solidFill>
                  <a:srgbClr val="FF0000"/>
                </a:solidFill>
              </a:rPr>
              <a:t> não atende pois precisaria ser feita uma nova junção para exibir um campo da tabela do </a:t>
            </a:r>
            <a:r>
              <a:rPr lang="pt-BR" altLang="pt-BR" sz="1200" dirty="0" err="1" smtClean="0">
                <a:solidFill>
                  <a:srgbClr val="FF0000"/>
                </a:solidFill>
              </a:rPr>
              <a:t>select</a:t>
            </a:r>
            <a:r>
              <a:rPr lang="pt-BR" altLang="pt-BR" sz="1200" dirty="0" smtClean="0">
                <a:solidFill>
                  <a:srgbClr val="FF0000"/>
                </a:solidFill>
              </a:rPr>
              <a:t> interno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b="1" dirty="0" smtClean="0"/>
              <a:t>Solução correta: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nome_depto</a:t>
            </a:r>
            <a:r>
              <a:rPr lang="pt-BR" altLang="pt-BR" sz="1400" dirty="0" smtClean="0"/>
              <a:t>, nome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Funcionario</a:t>
            </a:r>
            <a:r>
              <a:rPr lang="pt-BR" altLang="pt-BR" sz="1400" dirty="0" smtClean="0"/>
              <a:t> A, </a:t>
            </a:r>
            <a:r>
              <a:rPr lang="pt-BR" altLang="pt-BR" sz="1400" dirty="0" err="1" smtClean="0"/>
              <a:t>Depto</a:t>
            </a:r>
            <a:r>
              <a:rPr lang="pt-BR" altLang="pt-BR" sz="14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Where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A.cod_depto</a:t>
            </a:r>
            <a:r>
              <a:rPr lang="pt-BR" altLang="pt-BR" sz="1400" dirty="0" smtClean="0"/>
              <a:t> =  </a:t>
            </a:r>
            <a:r>
              <a:rPr lang="pt-BR" altLang="pt-BR" sz="1400" dirty="0" err="1" smtClean="0"/>
              <a:t>B.cod_depto</a:t>
            </a:r>
            <a:r>
              <a:rPr lang="pt-BR" altLang="pt-BR" sz="1400" dirty="0" smtClean="0"/>
              <a:t> AND estado = ‘MG’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nome_depto</a:t>
            </a:r>
            <a:r>
              <a:rPr lang="pt-BR" altLang="pt-BR" sz="1400" dirty="0" smtClean="0"/>
              <a:t>, nome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Funcionario</a:t>
            </a:r>
            <a:r>
              <a:rPr lang="pt-BR" altLang="pt-BR" sz="1400" dirty="0" smtClean="0"/>
              <a:t> A JOIN </a:t>
            </a:r>
            <a:r>
              <a:rPr lang="pt-BR" altLang="pt-BR" sz="1400" dirty="0" err="1" smtClean="0"/>
              <a:t>Depto</a:t>
            </a:r>
            <a:r>
              <a:rPr lang="pt-BR" altLang="pt-BR" sz="14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smtClean="0"/>
              <a:t>ON </a:t>
            </a:r>
            <a:r>
              <a:rPr lang="pt-BR" altLang="pt-BR" sz="1400" dirty="0" err="1" smtClean="0"/>
              <a:t>A.cod_depto</a:t>
            </a:r>
            <a:r>
              <a:rPr lang="pt-BR" altLang="pt-BR" sz="1400" dirty="0" smtClean="0"/>
              <a:t> =  </a:t>
            </a:r>
            <a:r>
              <a:rPr lang="pt-BR" altLang="pt-BR" sz="1400" dirty="0" err="1" smtClean="0"/>
              <a:t>B.cod_depto</a:t>
            </a:r>
            <a:r>
              <a:rPr lang="pt-BR" altLang="pt-BR" sz="1400" dirty="0" smtClean="0"/>
              <a:t> WHERE estado = ‘MG’</a:t>
            </a:r>
          </a:p>
        </p:txBody>
      </p:sp>
      <p:graphicFrame>
        <p:nvGraphicFramePr>
          <p:cNvPr id="49247" name="Group 9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70352067"/>
              </p:ext>
            </p:extLst>
          </p:nvPr>
        </p:nvGraphicFramePr>
        <p:xfrm>
          <a:off x="179389" y="2663429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45" name="Group 93"/>
          <p:cNvGraphicFramePr>
            <a:graphicFrameLocks noGrp="1"/>
          </p:cNvGraphicFramePr>
          <p:nvPr>
            <p:ph sz="quarter" idx="3"/>
          </p:nvPr>
        </p:nvGraphicFramePr>
        <p:xfrm>
          <a:off x="395288" y="4316016"/>
          <a:ext cx="3816350" cy="804917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79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03598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Existem consultas que podem ser resolvidas tanto por </a:t>
            </a:r>
            <a:r>
              <a:rPr lang="pt-BR" altLang="pt-BR" sz="2400" dirty="0" err="1" smtClean="0"/>
              <a:t>subselect</a:t>
            </a:r>
            <a:r>
              <a:rPr lang="pt-BR" altLang="pt-BR" sz="2400" dirty="0" smtClean="0"/>
              <a:t> quanto por junção, mas...</a:t>
            </a:r>
          </a:p>
          <a:p>
            <a:pPr eaLnBrk="1" hangingPunct="1"/>
            <a:r>
              <a:rPr lang="pt-BR" altLang="pt-BR" sz="2400" dirty="0" smtClean="0"/>
              <a:t>Existem consultas que só podem ser resolvidas através de </a:t>
            </a:r>
            <a:r>
              <a:rPr lang="pt-BR" altLang="pt-BR" sz="2400" dirty="0" err="1" smtClean="0"/>
              <a:t>Subselect</a:t>
            </a:r>
            <a:r>
              <a:rPr lang="pt-BR" altLang="pt-BR" sz="2400" dirty="0" smtClean="0"/>
              <a:t> </a:t>
            </a:r>
          </a:p>
          <a:p>
            <a:pPr lvl="1" eaLnBrk="1" hangingPunct="1"/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quem ganha mais do que a média, maior salário</a:t>
            </a:r>
          </a:p>
          <a:p>
            <a:pPr lvl="1" eaLnBrk="1" hangingPunct="1"/>
            <a:r>
              <a:rPr lang="pt-BR" altLang="pt-BR" sz="2000" dirty="0" smtClean="0"/>
              <a:t>São consultas que envolvem dois passos</a:t>
            </a:r>
          </a:p>
          <a:p>
            <a:pPr eaLnBrk="1" hangingPunct="1"/>
            <a:r>
              <a:rPr lang="pt-BR" altLang="pt-BR" sz="2400" dirty="0" smtClean="0"/>
              <a:t>Existem consultas que devem ser resolvidas através de junções pois envolvem campos de múltiplas tabelas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50ACB2-0600-48DC-97A6-7682EE3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89" y="123478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Subconsulta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linha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única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214EA0A-9752-47C5-BA2D-D4285C559BBD}"/>
              </a:ext>
            </a:extLst>
          </p:cNvPr>
          <p:cNvSpPr txBox="1"/>
          <p:nvPr/>
        </p:nvSpPr>
        <p:spPr>
          <a:xfrm>
            <a:off x="611560" y="1203598"/>
            <a:ext cx="7427741" cy="15004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Retorna</a:t>
            </a:r>
            <a:r>
              <a:rPr lang="en-US" sz="2400" dirty="0"/>
              <a:t> um </a:t>
            </a:r>
            <a:r>
              <a:rPr lang="en-US" sz="2400" dirty="0" err="1"/>
              <a:t>único</a:t>
            </a:r>
            <a:r>
              <a:rPr lang="en-US" sz="2400" dirty="0"/>
              <a:t> valor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Usada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comparação</a:t>
            </a:r>
            <a:r>
              <a:rPr lang="en-US" sz="2400" dirty="0"/>
              <a:t> que use </a:t>
            </a:r>
            <a:r>
              <a:rPr lang="en-US" sz="2400" dirty="0" err="1"/>
              <a:t>operador</a:t>
            </a:r>
            <a:r>
              <a:rPr lang="en-US" sz="2400" dirty="0"/>
              <a:t> de </a:t>
            </a:r>
            <a:r>
              <a:rPr lang="en-US" sz="2400" dirty="0" err="1"/>
              <a:t>comparação</a:t>
            </a:r>
            <a:r>
              <a:rPr lang="en-US" sz="2400" dirty="0"/>
              <a:t>: </a:t>
            </a:r>
            <a:r>
              <a:rPr lang="en-US" sz="2000" dirty="0"/>
              <a:t>= ; &lt;&gt; ; &gt; ; &gt;= ; &lt; ; &lt;=</a:t>
            </a:r>
          </a:p>
          <a:p>
            <a:endParaRPr lang="pt-BR" sz="2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8B703A4D-2B03-4E05-9F77-261A17E1348C}"/>
              </a:ext>
            </a:extLst>
          </p:cNvPr>
          <p:cNvSpPr txBox="1"/>
          <p:nvPr/>
        </p:nvSpPr>
        <p:spPr>
          <a:xfrm>
            <a:off x="2131710" y="2499742"/>
            <a:ext cx="4601795" cy="1454244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 err="1"/>
              <a:t>Pnome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b="1" dirty="0" err="1"/>
              <a:t>funcionario</a:t>
            </a:r>
            <a:r>
              <a:rPr lang="en-US" b="1" dirty="0"/>
              <a:t> F</a:t>
            </a:r>
          </a:p>
          <a:p>
            <a:r>
              <a:rPr lang="en-US" dirty="0"/>
              <a:t>WHERE </a:t>
            </a:r>
            <a:r>
              <a:rPr lang="en-US" dirty="0" err="1"/>
              <a:t>salario</a:t>
            </a:r>
            <a:r>
              <a:rPr lang="en-US" dirty="0"/>
              <a:t> &gt; (SELECT </a:t>
            </a:r>
            <a:r>
              <a:rPr lang="en-US" dirty="0" err="1"/>
              <a:t>salario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smtClean="0"/>
              <a:t>             FROM  </a:t>
            </a:r>
            <a:r>
              <a:rPr lang="en-US" dirty="0" err="1"/>
              <a:t>funcionario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           </a:t>
            </a:r>
            <a:r>
              <a:rPr lang="en-US" dirty="0"/>
              <a:t>WHERE </a:t>
            </a:r>
            <a:r>
              <a:rPr lang="en-US" dirty="0" err="1"/>
              <a:t>cpf</a:t>
            </a:r>
            <a:r>
              <a:rPr lang="en-US" dirty="0"/>
              <a:t>=12345678966);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022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50ACB2-0600-48DC-97A6-7682EE3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Subconsulta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múltiplas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linhas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214EA0A-9752-47C5-BA2D-D4285C559BBD}"/>
              </a:ext>
            </a:extLst>
          </p:cNvPr>
          <p:cNvSpPr txBox="1"/>
          <p:nvPr/>
        </p:nvSpPr>
        <p:spPr>
          <a:xfrm>
            <a:off x="467544" y="1275606"/>
            <a:ext cx="7427741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Retorna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lista</a:t>
            </a:r>
            <a:r>
              <a:rPr lang="en-US" sz="2100" dirty="0"/>
              <a:t> de </a:t>
            </a:r>
            <a:r>
              <a:rPr lang="en-US" sz="2100" dirty="0" err="1"/>
              <a:t>valores</a:t>
            </a:r>
            <a:r>
              <a:rPr lang="en-US" sz="2100" dirty="0"/>
              <a:t> que </a:t>
            </a:r>
            <a:r>
              <a:rPr lang="en-US" sz="2100" dirty="0" err="1"/>
              <a:t>são</a:t>
            </a:r>
            <a:r>
              <a:rPr lang="en-US" sz="2100" dirty="0"/>
              <a:t> </a:t>
            </a:r>
            <a:r>
              <a:rPr lang="en-US" sz="2100" dirty="0" err="1"/>
              <a:t>comparados</a:t>
            </a:r>
            <a:r>
              <a:rPr lang="en-US" sz="2100" dirty="0"/>
              <a:t> com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linha</a:t>
            </a:r>
            <a:r>
              <a:rPr lang="en-US" sz="2100" dirty="0"/>
              <a:t> </a:t>
            </a:r>
            <a:r>
              <a:rPr lang="en-US" sz="2100" dirty="0" err="1"/>
              <a:t>única</a:t>
            </a:r>
            <a:r>
              <a:rPr lang="en-US" sz="2100" dirty="0"/>
              <a:t> da </a:t>
            </a:r>
            <a:r>
              <a:rPr lang="en-US" sz="2100" dirty="0" err="1"/>
              <a:t>tabela</a:t>
            </a:r>
            <a:r>
              <a:rPr lang="en-US" sz="2100" dirty="0"/>
              <a:t> externa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Usada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comparação</a:t>
            </a:r>
            <a:r>
              <a:rPr lang="en-US" sz="2100" dirty="0"/>
              <a:t> que use </a:t>
            </a:r>
            <a:r>
              <a:rPr lang="en-US" sz="2100" dirty="0" err="1"/>
              <a:t>operador</a:t>
            </a:r>
            <a:r>
              <a:rPr lang="en-US" sz="2100" dirty="0"/>
              <a:t> de </a:t>
            </a:r>
            <a:r>
              <a:rPr lang="en-US" sz="2100" dirty="0" err="1"/>
              <a:t>comparação</a:t>
            </a:r>
            <a:r>
              <a:rPr lang="en-US" sz="2100" dirty="0"/>
              <a:t> de </a:t>
            </a:r>
            <a:r>
              <a:rPr lang="en-US" sz="2100" dirty="0" err="1"/>
              <a:t>múltiplas</a:t>
            </a:r>
            <a:r>
              <a:rPr lang="en-US" sz="2100" dirty="0"/>
              <a:t> </a:t>
            </a:r>
            <a:r>
              <a:rPr lang="en-US" sz="2100" dirty="0" err="1"/>
              <a:t>linhas</a:t>
            </a:r>
            <a:r>
              <a:rPr lang="en-US" sz="2100" dirty="0"/>
              <a:t>:</a:t>
            </a:r>
          </a:p>
          <a:p>
            <a:endParaRPr lang="pt-BR" sz="21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5AADC820-7695-4A0E-88E3-CAA0F5C4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1030"/>
              </p:ext>
            </p:extLst>
          </p:nvPr>
        </p:nvGraphicFramePr>
        <p:xfrm>
          <a:off x="4932040" y="2499742"/>
          <a:ext cx="1788942" cy="19735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88942">
                  <a:extLst>
                    <a:ext uri="{9D8B030D-6E8A-4147-A177-3AD203B41FA5}">
                      <a16:colId xmlns:a16="http://schemas.microsoft.com/office/drawing/2014/main" xmlns="" val="8790822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Operadores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315438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653535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IN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843178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ANY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003609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49287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031807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EXISTS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97039673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8724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50ACB2-0600-48DC-97A6-7682EE3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Subconsulta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múltiplas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linhas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78B3ADB-9877-4BD8-B624-0271ADAE4388}"/>
              </a:ext>
            </a:extLst>
          </p:cNvPr>
          <p:cNvSpPr txBox="1"/>
          <p:nvPr/>
        </p:nvSpPr>
        <p:spPr>
          <a:xfrm>
            <a:off x="631285" y="1219639"/>
            <a:ext cx="5159327" cy="13773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/>
              <a:t>SELECT </a:t>
            </a:r>
            <a:r>
              <a:rPr lang="en-US" sz="1700" b="1" dirty="0" err="1"/>
              <a:t>Pnome</a:t>
            </a:r>
            <a:r>
              <a:rPr lang="en-US" sz="1700" b="1" dirty="0"/>
              <a:t>, </a:t>
            </a:r>
            <a:r>
              <a:rPr lang="en-US" sz="1700" b="1" dirty="0" err="1"/>
              <a:t>Unome</a:t>
            </a:r>
            <a:endParaRPr lang="en-US" sz="1700" b="1" dirty="0"/>
          </a:p>
          <a:p>
            <a:r>
              <a:rPr lang="en-US" sz="1700" dirty="0"/>
              <a:t>FROM </a:t>
            </a:r>
            <a:r>
              <a:rPr lang="en-US" sz="1700" b="1" dirty="0" err="1"/>
              <a:t>funcionario</a:t>
            </a:r>
            <a:r>
              <a:rPr lang="en-US" sz="1700" b="1" dirty="0"/>
              <a:t> </a:t>
            </a:r>
          </a:p>
          <a:p>
            <a:r>
              <a:rPr lang="en-US" sz="1700" dirty="0"/>
              <a:t>WHERE </a:t>
            </a:r>
            <a:r>
              <a:rPr lang="en-US" sz="1700" dirty="0" err="1"/>
              <a:t>salario</a:t>
            </a:r>
            <a:r>
              <a:rPr lang="en-US" sz="1700" dirty="0"/>
              <a:t> </a:t>
            </a:r>
            <a:r>
              <a:rPr lang="en-US" sz="1700" b="1" dirty="0"/>
              <a:t>IN</a:t>
            </a:r>
            <a:r>
              <a:rPr lang="en-US" sz="1700" dirty="0"/>
              <a:t>  (SELECT </a:t>
            </a:r>
            <a:r>
              <a:rPr lang="en-US" sz="1700" dirty="0" err="1"/>
              <a:t>salario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dirty="0" smtClean="0"/>
              <a:t>               </a:t>
            </a:r>
            <a:r>
              <a:rPr lang="en-US" sz="1700" dirty="0"/>
              <a:t>FROM  </a:t>
            </a:r>
            <a:r>
              <a:rPr lang="en-US" sz="1700" dirty="0" err="1"/>
              <a:t>funcionario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dirty="0"/>
              <a:t> </a:t>
            </a:r>
            <a:r>
              <a:rPr lang="en-US" sz="1700" dirty="0" smtClean="0"/>
              <a:t>              WHERE </a:t>
            </a:r>
            <a:r>
              <a:rPr lang="en-US" sz="1700" dirty="0" err="1"/>
              <a:t>pnome</a:t>
            </a:r>
            <a:r>
              <a:rPr lang="en-US" sz="1700" dirty="0"/>
              <a:t> IN (‘João’, ‘</a:t>
            </a:r>
            <a:r>
              <a:rPr lang="en-US" sz="1700" dirty="0" err="1"/>
              <a:t>Joice</a:t>
            </a:r>
            <a:r>
              <a:rPr lang="en-US" sz="1700" dirty="0"/>
              <a:t>’) 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E6A86AE-CCA7-43A7-AAA9-DC2766FCA4CB}"/>
              </a:ext>
            </a:extLst>
          </p:cNvPr>
          <p:cNvSpPr txBox="1"/>
          <p:nvPr/>
        </p:nvSpPr>
        <p:spPr>
          <a:xfrm>
            <a:off x="6137031" y="1637918"/>
            <a:ext cx="2774852" cy="1115690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 err="1"/>
              <a:t>Retorna</a:t>
            </a:r>
            <a:r>
              <a:rPr lang="en-US" sz="1700" dirty="0"/>
              <a:t> o </a:t>
            </a:r>
            <a:r>
              <a:rPr lang="en-US" sz="1700" dirty="0" err="1"/>
              <a:t>nome</a:t>
            </a:r>
            <a:r>
              <a:rPr lang="en-US" sz="1700" dirty="0"/>
              <a:t> e </a:t>
            </a:r>
            <a:r>
              <a:rPr lang="en-US" sz="1700" dirty="0" err="1"/>
              <a:t>sobrenome</a:t>
            </a:r>
            <a:r>
              <a:rPr lang="en-US" sz="1700" dirty="0"/>
              <a:t> dos </a:t>
            </a:r>
            <a:r>
              <a:rPr lang="en-US" sz="1700" dirty="0" err="1"/>
              <a:t>funcionarios</a:t>
            </a:r>
            <a:r>
              <a:rPr lang="en-US" sz="1700" dirty="0"/>
              <a:t> que </a:t>
            </a:r>
            <a:r>
              <a:rPr lang="en-US" sz="1700" dirty="0" err="1"/>
              <a:t>têm</a:t>
            </a:r>
            <a:r>
              <a:rPr lang="en-US" sz="1700" dirty="0"/>
              <a:t> </a:t>
            </a:r>
            <a:r>
              <a:rPr lang="en-US" sz="1700" dirty="0" err="1"/>
              <a:t>salários</a:t>
            </a:r>
            <a:r>
              <a:rPr lang="en-US" sz="1700" dirty="0"/>
              <a:t> </a:t>
            </a:r>
            <a:r>
              <a:rPr lang="en-US" sz="1700" dirty="0" err="1"/>
              <a:t>iguais</a:t>
            </a:r>
            <a:r>
              <a:rPr lang="en-US" sz="1700" dirty="0"/>
              <a:t> </a:t>
            </a:r>
            <a:r>
              <a:rPr lang="en-US" sz="1700" dirty="0" err="1"/>
              <a:t>ao</a:t>
            </a:r>
            <a:r>
              <a:rPr lang="en-US" sz="1700" dirty="0"/>
              <a:t> do João </a:t>
            </a:r>
            <a:r>
              <a:rPr lang="en-US" sz="1700" dirty="0" err="1"/>
              <a:t>ou</a:t>
            </a:r>
            <a:r>
              <a:rPr lang="en-US" sz="1700" dirty="0"/>
              <a:t> da </a:t>
            </a:r>
            <a:r>
              <a:rPr lang="en-US" sz="1700" dirty="0" err="1"/>
              <a:t>Joice</a:t>
            </a:r>
            <a:r>
              <a:rPr lang="en-US" sz="1700" dirty="0"/>
              <a:t>.</a:t>
            </a:r>
            <a:endParaRPr lang="pt-BR" sz="17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3905BE5-5BBF-44E3-A2D2-9CD81601C2AA}"/>
              </a:ext>
            </a:extLst>
          </p:cNvPr>
          <p:cNvSpPr txBox="1"/>
          <p:nvPr/>
        </p:nvSpPr>
        <p:spPr>
          <a:xfrm>
            <a:off x="631285" y="3117503"/>
            <a:ext cx="5159327" cy="13773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/>
              <a:t>SELECT </a:t>
            </a:r>
            <a:r>
              <a:rPr lang="en-US" sz="1700" b="1" dirty="0" err="1"/>
              <a:t>Pnome</a:t>
            </a:r>
            <a:r>
              <a:rPr lang="en-US" sz="1700" b="1" dirty="0"/>
              <a:t>, </a:t>
            </a:r>
            <a:r>
              <a:rPr lang="en-US" sz="1700" b="1" dirty="0" err="1"/>
              <a:t>Unome</a:t>
            </a:r>
            <a:endParaRPr lang="en-US" sz="1700" b="1" dirty="0"/>
          </a:p>
          <a:p>
            <a:r>
              <a:rPr lang="en-US" sz="1700" dirty="0"/>
              <a:t>FROM </a:t>
            </a:r>
            <a:r>
              <a:rPr lang="en-US" sz="1700" b="1" dirty="0" err="1"/>
              <a:t>funcionario</a:t>
            </a:r>
            <a:r>
              <a:rPr lang="en-US" sz="1700" b="1" dirty="0"/>
              <a:t> </a:t>
            </a:r>
          </a:p>
          <a:p>
            <a:r>
              <a:rPr lang="en-US" sz="1700" dirty="0"/>
              <a:t>WHERE </a:t>
            </a:r>
            <a:r>
              <a:rPr lang="en-US" sz="1700" dirty="0" err="1"/>
              <a:t>salario</a:t>
            </a:r>
            <a:r>
              <a:rPr lang="en-US" sz="1700" dirty="0"/>
              <a:t> &gt; </a:t>
            </a:r>
            <a:r>
              <a:rPr lang="en-US" sz="1700" b="1" dirty="0"/>
              <a:t>ALL</a:t>
            </a:r>
            <a:r>
              <a:rPr lang="en-US" sz="1700" dirty="0"/>
              <a:t>  (SELECT </a:t>
            </a:r>
            <a:r>
              <a:rPr lang="en-US" sz="1700" dirty="0" err="1"/>
              <a:t>salario</a:t>
            </a:r>
            <a:endParaRPr lang="en-US" sz="1700" dirty="0"/>
          </a:p>
          <a:p>
            <a:r>
              <a:rPr lang="en-US" sz="1700" dirty="0"/>
              <a:t>		 FROM  </a:t>
            </a:r>
            <a:r>
              <a:rPr lang="en-US" sz="1700" dirty="0" err="1"/>
              <a:t>funcionario</a:t>
            </a:r>
            <a:endParaRPr lang="en-US" sz="1700" dirty="0"/>
          </a:p>
          <a:p>
            <a:r>
              <a:rPr lang="en-US" sz="1700" dirty="0"/>
              <a:t>		 WHERE </a:t>
            </a:r>
            <a:r>
              <a:rPr lang="en-US" sz="1700" dirty="0" err="1"/>
              <a:t>dnr</a:t>
            </a:r>
            <a:r>
              <a:rPr lang="en-US" sz="1700" dirty="0"/>
              <a:t> =5);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7EFCE29-3A43-4A37-A855-B4CB0ACECCCB}"/>
              </a:ext>
            </a:extLst>
          </p:cNvPr>
          <p:cNvSpPr txBox="1"/>
          <p:nvPr/>
        </p:nvSpPr>
        <p:spPr>
          <a:xfrm>
            <a:off x="6137031" y="3155474"/>
            <a:ext cx="2774852" cy="1377300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 err="1"/>
              <a:t>Retorna</a:t>
            </a:r>
            <a:r>
              <a:rPr lang="en-US" sz="1700" dirty="0"/>
              <a:t> o </a:t>
            </a:r>
            <a:r>
              <a:rPr lang="en-US" sz="1700" dirty="0" err="1"/>
              <a:t>nome</a:t>
            </a:r>
            <a:r>
              <a:rPr lang="en-US" sz="1700" dirty="0"/>
              <a:t> e </a:t>
            </a:r>
            <a:r>
              <a:rPr lang="en-US" sz="1700" dirty="0" err="1"/>
              <a:t>sobrenome</a:t>
            </a:r>
            <a:r>
              <a:rPr lang="en-US" sz="1700" dirty="0"/>
              <a:t> dos </a:t>
            </a:r>
            <a:r>
              <a:rPr lang="en-US" sz="1700" dirty="0" err="1"/>
              <a:t>funcionarios</a:t>
            </a:r>
            <a:r>
              <a:rPr lang="en-US" sz="1700" dirty="0"/>
              <a:t> que </a:t>
            </a:r>
            <a:r>
              <a:rPr lang="en-US" sz="1700" dirty="0" err="1"/>
              <a:t>têm</a:t>
            </a:r>
            <a:r>
              <a:rPr lang="en-US" sz="1700" dirty="0"/>
              <a:t> </a:t>
            </a:r>
            <a:r>
              <a:rPr lang="en-US" sz="1700" dirty="0" err="1"/>
              <a:t>salários</a:t>
            </a:r>
            <a:r>
              <a:rPr lang="en-US" sz="1700" dirty="0"/>
              <a:t> </a:t>
            </a:r>
            <a:r>
              <a:rPr lang="en-US" sz="1700" dirty="0" err="1"/>
              <a:t>maiores</a:t>
            </a:r>
            <a:r>
              <a:rPr lang="en-US" sz="1700" dirty="0"/>
              <a:t> do que de </a:t>
            </a:r>
            <a:r>
              <a:rPr lang="en-US" sz="1700" dirty="0" err="1"/>
              <a:t>todos</a:t>
            </a:r>
            <a:r>
              <a:rPr lang="en-US" sz="1700" dirty="0"/>
              <a:t> </a:t>
            </a:r>
            <a:r>
              <a:rPr lang="en-US" sz="1700" dirty="0" err="1"/>
              <a:t>funcionários</a:t>
            </a:r>
            <a:r>
              <a:rPr lang="en-US" sz="1700" dirty="0"/>
              <a:t> do </a:t>
            </a:r>
            <a:r>
              <a:rPr lang="en-US" sz="1700" dirty="0" err="1"/>
              <a:t>departamento</a:t>
            </a:r>
            <a:r>
              <a:rPr lang="en-US" sz="1700" dirty="0"/>
              <a:t> 5.</a:t>
            </a:r>
            <a:endParaRPr lang="pt-BR" sz="17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D75B7E03-2E7F-4F90-B943-B21E99781DF2}"/>
              </a:ext>
            </a:extLst>
          </p:cNvPr>
          <p:cNvSpPr txBox="1"/>
          <p:nvPr/>
        </p:nvSpPr>
        <p:spPr>
          <a:xfrm>
            <a:off x="4499992" y="1326294"/>
            <a:ext cx="1146517" cy="623248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b="1" dirty="0" err="1"/>
              <a:t>Operador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IN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6F95638-C791-4981-ABB5-20631ECB0E04}"/>
              </a:ext>
            </a:extLst>
          </p:cNvPr>
          <p:cNvSpPr txBox="1"/>
          <p:nvPr/>
        </p:nvSpPr>
        <p:spPr>
          <a:xfrm>
            <a:off x="4644008" y="3363937"/>
            <a:ext cx="1146604" cy="623248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b="1" dirty="0" err="1"/>
              <a:t>Operador</a:t>
            </a:r>
            <a:endParaRPr lang="en-US" b="1" dirty="0"/>
          </a:p>
          <a:p>
            <a:pPr algn="ctr"/>
            <a:r>
              <a:rPr lang="en-US" b="1" dirty="0"/>
              <a:t>ALL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372200" y="1131590"/>
            <a:ext cx="257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Fonte: CASTRO, Profa. Laura (2018)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9725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50ACB2-0600-48DC-97A6-7682EE3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Subconsulta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múltiplas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linhas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3905BE5-5BBF-44E3-A2D2-9CD81601C2AA}"/>
              </a:ext>
            </a:extLst>
          </p:cNvPr>
          <p:cNvSpPr txBox="1"/>
          <p:nvPr/>
        </p:nvSpPr>
        <p:spPr>
          <a:xfrm>
            <a:off x="822959" y="1635646"/>
            <a:ext cx="5159327" cy="13773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/>
              <a:t>SELECT </a:t>
            </a:r>
            <a:r>
              <a:rPr lang="en-US" sz="1700" b="1" dirty="0" err="1"/>
              <a:t>Pnome</a:t>
            </a:r>
            <a:r>
              <a:rPr lang="en-US" sz="1700" b="1" dirty="0"/>
              <a:t>, </a:t>
            </a:r>
            <a:r>
              <a:rPr lang="en-US" sz="1700" b="1" dirty="0" err="1"/>
              <a:t>Unome</a:t>
            </a:r>
            <a:endParaRPr lang="en-US" sz="1700" b="1" dirty="0"/>
          </a:p>
          <a:p>
            <a:r>
              <a:rPr lang="en-US" sz="1700" dirty="0"/>
              <a:t>FROM </a:t>
            </a:r>
            <a:r>
              <a:rPr lang="en-US" sz="1700" b="1" dirty="0" err="1"/>
              <a:t>funcionario</a:t>
            </a:r>
            <a:r>
              <a:rPr lang="en-US" sz="1700" b="1" dirty="0"/>
              <a:t> </a:t>
            </a:r>
          </a:p>
          <a:p>
            <a:r>
              <a:rPr lang="en-US" sz="1700" dirty="0"/>
              <a:t>WHERE </a:t>
            </a:r>
            <a:r>
              <a:rPr lang="en-US" sz="1700" dirty="0" err="1"/>
              <a:t>sexo</a:t>
            </a:r>
            <a:r>
              <a:rPr lang="en-US" sz="1700" dirty="0"/>
              <a:t> = ‘F’ AND </a:t>
            </a:r>
            <a:r>
              <a:rPr lang="en-US" sz="1700" dirty="0" err="1"/>
              <a:t>salario</a:t>
            </a:r>
            <a:r>
              <a:rPr lang="en-US" sz="1700" dirty="0"/>
              <a:t> &gt; </a:t>
            </a:r>
            <a:r>
              <a:rPr lang="en-US" sz="1700" b="1" dirty="0"/>
              <a:t>ANY</a:t>
            </a:r>
            <a:r>
              <a:rPr lang="en-US" sz="1700" dirty="0"/>
              <a:t>  (SELECT </a:t>
            </a:r>
            <a:r>
              <a:rPr lang="en-US" sz="1700" dirty="0" err="1"/>
              <a:t>salario</a:t>
            </a:r>
            <a:endParaRPr lang="en-US" sz="1700" dirty="0"/>
          </a:p>
          <a:p>
            <a:r>
              <a:rPr lang="en-US" sz="1700" dirty="0"/>
              <a:t>			  </a:t>
            </a:r>
            <a:r>
              <a:rPr lang="en-US" sz="1700" dirty="0" smtClean="0"/>
              <a:t>FROM </a:t>
            </a:r>
            <a:r>
              <a:rPr lang="en-US" sz="1700" dirty="0" err="1" smtClean="0"/>
              <a:t>funcionario</a:t>
            </a:r>
            <a:endParaRPr lang="en-US" sz="1700" dirty="0"/>
          </a:p>
          <a:p>
            <a:r>
              <a:rPr lang="en-US" sz="1700" dirty="0"/>
              <a:t>			</a:t>
            </a:r>
            <a:r>
              <a:rPr lang="en-US" sz="1700" dirty="0"/>
              <a:t> </a:t>
            </a:r>
            <a:r>
              <a:rPr lang="en-US" sz="1700" dirty="0" smtClean="0"/>
              <a:t> WHERE </a:t>
            </a:r>
            <a:r>
              <a:rPr lang="en-US" sz="1700" dirty="0" err="1"/>
              <a:t>sexo</a:t>
            </a:r>
            <a:r>
              <a:rPr lang="en-US" sz="1700" dirty="0"/>
              <a:t> = ‘M’) 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7EFCE29-3A43-4A37-A855-B4CB0ACECCCB}"/>
              </a:ext>
            </a:extLst>
          </p:cNvPr>
          <p:cNvSpPr txBox="1"/>
          <p:nvPr/>
        </p:nvSpPr>
        <p:spPr>
          <a:xfrm>
            <a:off x="6137031" y="2321964"/>
            <a:ext cx="2774852" cy="1377300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700" dirty="0" err="1"/>
              <a:t>Retorna</a:t>
            </a:r>
            <a:r>
              <a:rPr lang="en-US" sz="1700" dirty="0"/>
              <a:t> o </a:t>
            </a:r>
            <a:r>
              <a:rPr lang="en-US" sz="1700" dirty="0" err="1"/>
              <a:t>nome</a:t>
            </a:r>
            <a:r>
              <a:rPr lang="en-US" sz="1700" dirty="0"/>
              <a:t> e </a:t>
            </a:r>
            <a:r>
              <a:rPr lang="en-US" sz="1700" dirty="0" err="1"/>
              <a:t>sobrenome</a:t>
            </a:r>
            <a:r>
              <a:rPr lang="en-US" sz="1700" dirty="0"/>
              <a:t> das </a:t>
            </a:r>
            <a:r>
              <a:rPr lang="en-US" sz="1700" dirty="0" err="1"/>
              <a:t>funcionárias</a:t>
            </a:r>
            <a:r>
              <a:rPr lang="en-US" sz="1700" dirty="0"/>
              <a:t> que </a:t>
            </a:r>
            <a:r>
              <a:rPr lang="en-US" sz="1700" dirty="0" err="1"/>
              <a:t>tenham</a:t>
            </a:r>
            <a:r>
              <a:rPr lang="en-US" sz="1700" dirty="0"/>
              <a:t> o </a:t>
            </a:r>
            <a:r>
              <a:rPr lang="en-US" sz="1700" dirty="0" err="1"/>
              <a:t>salário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do que </a:t>
            </a:r>
            <a:r>
              <a:rPr lang="en-US" sz="1700" dirty="0" err="1"/>
              <a:t>algum</a:t>
            </a:r>
            <a:r>
              <a:rPr lang="en-US" sz="1700" dirty="0"/>
              <a:t> </a:t>
            </a:r>
            <a:r>
              <a:rPr lang="en-US" sz="1700" dirty="0" err="1"/>
              <a:t>funcionário</a:t>
            </a:r>
            <a:r>
              <a:rPr lang="en-US" sz="1700" dirty="0"/>
              <a:t> do </a:t>
            </a:r>
            <a:r>
              <a:rPr lang="en-US" sz="1700" dirty="0" err="1"/>
              <a:t>sexo</a:t>
            </a:r>
            <a:r>
              <a:rPr lang="en-US" sz="1700" dirty="0"/>
              <a:t> </a:t>
            </a:r>
            <a:r>
              <a:rPr lang="en-US" sz="1700" dirty="0" err="1"/>
              <a:t>masculino</a:t>
            </a:r>
            <a:r>
              <a:rPr lang="en-US" sz="1700" dirty="0"/>
              <a:t>.</a:t>
            </a:r>
            <a:endParaRPr lang="pt-BR" sz="17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C28095C1-1238-4E04-B637-A6F40BF98DA6}"/>
              </a:ext>
            </a:extLst>
          </p:cNvPr>
          <p:cNvSpPr txBox="1"/>
          <p:nvPr/>
        </p:nvSpPr>
        <p:spPr>
          <a:xfrm>
            <a:off x="6137758" y="1320649"/>
            <a:ext cx="1095697" cy="623248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b="1" dirty="0" err="1"/>
              <a:t>Operador</a:t>
            </a:r>
            <a:endParaRPr lang="en-US" b="1" dirty="0"/>
          </a:p>
          <a:p>
            <a:pPr algn="ctr"/>
            <a:r>
              <a:rPr lang="en-US" b="1" dirty="0"/>
              <a:t>ANY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990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24" y="3075806"/>
            <a:ext cx="4141645" cy="161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75606"/>
            <a:ext cx="8568952" cy="2914650"/>
          </a:xfrm>
        </p:spPr>
        <p:txBody>
          <a:bodyPr/>
          <a:lstStyle/>
          <a:p>
            <a:r>
              <a:rPr lang="pt-BR" altLang="pt-BR" sz="2400" dirty="0" smtClean="0"/>
              <a:t>SELECT </a:t>
            </a:r>
            <a:r>
              <a:rPr lang="pt-BR" altLang="pt-BR" sz="2400" dirty="0" smtClean="0"/>
              <a:t>dentro de outro SELECT. Os resultados de um SELECT são utilizados como valores pelo SELECT mais externo</a:t>
            </a:r>
            <a:r>
              <a:rPr lang="pt-BR" altLang="pt-BR" sz="2400" dirty="0" smtClean="0"/>
              <a:t>.</a:t>
            </a:r>
          </a:p>
          <a:p>
            <a:r>
              <a:rPr lang="en-US" sz="2400" dirty="0" err="1" smtClean="0"/>
              <a:t>Usados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consultas</a:t>
            </a:r>
            <a:r>
              <a:rPr lang="en-US" sz="2400" dirty="0" smtClean="0"/>
              <a:t> </a:t>
            </a:r>
            <a:r>
              <a:rPr lang="en-US" sz="2400" dirty="0"/>
              <a:t>que </a:t>
            </a:r>
            <a:r>
              <a:rPr lang="en-US" sz="2400" dirty="0" err="1"/>
              <a:t>precisam</a:t>
            </a:r>
            <a:r>
              <a:rPr lang="en-US" sz="2400" dirty="0"/>
              <a:t> que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existentes</a:t>
            </a:r>
            <a:r>
              <a:rPr lang="en-US" sz="2400" dirty="0"/>
              <a:t> no banco de dados </a:t>
            </a:r>
            <a:r>
              <a:rPr lang="en-US" sz="2400" dirty="0" err="1"/>
              <a:t>sejam</a:t>
            </a:r>
            <a:r>
              <a:rPr lang="en-US" sz="2400" dirty="0"/>
              <a:t> </a:t>
            </a:r>
            <a:r>
              <a:rPr lang="en-US" sz="2400" dirty="0" err="1"/>
              <a:t>buscados</a:t>
            </a:r>
            <a:r>
              <a:rPr lang="en-US" sz="2400" dirty="0"/>
              <a:t> e </a:t>
            </a:r>
            <a:r>
              <a:rPr lang="en-US" sz="2400" dirty="0" err="1"/>
              <a:t>depois</a:t>
            </a:r>
            <a:r>
              <a:rPr lang="en-US" sz="2400" dirty="0"/>
              <a:t> </a:t>
            </a:r>
            <a:r>
              <a:rPr lang="en-US" sz="2400" dirty="0" err="1"/>
              <a:t>usados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condição</a:t>
            </a:r>
            <a:r>
              <a:rPr lang="en-US" sz="2400" dirty="0"/>
              <a:t> de </a:t>
            </a:r>
            <a:r>
              <a:rPr lang="en-US" sz="2400" dirty="0" err="1"/>
              <a:t>comparação</a:t>
            </a:r>
            <a:endParaRPr lang="pt-BR" sz="2400" dirty="0"/>
          </a:p>
          <a:p>
            <a:pPr lvl="1" eaLnBrk="1" hangingPunct="1"/>
            <a:endParaRPr lang="pt-BR" alt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err="1" smtClean="0">
                <a:solidFill>
                  <a:schemeClr val="bg1"/>
                </a:solidFill>
              </a:rPr>
              <a:t>SELECTs</a:t>
            </a:r>
            <a:r>
              <a:rPr lang="pt-BR" altLang="pt-BR" dirty="0" smtClean="0">
                <a:solidFill>
                  <a:schemeClr val="bg1"/>
                </a:solidFill>
              </a:rPr>
              <a:t> Aninhados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9EEE335-5656-4EC1-9792-7920AF6889BB}"/>
              </a:ext>
            </a:extLst>
          </p:cNvPr>
          <p:cNvSpPr txBox="1"/>
          <p:nvPr/>
        </p:nvSpPr>
        <p:spPr>
          <a:xfrm>
            <a:off x="822961" y="1519518"/>
            <a:ext cx="7586402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 smtClean="0"/>
              <a:t>Uso</a:t>
            </a:r>
            <a:r>
              <a:rPr lang="en-US" sz="2100" dirty="0" smtClean="0"/>
              <a:t>: </a:t>
            </a:r>
            <a:r>
              <a:rPr lang="en-US" sz="2100" dirty="0" err="1" smtClean="0"/>
              <a:t>Consultas</a:t>
            </a:r>
            <a:r>
              <a:rPr lang="en-US" sz="2100" dirty="0" smtClean="0"/>
              <a:t> </a:t>
            </a:r>
            <a:r>
              <a:rPr lang="en-US" sz="2100" dirty="0"/>
              <a:t>que </a:t>
            </a:r>
            <a:r>
              <a:rPr lang="en-US" sz="2100" dirty="0" err="1"/>
              <a:t>precisam</a:t>
            </a:r>
            <a:r>
              <a:rPr lang="en-US" sz="2100" dirty="0"/>
              <a:t> que </a:t>
            </a:r>
            <a:r>
              <a:rPr lang="en-US" sz="2100" dirty="0" err="1"/>
              <a:t>valores</a:t>
            </a:r>
            <a:r>
              <a:rPr lang="en-US" sz="2100" dirty="0"/>
              <a:t> </a:t>
            </a:r>
            <a:r>
              <a:rPr lang="en-US" sz="2100" dirty="0" err="1"/>
              <a:t>existentes</a:t>
            </a:r>
            <a:r>
              <a:rPr lang="en-US" sz="2100" dirty="0"/>
              <a:t> no banco de dados </a:t>
            </a:r>
            <a:r>
              <a:rPr lang="en-US" sz="2100" dirty="0" err="1"/>
              <a:t>sejam</a:t>
            </a:r>
            <a:r>
              <a:rPr lang="en-US" sz="2100" dirty="0"/>
              <a:t> </a:t>
            </a:r>
            <a:r>
              <a:rPr lang="en-US" sz="2100" dirty="0" err="1"/>
              <a:t>buscados</a:t>
            </a:r>
            <a:r>
              <a:rPr lang="en-US" sz="2100" dirty="0"/>
              <a:t> e </a:t>
            </a:r>
            <a:r>
              <a:rPr lang="en-US" sz="2100" dirty="0" err="1"/>
              <a:t>depois</a:t>
            </a:r>
            <a:r>
              <a:rPr lang="en-US" sz="2100" dirty="0"/>
              <a:t> </a:t>
            </a:r>
            <a:r>
              <a:rPr lang="en-US" sz="2100" dirty="0" err="1"/>
              <a:t>usados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condição</a:t>
            </a:r>
            <a:r>
              <a:rPr lang="en-US" sz="2100" dirty="0"/>
              <a:t> de </a:t>
            </a:r>
            <a:r>
              <a:rPr lang="en-US" sz="2100" dirty="0" err="1"/>
              <a:t>comparação</a:t>
            </a:r>
            <a:endParaRPr lang="pt-BR" sz="2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BA650A5-0BEB-415C-9908-0AA7BF6FCBD4}"/>
              </a:ext>
            </a:extLst>
          </p:cNvPr>
          <p:cNvSpPr txBox="1"/>
          <p:nvPr/>
        </p:nvSpPr>
        <p:spPr>
          <a:xfrm>
            <a:off x="1349829" y="3048260"/>
            <a:ext cx="4948982" cy="1608133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b="1" dirty="0" err="1"/>
              <a:t>Pnome</a:t>
            </a:r>
            <a:endParaRPr lang="en-US" sz="2000" b="1" dirty="0"/>
          </a:p>
          <a:p>
            <a:r>
              <a:rPr lang="en-US" sz="2000" dirty="0"/>
              <a:t>FROM </a:t>
            </a:r>
            <a:r>
              <a:rPr lang="en-US" sz="2000" b="1" dirty="0" err="1"/>
              <a:t>funcionario</a:t>
            </a:r>
            <a:r>
              <a:rPr lang="en-US" sz="2000" b="1" dirty="0"/>
              <a:t> F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salario</a:t>
            </a:r>
            <a:r>
              <a:rPr lang="en-US" sz="2000" dirty="0"/>
              <a:t> &gt;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6A3E974-DE83-44CE-8A7F-E775EB013FC5}"/>
              </a:ext>
            </a:extLst>
          </p:cNvPr>
          <p:cNvSpPr txBox="1"/>
          <p:nvPr/>
        </p:nvSpPr>
        <p:spPr>
          <a:xfrm>
            <a:off x="3145973" y="3648424"/>
            <a:ext cx="3152838" cy="992579"/>
          </a:xfrm>
          <a:prstGeom prst="rect">
            <a:avLst/>
          </a:prstGeom>
          <a:solidFill>
            <a:srgbClr val="FFD653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000" dirty="0"/>
              <a:t>(SELECT </a:t>
            </a:r>
            <a:r>
              <a:rPr lang="en-US" sz="2000" dirty="0" err="1"/>
              <a:t>salario</a:t>
            </a:r>
            <a:endParaRPr lang="en-US" sz="2000" dirty="0"/>
          </a:p>
          <a:p>
            <a:r>
              <a:rPr lang="en-US" sz="2000" dirty="0"/>
              <a:t>FROM  </a:t>
            </a:r>
            <a:r>
              <a:rPr lang="en-US" sz="2000" dirty="0" err="1"/>
              <a:t>funcionario</a:t>
            </a:r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dirty="0" err="1"/>
              <a:t>cpf</a:t>
            </a:r>
            <a:r>
              <a:rPr lang="en-US" sz="2000" dirty="0"/>
              <a:t>=12345678966);</a:t>
            </a:r>
            <a:endParaRPr lang="pt-BR" sz="2000" dirty="0"/>
          </a:p>
        </p:txBody>
      </p:sp>
      <p:sp>
        <p:nvSpPr>
          <p:cNvPr id="8" name="Texto Explicativo: Linha com Borda e Ênfase 7">
            <a:extLst>
              <a:ext uri="{FF2B5EF4-FFF2-40B4-BE49-F238E27FC236}">
                <a16:creationId xmlns:a16="http://schemas.microsoft.com/office/drawing/2014/main" xmlns="" id="{E62A99DE-F6D9-4C88-A25A-ECFC7A413278}"/>
              </a:ext>
            </a:extLst>
          </p:cNvPr>
          <p:cNvSpPr/>
          <p:nvPr/>
        </p:nvSpPr>
        <p:spPr>
          <a:xfrm>
            <a:off x="6615333" y="3567713"/>
            <a:ext cx="1930790" cy="537477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700" dirty="0" err="1">
                <a:solidFill>
                  <a:schemeClr val="bg1"/>
                </a:solidFill>
              </a:rPr>
              <a:t>Consulta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aninhada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dirty="0" err="1">
                <a:solidFill>
                  <a:schemeClr val="bg1"/>
                </a:solidFill>
              </a:rPr>
              <a:t>Subconsulta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9" name="Texto Explicativo: Linha com Borda e Ênfase 8">
            <a:extLst>
              <a:ext uri="{FF2B5EF4-FFF2-40B4-BE49-F238E27FC236}">
                <a16:creationId xmlns:a16="http://schemas.microsoft.com/office/drawing/2014/main" xmlns="" id="{DBCCBF30-0CF7-4A4A-A5E3-00E0926760CD}"/>
              </a:ext>
            </a:extLst>
          </p:cNvPr>
          <p:cNvSpPr/>
          <p:nvPr/>
        </p:nvSpPr>
        <p:spPr>
          <a:xfrm>
            <a:off x="6856243" y="2743279"/>
            <a:ext cx="1930790" cy="443132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700" dirty="0" err="1">
                <a:solidFill>
                  <a:schemeClr val="bg1"/>
                </a:solidFill>
              </a:rPr>
              <a:t>Consulta</a:t>
            </a:r>
            <a:r>
              <a:rPr lang="en-US" sz="1700" dirty="0">
                <a:solidFill>
                  <a:schemeClr val="bg1"/>
                </a:solidFill>
              </a:rPr>
              <a:t> Externa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Consultas Aninhadas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4815654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Fonte: CASTRO, Profa. Laura (2018)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278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03598"/>
            <a:ext cx="8229600" cy="291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 smtClean="0"/>
              <a:t>É </a:t>
            </a:r>
            <a:r>
              <a:rPr lang="pt-BR" altLang="pt-BR" sz="2400" dirty="0" smtClean="0"/>
              <a:t>o caso mais simples onde não existe ligação de colunas do SELECT mais externo com o SELECT mais interno. </a:t>
            </a:r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O </a:t>
            </a:r>
            <a:r>
              <a:rPr lang="pt-BR" altLang="pt-BR" sz="2400" dirty="0" err="1" smtClean="0"/>
              <a:t>Select</a:t>
            </a:r>
            <a:r>
              <a:rPr lang="pt-BR" altLang="pt-BR" sz="2400" dirty="0" smtClean="0"/>
              <a:t> interno é executado primeiro, retornando valores para o </a:t>
            </a:r>
            <a:r>
              <a:rPr lang="pt-BR" altLang="pt-BR" sz="2400" dirty="0" err="1" smtClean="0"/>
              <a:t>Select</a:t>
            </a:r>
            <a:r>
              <a:rPr lang="pt-BR" altLang="pt-BR" sz="2400" dirty="0" smtClean="0"/>
              <a:t> externo. É como se fosse uma rotina em dois passos.</a:t>
            </a:r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As junções que não exibem colunas de tabelas diferentes podem ser substituídas por </a:t>
            </a:r>
            <a:r>
              <a:rPr lang="pt-BR" altLang="pt-BR" sz="2400" dirty="0" err="1" smtClean="0"/>
              <a:t>SUBSELECTs</a:t>
            </a:r>
            <a:r>
              <a:rPr lang="pt-BR" altLang="pt-BR" sz="2400" dirty="0" smtClean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SUBSELECT sem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15566"/>
            <a:ext cx="8229600" cy="529829"/>
          </a:xfrm>
        </p:spPr>
        <p:txBody>
          <a:bodyPr/>
          <a:lstStyle/>
          <a:p>
            <a:pPr eaLnBrk="1" hangingPunct="1"/>
            <a:r>
              <a:rPr lang="pt-BR" altLang="pt-BR" sz="2800" dirty="0" err="1" smtClean="0"/>
              <a:t>Funcionario</a:t>
            </a:r>
            <a:endParaRPr lang="pt-BR" altLang="pt-BR" sz="2800" dirty="0" smtClean="0"/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64019970"/>
              </p:ext>
            </p:extLst>
          </p:nvPr>
        </p:nvGraphicFramePr>
        <p:xfrm>
          <a:off x="179388" y="1347614"/>
          <a:ext cx="8640762" cy="2222660"/>
        </p:xfrm>
        <a:graphic>
          <a:graphicData uri="http://schemas.openxmlformats.org/drawingml/2006/table">
            <a:tbl>
              <a:tblPr/>
              <a:tblGrid>
                <a:gridCol w="1162050"/>
                <a:gridCol w="936625"/>
                <a:gridCol w="1223962"/>
                <a:gridCol w="936625"/>
                <a:gridCol w="1212850"/>
                <a:gridCol w="1225550"/>
                <a:gridCol w="1008063"/>
                <a:gridCol w="935037"/>
              </a:tblGrid>
              <a:tr h="1256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0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85" name="Group 77"/>
          <p:cNvGraphicFramePr>
            <a:graphicFrameLocks noGrp="1"/>
          </p:cNvGraphicFramePr>
          <p:nvPr/>
        </p:nvGraphicFramePr>
        <p:xfrm>
          <a:off x="250825" y="3921919"/>
          <a:ext cx="8642350" cy="925699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74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nome-depto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1" name="Text Box 91"/>
          <p:cNvSpPr txBox="1">
            <a:spLocks noChangeArrowheads="1"/>
          </p:cNvSpPr>
          <p:nvPr/>
        </p:nvSpPr>
        <p:spPr bwMode="auto">
          <a:xfrm>
            <a:off x="189281" y="3579862"/>
            <a:ext cx="3598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/>
              <a:t>Depto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0854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059582"/>
            <a:ext cx="8712771" cy="194429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Selecione os nomes e cargos dos funcionários que ganham acima da média geral da empresa.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dirty="0" smtClean="0"/>
              <a:t>1o. Passo: calcular a média (Resultado: R$ 2733,33)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dirty="0" smtClean="0"/>
              <a:t>2o. Passo: verificar quem ganha acima da média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05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</a:t>
            </a:r>
            <a:r>
              <a:rPr lang="pt-BR" altLang="pt-BR" sz="2000" dirty="0" smtClean="0"/>
              <a:t>nome, cargo, salario </a:t>
            </a: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salario &gt; (</a:t>
            </a: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avg</a:t>
            </a:r>
            <a:r>
              <a:rPr lang="pt-BR" altLang="pt-BR" sz="2000" dirty="0" smtClean="0"/>
              <a:t> (salario) </a:t>
            </a: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r>
              <a:rPr lang="pt-BR" altLang="pt-BR" sz="2000" dirty="0" smtClean="0"/>
              <a:t>)</a:t>
            </a:r>
            <a:endParaRPr lang="pt-BR" altLang="pt-BR" sz="1800" dirty="0" smtClean="0"/>
          </a:p>
        </p:txBody>
      </p:sp>
      <p:graphicFrame>
        <p:nvGraphicFramePr>
          <p:cNvPr id="46173" name="Group 9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34920297"/>
              </p:ext>
            </p:extLst>
          </p:nvPr>
        </p:nvGraphicFramePr>
        <p:xfrm>
          <a:off x="251520" y="3098029"/>
          <a:ext cx="8569325" cy="2015316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3237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  <a:endParaRPr kumimoji="0" lang="pt-BR" alt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SUBSELECT sem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87574"/>
            <a:ext cx="8712771" cy="208778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600" dirty="0" err="1" smtClean="0"/>
              <a:t>Ex</a:t>
            </a:r>
            <a:r>
              <a:rPr lang="pt-BR" altLang="pt-BR" sz="1600" dirty="0" smtClean="0"/>
              <a:t>: Selecione o nome do funcionário que ganha o maior </a:t>
            </a:r>
            <a:r>
              <a:rPr lang="pt-BR" altLang="pt-BR" sz="1600" dirty="0" smtClean="0"/>
              <a:t>salário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>
                <a:solidFill>
                  <a:srgbClr val="FF0000"/>
                </a:solidFill>
              </a:rPr>
              <a:t>Select</a:t>
            </a:r>
            <a:r>
              <a:rPr lang="pt-BR" altLang="pt-BR" sz="1600" dirty="0" smtClean="0">
                <a:solidFill>
                  <a:srgbClr val="FF0000"/>
                </a:solidFill>
              </a:rPr>
              <a:t> </a:t>
            </a:r>
            <a:r>
              <a:rPr lang="pt-BR" altLang="pt-BR" sz="1600" dirty="0" smtClean="0">
                <a:solidFill>
                  <a:srgbClr val="FF0000"/>
                </a:solidFill>
              </a:rPr>
              <a:t>nome, </a:t>
            </a:r>
            <a:r>
              <a:rPr lang="pt-BR" altLang="pt-BR" sz="1600" dirty="0" err="1" smtClean="0">
                <a:solidFill>
                  <a:srgbClr val="FF0000"/>
                </a:solidFill>
              </a:rPr>
              <a:t>max</a:t>
            </a:r>
            <a:r>
              <a:rPr lang="pt-BR" altLang="pt-BR" sz="1600" dirty="0" smtClean="0">
                <a:solidFill>
                  <a:srgbClr val="FF0000"/>
                </a:solidFill>
              </a:rPr>
              <a:t>(salario) </a:t>
            </a:r>
            <a:r>
              <a:rPr lang="pt-BR" altLang="pt-BR" sz="1600" dirty="0" err="1" smtClean="0">
                <a:solidFill>
                  <a:srgbClr val="FF0000"/>
                </a:solidFill>
              </a:rPr>
              <a:t>from</a:t>
            </a:r>
            <a:r>
              <a:rPr lang="pt-BR" altLang="pt-BR" sz="1600" dirty="0" smtClean="0">
                <a:solidFill>
                  <a:srgbClr val="FF0000"/>
                </a:solidFill>
              </a:rPr>
              <a:t> </a:t>
            </a:r>
            <a:r>
              <a:rPr lang="pt-BR" altLang="pt-BR" sz="1600" dirty="0" err="1" smtClean="0">
                <a:solidFill>
                  <a:srgbClr val="FF0000"/>
                </a:solidFill>
              </a:rPr>
              <a:t>Funcionario</a:t>
            </a:r>
            <a:r>
              <a:rPr lang="pt-BR" altLang="pt-BR" sz="1600" dirty="0" smtClean="0">
                <a:solidFill>
                  <a:srgbClr val="FF0000"/>
                </a:solidFill>
              </a:rPr>
              <a:t> (Não funciona, pois mistura </a:t>
            </a:r>
            <a:r>
              <a:rPr lang="pt-BR" altLang="pt-BR" sz="1600" dirty="0" smtClean="0">
                <a:solidFill>
                  <a:srgbClr val="FF0000"/>
                </a:solidFill>
              </a:rPr>
              <a:t>inf. </a:t>
            </a:r>
            <a:r>
              <a:rPr lang="pt-BR" altLang="pt-BR" sz="1600" dirty="0" smtClean="0">
                <a:solidFill>
                  <a:srgbClr val="FF0000"/>
                </a:solidFill>
              </a:rPr>
              <a:t>analíticas com </a:t>
            </a:r>
            <a:r>
              <a:rPr lang="pt-BR" altLang="pt-BR" sz="1600" dirty="0" smtClean="0">
                <a:solidFill>
                  <a:srgbClr val="FF0000"/>
                </a:solidFill>
              </a:rPr>
              <a:t>sintéticas)</a:t>
            </a:r>
            <a:endParaRPr lang="pt-BR" altLang="pt-BR" sz="16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max</a:t>
            </a:r>
            <a:r>
              <a:rPr lang="pt-BR" altLang="pt-BR" sz="1600" dirty="0" smtClean="0"/>
              <a:t>(salario) </a:t>
            </a:r>
            <a:r>
              <a:rPr lang="pt-BR" altLang="pt-BR" sz="1600" dirty="0" err="1" smtClean="0"/>
              <a:t>from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Funcionario</a:t>
            </a:r>
            <a:r>
              <a:rPr lang="pt-BR" altLang="pt-BR" sz="1600" dirty="0" smtClean="0"/>
              <a:t> (Funciona, mas não traz o nome)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smtClean="0"/>
              <a:t>Correto: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b="1" dirty="0" err="1" smtClean="0"/>
              <a:t>Select</a:t>
            </a:r>
            <a:r>
              <a:rPr lang="pt-BR" altLang="pt-BR" sz="1600" b="1" dirty="0" smtClean="0"/>
              <a:t> nome, salario </a:t>
            </a:r>
            <a:r>
              <a:rPr lang="pt-BR" altLang="pt-BR" sz="1600" b="1" dirty="0" err="1" smtClean="0"/>
              <a:t>from</a:t>
            </a:r>
            <a:r>
              <a:rPr lang="pt-BR" altLang="pt-BR" sz="1600" b="1" dirty="0" smtClean="0"/>
              <a:t> </a:t>
            </a:r>
            <a:r>
              <a:rPr lang="pt-BR" altLang="pt-BR" sz="1600" b="1" dirty="0" err="1" smtClean="0"/>
              <a:t>Funcionario</a:t>
            </a:r>
            <a:r>
              <a:rPr lang="pt-BR" altLang="pt-BR" sz="1600" b="1" dirty="0" smtClean="0"/>
              <a:t>  </a:t>
            </a:r>
            <a:r>
              <a:rPr lang="pt-BR" altLang="pt-BR" sz="1600" b="1" dirty="0" err="1" smtClean="0"/>
              <a:t>Where</a:t>
            </a:r>
            <a:r>
              <a:rPr lang="pt-BR" altLang="pt-BR" sz="1600" b="1" dirty="0" smtClean="0"/>
              <a:t> </a:t>
            </a:r>
            <a:r>
              <a:rPr lang="pt-BR" altLang="pt-BR" sz="1600" b="1" dirty="0" smtClean="0"/>
              <a:t>salario = (</a:t>
            </a:r>
            <a:r>
              <a:rPr lang="pt-BR" altLang="pt-BR" sz="1600" b="1" dirty="0" err="1" smtClean="0"/>
              <a:t>select</a:t>
            </a:r>
            <a:r>
              <a:rPr lang="pt-BR" altLang="pt-BR" sz="1600" b="1" dirty="0" smtClean="0"/>
              <a:t> </a:t>
            </a:r>
            <a:r>
              <a:rPr lang="pt-BR" altLang="pt-BR" sz="1600" b="1" dirty="0" err="1" smtClean="0"/>
              <a:t>max</a:t>
            </a:r>
            <a:r>
              <a:rPr lang="pt-BR" altLang="pt-BR" sz="1600" b="1" dirty="0" smtClean="0"/>
              <a:t>(salario) </a:t>
            </a:r>
            <a:r>
              <a:rPr lang="pt-BR" altLang="pt-BR" sz="1600" b="1" dirty="0" err="1" smtClean="0"/>
              <a:t>from</a:t>
            </a:r>
            <a:r>
              <a:rPr lang="pt-BR" altLang="pt-BR" sz="1600" b="1" dirty="0" smtClean="0"/>
              <a:t> </a:t>
            </a:r>
            <a:r>
              <a:rPr lang="pt-BR" altLang="pt-BR" sz="1600" b="1" dirty="0" err="1" smtClean="0"/>
              <a:t>funcionario</a:t>
            </a:r>
            <a:r>
              <a:rPr lang="pt-BR" altLang="pt-BR" sz="1600" b="1" dirty="0" smtClean="0"/>
              <a:t>)</a:t>
            </a:r>
            <a:endParaRPr lang="pt-BR" altLang="pt-BR" sz="1400" b="1" dirty="0" smtClean="0"/>
          </a:p>
        </p:txBody>
      </p:sp>
      <p:graphicFrame>
        <p:nvGraphicFramePr>
          <p:cNvPr id="45159" name="Group 10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13980092"/>
              </p:ext>
            </p:extLst>
          </p:nvPr>
        </p:nvGraphicFramePr>
        <p:xfrm>
          <a:off x="323528" y="2499742"/>
          <a:ext cx="8569325" cy="2015316"/>
        </p:xfrm>
        <a:graphic>
          <a:graphicData uri="http://schemas.openxmlformats.org/drawingml/2006/table">
            <a:tbl>
              <a:tblPr/>
              <a:tblGrid>
                <a:gridCol w="1152525"/>
                <a:gridCol w="928688"/>
                <a:gridCol w="1214437"/>
                <a:gridCol w="928688"/>
                <a:gridCol w="1201737"/>
                <a:gridCol w="1217613"/>
                <a:gridCol w="1000125"/>
                <a:gridCol w="925512"/>
              </a:tblGrid>
              <a:tr h="3237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156" name="Group 10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37956181"/>
              </p:ext>
            </p:extLst>
          </p:nvPr>
        </p:nvGraphicFramePr>
        <p:xfrm>
          <a:off x="395288" y="4515965"/>
          <a:ext cx="3816350" cy="563764"/>
        </p:xfrm>
        <a:graphic>
          <a:graphicData uri="http://schemas.openxmlformats.org/drawingml/2006/table">
            <a:tbl>
              <a:tblPr/>
              <a:tblGrid>
                <a:gridCol w="1908175"/>
                <a:gridCol w="1908175"/>
              </a:tblGrid>
              <a:tr h="228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61" marB="342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61" marB="342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61" marB="342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61" marB="342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SUBSELECT sem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15566"/>
            <a:ext cx="8640763" cy="2538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600" dirty="0" err="1" smtClean="0"/>
              <a:t>Ex</a:t>
            </a:r>
            <a:r>
              <a:rPr lang="pt-BR" altLang="pt-BR" sz="1600" dirty="0" smtClean="0"/>
              <a:t>: </a:t>
            </a:r>
            <a:r>
              <a:rPr lang="pt-BR" altLang="pt-BR" sz="1600" b="1" dirty="0" smtClean="0"/>
              <a:t>Selecione os nomes dos funcionários que trabalham no </a:t>
            </a:r>
            <a:r>
              <a:rPr lang="pt-BR" altLang="pt-BR" sz="1600" b="1" dirty="0" err="1" smtClean="0"/>
              <a:t>depto</a:t>
            </a:r>
            <a:r>
              <a:rPr lang="pt-BR" altLang="pt-BR" sz="1600" b="1" dirty="0" smtClean="0"/>
              <a:t> de contabilidade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 smtClean="0"/>
              <a:t>nome </a:t>
            </a:r>
            <a:r>
              <a:rPr lang="pt-BR" altLang="pt-BR" sz="1600" dirty="0" err="1" smtClean="0"/>
              <a:t>from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Funcionario</a:t>
            </a:r>
            <a:endParaRPr lang="pt-BR" altLang="pt-BR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cod_depto</a:t>
            </a:r>
            <a:r>
              <a:rPr lang="pt-BR" altLang="pt-BR" sz="1600" dirty="0" smtClean="0"/>
              <a:t> = (</a:t>
            </a: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cod_depto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from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Depto</a:t>
            </a:r>
            <a:r>
              <a:rPr lang="pt-BR" altLang="pt-BR" sz="1600" dirty="0" smtClean="0"/>
              <a:t> 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nome_depto</a:t>
            </a:r>
            <a:r>
              <a:rPr lang="pt-BR" altLang="pt-BR" sz="1600" dirty="0" smtClean="0"/>
              <a:t> = ‘Contabilidade’)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b="1" dirty="0" smtClean="0"/>
              <a:t>Também </a:t>
            </a:r>
            <a:r>
              <a:rPr lang="pt-BR" altLang="pt-BR" sz="1600" b="1" dirty="0" smtClean="0"/>
              <a:t>pode ser resolvido através de junção</a:t>
            </a:r>
            <a:r>
              <a:rPr lang="pt-BR" altLang="pt-BR" sz="16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nome </a:t>
            </a:r>
            <a:r>
              <a:rPr lang="pt-BR" altLang="pt-BR" sz="1600" dirty="0" err="1" smtClean="0"/>
              <a:t>from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Funcionario</a:t>
            </a:r>
            <a:r>
              <a:rPr lang="pt-BR" altLang="pt-BR" sz="1600" dirty="0" smtClean="0"/>
              <a:t> A, </a:t>
            </a:r>
            <a:r>
              <a:rPr lang="pt-BR" altLang="pt-BR" sz="1600" dirty="0" err="1" smtClean="0"/>
              <a:t>Depto</a:t>
            </a:r>
            <a:r>
              <a:rPr lang="pt-BR" altLang="pt-BR" sz="16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Where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A.cod_depto</a:t>
            </a:r>
            <a:r>
              <a:rPr lang="pt-BR" altLang="pt-BR" sz="1600" dirty="0" smtClean="0"/>
              <a:t> =  </a:t>
            </a:r>
            <a:r>
              <a:rPr lang="pt-BR" altLang="pt-BR" sz="1600" dirty="0" err="1" smtClean="0"/>
              <a:t>B.cod_depto</a:t>
            </a:r>
            <a:r>
              <a:rPr lang="pt-BR" altLang="pt-BR" sz="1600" dirty="0" smtClean="0"/>
              <a:t> AND </a:t>
            </a:r>
            <a:r>
              <a:rPr lang="pt-BR" altLang="pt-BR" sz="1600" dirty="0" err="1" smtClean="0"/>
              <a:t>nome_depto</a:t>
            </a:r>
            <a:r>
              <a:rPr lang="pt-BR" altLang="pt-BR" sz="1600" dirty="0" smtClean="0"/>
              <a:t> = ‘Contabilidade’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err="1" smtClean="0"/>
              <a:t>Select</a:t>
            </a:r>
            <a:r>
              <a:rPr lang="pt-BR" altLang="pt-BR" sz="1600" dirty="0" smtClean="0"/>
              <a:t> </a:t>
            </a:r>
            <a:r>
              <a:rPr lang="pt-BR" altLang="pt-BR" sz="1600" dirty="0" smtClean="0"/>
              <a:t>nome </a:t>
            </a:r>
            <a:r>
              <a:rPr lang="pt-BR" altLang="pt-BR" sz="1600" dirty="0" err="1" smtClean="0"/>
              <a:t>from</a:t>
            </a:r>
            <a:r>
              <a:rPr lang="pt-BR" altLang="pt-BR" sz="1600" dirty="0" smtClean="0"/>
              <a:t> </a:t>
            </a:r>
            <a:r>
              <a:rPr lang="pt-BR" altLang="pt-BR" sz="1600" dirty="0" err="1" smtClean="0"/>
              <a:t>Funcionario</a:t>
            </a:r>
            <a:r>
              <a:rPr lang="pt-BR" altLang="pt-BR" sz="1600" dirty="0" smtClean="0"/>
              <a:t> A JOIN </a:t>
            </a:r>
            <a:r>
              <a:rPr lang="pt-BR" altLang="pt-BR" sz="1600" dirty="0" err="1" smtClean="0"/>
              <a:t>Depto</a:t>
            </a:r>
            <a:r>
              <a:rPr lang="pt-BR" altLang="pt-BR" sz="16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600" dirty="0" smtClean="0"/>
              <a:t>ON </a:t>
            </a:r>
            <a:r>
              <a:rPr lang="pt-BR" altLang="pt-BR" sz="1600" dirty="0" err="1" smtClean="0"/>
              <a:t>A.cod_depto</a:t>
            </a:r>
            <a:r>
              <a:rPr lang="pt-BR" altLang="pt-BR" sz="1600" dirty="0" smtClean="0"/>
              <a:t> =  </a:t>
            </a:r>
            <a:r>
              <a:rPr lang="pt-BR" altLang="pt-BR" sz="1600" dirty="0" err="1" smtClean="0"/>
              <a:t>B.cod_depto</a:t>
            </a:r>
            <a:r>
              <a:rPr lang="pt-BR" altLang="pt-BR" sz="1600" dirty="0" smtClean="0"/>
              <a:t> WHERE </a:t>
            </a:r>
            <a:r>
              <a:rPr lang="pt-BR" altLang="pt-BR" sz="1600" dirty="0" err="1" smtClean="0"/>
              <a:t>nome_depto</a:t>
            </a:r>
            <a:r>
              <a:rPr lang="pt-BR" altLang="pt-BR" sz="1800" dirty="0" smtClean="0"/>
              <a:t> </a:t>
            </a:r>
            <a:r>
              <a:rPr lang="pt-BR" altLang="pt-BR" sz="1600" dirty="0" smtClean="0"/>
              <a:t>= ‘Contabilidade’</a:t>
            </a:r>
            <a:endParaRPr lang="pt-BR" altLang="pt-BR" sz="1400" dirty="0" smtClean="0"/>
          </a:p>
        </p:txBody>
      </p:sp>
      <p:graphicFrame>
        <p:nvGraphicFramePr>
          <p:cNvPr id="47195" name="Group 9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84850803"/>
              </p:ext>
            </p:extLst>
          </p:nvPr>
        </p:nvGraphicFramePr>
        <p:xfrm>
          <a:off x="179512" y="3128184"/>
          <a:ext cx="8569325" cy="2015316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3237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SUBSELECT sem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915566"/>
            <a:ext cx="8712968" cy="221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400" dirty="0" err="1" smtClean="0"/>
              <a:t>Ex</a:t>
            </a:r>
            <a:r>
              <a:rPr lang="pt-BR" altLang="pt-BR" sz="1400" dirty="0" smtClean="0"/>
              <a:t>: </a:t>
            </a:r>
            <a:r>
              <a:rPr lang="pt-BR" altLang="pt-BR" sz="1400" b="1" dirty="0" smtClean="0"/>
              <a:t>Selecione os nomes dos departamentos que têm funcionários que trabalham no estado de MG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nome_depto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Depto</a:t>
            </a:r>
            <a:endParaRPr lang="pt-BR" altLang="pt-BR" sz="1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Where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cod_depto</a:t>
            </a:r>
            <a:r>
              <a:rPr lang="pt-BR" altLang="pt-BR" sz="1400" dirty="0" smtClean="0"/>
              <a:t> IN (</a:t>
            </a: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cod_depto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Funcionario</a:t>
            </a:r>
            <a:r>
              <a:rPr lang="pt-BR" altLang="pt-BR" sz="1400" dirty="0" smtClean="0"/>
              <a:t> 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where</a:t>
            </a:r>
            <a:r>
              <a:rPr lang="pt-BR" altLang="pt-BR" sz="1400" dirty="0" smtClean="0"/>
              <a:t> </a:t>
            </a:r>
            <a:r>
              <a:rPr lang="pt-BR" altLang="pt-BR" sz="1400" dirty="0" smtClean="0"/>
              <a:t>estado = ‘MG’)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b="1" dirty="0" smtClean="0"/>
              <a:t>Também pode ser resolvido através de junção</a:t>
            </a:r>
            <a:r>
              <a:rPr lang="pt-BR" altLang="pt-BR" sz="14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nome_depto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Funcionario</a:t>
            </a:r>
            <a:r>
              <a:rPr lang="pt-BR" altLang="pt-BR" sz="1400" dirty="0" smtClean="0"/>
              <a:t> A, </a:t>
            </a:r>
            <a:r>
              <a:rPr lang="pt-BR" altLang="pt-BR" sz="1400" dirty="0" err="1" smtClean="0"/>
              <a:t>Depto</a:t>
            </a:r>
            <a:r>
              <a:rPr lang="pt-BR" altLang="pt-BR" sz="14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Where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A.cod_depto</a:t>
            </a:r>
            <a:r>
              <a:rPr lang="pt-BR" altLang="pt-BR" sz="1400" dirty="0" smtClean="0"/>
              <a:t> =  </a:t>
            </a:r>
            <a:r>
              <a:rPr lang="pt-BR" altLang="pt-BR" sz="1400" dirty="0" err="1" smtClean="0"/>
              <a:t>B.cod_depto</a:t>
            </a:r>
            <a:r>
              <a:rPr lang="pt-BR" altLang="pt-BR" sz="1400" dirty="0" smtClean="0"/>
              <a:t> AND estado = ‘MG’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err="1" smtClean="0"/>
              <a:t>Select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nome_depto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from</a:t>
            </a:r>
            <a:r>
              <a:rPr lang="pt-BR" altLang="pt-BR" sz="1400" dirty="0" smtClean="0"/>
              <a:t> </a:t>
            </a:r>
            <a:r>
              <a:rPr lang="pt-BR" altLang="pt-BR" sz="1400" dirty="0" err="1" smtClean="0"/>
              <a:t>Funcionario</a:t>
            </a:r>
            <a:r>
              <a:rPr lang="pt-BR" altLang="pt-BR" sz="1400" dirty="0" smtClean="0"/>
              <a:t> A JOIN </a:t>
            </a:r>
            <a:r>
              <a:rPr lang="pt-BR" altLang="pt-BR" sz="1400" dirty="0" err="1" smtClean="0"/>
              <a:t>Depto</a:t>
            </a:r>
            <a:r>
              <a:rPr lang="pt-BR" altLang="pt-BR" sz="1400" dirty="0" smtClean="0"/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400" dirty="0" smtClean="0"/>
              <a:t>ON </a:t>
            </a:r>
            <a:r>
              <a:rPr lang="pt-BR" altLang="pt-BR" sz="1400" dirty="0" err="1" smtClean="0"/>
              <a:t>A.cod_depto</a:t>
            </a:r>
            <a:r>
              <a:rPr lang="pt-BR" altLang="pt-BR" sz="1400" dirty="0" smtClean="0"/>
              <a:t> =  </a:t>
            </a:r>
            <a:r>
              <a:rPr lang="pt-BR" altLang="pt-BR" sz="1400" dirty="0" err="1" smtClean="0"/>
              <a:t>B.cod_depto</a:t>
            </a:r>
            <a:r>
              <a:rPr lang="pt-BR" altLang="pt-BR" sz="1400" dirty="0" smtClean="0"/>
              <a:t> WHERE estado = ‘MG’</a:t>
            </a:r>
          </a:p>
        </p:txBody>
      </p:sp>
      <p:graphicFrame>
        <p:nvGraphicFramePr>
          <p:cNvPr id="48211" name="Group 8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97590317"/>
              </p:ext>
            </p:extLst>
          </p:nvPr>
        </p:nvGraphicFramePr>
        <p:xfrm>
          <a:off x="179512" y="2715766"/>
          <a:ext cx="8569325" cy="1653540"/>
        </p:xfrm>
        <a:graphic>
          <a:graphicData uri="http://schemas.openxmlformats.org/drawingml/2006/table">
            <a:tbl>
              <a:tblPr/>
              <a:tblGrid>
                <a:gridCol w="1152525"/>
                <a:gridCol w="928687"/>
                <a:gridCol w="1214438"/>
                <a:gridCol w="928687"/>
                <a:gridCol w="1201738"/>
                <a:gridCol w="1217612"/>
                <a:gridCol w="1000125"/>
                <a:gridCol w="925513"/>
              </a:tblGrid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229" name="Group 10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47110769"/>
              </p:ext>
            </p:extLst>
          </p:nvPr>
        </p:nvGraphicFramePr>
        <p:xfrm>
          <a:off x="395289" y="4366613"/>
          <a:ext cx="1908175" cy="754320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2352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Nome_depto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3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576064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SUBSELECT sem Correlação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1235</Words>
  <Application>Microsoft Office PowerPoint</Application>
  <PresentationFormat>Apresentação na tela (16:9)</PresentationFormat>
  <Paragraphs>477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5.2: DML – CONSULTAS ANINHADAS SEM CORRELAÇÃO (SUBSELECTs)</vt:lpstr>
      <vt:lpstr>SELECTs Aninhados</vt:lpstr>
      <vt:lpstr>SQL-DML: Consultas Aninhadas</vt:lpstr>
      <vt:lpstr>SUBSELECT sem Correlação</vt:lpstr>
      <vt:lpstr>Funcionario</vt:lpstr>
      <vt:lpstr>SUBSELECT sem Correlação</vt:lpstr>
      <vt:lpstr>SUBSELECT sem Correlação</vt:lpstr>
      <vt:lpstr>SUBSELECT sem Correlação</vt:lpstr>
      <vt:lpstr>SUBSELECT sem Correlação</vt:lpstr>
      <vt:lpstr>SQL-DML</vt:lpstr>
      <vt:lpstr>SQL-DML</vt:lpstr>
      <vt:lpstr>Subconsulta de linha única</vt:lpstr>
      <vt:lpstr>Subconsulta de múltiplas linhas</vt:lpstr>
      <vt:lpstr>Subconsulta de múltiplas linhas</vt:lpstr>
      <vt:lpstr>Subconsulta de múltiplas linhas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161</cp:revision>
  <dcterms:created xsi:type="dcterms:W3CDTF">2018-04-05T14:34:00Z</dcterms:created>
  <dcterms:modified xsi:type="dcterms:W3CDTF">2018-09-21T13:48:21Z</dcterms:modified>
</cp:coreProperties>
</file>