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slideLayouts/slideLayout1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73" r:id="rId11"/>
  </p:sldMasterIdLst>
  <p:notesMasterIdLst>
    <p:notesMasterId r:id="rId32"/>
  </p:notesMasterIdLst>
  <p:handoutMasterIdLst>
    <p:handoutMasterId r:id="rId33"/>
  </p:handoutMasterIdLst>
  <p:sldIdLst>
    <p:sldId id="256" r:id="rId12"/>
    <p:sldId id="475" r:id="rId13"/>
    <p:sldId id="476" r:id="rId14"/>
    <p:sldId id="491" r:id="rId15"/>
    <p:sldId id="492" r:id="rId16"/>
    <p:sldId id="478" r:id="rId17"/>
    <p:sldId id="479" r:id="rId18"/>
    <p:sldId id="493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270" r:id="rId3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8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93243-7F0B-41A2-905E-C9E2B94E7A1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078DC-1A0B-4D99-BB6E-7DD300AB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4C070-F310-4E22-9259-85757971A495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t-BR" altLang="pt-BR"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7CD7E0-DE6E-44A4-BAAF-F325190818E3}" type="slidenum">
              <a:rPr lang="pt-BR" altLang="pt-BR"/>
              <a:pPr eaLnBrk="1" hangingPunct="1"/>
              <a:t>5</a:t>
            </a:fld>
            <a:endParaRPr lang="pt-BR" altLang="pt-BR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8549D-A209-4BDD-A0DE-B5D464C2C3B5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t-BR" altLang="pt-BR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5D5B2-6EBF-499B-B955-F864F8290A62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t-BR" altLang="pt-BR"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Título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do Professor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71473" y="1267585"/>
            <a:ext cx="4032448" cy="3096344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</a:t>
            </a:r>
          </a:p>
          <a:p>
            <a:r>
              <a:rPr lang="pt-BR" dirty="0" smtClean="0"/>
              <a:t>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459455"/>
            <a:ext cx="4032448" cy="380038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Slide Com Imagem (Foto)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Tabela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4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Subtítulo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467544" y="731807"/>
            <a:ext cx="8208912" cy="3496127"/>
          </a:xfrm>
          <a:prstGeom prst="rect">
            <a:avLst/>
          </a:prstGeom>
        </p:spPr>
        <p:txBody>
          <a:bodyPr/>
          <a:lstStyle>
            <a:lvl1pPr algn="l">
              <a:defRPr sz="3000" b="0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Caro(a) professor(a), este material tem c objetivo</a:t>
            </a:r>
            <a:br>
              <a:rPr lang="pt-BR" dirty="0" smtClean="0"/>
            </a:br>
            <a:r>
              <a:rPr lang="pt-BR" dirty="0" smtClean="0"/>
              <a:t>de auxiliar a preparação dos seus slides que serão</a:t>
            </a:r>
            <a:br>
              <a:rPr lang="pt-BR" dirty="0" smtClean="0"/>
            </a:br>
            <a:r>
              <a:rPr lang="pt-BR" dirty="0" smtClean="0"/>
              <a:t>usados para gravações das </a:t>
            </a:r>
            <a:r>
              <a:rPr lang="pt-BR" dirty="0" err="1" smtClean="0"/>
              <a:t>videoaulas</a:t>
            </a:r>
            <a:r>
              <a:rPr lang="pt-BR" dirty="0" smtClean="0"/>
              <a:t> da PUC Minas Virtual.</a:t>
            </a:r>
            <a:br>
              <a:rPr lang="pt-BR" dirty="0" smtClean="0"/>
            </a:br>
            <a:r>
              <a:rPr lang="pt-BR" dirty="0" smtClean="0"/>
              <a:t>Os slides, geralmente, são intercalados com a imagem do professor. Enquanto os slides aparecem</a:t>
            </a:r>
            <a:br>
              <a:rPr lang="pt-BR" dirty="0" smtClean="0"/>
            </a:br>
            <a:r>
              <a:rPr lang="pt-BR" dirty="0" smtClean="0"/>
              <a:t>na tela, o professor deve lê-los ou explicá-los.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411601"/>
            <a:ext cx="8280920" cy="2952328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 </a:t>
            </a:r>
            <a:r>
              <a:rPr lang="pt-BR" dirty="0" err="1" smtClean="0"/>
              <a:t>texto</a:t>
            </a:r>
            <a:r>
              <a:rPr lang="pt-BR" dirty="0" smtClean="0"/>
              <a:t>, texto, texto, texto, texto, texto.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347614"/>
            <a:ext cx="8280920" cy="2952328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Tx/>
              <a:buFont typeface="Arial" panose="020B0604020202020204" pitchFamily="34" charset="0"/>
              <a:buChar char="•"/>
              <a:tabLst/>
              <a:defRPr sz="20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2B540F-03CC-4CA0-9715-5D7581CE2FD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11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AED0A-AD77-4880-9E1A-8F98BEAE8134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62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DDA7A3-F70A-494D-8202-3D30809B258C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15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676775"/>
            <a:ext cx="22304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9" r:id="rId3"/>
    <p:sldLayoutId id="214748368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635646"/>
            <a:ext cx="7344816" cy="1125968"/>
          </a:xfrm>
        </p:spPr>
        <p:txBody>
          <a:bodyPr/>
          <a:lstStyle/>
          <a:p>
            <a:r>
              <a:rPr lang="pt-BR" sz="2800" dirty="0"/>
              <a:t>Unidade </a:t>
            </a:r>
            <a:r>
              <a:rPr lang="pt-BR" sz="2800" dirty="0" smtClean="0"/>
              <a:t>5.2: DML </a:t>
            </a:r>
            <a:r>
              <a:rPr lang="pt-BR" sz="2800" i="1" dirty="0" smtClean="0"/>
              <a:t>– </a:t>
            </a:r>
            <a:r>
              <a:rPr lang="pt-BR" sz="2800" dirty="0" smtClean="0"/>
              <a:t>CONSULTAS ANINHADAS </a:t>
            </a:r>
            <a:r>
              <a:rPr lang="pt-BR" sz="2800" u="sng" dirty="0" smtClean="0"/>
              <a:t>COM</a:t>
            </a:r>
            <a:r>
              <a:rPr lang="pt-BR" sz="2800" dirty="0" smtClean="0"/>
              <a:t> CORRELAÇÃO (</a:t>
            </a:r>
            <a:r>
              <a:rPr lang="pt-BR" sz="2800" dirty="0" err="1" smtClean="0"/>
              <a:t>SUBSELECTs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Rodrigo </a:t>
            </a:r>
            <a:r>
              <a:rPr lang="pt-BR" dirty="0" err="1" smtClean="0"/>
              <a:t>Baroni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23478"/>
            <a:ext cx="8640763" cy="13501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 dirty="0" err="1">
                <a:solidFill>
                  <a:schemeClr val="bg1"/>
                </a:solidFill>
              </a:rPr>
              <a:t>Ex</a:t>
            </a:r>
            <a:r>
              <a:rPr lang="pt-BR" altLang="pt-BR" sz="2000" dirty="0">
                <a:solidFill>
                  <a:schemeClr val="bg1"/>
                </a:solidFill>
              </a:rPr>
              <a:t>: Selecione os distintos cargos que existem no departamento 1, mas não existem no </a:t>
            </a:r>
            <a:r>
              <a:rPr lang="pt-BR" altLang="pt-BR" sz="2000" dirty="0" err="1">
                <a:solidFill>
                  <a:schemeClr val="bg1"/>
                </a:solidFill>
              </a:rPr>
              <a:t>depto</a:t>
            </a:r>
            <a:r>
              <a:rPr lang="pt-BR" altLang="pt-BR" sz="2000" dirty="0">
                <a:solidFill>
                  <a:schemeClr val="bg1"/>
                </a:solidFill>
              </a:rPr>
              <a:t>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altLang="pt-B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/>
              <a:t>Select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distinct</a:t>
            </a:r>
            <a:r>
              <a:rPr lang="pt-BR" altLang="pt-BR" sz="1800" dirty="0"/>
              <a:t> cargo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</a:t>
            </a:r>
            <a:r>
              <a:rPr lang="pt-BR" altLang="pt-BR" sz="1800" dirty="0" smtClean="0"/>
              <a:t>A </a:t>
            </a:r>
            <a:r>
              <a:rPr lang="pt-BR" altLang="pt-BR" sz="1800" dirty="0" err="1" smtClean="0"/>
              <a:t>Where</a:t>
            </a:r>
            <a:r>
              <a:rPr lang="pt-BR" altLang="pt-BR" sz="1800" dirty="0" smtClean="0"/>
              <a:t> </a:t>
            </a:r>
            <a:r>
              <a:rPr lang="pt-BR" altLang="pt-BR" sz="1800" dirty="0" err="1"/>
              <a:t>cod_depto</a:t>
            </a:r>
            <a:r>
              <a:rPr lang="pt-BR" altLang="pt-BR" sz="1800" dirty="0"/>
              <a:t> = 1 </a:t>
            </a:r>
            <a:r>
              <a:rPr lang="pt-BR" altLang="pt-BR" sz="1800" dirty="0" err="1"/>
              <a:t>and</a:t>
            </a:r>
            <a:r>
              <a:rPr lang="pt-BR" altLang="pt-BR" sz="1800" dirty="0"/>
              <a:t> </a:t>
            </a:r>
            <a:r>
              <a:rPr lang="pt-BR" altLang="pt-BR" sz="1800" b="1" dirty="0" err="1"/>
              <a:t>not</a:t>
            </a:r>
            <a:r>
              <a:rPr lang="pt-BR" altLang="pt-BR" sz="1800" b="1" dirty="0"/>
              <a:t> </a:t>
            </a:r>
            <a:r>
              <a:rPr lang="pt-BR" altLang="pt-BR" sz="1800" b="1" dirty="0" err="1"/>
              <a:t>exists</a:t>
            </a:r>
            <a:r>
              <a:rPr lang="pt-BR" altLang="pt-BR" sz="1800" b="1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/>
              <a:t> (</a:t>
            </a:r>
            <a:r>
              <a:rPr lang="pt-BR" altLang="pt-BR" sz="1800" dirty="0" err="1"/>
              <a:t>select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distinct</a:t>
            </a:r>
            <a:r>
              <a:rPr lang="pt-BR" altLang="pt-BR" sz="1800" dirty="0"/>
              <a:t> cargo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B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/>
              <a:t>Where</a:t>
            </a:r>
            <a:r>
              <a:rPr lang="pt-BR" altLang="pt-BR" sz="1800" dirty="0"/>
              <a:t> </a:t>
            </a:r>
            <a:r>
              <a:rPr lang="pt-BR" altLang="pt-BR" sz="1800" dirty="0" err="1"/>
              <a:t>cod_depto</a:t>
            </a:r>
            <a:r>
              <a:rPr lang="pt-BR" altLang="pt-BR" sz="1800" dirty="0"/>
              <a:t> = 2 </a:t>
            </a:r>
            <a:r>
              <a:rPr lang="pt-BR" altLang="pt-BR" sz="1800" dirty="0" err="1"/>
              <a:t>and</a:t>
            </a:r>
            <a:r>
              <a:rPr lang="pt-BR" altLang="pt-BR" sz="1800" dirty="0"/>
              <a:t> </a:t>
            </a:r>
            <a:r>
              <a:rPr lang="pt-BR" altLang="pt-BR" sz="1800" b="1" dirty="0" err="1"/>
              <a:t>A.cargo</a:t>
            </a:r>
            <a:r>
              <a:rPr lang="pt-BR" altLang="pt-BR" sz="1800" b="1" dirty="0"/>
              <a:t>=</a:t>
            </a:r>
            <a:r>
              <a:rPr lang="pt-BR" altLang="pt-BR" sz="1800" b="1" dirty="0" err="1"/>
              <a:t>B.cargo</a:t>
            </a:r>
            <a:r>
              <a:rPr lang="pt-BR" altLang="pt-BR" sz="1800" dirty="0"/>
              <a:t>) 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ph sz="quarter" idx="2"/>
          </p:nvPr>
        </p:nvGraphicFramePr>
        <p:xfrm>
          <a:off x="250826" y="1815704"/>
          <a:ext cx="8569325" cy="1832610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45" name="Group 105"/>
          <p:cNvGraphicFramePr>
            <a:graphicFrameLocks noGrp="1"/>
          </p:cNvGraphicFramePr>
          <p:nvPr>
            <p:ph sz="quarter" idx="3"/>
          </p:nvPr>
        </p:nvGraphicFramePr>
        <p:xfrm>
          <a:off x="323851" y="4192191"/>
          <a:ext cx="1908175" cy="754380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47" name="Oval 107"/>
          <p:cNvSpPr>
            <a:spLocks noChangeArrowheads="1"/>
          </p:cNvSpPr>
          <p:nvPr/>
        </p:nvSpPr>
        <p:spPr bwMode="auto">
          <a:xfrm>
            <a:off x="2843213" y="3813573"/>
            <a:ext cx="2449512" cy="11346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948" name="Oval 108"/>
          <p:cNvSpPr>
            <a:spLocks noChangeArrowheads="1"/>
          </p:cNvSpPr>
          <p:nvPr/>
        </p:nvSpPr>
        <p:spPr bwMode="auto">
          <a:xfrm>
            <a:off x="4427538" y="3706416"/>
            <a:ext cx="2665412" cy="118705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949" name="Text Box 109"/>
          <p:cNvSpPr txBox="1">
            <a:spLocks noChangeArrowheads="1"/>
          </p:cNvSpPr>
          <p:nvPr/>
        </p:nvSpPr>
        <p:spPr bwMode="auto">
          <a:xfrm>
            <a:off x="4427538" y="4137423"/>
            <a:ext cx="7921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200"/>
              <a:t>Gerente</a:t>
            </a:r>
          </a:p>
        </p:txBody>
      </p:sp>
      <p:sp>
        <p:nvSpPr>
          <p:cNvPr id="35950" name="Text Box 110"/>
          <p:cNvSpPr txBox="1">
            <a:spLocks noChangeArrowheads="1"/>
          </p:cNvSpPr>
          <p:nvPr/>
        </p:nvSpPr>
        <p:spPr bwMode="auto">
          <a:xfrm>
            <a:off x="3203576" y="4083844"/>
            <a:ext cx="11525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200"/>
              <a:t>Analista</a:t>
            </a:r>
          </a:p>
          <a:p>
            <a:pPr>
              <a:spcBef>
                <a:spcPct val="50000"/>
              </a:spcBef>
            </a:pPr>
            <a:r>
              <a:rPr lang="pt-BR" altLang="pt-BR" sz="1200"/>
              <a:t>Prog.</a:t>
            </a:r>
          </a:p>
        </p:txBody>
      </p:sp>
      <p:sp>
        <p:nvSpPr>
          <p:cNvPr id="35951" name="Text Box 111"/>
          <p:cNvSpPr txBox="1">
            <a:spLocks noChangeArrowheads="1"/>
          </p:cNvSpPr>
          <p:nvPr/>
        </p:nvSpPr>
        <p:spPr bwMode="auto">
          <a:xfrm>
            <a:off x="5651501" y="4137423"/>
            <a:ext cx="9366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200"/>
              <a:t>Contador</a:t>
            </a:r>
          </a:p>
        </p:txBody>
      </p:sp>
    </p:spTree>
    <p:extLst>
      <p:ext uri="{BB962C8B-B14F-4D97-AF65-F5344CB8AC3E}">
        <p14:creationId xmlns:p14="http://schemas.microsoft.com/office/powerpoint/2010/main" val="7444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5901" y="195486"/>
            <a:ext cx="8713787" cy="23217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 err="1">
                <a:solidFill>
                  <a:schemeClr val="bg1"/>
                </a:solidFill>
              </a:rPr>
              <a:t>Ex</a:t>
            </a:r>
            <a:r>
              <a:rPr lang="pt-BR" altLang="pt-BR" sz="2400" dirty="0">
                <a:solidFill>
                  <a:schemeClr val="bg1"/>
                </a:solidFill>
              </a:rPr>
              <a:t>: Selecione os distintos cargos que existem no departamento 1, mas não existem no </a:t>
            </a:r>
            <a:r>
              <a:rPr lang="pt-BR" altLang="pt-BR" sz="2400" dirty="0" err="1">
                <a:solidFill>
                  <a:schemeClr val="bg1"/>
                </a:solidFill>
              </a:rPr>
              <a:t>depto</a:t>
            </a:r>
            <a:r>
              <a:rPr lang="pt-BR" altLang="pt-BR" sz="2400" dirty="0">
                <a:solidFill>
                  <a:schemeClr val="bg1"/>
                </a:solidFill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EXISTS e NOT EXISTS podem ser substituídos por IN e NOT IN, dispensando a correlação na maioria das vezes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err="1"/>
              <a:t>Select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distinct</a:t>
            </a:r>
            <a:r>
              <a:rPr lang="pt-BR" altLang="pt-BR" sz="2000" dirty="0"/>
              <a:t> cargo </a:t>
            </a:r>
            <a:r>
              <a:rPr lang="pt-BR" altLang="pt-BR" sz="2000" dirty="0" err="1"/>
              <a:t>from</a:t>
            </a:r>
            <a:r>
              <a:rPr lang="pt-BR" altLang="pt-BR" sz="2000" dirty="0"/>
              <a:t> </a:t>
            </a:r>
            <a:r>
              <a:rPr lang="pt-BR" altLang="pt-BR" sz="2000" dirty="0" err="1"/>
              <a:t>Funcionario</a:t>
            </a:r>
            <a:r>
              <a:rPr lang="pt-BR" altLang="pt-BR" sz="2000" dirty="0"/>
              <a:t>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err="1"/>
              <a:t>Where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cod_depto</a:t>
            </a:r>
            <a:r>
              <a:rPr lang="pt-BR" altLang="pt-BR" sz="2000" dirty="0"/>
              <a:t> = 1 </a:t>
            </a:r>
            <a:r>
              <a:rPr lang="pt-BR" altLang="pt-BR" sz="2000" dirty="0" err="1"/>
              <a:t>and</a:t>
            </a:r>
            <a:r>
              <a:rPr lang="pt-BR" altLang="pt-BR" sz="2000" dirty="0"/>
              <a:t> cargo NOT IN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/>
              <a:t> (</a:t>
            </a:r>
            <a:r>
              <a:rPr lang="pt-BR" altLang="pt-BR" sz="2000" dirty="0" err="1"/>
              <a:t>select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distinct</a:t>
            </a:r>
            <a:r>
              <a:rPr lang="pt-BR" altLang="pt-BR" sz="2000" dirty="0"/>
              <a:t> cargo </a:t>
            </a:r>
            <a:r>
              <a:rPr lang="pt-BR" altLang="pt-BR" sz="2000" dirty="0" err="1"/>
              <a:t>from</a:t>
            </a:r>
            <a:r>
              <a:rPr lang="pt-BR" altLang="pt-BR" sz="2000" dirty="0"/>
              <a:t> </a:t>
            </a:r>
            <a:r>
              <a:rPr lang="pt-BR" altLang="pt-BR" sz="2000" dirty="0" err="1"/>
              <a:t>funcionario</a:t>
            </a:r>
            <a:r>
              <a:rPr lang="pt-BR" altLang="pt-BR" sz="2000" dirty="0"/>
              <a:t> B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err="1"/>
              <a:t>Where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cod_depto</a:t>
            </a:r>
            <a:r>
              <a:rPr lang="pt-BR" altLang="pt-BR" sz="2000" dirty="0"/>
              <a:t> = 2) </a:t>
            </a:r>
          </a:p>
        </p:txBody>
      </p:sp>
      <p:graphicFrame>
        <p:nvGraphicFramePr>
          <p:cNvPr id="37965" name="Group 77"/>
          <p:cNvGraphicFramePr>
            <a:graphicFrameLocks noGrp="1"/>
          </p:cNvGraphicFramePr>
          <p:nvPr>
            <p:ph sz="quarter" idx="3"/>
          </p:nvPr>
        </p:nvGraphicFramePr>
        <p:xfrm>
          <a:off x="539751" y="3706416"/>
          <a:ext cx="1908175" cy="754380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323851" y="3327797"/>
            <a:ext cx="25193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pt-BR" altLang="pt-BR" sz="2000"/>
              <a:t>Resultado:</a:t>
            </a:r>
          </a:p>
        </p:txBody>
      </p:sp>
      <p:grpSp>
        <p:nvGrpSpPr>
          <p:cNvPr id="37982" name="Group 94"/>
          <p:cNvGrpSpPr>
            <a:grpSpLocks/>
          </p:cNvGrpSpPr>
          <p:nvPr/>
        </p:nvGrpSpPr>
        <p:grpSpPr bwMode="auto">
          <a:xfrm>
            <a:off x="3348039" y="3274219"/>
            <a:ext cx="4249737" cy="1241822"/>
            <a:chOff x="1791" y="3113"/>
            <a:chExt cx="2677" cy="1043"/>
          </a:xfrm>
        </p:grpSpPr>
        <p:sp>
          <p:nvSpPr>
            <p:cNvPr id="37976" name="Oval 88"/>
            <p:cNvSpPr>
              <a:spLocks noChangeArrowheads="1"/>
            </p:cNvSpPr>
            <p:nvPr/>
          </p:nvSpPr>
          <p:spPr bwMode="auto">
            <a:xfrm>
              <a:off x="1791" y="3203"/>
              <a:ext cx="1543" cy="9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977" name="Oval 89"/>
            <p:cNvSpPr>
              <a:spLocks noChangeArrowheads="1"/>
            </p:cNvSpPr>
            <p:nvPr/>
          </p:nvSpPr>
          <p:spPr bwMode="auto">
            <a:xfrm>
              <a:off x="2789" y="3113"/>
              <a:ext cx="1679" cy="9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978" name="Text Box 90"/>
            <p:cNvSpPr txBox="1">
              <a:spLocks noChangeArrowheads="1"/>
            </p:cNvSpPr>
            <p:nvPr/>
          </p:nvSpPr>
          <p:spPr bwMode="auto">
            <a:xfrm>
              <a:off x="2789" y="347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200"/>
                <a:t>Gerente</a:t>
              </a:r>
            </a:p>
          </p:txBody>
        </p:sp>
        <p:sp>
          <p:nvSpPr>
            <p:cNvPr id="37979" name="Text Box 91"/>
            <p:cNvSpPr txBox="1">
              <a:spLocks noChangeArrowheads="1"/>
            </p:cNvSpPr>
            <p:nvPr/>
          </p:nvSpPr>
          <p:spPr bwMode="auto">
            <a:xfrm>
              <a:off x="2018" y="3430"/>
              <a:ext cx="72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200"/>
                <a:t>Analista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1200"/>
                <a:t>Prog.</a:t>
              </a:r>
            </a:p>
          </p:txBody>
        </p:sp>
        <p:sp>
          <p:nvSpPr>
            <p:cNvPr id="37980" name="Text Box 92"/>
            <p:cNvSpPr txBox="1">
              <a:spLocks noChangeArrowheads="1"/>
            </p:cNvSpPr>
            <p:nvPr/>
          </p:nvSpPr>
          <p:spPr bwMode="auto">
            <a:xfrm>
              <a:off x="3560" y="3475"/>
              <a:ext cx="5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200"/>
                <a:t>Contador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8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86544" y="195486"/>
            <a:ext cx="8713788" cy="151209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 dirty="0" err="1">
                <a:solidFill>
                  <a:schemeClr val="bg1"/>
                </a:solidFill>
              </a:rPr>
              <a:t>Ex</a:t>
            </a:r>
            <a:r>
              <a:rPr lang="pt-BR" altLang="pt-BR" sz="2000" dirty="0">
                <a:solidFill>
                  <a:schemeClr val="bg1"/>
                </a:solidFill>
              </a:rPr>
              <a:t>: Selecione os distintos estados que existem entre os funcionários do departamento de Informática e também existem no </a:t>
            </a:r>
            <a:r>
              <a:rPr lang="pt-BR" altLang="pt-BR" sz="2000" dirty="0" err="1">
                <a:solidFill>
                  <a:schemeClr val="bg1"/>
                </a:solidFill>
              </a:rPr>
              <a:t>depto</a:t>
            </a:r>
            <a:r>
              <a:rPr lang="pt-BR" altLang="pt-BR" sz="2000" dirty="0">
                <a:solidFill>
                  <a:schemeClr val="bg1"/>
                </a:solidFill>
              </a:rPr>
              <a:t> de Contabilidade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distinct</a:t>
            </a:r>
            <a:r>
              <a:rPr lang="pt-BR" altLang="pt-BR" sz="1600" dirty="0"/>
              <a:t> estado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A,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 </a:t>
            </a:r>
            <a:r>
              <a:rPr lang="pt-BR" altLang="pt-BR" sz="1600" dirty="0" smtClean="0"/>
              <a:t>B </a:t>
            </a:r>
            <a:r>
              <a:rPr lang="pt-BR" altLang="pt-BR" sz="1600" dirty="0" err="1" smtClean="0"/>
              <a:t>Where</a:t>
            </a:r>
            <a:r>
              <a:rPr lang="pt-BR" altLang="pt-BR" sz="1600" dirty="0" smtClean="0"/>
              <a:t> </a:t>
            </a:r>
            <a:r>
              <a:rPr lang="pt-BR" altLang="pt-BR" sz="1600" dirty="0" err="1"/>
              <a:t>A.Cod_depto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B.Cod_depto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and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nome_depto</a:t>
            </a:r>
            <a:r>
              <a:rPr lang="pt-BR" altLang="pt-BR" sz="1600" dirty="0"/>
              <a:t> = ‘</a:t>
            </a:r>
            <a:r>
              <a:rPr lang="pt-BR" altLang="pt-BR" sz="1600" dirty="0" err="1"/>
              <a:t>Informatica</a:t>
            </a:r>
            <a:r>
              <a:rPr lang="pt-BR" altLang="pt-BR" sz="1600" dirty="0"/>
              <a:t>’ 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and</a:t>
            </a:r>
            <a:r>
              <a:rPr lang="pt-BR" altLang="pt-BR" sz="1600" dirty="0" smtClean="0"/>
              <a:t> </a:t>
            </a:r>
            <a:r>
              <a:rPr lang="pt-BR" altLang="pt-BR" sz="1600" dirty="0" err="1"/>
              <a:t>exists</a:t>
            </a:r>
            <a:r>
              <a:rPr lang="pt-BR" altLang="pt-BR" sz="16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/>
              <a:t> (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distinct</a:t>
            </a:r>
            <a:r>
              <a:rPr lang="pt-BR" altLang="pt-BR" sz="1600" dirty="0"/>
              <a:t> estado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C,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 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/>
              <a:t>Where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C.Cod_depto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D.Cod_depto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and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nome_depto</a:t>
            </a:r>
            <a:r>
              <a:rPr lang="pt-BR" altLang="pt-BR" sz="1600" dirty="0"/>
              <a:t> = ‘Contabilidade’  AND </a:t>
            </a:r>
            <a:r>
              <a:rPr lang="pt-BR" altLang="pt-BR" sz="1600" b="1" dirty="0" err="1" smtClean="0"/>
              <a:t>C.Estado</a:t>
            </a:r>
            <a:r>
              <a:rPr lang="pt-BR" altLang="pt-BR" sz="1600" b="1" dirty="0"/>
              <a:t>= </a:t>
            </a:r>
            <a:r>
              <a:rPr lang="pt-BR" altLang="pt-BR" sz="1600" b="1" dirty="0" err="1"/>
              <a:t>A.Estado</a:t>
            </a:r>
            <a:r>
              <a:rPr lang="pt-BR" altLang="pt-BR" sz="1600" dirty="0"/>
              <a:t>) </a:t>
            </a:r>
          </a:p>
        </p:txBody>
      </p:sp>
      <p:graphicFrame>
        <p:nvGraphicFramePr>
          <p:cNvPr id="36958" name="Group 94"/>
          <p:cNvGraphicFramePr>
            <a:graphicFrameLocks noGrp="1"/>
          </p:cNvGraphicFramePr>
          <p:nvPr>
            <p:ph sz="quarter" idx="2"/>
          </p:nvPr>
        </p:nvGraphicFramePr>
        <p:xfrm>
          <a:off x="250826" y="2031206"/>
          <a:ext cx="8569325" cy="1653540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941" name="Group 77"/>
          <p:cNvGraphicFramePr>
            <a:graphicFrameLocks noGrp="1"/>
          </p:cNvGraphicFramePr>
          <p:nvPr>
            <p:ph sz="quarter" idx="3"/>
          </p:nvPr>
        </p:nvGraphicFramePr>
        <p:xfrm>
          <a:off x="323851" y="4192191"/>
          <a:ext cx="1908175" cy="754380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52" name="Oval 88"/>
          <p:cNvSpPr>
            <a:spLocks noChangeArrowheads="1"/>
          </p:cNvSpPr>
          <p:nvPr/>
        </p:nvSpPr>
        <p:spPr bwMode="auto">
          <a:xfrm>
            <a:off x="2843213" y="3813573"/>
            <a:ext cx="2449512" cy="11346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953" name="Oval 89"/>
          <p:cNvSpPr>
            <a:spLocks noChangeArrowheads="1"/>
          </p:cNvSpPr>
          <p:nvPr/>
        </p:nvSpPr>
        <p:spPr bwMode="auto">
          <a:xfrm>
            <a:off x="4427538" y="3706416"/>
            <a:ext cx="2665412" cy="118705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954" name="Text Box 90"/>
          <p:cNvSpPr txBox="1">
            <a:spLocks noChangeArrowheads="1"/>
          </p:cNvSpPr>
          <p:nvPr/>
        </p:nvSpPr>
        <p:spPr bwMode="auto">
          <a:xfrm>
            <a:off x="4643438" y="4137423"/>
            <a:ext cx="7921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200"/>
              <a:t>RJ</a:t>
            </a:r>
          </a:p>
          <a:p>
            <a:pPr>
              <a:spcBef>
                <a:spcPct val="50000"/>
              </a:spcBef>
            </a:pPr>
            <a:r>
              <a:rPr lang="pt-BR" altLang="pt-BR" sz="1200"/>
              <a:t>MG</a:t>
            </a:r>
          </a:p>
        </p:txBody>
      </p:sp>
      <p:sp>
        <p:nvSpPr>
          <p:cNvPr id="36955" name="Text Box 91"/>
          <p:cNvSpPr txBox="1">
            <a:spLocks noChangeArrowheads="1"/>
          </p:cNvSpPr>
          <p:nvPr/>
        </p:nvSpPr>
        <p:spPr bwMode="auto">
          <a:xfrm>
            <a:off x="3203576" y="4083844"/>
            <a:ext cx="11525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200"/>
              <a:t>ES</a:t>
            </a:r>
          </a:p>
          <a:p>
            <a:pPr>
              <a:spcBef>
                <a:spcPct val="50000"/>
              </a:spcBef>
            </a:pPr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2186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23478"/>
            <a:ext cx="8640763" cy="14585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 dirty="0" err="1">
                <a:solidFill>
                  <a:schemeClr val="bg1"/>
                </a:solidFill>
              </a:rPr>
              <a:t>Ex</a:t>
            </a:r>
            <a:r>
              <a:rPr lang="pt-BR" altLang="pt-BR" sz="2000" dirty="0">
                <a:solidFill>
                  <a:schemeClr val="bg1"/>
                </a:solidFill>
              </a:rPr>
              <a:t>: Selecione os distintos estados que existem entre os funcionários do departamento de Informática e também existem no </a:t>
            </a:r>
            <a:r>
              <a:rPr lang="pt-BR" altLang="pt-BR" sz="2000" dirty="0" err="1">
                <a:solidFill>
                  <a:schemeClr val="bg1"/>
                </a:solidFill>
              </a:rPr>
              <a:t>depto</a:t>
            </a:r>
            <a:r>
              <a:rPr lang="pt-BR" altLang="pt-BR" sz="2000" dirty="0">
                <a:solidFill>
                  <a:schemeClr val="bg1"/>
                </a:solidFill>
              </a:rPr>
              <a:t> de Contabilidade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distinct</a:t>
            </a:r>
            <a:r>
              <a:rPr lang="pt-BR" altLang="pt-BR" sz="1600" dirty="0"/>
              <a:t> estado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A,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 </a:t>
            </a:r>
            <a:r>
              <a:rPr lang="pt-BR" altLang="pt-BR" sz="1600" dirty="0" smtClean="0"/>
              <a:t>B </a:t>
            </a:r>
            <a:r>
              <a:rPr lang="pt-BR" altLang="pt-BR" sz="1600" dirty="0" err="1" smtClean="0"/>
              <a:t>Where</a:t>
            </a:r>
            <a:r>
              <a:rPr lang="pt-BR" altLang="pt-BR" sz="1600" dirty="0" smtClean="0"/>
              <a:t> </a:t>
            </a:r>
            <a:r>
              <a:rPr lang="pt-BR" altLang="pt-BR" sz="1600" dirty="0" err="1"/>
              <a:t>A.Cod_depto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B.Cod_depto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and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nome_depto</a:t>
            </a:r>
            <a:r>
              <a:rPr lang="pt-BR" altLang="pt-BR" sz="1600" dirty="0"/>
              <a:t> = ‘</a:t>
            </a:r>
            <a:r>
              <a:rPr lang="pt-BR" altLang="pt-BR" sz="1600" dirty="0" err="1"/>
              <a:t>Informatica</a:t>
            </a:r>
            <a:r>
              <a:rPr lang="pt-BR" altLang="pt-BR" sz="1600" dirty="0"/>
              <a:t>’ 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and</a:t>
            </a:r>
            <a:r>
              <a:rPr lang="pt-BR" altLang="pt-BR" sz="1600" dirty="0" smtClean="0"/>
              <a:t> </a:t>
            </a:r>
            <a:r>
              <a:rPr lang="pt-BR" altLang="pt-BR" sz="1600" dirty="0"/>
              <a:t>ESTADO IN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/>
              <a:t> (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distinct</a:t>
            </a:r>
            <a:r>
              <a:rPr lang="pt-BR" altLang="pt-BR" sz="1600" dirty="0"/>
              <a:t> estado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C, </a:t>
            </a:r>
            <a:r>
              <a:rPr lang="pt-BR" altLang="pt-BR" sz="1600" dirty="0" err="1"/>
              <a:t>Depto</a:t>
            </a:r>
            <a:r>
              <a:rPr lang="pt-BR" altLang="pt-BR" sz="1600" dirty="0"/>
              <a:t> 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/>
              <a:t>Where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C.Cod_depto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D.Cod_depto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and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nome_depto</a:t>
            </a:r>
            <a:r>
              <a:rPr lang="pt-BR" altLang="pt-BR" sz="1600" dirty="0"/>
              <a:t> = ‘Contabilidade’  )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ph sz="quarter" idx="2"/>
          </p:nvPr>
        </p:nvGraphicFramePr>
        <p:xfrm>
          <a:off x="250826" y="2031206"/>
          <a:ext cx="8569325" cy="1653540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89" name="Group 77"/>
          <p:cNvGraphicFramePr>
            <a:graphicFrameLocks noGrp="1"/>
          </p:cNvGraphicFramePr>
          <p:nvPr>
            <p:ph sz="quarter" idx="3"/>
          </p:nvPr>
        </p:nvGraphicFramePr>
        <p:xfrm>
          <a:off x="323851" y="4192191"/>
          <a:ext cx="1908175" cy="754380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99" name="Rectangle 87"/>
          <p:cNvSpPr>
            <a:spLocks noChangeArrowheads="1"/>
          </p:cNvSpPr>
          <p:nvPr/>
        </p:nvSpPr>
        <p:spPr bwMode="auto">
          <a:xfrm>
            <a:off x="323850" y="3921919"/>
            <a:ext cx="77152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pt-BR" altLang="pt-BR" sz="2000" dirty="0"/>
              <a:t>Resultado:</a:t>
            </a:r>
          </a:p>
        </p:txBody>
      </p:sp>
      <p:sp>
        <p:nvSpPr>
          <p:cNvPr id="39000" name="Oval 88"/>
          <p:cNvSpPr>
            <a:spLocks noChangeArrowheads="1"/>
          </p:cNvSpPr>
          <p:nvPr/>
        </p:nvSpPr>
        <p:spPr bwMode="auto">
          <a:xfrm>
            <a:off x="2843213" y="3813573"/>
            <a:ext cx="2449512" cy="11346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001" name="Oval 89"/>
          <p:cNvSpPr>
            <a:spLocks noChangeArrowheads="1"/>
          </p:cNvSpPr>
          <p:nvPr/>
        </p:nvSpPr>
        <p:spPr bwMode="auto">
          <a:xfrm>
            <a:off x="4427538" y="3706416"/>
            <a:ext cx="2665412" cy="118705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002" name="Text Box 90"/>
          <p:cNvSpPr txBox="1">
            <a:spLocks noChangeArrowheads="1"/>
          </p:cNvSpPr>
          <p:nvPr/>
        </p:nvSpPr>
        <p:spPr bwMode="auto">
          <a:xfrm>
            <a:off x="4643438" y="4137423"/>
            <a:ext cx="7921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200"/>
              <a:t>RJ</a:t>
            </a:r>
          </a:p>
          <a:p>
            <a:pPr>
              <a:spcBef>
                <a:spcPct val="50000"/>
              </a:spcBef>
            </a:pPr>
            <a:r>
              <a:rPr lang="pt-BR" altLang="pt-BR" sz="1200"/>
              <a:t>MG</a:t>
            </a:r>
          </a:p>
        </p:txBody>
      </p:sp>
      <p:sp>
        <p:nvSpPr>
          <p:cNvPr id="39003" name="Text Box 91"/>
          <p:cNvSpPr txBox="1">
            <a:spLocks noChangeArrowheads="1"/>
          </p:cNvSpPr>
          <p:nvPr/>
        </p:nvSpPr>
        <p:spPr bwMode="auto">
          <a:xfrm>
            <a:off x="3203576" y="4083844"/>
            <a:ext cx="11525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200"/>
              <a:t>ES</a:t>
            </a:r>
          </a:p>
          <a:p>
            <a:pPr>
              <a:spcBef>
                <a:spcPct val="50000"/>
              </a:spcBef>
            </a:pPr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5605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6" y="1059582"/>
            <a:ext cx="8640763" cy="113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600" dirty="0" smtClean="0"/>
              <a:t>ANY </a:t>
            </a:r>
            <a:r>
              <a:rPr lang="pt-BR" altLang="pt-BR" sz="1600" dirty="0"/>
              <a:t>possui efeito bastante semelhante ao IN, diferenciando-se apenas na sintaxe</a:t>
            </a:r>
          </a:p>
          <a:p>
            <a:pPr>
              <a:lnSpc>
                <a:spcPct val="80000"/>
              </a:lnSpc>
            </a:pPr>
            <a:r>
              <a:rPr lang="pt-BR" altLang="pt-BR" sz="1600" dirty="0" err="1"/>
              <a:t>Ex</a:t>
            </a:r>
            <a:r>
              <a:rPr lang="pt-BR" altLang="pt-BR" sz="1600" dirty="0"/>
              <a:t>: Selecione os nomes dos departamentos que têm funcionários que trabalham no estado de MG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Select</a:t>
            </a:r>
            <a:r>
              <a:rPr lang="pt-BR" altLang="pt-BR" sz="1600" dirty="0" smtClean="0"/>
              <a:t> </a:t>
            </a:r>
            <a:r>
              <a:rPr lang="pt-BR" altLang="pt-BR" sz="1600" dirty="0" err="1"/>
              <a:t>nome_depto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 smtClean="0"/>
              <a:t>Depto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Where</a:t>
            </a:r>
            <a:r>
              <a:rPr lang="pt-BR" altLang="pt-BR" sz="1600" dirty="0" smtClean="0"/>
              <a:t> </a:t>
            </a:r>
            <a:r>
              <a:rPr lang="pt-BR" altLang="pt-BR" sz="1600" dirty="0" err="1"/>
              <a:t>cod_depto</a:t>
            </a:r>
            <a:r>
              <a:rPr lang="pt-BR" altLang="pt-BR" sz="1600" dirty="0"/>
              <a:t> IN (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cod_depto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/>
              <a:t>				</a:t>
            </a:r>
            <a:r>
              <a:rPr lang="pt-BR" altLang="pt-BR" sz="1600" dirty="0" smtClean="0"/>
              <a:t>		</a:t>
            </a:r>
            <a:r>
              <a:rPr lang="pt-BR" altLang="pt-BR" sz="1600" dirty="0" err="1" smtClean="0"/>
              <a:t>where</a:t>
            </a:r>
            <a:r>
              <a:rPr lang="pt-BR" altLang="pt-BR" sz="1600" dirty="0" smtClean="0"/>
              <a:t> </a:t>
            </a:r>
            <a:r>
              <a:rPr lang="pt-BR" altLang="pt-BR" sz="1600" dirty="0"/>
              <a:t>estado = ‘MG’)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nome_depto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 smtClean="0"/>
              <a:t>Depto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Where</a:t>
            </a:r>
            <a:r>
              <a:rPr lang="pt-BR" altLang="pt-BR" sz="1600" dirty="0" smtClean="0"/>
              <a:t> </a:t>
            </a:r>
            <a:r>
              <a:rPr lang="pt-BR" altLang="pt-BR" sz="1600" dirty="0" err="1"/>
              <a:t>cod_depto</a:t>
            </a:r>
            <a:r>
              <a:rPr lang="pt-BR" altLang="pt-BR" sz="1600" dirty="0"/>
              <a:t> = ANY (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cod_depto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/>
              <a:t>				</a:t>
            </a:r>
            <a:r>
              <a:rPr lang="pt-BR" altLang="pt-BR" sz="1600" dirty="0" smtClean="0"/>
              <a:t>			</a:t>
            </a:r>
            <a:r>
              <a:rPr lang="pt-BR" altLang="pt-BR" sz="1600" dirty="0" err="1" smtClean="0"/>
              <a:t>where</a:t>
            </a:r>
            <a:r>
              <a:rPr lang="pt-BR" altLang="pt-BR" sz="1600" dirty="0" smtClean="0"/>
              <a:t> </a:t>
            </a:r>
            <a:r>
              <a:rPr lang="pt-BR" altLang="pt-BR" sz="1600" dirty="0"/>
              <a:t>estado = ‘MG’)</a:t>
            </a:r>
            <a:endParaRPr lang="pt-BR" altLang="pt-BR" sz="1200" dirty="0"/>
          </a:p>
        </p:txBody>
      </p:sp>
      <p:graphicFrame>
        <p:nvGraphicFramePr>
          <p:cNvPr id="39939" name="Group 3"/>
          <p:cNvGraphicFramePr>
            <a:graphicFrameLocks noGrp="1"/>
          </p:cNvGraphicFramePr>
          <p:nvPr>
            <p:ph sz="quarter" idx="2"/>
          </p:nvPr>
        </p:nvGraphicFramePr>
        <p:xfrm>
          <a:off x="179389" y="2571750"/>
          <a:ext cx="8569325" cy="1653540"/>
        </p:xfrm>
        <a:graphic>
          <a:graphicData uri="http://schemas.openxmlformats.org/drawingml/2006/table">
            <a:tbl>
              <a:tblPr/>
              <a:tblGrid>
                <a:gridCol w="1152525"/>
                <a:gridCol w="928687"/>
                <a:gridCol w="1214438"/>
                <a:gridCol w="928687"/>
                <a:gridCol w="1201738"/>
                <a:gridCol w="1217612"/>
                <a:gridCol w="1000125"/>
                <a:gridCol w="925513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013" name="Group 77"/>
          <p:cNvGraphicFramePr>
            <a:graphicFrameLocks noGrp="1"/>
          </p:cNvGraphicFramePr>
          <p:nvPr>
            <p:ph sz="quarter" idx="3"/>
          </p:nvPr>
        </p:nvGraphicFramePr>
        <p:xfrm>
          <a:off x="395289" y="4316016"/>
          <a:ext cx="1908175" cy="805101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27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352928" cy="72008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ANY e IN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915566"/>
            <a:ext cx="8640763" cy="178236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 err="1" smtClean="0"/>
              <a:t>Ex</a:t>
            </a:r>
            <a:r>
              <a:rPr lang="pt-BR" altLang="pt-BR" sz="1800" dirty="0"/>
              <a:t>: Selecione os nomes dos funcionários do </a:t>
            </a:r>
            <a:r>
              <a:rPr lang="pt-BR" altLang="pt-BR" sz="1800" dirty="0" err="1"/>
              <a:t>depto</a:t>
            </a:r>
            <a:r>
              <a:rPr lang="pt-BR" altLang="pt-BR" sz="1800" dirty="0"/>
              <a:t> 2 que ganham um salário maior do que qualquer funcionário do </a:t>
            </a:r>
            <a:r>
              <a:rPr lang="pt-BR" altLang="pt-BR" sz="1800" dirty="0" err="1"/>
              <a:t>depto</a:t>
            </a:r>
            <a:r>
              <a:rPr lang="pt-BR" altLang="pt-BR" sz="1800" dirty="0"/>
              <a:t>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altLang="pt-B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/>
              <a:t>Select</a:t>
            </a:r>
            <a:r>
              <a:rPr lang="pt-BR" altLang="pt-BR" sz="1800" dirty="0"/>
              <a:t> nome, salario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</a:t>
            </a:r>
            <a:r>
              <a:rPr lang="pt-BR" altLang="pt-BR" sz="1800" dirty="0" err="1"/>
              <a:t>where</a:t>
            </a:r>
            <a:r>
              <a:rPr lang="pt-BR" altLang="pt-BR" sz="1800" dirty="0"/>
              <a:t> </a:t>
            </a:r>
            <a:r>
              <a:rPr lang="pt-BR" altLang="pt-BR" sz="1800" dirty="0" err="1"/>
              <a:t>cod_Depto</a:t>
            </a:r>
            <a:r>
              <a:rPr lang="pt-BR" altLang="pt-BR" sz="1800" dirty="0"/>
              <a:t> =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/>
              <a:t>and</a:t>
            </a:r>
            <a:r>
              <a:rPr lang="pt-BR" altLang="pt-BR" sz="1800" dirty="0"/>
              <a:t> salario &gt; ANY (</a:t>
            </a:r>
            <a:r>
              <a:rPr lang="pt-BR" altLang="pt-BR" sz="1800" dirty="0" err="1"/>
              <a:t>select</a:t>
            </a:r>
            <a:r>
              <a:rPr lang="pt-BR" altLang="pt-BR" sz="1800" dirty="0"/>
              <a:t> salario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</a:t>
            </a:r>
            <a:r>
              <a:rPr lang="pt-BR" altLang="pt-BR" sz="1800" dirty="0" err="1" smtClean="0"/>
              <a:t>where</a:t>
            </a:r>
            <a:r>
              <a:rPr lang="pt-BR" altLang="pt-BR" sz="1800" dirty="0" smtClean="0"/>
              <a:t> </a:t>
            </a:r>
            <a:r>
              <a:rPr lang="pt-BR" altLang="pt-BR" sz="1800" dirty="0" err="1"/>
              <a:t>cod_depto</a:t>
            </a:r>
            <a:r>
              <a:rPr lang="pt-BR" altLang="pt-BR" sz="1800" dirty="0"/>
              <a:t> = 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altLang="pt-B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/>
              <a:t>Obs</a:t>
            </a:r>
            <a:r>
              <a:rPr lang="pt-BR" altLang="pt-BR" sz="1800" dirty="0"/>
              <a:t>: Neste caso, o ANY não pode ser substituído por IN</a:t>
            </a:r>
            <a:endParaRPr lang="pt-BR" altLang="pt-BR" sz="1200" dirty="0"/>
          </a:p>
        </p:txBody>
      </p:sp>
      <p:graphicFrame>
        <p:nvGraphicFramePr>
          <p:cNvPr id="41052" name="Group 9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44640218"/>
              </p:ext>
            </p:extLst>
          </p:nvPr>
        </p:nvGraphicFramePr>
        <p:xfrm>
          <a:off x="179512" y="2931790"/>
          <a:ext cx="8569325" cy="1653540"/>
        </p:xfrm>
        <a:graphic>
          <a:graphicData uri="http://schemas.openxmlformats.org/drawingml/2006/table">
            <a:tbl>
              <a:tblPr/>
              <a:tblGrid>
                <a:gridCol w="1152525"/>
                <a:gridCol w="928687"/>
                <a:gridCol w="1214438"/>
                <a:gridCol w="928687"/>
                <a:gridCol w="1201738"/>
                <a:gridCol w="1217612"/>
                <a:gridCol w="1000125"/>
                <a:gridCol w="925513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060" name="Group 10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35242342"/>
              </p:ext>
            </p:extLst>
          </p:nvPr>
        </p:nvGraphicFramePr>
        <p:xfrm>
          <a:off x="467544" y="4589859"/>
          <a:ext cx="3816350" cy="553641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7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352928" cy="72008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ANY e IN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594122"/>
          </a:xfrm>
        </p:spPr>
        <p:txBody>
          <a:bodyPr/>
          <a:lstStyle/>
          <a:p>
            <a:r>
              <a:rPr lang="pt-BR" altLang="pt-BR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03598"/>
            <a:ext cx="8713787" cy="3257550"/>
          </a:xfrm>
        </p:spPr>
        <p:txBody>
          <a:bodyPr/>
          <a:lstStyle/>
          <a:p>
            <a:r>
              <a:rPr lang="pt-BR" altLang="pt-BR" sz="1800" dirty="0"/>
              <a:t>ALL: compara um elemento contra todos de seu conjunto.</a:t>
            </a:r>
          </a:p>
          <a:p>
            <a:r>
              <a:rPr lang="pt-BR" altLang="pt-BR" sz="1800" dirty="0"/>
              <a:t>Pode ser usado em substituição ao MAX em consultas analíticas</a:t>
            </a:r>
          </a:p>
          <a:p>
            <a:r>
              <a:rPr lang="pt-BR" altLang="pt-BR" sz="1800" dirty="0"/>
              <a:t>Em consultas sintéticas (uso de </a:t>
            </a:r>
            <a:r>
              <a:rPr lang="pt-BR" altLang="pt-BR" sz="1800" dirty="0" err="1"/>
              <a:t>Group</a:t>
            </a:r>
            <a:r>
              <a:rPr lang="pt-BR" altLang="pt-BR" sz="1800" dirty="0"/>
              <a:t> </a:t>
            </a:r>
            <a:r>
              <a:rPr lang="pt-BR" altLang="pt-BR" sz="1800" dirty="0" err="1"/>
              <a:t>By</a:t>
            </a:r>
            <a:r>
              <a:rPr lang="pt-BR" altLang="pt-BR" sz="1800" dirty="0"/>
              <a:t>), deve-se usar o ALL quando se quer obter o maior ou menor de todos, pois não se aplica Max(sum(salario)), Max(</a:t>
            </a:r>
            <a:r>
              <a:rPr lang="pt-BR" altLang="pt-BR" sz="1800" dirty="0" err="1"/>
              <a:t>count</a:t>
            </a:r>
            <a:r>
              <a:rPr lang="pt-BR" altLang="pt-BR" sz="1800" dirty="0"/>
              <a:t>(*))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600" b="1" dirty="0"/>
              <a:t>SELECT DEPTO, AVG (SALARIO)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600" b="1" dirty="0"/>
              <a:t>FROM FUNCIONARIOS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600" b="1" dirty="0"/>
              <a:t>GROUP BY DEPTO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600" b="1" dirty="0"/>
              <a:t>HAVING AVG(SALARIO) &gt;= ALL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600" b="1" dirty="0"/>
              <a:t>   (SELECT AVG(SALARIO)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600" b="1" dirty="0"/>
              <a:t>   FROM FUNCIONARIOS</a:t>
            </a:r>
          </a:p>
          <a:p>
            <a:pPr lvl="1">
              <a:buFont typeface="Wingdings" pitchFamily="2" charset="2"/>
              <a:buNone/>
            </a:pPr>
            <a:r>
              <a:rPr lang="en-US" altLang="pt-BR" sz="1600" b="1" dirty="0"/>
              <a:t>   GROUP BY DEPTO)</a:t>
            </a:r>
            <a:endParaRPr lang="en-US" altLang="pt-BR" sz="1600" dirty="0"/>
          </a:p>
          <a:p>
            <a:pPr>
              <a:buFont typeface="Wingdings" pitchFamily="2" charset="2"/>
              <a:buNone/>
            </a:pPr>
            <a:r>
              <a:rPr lang="pt-BR" altLang="pt-BR" sz="1600" dirty="0"/>
              <a:t>(</a:t>
            </a:r>
            <a:r>
              <a:rPr lang="pt-BR" altLang="pt-BR" sz="1600" dirty="0" err="1"/>
              <a:t>Obs</a:t>
            </a:r>
            <a:r>
              <a:rPr lang="pt-BR" altLang="pt-BR" sz="1600" dirty="0"/>
              <a:t>: departamento com a maior média salarial entre todos </a:t>
            </a:r>
            <a:r>
              <a:rPr lang="pt-BR" altLang="pt-BR" sz="1600" dirty="0" err="1"/>
              <a:t>deptos</a:t>
            </a:r>
            <a:r>
              <a:rPr lang="pt-BR" alt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54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987574"/>
            <a:ext cx="8640763" cy="185385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600" dirty="0" err="1" smtClean="0"/>
              <a:t>Ex</a:t>
            </a:r>
            <a:r>
              <a:rPr lang="pt-BR" altLang="pt-BR" sz="1600" dirty="0"/>
              <a:t>: Selecione o nome do funcionário que tem o maior salário dentre todos os funcionários.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Select</a:t>
            </a:r>
            <a:r>
              <a:rPr lang="pt-BR" altLang="pt-BR" sz="1600" dirty="0" smtClean="0"/>
              <a:t> </a:t>
            </a:r>
            <a:r>
              <a:rPr lang="pt-BR" altLang="pt-BR" sz="1600" dirty="0"/>
              <a:t>nome, salario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endParaRPr lang="pt-BR" altLang="pt-BR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/>
              <a:t>Where</a:t>
            </a:r>
            <a:r>
              <a:rPr lang="pt-BR" altLang="pt-BR" sz="1600" dirty="0"/>
              <a:t> salario </a:t>
            </a:r>
            <a:r>
              <a:rPr lang="pt-BR" altLang="pt-BR" sz="1600" dirty="0" smtClean="0"/>
              <a:t>&gt;= ALL  (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salario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smtClean="0"/>
              <a:t>Também </a:t>
            </a:r>
            <a:r>
              <a:rPr lang="pt-BR" altLang="pt-BR" sz="1600" dirty="0"/>
              <a:t>pode ser solucionado da seguinte forma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>
                <a:solidFill>
                  <a:srgbClr val="008000"/>
                </a:solidFill>
              </a:rPr>
              <a:t>	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nome, salario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endParaRPr lang="pt-BR" altLang="pt-BR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/>
              <a:t>Where</a:t>
            </a:r>
            <a:r>
              <a:rPr lang="pt-BR" altLang="pt-BR" sz="1600" dirty="0"/>
              <a:t> salario = </a:t>
            </a:r>
            <a:r>
              <a:rPr lang="pt-BR" altLang="pt-BR" sz="1600" dirty="0" smtClean="0"/>
              <a:t>(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max</a:t>
            </a:r>
            <a:r>
              <a:rPr lang="pt-BR" altLang="pt-BR" sz="1600" dirty="0"/>
              <a:t>(salario)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) 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>
            <p:ph sz="quarter" idx="2"/>
          </p:nvPr>
        </p:nvGraphicFramePr>
        <p:xfrm>
          <a:off x="250826" y="2625329"/>
          <a:ext cx="8569325" cy="1653540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114" name="Group 106"/>
          <p:cNvGraphicFramePr>
            <a:graphicFrameLocks noGrp="1"/>
          </p:cNvGraphicFramePr>
          <p:nvPr>
            <p:ph sz="quarter" idx="3"/>
          </p:nvPr>
        </p:nvGraphicFramePr>
        <p:xfrm>
          <a:off x="323850" y="4354116"/>
          <a:ext cx="3816350" cy="553641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7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594122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ALL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699542"/>
            <a:ext cx="8640763" cy="24186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 err="1" smtClean="0">
                <a:solidFill>
                  <a:schemeClr val="bg1"/>
                </a:solidFill>
              </a:rPr>
              <a:t>Ex</a:t>
            </a:r>
            <a:r>
              <a:rPr lang="pt-BR" altLang="pt-BR" sz="1800" dirty="0">
                <a:solidFill>
                  <a:schemeClr val="bg1"/>
                </a:solidFill>
              </a:rPr>
              <a:t>: Selecione o código de departamento que têm o maior número de funcionários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>
                <a:solidFill>
                  <a:schemeClr val="accent2"/>
                </a:solidFill>
              </a:rPr>
              <a:t>Select</a:t>
            </a:r>
            <a:r>
              <a:rPr lang="pt-BR" altLang="pt-BR" sz="1400" dirty="0" smtClean="0">
                <a:solidFill>
                  <a:schemeClr val="accent2"/>
                </a:solidFill>
              </a:rPr>
              <a:t> </a:t>
            </a:r>
            <a:r>
              <a:rPr lang="pt-BR" altLang="pt-BR" sz="1400" dirty="0" err="1">
                <a:solidFill>
                  <a:schemeClr val="accent2"/>
                </a:solidFill>
              </a:rPr>
              <a:t>cod_depto</a:t>
            </a:r>
            <a:r>
              <a:rPr lang="pt-BR" altLang="pt-BR" sz="1400" dirty="0">
                <a:solidFill>
                  <a:schemeClr val="accent2"/>
                </a:solidFill>
              </a:rPr>
              <a:t>, </a:t>
            </a:r>
            <a:r>
              <a:rPr lang="pt-BR" altLang="pt-BR" sz="1400" dirty="0" err="1">
                <a:solidFill>
                  <a:schemeClr val="accent2"/>
                </a:solidFill>
              </a:rPr>
              <a:t>Count</a:t>
            </a:r>
            <a:r>
              <a:rPr lang="pt-BR" altLang="pt-BR" sz="1400" dirty="0">
                <a:solidFill>
                  <a:schemeClr val="accent2"/>
                </a:solidFill>
              </a:rPr>
              <a:t>(*) as </a:t>
            </a:r>
            <a:r>
              <a:rPr lang="pt-BR" altLang="pt-BR" sz="1400" dirty="0" err="1">
                <a:solidFill>
                  <a:schemeClr val="accent2"/>
                </a:solidFill>
              </a:rPr>
              <a:t>QtdeFunc</a:t>
            </a:r>
            <a:r>
              <a:rPr lang="pt-BR" altLang="pt-BR" sz="1400" dirty="0">
                <a:solidFill>
                  <a:schemeClr val="accent2"/>
                </a:solidFill>
              </a:rPr>
              <a:t> </a:t>
            </a:r>
            <a:r>
              <a:rPr lang="pt-BR" altLang="pt-BR" sz="1400" dirty="0" err="1">
                <a:solidFill>
                  <a:schemeClr val="accent2"/>
                </a:solidFill>
              </a:rPr>
              <a:t>from</a:t>
            </a:r>
            <a:r>
              <a:rPr lang="pt-BR" altLang="pt-BR" sz="1400" dirty="0">
                <a:solidFill>
                  <a:schemeClr val="accent2"/>
                </a:solidFill>
              </a:rPr>
              <a:t> </a:t>
            </a:r>
            <a:r>
              <a:rPr lang="pt-BR" altLang="pt-BR" sz="1400" dirty="0" err="1">
                <a:solidFill>
                  <a:schemeClr val="accent2"/>
                </a:solidFill>
              </a:rPr>
              <a:t>Funcionario</a:t>
            </a:r>
            <a:endParaRPr lang="pt-BR" altLang="pt-BR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>
                <a:solidFill>
                  <a:schemeClr val="accent2"/>
                </a:solidFill>
              </a:rPr>
              <a:t>Group</a:t>
            </a:r>
            <a:r>
              <a:rPr lang="pt-BR" altLang="pt-BR" sz="1400" dirty="0">
                <a:solidFill>
                  <a:schemeClr val="accent2"/>
                </a:solidFill>
              </a:rPr>
              <a:t> </a:t>
            </a:r>
            <a:r>
              <a:rPr lang="pt-BR" altLang="pt-BR" sz="1400" dirty="0" err="1">
                <a:solidFill>
                  <a:schemeClr val="accent2"/>
                </a:solidFill>
              </a:rPr>
              <a:t>by</a:t>
            </a:r>
            <a:r>
              <a:rPr lang="pt-BR" altLang="pt-BR" sz="1400" dirty="0">
                <a:solidFill>
                  <a:schemeClr val="accent2"/>
                </a:solidFill>
              </a:rPr>
              <a:t> </a:t>
            </a:r>
            <a:r>
              <a:rPr lang="pt-BR" altLang="pt-BR" sz="1400" dirty="0" err="1" smtClean="0">
                <a:solidFill>
                  <a:schemeClr val="accent2"/>
                </a:solidFill>
              </a:rPr>
              <a:t>cod_depto</a:t>
            </a:r>
            <a:r>
              <a:rPr lang="pt-BR" altLang="pt-BR" sz="1400" dirty="0" smtClean="0">
                <a:solidFill>
                  <a:schemeClr val="accent2"/>
                </a:solidFill>
              </a:rPr>
              <a:t> </a:t>
            </a:r>
            <a:r>
              <a:rPr lang="pt-BR" altLang="pt-BR" sz="1400" dirty="0" err="1" smtClean="0"/>
              <a:t>Having</a:t>
            </a:r>
            <a:r>
              <a:rPr lang="pt-BR" altLang="pt-BR" sz="1400" dirty="0" smtClean="0"/>
              <a:t> </a:t>
            </a:r>
            <a:r>
              <a:rPr lang="pt-BR" altLang="pt-BR" sz="1400" dirty="0" err="1"/>
              <a:t>Count</a:t>
            </a:r>
            <a:r>
              <a:rPr lang="pt-BR" altLang="pt-BR" sz="1400" dirty="0"/>
              <a:t> (*) &gt;= ALL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/>
              <a:t>		(</a:t>
            </a:r>
            <a:r>
              <a:rPr lang="pt-BR" altLang="pt-BR" sz="1400" dirty="0" err="1">
                <a:solidFill>
                  <a:srgbClr val="008000"/>
                </a:solidFill>
              </a:rPr>
              <a:t>Select</a:t>
            </a:r>
            <a:r>
              <a:rPr lang="pt-BR" altLang="pt-BR" sz="1400" dirty="0">
                <a:solidFill>
                  <a:srgbClr val="008000"/>
                </a:solidFill>
              </a:rPr>
              <a:t> </a:t>
            </a:r>
            <a:r>
              <a:rPr lang="pt-BR" altLang="pt-BR" sz="1400" dirty="0" err="1">
                <a:solidFill>
                  <a:srgbClr val="008000"/>
                </a:solidFill>
              </a:rPr>
              <a:t>count</a:t>
            </a:r>
            <a:r>
              <a:rPr lang="pt-BR" altLang="pt-BR" sz="1400" dirty="0">
                <a:solidFill>
                  <a:srgbClr val="008000"/>
                </a:solidFill>
              </a:rPr>
              <a:t>(*) </a:t>
            </a:r>
            <a:r>
              <a:rPr lang="pt-BR" altLang="pt-BR" sz="1400" dirty="0" err="1">
                <a:solidFill>
                  <a:srgbClr val="008000"/>
                </a:solidFill>
              </a:rPr>
              <a:t>from</a:t>
            </a:r>
            <a:r>
              <a:rPr lang="pt-BR" altLang="pt-BR" sz="1400" dirty="0">
                <a:solidFill>
                  <a:srgbClr val="008000"/>
                </a:solidFill>
              </a:rPr>
              <a:t> </a:t>
            </a:r>
            <a:r>
              <a:rPr lang="pt-BR" altLang="pt-BR" sz="1400" dirty="0" err="1" smtClean="0">
                <a:solidFill>
                  <a:srgbClr val="008000"/>
                </a:solidFill>
              </a:rPr>
              <a:t>Funcionario</a:t>
            </a:r>
            <a:r>
              <a:rPr lang="pt-BR" altLang="pt-BR" sz="1400" dirty="0" smtClean="0">
                <a:solidFill>
                  <a:srgbClr val="008000"/>
                </a:solidFill>
              </a:rPr>
              <a:t>  </a:t>
            </a:r>
            <a:r>
              <a:rPr lang="pt-BR" altLang="pt-BR" sz="1400" dirty="0" err="1" smtClean="0">
                <a:solidFill>
                  <a:srgbClr val="008000"/>
                </a:solidFill>
              </a:rPr>
              <a:t>Group</a:t>
            </a:r>
            <a:r>
              <a:rPr lang="pt-BR" altLang="pt-BR" sz="1400" dirty="0" smtClean="0">
                <a:solidFill>
                  <a:srgbClr val="008000"/>
                </a:solidFill>
              </a:rPr>
              <a:t> </a:t>
            </a:r>
            <a:r>
              <a:rPr lang="pt-BR" altLang="pt-BR" sz="1400" dirty="0" err="1">
                <a:solidFill>
                  <a:srgbClr val="008000"/>
                </a:solidFill>
              </a:rPr>
              <a:t>by</a:t>
            </a:r>
            <a:r>
              <a:rPr lang="pt-BR" altLang="pt-BR" sz="1400" dirty="0">
                <a:solidFill>
                  <a:srgbClr val="008000"/>
                </a:solidFill>
              </a:rPr>
              <a:t> </a:t>
            </a:r>
            <a:r>
              <a:rPr lang="pt-BR" altLang="pt-BR" sz="1400" dirty="0" err="1">
                <a:solidFill>
                  <a:srgbClr val="008000"/>
                </a:solidFill>
              </a:rPr>
              <a:t>cod_depto</a:t>
            </a:r>
            <a:r>
              <a:rPr lang="pt-BR" altLang="pt-BR" sz="1400" dirty="0"/>
              <a:t>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/>
              <a:t>Obs</a:t>
            </a:r>
            <a:r>
              <a:rPr lang="pt-BR" altLang="pt-BR" sz="1400" dirty="0"/>
              <a:t>: Neste caso, são gerados dois grupos (</a:t>
            </a:r>
            <a:r>
              <a:rPr lang="pt-BR" altLang="pt-BR" sz="1400" dirty="0" err="1"/>
              <a:t>select</a:t>
            </a:r>
            <a:r>
              <a:rPr lang="pt-BR" altLang="pt-BR" sz="1400" dirty="0"/>
              <a:t> externo e interno) que são comparados entre si. Por isso, existe a necessidade do &gt;= porque o elemento é comparado com os outros e com ele mesmo. </a:t>
            </a:r>
            <a:endParaRPr lang="pt-BR" altLang="pt-BR" sz="1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/>
              <a:t>Obs</a:t>
            </a:r>
            <a:r>
              <a:rPr lang="pt-BR" altLang="pt-BR" sz="1400" dirty="0"/>
              <a:t>: Reparar que o </a:t>
            </a:r>
            <a:r>
              <a:rPr lang="pt-BR" altLang="pt-BR" sz="1400" dirty="0" err="1"/>
              <a:t>select</a:t>
            </a:r>
            <a:r>
              <a:rPr lang="pt-BR" altLang="pt-BR" sz="1400" dirty="0"/>
              <a:t> interno tem apenas uma coluna para que seja possível a comparação. No </a:t>
            </a:r>
            <a:r>
              <a:rPr lang="pt-BR" altLang="pt-BR" sz="1400" dirty="0" err="1"/>
              <a:t>select</a:t>
            </a:r>
            <a:r>
              <a:rPr lang="pt-BR" altLang="pt-BR" sz="1400" dirty="0"/>
              <a:t> interno, é feito um </a:t>
            </a:r>
            <a:r>
              <a:rPr lang="pt-BR" altLang="pt-BR" sz="1400" dirty="0" err="1"/>
              <a:t>group</a:t>
            </a:r>
            <a:r>
              <a:rPr lang="pt-BR" altLang="pt-BR" sz="1400" dirty="0"/>
              <a:t> </a:t>
            </a:r>
            <a:r>
              <a:rPr lang="pt-BR" altLang="pt-BR" sz="1400" dirty="0" err="1"/>
              <a:t>by</a:t>
            </a:r>
            <a:r>
              <a:rPr lang="pt-BR" altLang="pt-BR" sz="1400" dirty="0"/>
              <a:t> pelo código do </a:t>
            </a:r>
            <a:r>
              <a:rPr lang="pt-BR" altLang="pt-BR" sz="1400" dirty="0" err="1"/>
              <a:t>depto</a:t>
            </a:r>
            <a:r>
              <a:rPr lang="pt-BR" altLang="pt-BR" sz="1400" dirty="0"/>
              <a:t>, que é exibido apenas no </a:t>
            </a:r>
            <a:r>
              <a:rPr lang="pt-BR" altLang="pt-BR" sz="1400" dirty="0" err="1"/>
              <a:t>select</a:t>
            </a:r>
            <a:r>
              <a:rPr lang="pt-BR" altLang="pt-BR" sz="1400" dirty="0"/>
              <a:t> externo</a:t>
            </a:r>
            <a:r>
              <a:rPr lang="pt-BR" altLang="pt-BR" sz="1400" dirty="0" smtClean="0"/>
              <a:t>.</a:t>
            </a:r>
            <a:endParaRPr lang="pt-BR" altLang="pt-BR" sz="1000" dirty="0"/>
          </a:p>
        </p:txBody>
      </p:sp>
      <p:graphicFrame>
        <p:nvGraphicFramePr>
          <p:cNvPr id="42072" name="Group 88"/>
          <p:cNvGraphicFramePr>
            <a:graphicFrameLocks noGrp="1"/>
          </p:cNvGraphicFramePr>
          <p:nvPr>
            <p:ph sz="quarter" idx="2"/>
          </p:nvPr>
        </p:nvGraphicFramePr>
        <p:xfrm>
          <a:off x="250826" y="3381375"/>
          <a:ext cx="8569325" cy="1653540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95" name="Group 111"/>
          <p:cNvGraphicFramePr>
            <a:graphicFrameLocks noGrp="1"/>
          </p:cNvGraphicFramePr>
          <p:nvPr>
            <p:ph sz="quarter" idx="3"/>
          </p:nvPr>
        </p:nvGraphicFramePr>
        <p:xfrm>
          <a:off x="468313" y="2524125"/>
          <a:ext cx="3816350" cy="784860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Cod_Depto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QtdeFunc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94" name="Group 110"/>
          <p:cNvGraphicFramePr>
            <a:graphicFrameLocks noGrp="1"/>
          </p:cNvGraphicFramePr>
          <p:nvPr/>
        </p:nvGraphicFramePr>
        <p:xfrm>
          <a:off x="5003801" y="2518172"/>
          <a:ext cx="1908175" cy="805101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27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QtdeFunc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5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95486"/>
            <a:ext cx="8640763" cy="205144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 err="1" smtClean="0">
                <a:solidFill>
                  <a:schemeClr val="bg1"/>
                </a:solidFill>
              </a:rPr>
              <a:t>Ex</a:t>
            </a:r>
            <a:r>
              <a:rPr lang="pt-BR" altLang="pt-BR" sz="1800" dirty="0">
                <a:solidFill>
                  <a:schemeClr val="bg1"/>
                </a:solidFill>
              </a:rPr>
              <a:t>: Selecione o nome do departamento que têm a maior média de salários dentre todos departamentos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altLang="pt-BR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>
                <a:solidFill>
                  <a:schemeClr val="accent2"/>
                </a:solidFill>
              </a:rPr>
              <a:t>Select</a:t>
            </a:r>
            <a:r>
              <a:rPr lang="pt-BR" altLang="pt-BR" sz="1600" dirty="0">
                <a:solidFill>
                  <a:schemeClr val="accent2"/>
                </a:solidFill>
              </a:rPr>
              <a:t> </a:t>
            </a:r>
            <a:r>
              <a:rPr lang="pt-BR" altLang="pt-BR" sz="1600" dirty="0" err="1">
                <a:solidFill>
                  <a:schemeClr val="accent2"/>
                </a:solidFill>
              </a:rPr>
              <a:t>nome_depto</a:t>
            </a:r>
            <a:r>
              <a:rPr lang="pt-BR" altLang="pt-BR" sz="1600" dirty="0">
                <a:solidFill>
                  <a:schemeClr val="accent2"/>
                </a:solidFill>
              </a:rPr>
              <a:t>, </a:t>
            </a:r>
            <a:r>
              <a:rPr lang="pt-BR" altLang="pt-BR" sz="1600" dirty="0" err="1">
                <a:solidFill>
                  <a:schemeClr val="accent2"/>
                </a:solidFill>
              </a:rPr>
              <a:t>Avg</a:t>
            </a:r>
            <a:r>
              <a:rPr lang="pt-BR" altLang="pt-BR" sz="1600" dirty="0">
                <a:solidFill>
                  <a:schemeClr val="accent2"/>
                </a:solidFill>
              </a:rPr>
              <a:t>(salario) as </a:t>
            </a:r>
            <a:r>
              <a:rPr lang="pt-BR" altLang="pt-BR" sz="1600" dirty="0" err="1">
                <a:solidFill>
                  <a:schemeClr val="accent2"/>
                </a:solidFill>
              </a:rPr>
              <a:t>MediaSalario</a:t>
            </a:r>
            <a:r>
              <a:rPr lang="pt-BR" altLang="pt-BR" sz="1600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>
                <a:solidFill>
                  <a:schemeClr val="accent2"/>
                </a:solidFill>
              </a:rPr>
              <a:t>from</a:t>
            </a:r>
            <a:r>
              <a:rPr lang="pt-BR" altLang="pt-BR" sz="1600" dirty="0">
                <a:solidFill>
                  <a:schemeClr val="accent2"/>
                </a:solidFill>
              </a:rPr>
              <a:t> </a:t>
            </a:r>
            <a:r>
              <a:rPr lang="pt-BR" altLang="pt-BR" sz="1600" dirty="0" err="1">
                <a:solidFill>
                  <a:schemeClr val="accent2"/>
                </a:solidFill>
              </a:rPr>
              <a:t>Funcionario</a:t>
            </a:r>
            <a:r>
              <a:rPr lang="pt-BR" altLang="pt-BR" sz="1600" dirty="0">
                <a:solidFill>
                  <a:schemeClr val="accent2"/>
                </a:solidFill>
              </a:rPr>
              <a:t> A, </a:t>
            </a:r>
            <a:r>
              <a:rPr lang="pt-BR" altLang="pt-BR" sz="1600" dirty="0" err="1">
                <a:solidFill>
                  <a:schemeClr val="accent2"/>
                </a:solidFill>
              </a:rPr>
              <a:t>Depto</a:t>
            </a:r>
            <a:r>
              <a:rPr lang="pt-BR" altLang="pt-BR" sz="1600" dirty="0">
                <a:solidFill>
                  <a:schemeClr val="accent2"/>
                </a:solidFill>
              </a:rPr>
              <a:t> B </a:t>
            </a:r>
            <a:r>
              <a:rPr lang="pt-BR" altLang="pt-BR" sz="1600" dirty="0" err="1">
                <a:solidFill>
                  <a:schemeClr val="accent2"/>
                </a:solidFill>
              </a:rPr>
              <a:t>where</a:t>
            </a:r>
            <a:r>
              <a:rPr lang="pt-BR" altLang="pt-BR" sz="1600" dirty="0">
                <a:solidFill>
                  <a:schemeClr val="accent2"/>
                </a:solidFill>
              </a:rPr>
              <a:t> </a:t>
            </a:r>
            <a:r>
              <a:rPr lang="pt-BR" altLang="pt-BR" sz="1600" dirty="0" err="1">
                <a:solidFill>
                  <a:schemeClr val="accent2"/>
                </a:solidFill>
              </a:rPr>
              <a:t>A.cod_depto</a:t>
            </a:r>
            <a:r>
              <a:rPr lang="pt-BR" altLang="pt-BR" sz="1600" dirty="0">
                <a:solidFill>
                  <a:schemeClr val="accent2"/>
                </a:solidFill>
              </a:rPr>
              <a:t> = </a:t>
            </a:r>
            <a:r>
              <a:rPr lang="pt-BR" altLang="pt-BR" sz="1600" dirty="0" err="1">
                <a:solidFill>
                  <a:schemeClr val="accent2"/>
                </a:solidFill>
              </a:rPr>
              <a:t>B.cod_depto</a:t>
            </a:r>
            <a:endParaRPr lang="pt-BR" altLang="pt-BR" sz="16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>
                <a:solidFill>
                  <a:schemeClr val="accent2"/>
                </a:solidFill>
              </a:rPr>
              <a:t>Group</a:t>
            </a:r>
            <a:r>
              <a:rPr lang="pt-BR" altLang="pt-BR" sz="1600" dirty="0">
                <a:solidFill>
                  <a:schemeClr val="accent2"/>
                </a:solidFill>
              </a:rPr>
              <a:t> </a:t>
            </a:r>
            <a:r>
              <a:rPr lang="pt-BR" altLang="pt-BR" sz="1600" dirty="0" err="1">
                <a:solidFill>
                  <a:schemeClr val="accent2"/>
                </a:solidFill>
              </a:rPr>
              <a:t>by</a:t>
            </a:r>
            <a:r>
              <a:rPr lang="pt-BR" altLang="pt-BR" sz="1600" dirty="0">
                <a:solidFill>
                  <a:schemeClr val="accent2"/>
                </a:solidFill>
              </a:rPr>
              <a:t> </a:t>
            </a:r>
            <a:r>
              <a:rPr lang="pt-BR" altLang="pt-BR" sz="1600" dirty="0" err="1" smtClean="0">
                <a:solidFill>
                  <a:schemeClr val="accent2"/>
                </a:solidFill>
              </a:rPr>
              <a:t>nome_depto</a:t>
            </a:r>
            <a:r>
              <a:rPr lang="pt-BR" altLang="pt-BR" sz="1600" dirty="0" smtClean="0">
                <a:solidFill>
                  <a:schemeClr val="accent2"/>
                </a:solidFill>
              </a:rPr>
              <a:t>  </a:t>
            </a:r>
            <a:r>
              <a:rPr lang="pt-BR" altLang="pt-BR" sz="1600" dirty="0" err="1" smtClean="0"/>
              <a:t>Having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Avg</a:t>
            </a:r>
            <a:r>
              <a:rPr lang="pt-BR" altLang="pt-BR" sz="1600" dirty="0" smtClean="0"/>
              <a:t> (Salario) &gt;= </a:t>
            </a:r>
            <a:r>
              <a:rPr lang="pt-BR" altLang="pt-BR" sz="1600" dirty="0"/>
              <a:t>ALL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/>
              <a:t>		(</a:t>
            </a:r>
            <a:r>
              <a:rPr lang="pt-BR" altLang="pt-BR" sz="1600" dirty="0" err="1">
                <a:solidFill>
                  <a:srgbClr val="008000"/>
                </a:solidFill>
              </a:rPr>
              <a:t>Select</a:t>
            </a:r>
            <a:r>
              <a:rPr lang="pt-BR" altLang="pt-BR" sz="1600" dirty="0">
                <a:solidFill>
                  <a:srgbClr val="008000"/>
                </a:solidFill>
              </a:rPr>
              <a:t> </a:t>
            </a:r>
            <a:r>
              <a:rPr lang="pt-BR" altLang="pt-BR" sz="1600" dirty="0" err="1">
                <a:solidFill>
                  <a:srgbClr val="008000"/>
                </a:solidFill>
              </a:rPr>
              <a:t>Avg</a:t>
            </a:r>
            <a:r>
              <a:rPr lang="pt-BR" altLang="pt-BR" sz="1600" dirty="0">
                <a:solidFill>
                  <a:srgbClr val="008000"/>
                </a:solidFill>
              </a:rPr>
              <a:t>(salario) as </a:t>
            </a:r>
            <a:r>
              <a:rPr lang="pt-BR" altLang="pt-BR" sz="1600" dirty="0" err="1">
                <a:solidFill>
                  <a:srgbClr val="008000"/>
                </a:solidFill>
              </a:rPr>
              <a:t>MediaSalario</a:t>
            </a:r>
            <a:r>
              <a:rPr lang="pt-BR" altLang="pt-BR" sz="1600" dirty="0">
                <a:solidFill>
                  <a:srgbClr val="008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>
                <a:solidFill>
                  <a:srgbClr val="008000"/>
                </a:solidFill>
              </a:rPr>
              <a:t>		</a:t>
            </a:r>
            <a:r>
              <a:rPr lang="pt-BR" altLang="pt-BR" sz="1600" dirty="0" err="1">
                <a:solidFill>
                  <a:srgbClr val="008000"/>
                </a:solidFill>
              </a:rPr>
              <a:t>from</a:t>
            </a:r>
            <a:r>
              <a:rPr lang="pt-BR" altLang="pt-BR" sz="1600" dirty="0">
                <a:solidFill>
                  <a:srgbClr val="008000"/>
                </a:solidFill>
              </a:rPr>
              <a:t> </a:t>
            </a:r>
            <a:r>
              <a:rPr lang="pt-BR" altLang="pt-BR" sz="1600" dirty="0" err="1">
                <a:solidFill>
                  <a:srgbClr val="008000"/>
                </a:solidFill>
              </a:rPr>
              <a:t>Funcionario</a:t>
            </a:r>
            <a:r>
              <a:rPr lang="pt-BR" altLang="pt-BR" sz="1600" dirty="0">
                <a:solidFill>
                  <a:srgbClr val="008000"/>
                </a:solidFill>
              </a:rPr>
              <a:t> A, </a:t>
            </a:r>
            <a:r>
              <a:rPr lang="pt-BR" altLang="pt-BR" sz="1600" dirty="0" err="1">
                <a:solidFill>
                  <a:srgbClr val="008000"/>
                </a:solidFill>
              </a:rPr>
              <a:t>Depto</a:t>
            </a:r>
            <a:r>
              <a:rPr lang="pt-BR" altLang="pt-BR" sz="1600" dirty="0">
                <a:solidFill>
                  <a:srgbClr val="008000"/>
                </a:solidFill>
              </a:rPr>
              <a:t> B </a:t>
            </a:r>
            <a:r>
              <a:rPr lang="pt-BR" altLang="pt-BR" sz="1600" dirty="0" err="1">
                <a:solidFill>
                  <a:srgbClr val="008000"/>
                </a:solidFill>
              </a:rPr>
              <a:t>where</a:t>
            </a:r>
            <a:r>
              <a:rPr lang="pt-BR" altLang="pt-BR" sz="1600" dirty="0">
                <a:solidFill>
                  <a:srgbClr val="008000"/>
                </a:solidFill>
              </a:rPr>
              <a:t> </a:t>
            </a:r>
            <a:r>
              <a:rPr lang="pt-BR" altLang="pt-BR" sz="1600" dirty="0" err="1">
                <a:solidFill>
                  <a:srgbClr val="008000"/>
                </a:solidFill>
              </a:rPr>
              <a:t>A.cod_depto</a:t>
            </a:r>
            <a:r>
              <a:rPr lang="pt-BR" altLang="pt-BR" sz="1600" dirty="0">
                <a:solidFill>
                  <a:srgbClr val="008000"/>
                </a:solidFill>
              </a:rPr>
              <a:t> = </a:t>
            </a:r>
            <a:r>
              <a:rPr lang="pt-BR" altLang="pt-BR" sz="1600" dirty="0" err="1">
                <a:solidFill>
                  <a:srgbClr val="008000"/>
                </a:solidFill>
              </a:rPr>
              <a:t>B.cod_depto</a:t>
            </a:r>
            <a:endParaRPr lang="pt-BR" altLang="pt-BR" sz="16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>
                <a:solidFill>
                  <a:srgbClr val="008000"/>
                </a:solidFill>
              </a:rPr>
              <a:t>		</a:t>
            </a:r>
            <a:r>
              <a:rPr lang="pt-BR" altLang="pt-BR" sz="1600" dirty="0" err="1">
                <a:solidFill>
                  <a:srgbClr val="008000"/>
                </a:solidFill>
              </a:rPr>
              <a:t>Group</a:t>
            </a:r>
            <a:r>
              <a:rPr lang="pt-BR" altLang="pt-BR" sz="1600" dirty="0">
                <a:solidFill>
                  <a:srgbClr val="008000"/>
                </a:solidFill>
              </a:rPr>
              <a:t> </a:t>
            </a:r>
            <a:r>
              <a:rPr lang="pt-BR" altLang="pt-BR" sz="1600" dirty="0" err="1">
                <a:solidFill>
                  <a:srgbClr val="008000"/>
                </a:solidFill>
              </a:rPr>
              <a:t>by</a:t>
            </a:r>
            <a:r>
              <a:rPr lang="pt-BR" altLang="pt-BR" sz="1600" dirty="0">
                <a:solidFill>
                  <a:srgbClr val="008000"/>
                </a:solidFill>
              </a:rPr>
              <a:t> </a:t>
            </a:r>
            <a:r>
              <a:rPr lang="pt-BR" altLang="pt-BR" sz="1600" dirty="0" err="1">
                <a:solidFill>
                  <a:srgbClr val="008000"/>
                </a:solidFill>
              </a:rPr>
              <a:t>nome_depto</a:t>
            </a:r>
            <a:r>
              <a:rPr lang="pt-BR" altLang="pt-BR" sz="1600" dirty="0"/>
              <a:t>)</a:t>
            </a:r>
            <a:endParaRPr lang="pt-BR" altLang="pt-BR" sz="1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altLang="pt-BR" sz="1000" dirty="0"/>
          </a:p>
        </p:txBody>
      </p:sp>
      <p:graphicFrame>
        <p:nvGraphicFramePr>
          <p:cNvPr id="44035" name="Group 3"/>
          <p:cNvGraphicFramePr>
            <a:graphicFrameLocks noGrp="1"/>
          </p:cNvGraphicFramePr>
          <p:nvPr>
            <p:ph sz="quarter" idx="2"/>
          </p:nvPr>
        </p:nvGraphicFramePr>
        <p:xfrm>
          <a:off x="250826" y="3381375"/>
          <a:ext cx="8569325" cy="1653540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38" name="Group 106"/>
          <p:cNvGraphicFramePr>
            <a:graphicFrameLocks noGrp="1"/>
          </p:cNvGraphicFramePr>
          <p:nvPr>
            <p:ph sz="quarter" idx="3"/>
          </p:nvPr>
        </p:nvGraphicFramePr>
        <p:xfrm>
          <a:off x="468313" y="2524125"/>
          <a:ext cx="3816350" cy="784860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MediaSalario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2875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2450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37" name="Group 105"/>
          <p:cNvGraphicFramePr>
            <a:graphicFrameLocks noGrp="1"/>
          </p:cNvGraphicFramePr>
          <p:nvPr/>
        </p:nvGraphicFramePr>
        <p:xfrm>
          <a:off x="5003801" y="2518172"/>
          <a:ext cx="1908175" cy="805101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27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MediaSalario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2875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2450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03598"/>
            <a:ext cx="8534400" cy="325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 smtClean="0"/>
              <a:t>É </a:t>
            </a:r>
            <a:r>
              <a:rPr lang="pt-BR" altLang="pt-BR" sz="2400" dirty="0"/>
              <a:t>o caso mais complexo onde existe ligação (correlação) de colunas do SELECT mais externo com o SELECT mais interno.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O </a:t>
            </a:r>
            <a:r>
              <a:rPr lang="pt-BR" altLang="pt-BR" sz="2400" dirty="0" err="1"/>
              <a:t>Select</a:t>
            </a:r>
            <a:r>
              <a:rPr lang="pt-BR" altLang="pt-BR" sz="2400" dirty="0"/>
              <a:t> interno depende do externo para ser executado.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O </a:t>
            </a:r>
            <a:r>
              <a:rPr lang="pt-BR" altLang="pt-BR" sz="2400" dirty="0" err="1"/>
              <a:t>Select</a:t>
            </a:r>
            <a:r>
              <a:rPr lang="pt-BR" altLang="pt-BR" sz="2400" dirty="0"/>
              <a:t> externo seleciona um registro e o </a:t>
            </a:r>
            <a:r>
              <a:rPr lang="pt-BR" altLang="pt-BR" sz="2400" dirty="0" err="1"/>
              <a:t>Select</a:t>
            </a:r>
            <a:r>
              <a:rPr lang="pt-BR" altLang="pt-BR" sz="2400" dirty="0"/>
              <a:t> interno é executado. </a:t>
            </a:r>
            <a:endParaRPr lang="pt-BR" altLang="pt-BR" sz="2400" dirty="0" smtClean="0"/>
          </a:p>
          <a:p>
            <a:pPr>
              <a:lnSpc>
                <a:spcPct val="90000"/>
              </a:lnSpc>
            </a:pPr>
            <a:r>
              <a:rPr lang="pt-BR" altLang="pt-BR" sz="2400" dirty="0" smtClean="0"/>
              <a:t>O </a:t>
            </a:r>
            <a:r>
              <a:rPr lang="pt-BR" altLang="pt-BR" sz="2400" dirty="0" err="1"/>
              <a:t>Select</a:t>
            </a:r>
            <a:r>
              <a:rPr lang="pt-BR" altLang="pt-BR" sz="2400" dirty="0"/>
              <a:t> externo seleciona o próximo registro e o </a:t>
            </a:r>
            <a:r>
              <a:rPr lang="pt-BR" altLang="pt-BR" sz="2400" dirty="0" err="1"/>
              <a:t>Select</a:t>
            </a:r>
            <a:r>
              <a:rPr lang="pt-BR" altLang="pt-BR" sz="2400" dirty="0"/>
              <a:t> interno é executado novamente. Isso se repete até o </a:t>
            </a:r>
            <a:r>
              <a:rPr lang="pt-BR" altLang="pt-BR" sz="2400" dirty="0" err="1"/>
              <a:t>Select</a:t>
            </a:r>
            <a:r>
              <a:rPr lang="pt-BR" altLang="pt-BR" sz="2400" dirty="0"/>
              <a:t> externo chegar ao fim dos registros.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352928" cy="720080"/>
          </a:xfrm>
        </p:spPr>
        <p:txBody>
          <a:bodyPr/>
          <a:lstStyle/>
          <a:p>
            <a:r>
              <a:rPr lang="pt-BR" altLang="pt-BR" dirty="0" err="1" smtClean="0">
                <a:solidFill>
                  <a:schemeClr val="bg1"/>
                </a:solidFill>
              </a:rPr>
              <a:t>SUBSELECTs</a:t>
            </a:r>
            <a:r>
              <a:rPr lang="pt-BR" altLang="pt-BR" dirty="0" smtClean="0">
                <a:solidFill>
                  <a:schemeClr val="bg1"/>
                </a:solidFill>
              </a:rPr>
              <a:t> com Correlação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err="1">
                <a:solidFill>
                  <a:schemeClr val="bg1"/>
                </a:solidFill>
              </a:rPr>
              <a:t>Subselect</a:t>
            </a:r>
            <a:r>
              <a:rPr lang="pt-BR" altLang="pt-BR" dirty="0">
                <a:solidFill>
                  <a:schemeClr val="bg1"/>
                </a:solidFill>
              </a:rPr>
              <a:t> com Correlação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712968" cy="2958058"/>
          </a:xfrm>
        </p:spPr>
        <p:txBody>
          <a:bodyPr/>
          <a:lstStyle/>
          <a:p>
            <a:r>
              <a:rPr lang="pt-BR" altLang="pt-BR" sz="2200" dirty="0"/>
              <a:t>Quando condição na cláusula WHERE de uma consulta aninhada referencia algum atributo de uma relação declarada na consulta externa, as duas consultas são consideradas correlacionadas.</a:t>
            </a:r>
          </a:p>
          <a:p>
            <a:r>
              <a:rPr lang="pt-BR" altLang="pt-BR" sz="2200" dirty="0"/>
              <a:t>A consulta aninhada é avaliada uma vez para cada </a:t>
            </a:r>
            <a:r>
              <a:rPr lang="pt-BR" altLang="pt-BR" sz="2200" dirty="0" smtClean="0"/>
              <a:t>linha </a:t>
            </a:r>
            <a:r>
              <a:rPr lang="pt-BR" altLang="pt-BR" sz="2200" dirty="0"/>
              <a:t>na consulta externa.</a:t>
            </a:r>
          </a:p>
          <a:p>
            <a:r>
              <a:rPr lang="pt-BR" altLang="pt-BR" sz="2200" dirty="0" smtClean="0"/>
              <a:t>Muito </a:t>
            </a:r>
            <a:r>
              <a:rPr lang="pt-BR" altLang="pt-BR" sz="2200" dirty="0"/>
              <a:t>usado na comparação de elementos em relação ao seu grupo</a:t>
            </a:r>
          </a:p>
          <a:p>
            <a:r>
              <a:rPr lang="pt-BR" altLang="pt-BR" sz="2200" dirty="0"/>
              <a:t>Evita comparações distorcidas.</a:t>
            </a:r>
          </a:p>
          <a:p>
            <a:r>
              <a:rPr lang="pt-BR" altLang="pt-BR" sz="2200" dirty="0" smtClean="0"/>
              <a:t>Usualmente é </a:t>
            </a:r>
            <a:r>
              <a:rPr lang="pt-BR" altLang="pt-BR" sz="2200" dirty="0"/>
              <a:t>mais caro em termos de performance, mas em determinados casos é a única solução </a:t>
            </a:r>
            <a:r>
              <a:rPr lang="pt-BR" altLang="pt-BR" sz="2200" dirty="0" smtClean="0"/>
              <a:t>possível</a:t>
            </a:r>
          </a:p>
          <a:p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39674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27B5C9-A309-4FDC-942B-C9BF0809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3" y="123478"/>
            <a:ext cx="8229600" cy="1028700"/>
          </a:xfrm>
        </p:spPr>
        <p:txBody>
          <a:bodyPr lIns="68580" tIns="34290" rIns="68580" bIns="34290"/>
          <a:lstStyle/>
          <a:p>
            <a:r>
              <a:rPr lang="en-US" dirty="0" err="1">
                <a:solidFill>
                  <a:schemeClr val="bg1"/>
                </a:solidFill>
              </a:rPr>
              <a:t>Subconsulta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Correlacionada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9EEE335-5656-4EC1-9792-7920AF6889BB}"/>
              </a:ext>
            </a:extLst>
          </p:cNvPr>
          <p:cNvSpPr txBox="1"/>
          <p:nvPr/>
        </p:nvSpPr>
        <p:spPr>
          <a:xfrm>
            <a:off x="5508104" y="1131590"/>
            <a:ext cx="3434591" cy="34701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700" b="1" dirty="0" err="1"/>
              <a:t>Execução</a:t>
            </a:r>
            <a:endParaRPr lang="en-US" sz="1700" b="1" dirty="0"/>
          </a:p>
          <a:p>
            <a:pPr algn="ctr"/>
            <a:endParaRPr lang="en-US" sz="1700" b="1" dirty="0"/>
          </a:p>
          <a:p>
            <a:pPr marL="385763" indent="-385763">
              <a:buAutoNum type="arabicParenR"/>
            </a:pPr>
            <a:r>
              <a:rPr lang="en-US" sz="1700" dirty="0" err="1"/>
              <a:t>Pega</a:t>
            </a:r>
            <a:r>
              <a:rPr lang="en-US" sz="1700" dirty="0"/>
              <a:t> a </a:t>
            </a:r>
            <a:r>
              <a:rPr lang="en-US" sz="1700" dirty="0" err="1"/>
              <a:t>linha</a:t>
            </a:r>
            <a:r>
              <a:rPr lang="en-US" sz="1700" dirty="0"/>
              <a:t> </a:t>
            </a:r>
            <a:r>
              <a:rPr lang="en-US" sz="1700" dirty="0" err="1"/>
              <a:t>candidata</a:t>
            </a:r>
            <a:r>
              <a:rPr lang="en-US" sz="1700" dirty="0"/>
              <a:t> (da </a:t>
            </a:r>
            <a:r>
              <a:rPr lang="en-US" sz="1700" dirty="0" err="1"/>
              <a:t>consulta</a:t>
            </a:r>
            <a:r>
              <a:rPr lang="en-US" sz="1700" dirty="0"/>
              <a:t> externa)</a:t>
            </a:r>
          </a:p>
          <a:p>
            <a:pPr marL="385763" indent="-385763">
              <a:buAutoNum type="arabicParenR"/>
            </a:pPr>
            <a:r>
              <a:rPr lang="en-US" sz="1700" dirty="0" err="1"/>
              <a:t>Executa</a:t>
            </a:r>
            <a:r>
              <a:rPr lang="en-US" sz="1700" dirty="0"/>
              <a:t> a </a:t>
            </a:r>
            <a:r>
              <a:rPr lang="en-US" sz="1700" dirty="0" err="1"/>
              <a:t>consulta</a:t>
            </a:r>
            <a:r>
              <a:rPr lang="en-US" sz="1700" dirty="0"/>
              <a:t> </a:t>
            </a:r>
            <a:r>
              <a:rPr lang="en-US" sz="1700" dirty="0" err="1"/>
              <a:t>interna</a:t>
            </a:r>
            <a:r>
              <a:rPr lang="en-US" sz="1700" dirty="0"/>
              <a:t> </a:t>
            </a:r>
            <a:r>
              <a:rPr lang="en-US" sz="1700" dirty="0" err="1"/>
              <a:t>usando</a:t>
            </a:r>
            <a:r>
              <a:rPr lang="en-US" sz="1700" dirty="0"/>
              <a:t> o valor da </a:t>
            </a:r>
            <a:r>
              <a:rPr lang="en-US" sz="1700" dirty="0" err="1"/>
              <a:t>linha</a:t>
            </a:r>
            <a:r>
              <a:rPr lang="en-US" sz="1700" dirty="0"/>
              <a:t> </a:t>
            </a:r>
            <a:r>
              <a:rPr lang="en-US" sz="1700" dirty="0" err="1"/>
              <a:t>candidata</a:t>
            </a:r>
            <a:r>
              <a:rPr lang="en-US" sz="1700" dirty="0"/>
              <a:t>.</a:t>
            </a:r>
          </a:p>
          <a:p>
            <a:pPr marL="385763" indent="-385763">
              <a:buAutoNum type="arabicParenR"/>
            </a:pPr>
            <a:r>
              <a:rPr lang="en-US" sz="1700" dirty="0" err="1"/>
              <a:t>Usa</a:t>
            </a:r>
            <a:r>
              <a:rPr lang="en-US" sz="1700" dirty="0"/>
              <a:t> o valor </a:t>
            </a:r>
            <a:r>
              <a:rPr lang="en-US" sz="1700" dirty="0" err="1"/>
              <a:t>resultante</a:t>
            </a:r>
            <a:r>
              <a:rPr lang="en-US" sz="1700" dirty="0"/>
              <a:t> da </a:t>
            </a:r>
            <a:r>
              <a:rPr lang="en-US" sz="1700" dirty="0" err="1"/>
              <a:t>consulta</a:t>
            </a:r>
            <a:r>
              <a:rPr lang="en-US" sz="1700" dirty="0"/>
              <a:t> </a:t>
            </a:r>
            <a:r>
              <a:rPr lang="en-US" sz="1700" dirty="0" err="1"/>
              <a:t>interna</a:t>
            </a:r>
            <a:r>
              <a:rPr lang="en-US" sz="1700" dirty="0"/>
              <a:t> para </a:t>
            </a:r>
            <a:r>
              <a:rPr lang="en-US" sz="1700" dirty="0" err="1"/>
              <a:t>qualificar</a:t>
            </a:r>
            <a:r>
              <a:rPr lang="en-US" sz="1700" dirty="0"/>
              <a:t> </a:t>
            </a:r>
            <a:r>
              <a:rPr lang="en-US" sz="1700" dirty="0" err="1"/>
              <a:t>ou</a:t>
            </a:r>
            <a:r>
              <a:rPr lang="en-US" sz="1700" dirty="0"/>
              <a:t> </a:t>
            </a:r>
            <a:r>
              <a:rPr lang="en-US" sz="1700" dirty="0" err="1"/>
              <a:t>desqualificar</a:t>
            </a:r>
            <a:r>
              <a:rPr lang="en-US" sz="1700" dirty="0"/>
              <a:t> a </a:t>
            </a:r>
            <a:r>
              <a:rPr lang="en-US" sz="1700" dirty="0" err="1"/>
              <a:t>linha</a:t>
            </a:r>
            <a:r>
              <a:rPr lang="en-US" sz="1700" dirty="0"/>
              <a:t> </a:t>
            </a:r>
            <a:r>
              <a:rPr lang="en-US" sz="1700" dirty="0" err="1"/>
              <a:t>candidata</a:t>
            </a:r>
            <a:r>
              <a:rPr lang="en-US" sz="1700" dirty="0"/>
              <a:t>.</a:t>
            </a:r>
          </a:p>
          <a:p>
            <a:pPr marL="385763" indent="-385763">
              <a:buAutoNum type="arabicParenR"/>
            </a:pPr>
            <a:r>
              <a:rPr lang="en-US" sz="1700" dirty="0" err="1"/>
              <a:t>Repetir</a:t>
            </a:r>
            <a:r>
              <a:rPr lang="en-US" sz="1700" dirty="0"/>
              <a:t> </a:t>
            </a:r>
            <a:r>
              <a:rPr lang="en-US" sz="1700" dirty="0" err="1"/>
              <a:t>enquanto</a:t>
            </a:r>
            <a:r>
              <a:rPr lang="en-US" sz="1700" dirty="0"/>
              <a:t> </a:t>
            </a:r>
            <a:r>
              <a:rPr lang="en-US" sz="1700" dirty="0" err="1"/>
              <a:t>houver</a:t>
            </a:r>
            <a:r>
              <a:rPr lang="en-US" sz="1700" dirty="0"/>
              <a:t> </a:t>
            </a:r>
            <a:r>
              <a:rPr lang="en-US" sz="1700" dirty="0" err="1"/>
              <a:t>linhas</a:t>
            </a:r>
            <a:r>
              <a:rPr lang="en-US" sz="1700" dirty="0"/>
              <a:t> </a:t>
            </a:r>
            <a:r>
              <a:rPr lang="en-US" sz="1700" dirty="0" err="1"/>
              <a:t>candidatas</a:t>
            </a:r>
            <a:endParaRPr lang="en-US" sz="17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CBA650A5-0BEB-415C-9908-0AA7BF6FCBD4}"/>
              </a:ext>
            </a:extLst>
          </p:cNvPr>
          <p:cNvSpPr txBox="1"/>
          <p:nvPr/>
        </p:nvSpPr>
        <p:spPr>
          <a:xfrm>
            <a:off x="822961" y="1252422"/>
            <a:ext cx="4238897" cy="1608133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Pnome</a:t>
            </a:r>
            <a:r>
              <a:rPr lang="en-US" sz="2000" dirty="0"/>
              <a:t>, </a:t>
            </a:r>
            <a:r>
              <a:rPr lang="en-US" sz="2000" dirty="0" err="1"/>
              <a:t>dnr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b="1" dirty="0" err="1"/>
              <a:t>funcionario</a:t>
            </a:r>
            <a:r>
              <a:rPr lang="en-US" sz="2000" b="1" dirty="0"/>
              <a:t> F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salario</a:t>
            </a:r>
            <a:r>
              <a:rPr lang="en-US" sz="2000" dirty="0"/>
              <a:t> &gt;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46A3E974-DE83-44CE-8A7F-E775EB013FC5}"/>
              </a:ext>
            </a:extLst>
          </p:cNvPr>
          <p:cNvSpPr txBox="1"/>
          <p:nvPr/>
        </p:nvSpPr>
        <p:spPr>
          <a:xfrm>
            <a:off x="2619104" y="1877502"/>
            <a:ext cx="2442754" cy="992579"/>
          </a:xfrm>
          <a:prstGeom prst="rect">
            <a:avLst/>
          </a:prstGeom>
          <a:solidFill>
            <a:srgbClr val="FFD653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000" dirty="0"/>
              <a:t>(SELECT AVG(</a:t>
            </a:r>
            <a:r>
              <a:rPr lang="en-US" sz="2000" dirty="0" err="1"/>
              <a:t>salario</a:t>
            </a:r>
            <a:r>
              <a:rPr lang="en-US" sz="2000" dirty="0"/>
              <a:t>)</a:t>
            </a:r>
          </a:p>
          <a:p>
            <a:r>
              <a:rPr lang="en-US" sz="2000" dirty="0"/>
              <a:t>FROM  </a:t>
            </a:r>
            <a:r>
              <a:rPr lang="en-US" sz="2000" dirty="0" err="1"/>
              <a:t>funcionario</a:t>
            </a:r>
            <a:endParaRPr lang="en-US" sz="2000" dirty="0"/>
          </a:p>
          <a:p>
            <a:r>
              <a:rPr lang="en-US" sz="2000" dirty="0"/>
              <a:t>WHERE </a:t>
            </a:r>
            <a:r>
              <a:rPr lang="en-US" sz="2000" dirty="0" err="1"/>
              <a:t>dnr</a:t>
            </a:r>
            <a:r>
              <a:rPr lang="en-US" sz="2000" dirty="0"/>
              <a:t>= </a:t>
            </a:r>
            <a:r>
              <a:rPr lang="en-US" sz="2000" b="1" dirty="0" err="1"/>
              <a:t>F.dnr</a:t>
            </a:r>
            <a:r>
              <a:rPr lang="en-US" sz="2000" dirty="0"/>
              <a:t>);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42A7F182-8810-4200-88BD-01208A7093F2}"/>
              </a:ext>
            </a:extLst>
          </p:cNvPr>
          <p:cNvSpPr txBox="1"/>
          <p:nvPr/>
        </p:nvSpPr>
        <p:spPr>
          <a:xfrm>
            <a:off x="822960" y="3470478"/>
            <a:ext cx="4238898" cy="900247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funcionários</a:t>
            </a:r>
            <a:r>
              <a:rPr lang="en-US" dirty="0"/>
              <a:t> que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salário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que a media dos </a:t>
            </a:r>
            <a:r>
              <a:rPr lang="en-US" dirty="0" err="1"/>
              <a:t>salários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departamento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631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15566"/>
            <a:ext cx="8229600" cy="529829"/>
          </a:xfrm>
        </p:spPr>
        <p:txBody>
          <a:bodyPr/>
          <a:lstStyle/>
          <a:p>
            <a:pPr algn="l" eaLnBrk="1" hangingPunct="1"/>
            <a:r>
              <a:rPr lang="pt-BR" altLang="pt-BR" sz="2800" dirty="0" err="1" smtClean="0"/>
              <a:t>Funcionario</a:t>
            </a:r>
            <a:endParaRPr lang="pt-BR" altLang="pt-BR" sz="2800" dirty="0" smtClean="0"/>
          </a:p>
        </p:txBody>
      </p:sp>
      <p:graphicFrame>
        <p:nvGraphicFramePr>
          <p:cNvPr id="4301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48185012"/>
              </p:ext>
            </p:extLst>
          </p:nvPr>
        </p:nvGraphicFramePr>
        <p:xfrm>
          <a:off x="179388" y="1347614"/>
          <a:ext cx="8640762" cy="2222660"/>
        </p:xfrm>
        <a:graphic>
          <a:graphicData uri="http://schemas.openxmlformats.org/drawingml/2006/table">
            <a:tbl>
              <a:tblPr/>
              <a:tblGrid>
                <a:gridCol w="1162050"/>
                <a:gridCol w="936625"/>
                <a:gridCol w="1223962"/>
                <a:gridCol w="936625"/>
                <a:gridCol w="1212850"/>
                <a:gridCol w="1225550"/>
                <a:gridCol w="1008063"/>
                <a:gridCol w="935037"/>
              </a:tblGrid>
              <a:tr h="1256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85" name="Group 77"/>
          <p:cNvGraphicFramePr>
            <a:graphicFrameLocks noGrp="1"/>
          </p:cNvGraphicFramePr>
          <p:nvPr/>
        </p:nvGraphicFramePr>
        <p:xfrm>
          <a:off x="250825" y="3921919"/>
          <a:ext cx="8642350" cy="925699"/>
        </p:xfrm>
        <a:graphic>
          <a:graphicData uri="http://schemas.openxmlformats.org/drawingml/2006/table">
            <a:tbl>
              <a:tblPr/>
              <a:tblGrid>
                <a:gridCol w="4322763"/>
                <a:gridCol w="4319587"/>
              </a:tblGrid>
              <a:tr h="274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nome-depto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6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1" name="Text Box 91"/>
          <p:cNvSpPr txBox="1">
            <a:spLocks noChangeArrowheads="1"/>
          </p:cNvSpPr>
          <p:nvPr/>
        </p:nvSpPr>
        <p:spPr bwMode="auto">
          <a:xfrm>
            <a:off x="189281" y="3579862"/>
            <a:ext cx="3598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/>
              <a:t>Depto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1780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987574"/>
            <a:ext cx="8785225" cy="15656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400" dirty="0" err="1"/>
              <a:t>Ex</a:t>
            </a:r>
            <a:r>
              <a:rPr lang="pt-BR" altLang="pt-BR" sz="1400" dirty="0"/>
              <a:t>: Selecione os nomes dos funcionários que ganham o maior salário do seu </a:t>
            </a:r>
            <a:r>
              <a:rPr lang="pt-BR" altLang="pt-BR" sz="1400" b="1" u="sng" dirty="0"/>
              <a:t>respectivo</a:t>
            </a:r>
            <a:r>
              <a:rPr lang="pt-BR" altLang="pt-BR" sz="1400" dirty="0"/>
              <a:t> departamento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Select</a:t>
            </a:r>
            <a:r>
              <a:rPr lang="pt-BR" altLang="pt-BR" sz="1600" dirty="0" smtClean="0"/>
              <a:t> </a:t>
            </a:r>
            <a:r>
              <a:rPr lang="pt-BR" altLang="pt-BR" sz="1600" dirty="0"/>
              <a:t>nome, salario, </a:t>
            </a:r>
            <a:r>
              <a:rPr lang="pt-BR" altLang="pt-BR" sz="1600" dirty="0" err="1"/>
              <a:t>cod_depto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/>
              <a:t>Where</a:t>
            </a:r>
            <a:r>
              <a:rPr lang="pt-BR" altLang="pt-BR" sz="1600" dirty="0"/>
              <a:t> salario = (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max</a:t>
            </a:r>
            <a:r>
              <a:rPr lang="pt-BR" altLang="pt-BR" sz="1600" dirty="0"/>
              <a:t> (salario) </a:t>
            </a:r>
            <a:r>
              <a:rPr lang="pt-BR" altLang="pt-BR" sz="1600" dirty="0" err="1"/>
              <a:t>from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funcionario</a:t>
            </a:r>
            <a:r>
              <a:rPr lang="pt-BR" altLang="pt-BR" sz="1600" dirty="0"/>
              <a:t> B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/>
              <a:t>Where</a:t>
            </a:r>
            <a:r>
              <a:rPr lang="pt-BR" altLang="pt-BR" sz="1600" dirty="0"/>
              <a:t> </a:t>
            </a:r>
            <a:r>
              <a:rPr lang="pt-BR" altLang="pt-BR" sz="1600" b="1" dirty="0" err="1"/>
              <a:t>A.cod_depto</a:t>
            </a:r>
            <a:r>
              <a:rPr lang="pt-BR" altLang="pt-BR" sz="1600" b="1" dirty="0"/>
              <a:t>=</a:t>
            </a:r>
            <a:r>
              <a:rPr lang="pt-BR" altLang="pt-BR" sz="1600" b="1" dirty="0" err="1"/>
              <a:t>B.cod_depto</a:t>
            </a:r>
            <a:r>
              <a:rPr lang="pt-BR" altLang="pt-BR" sz="1600" dirty="0"/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/>
              <a:t>Pergunta: Quantas vezes o </a:t>
            </a:r>
            <a:r>
              <a:rPr lang="pt-BR" altLang="pt-BR" sz="1600" dirty="0" err="1"/>
              <a:t>select</a:t>
            </a:r>
            <a:r>
              <a:rPr lang="pt-BR" altLang="pt-BR" sz="1600" dirty="0"/>
              <a:t> interno foi executado ?</a:t>
            </a:r>
            <a:endParaRPr lang="pt-BR" altLang="pt-BR" sz="1400" dirty="0"/>
          </a:p>
        </p:txBody>
      </p:sp>
      <p:graphicFrame>
        <p:nvGraphicFramePr>
          <p:cNvPr id="32846" name="Group 7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19043057"/>
              </p:ext>
            </p:extLst>
          </p:nvPr>
        </p:nvGraphicFramePr>
        <p:xfrm>
          <a:off x="251520" y="2283718"/>
          <a:ext cx="8569325" cy="2015490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882" name="Group 11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35196110"/>
              </p:ext>
            </p:extLst>
          </p:nvPr>
        </p:nvGraphicFramePr>
        <p:xfrm>
          <a:off x="323528" y="4278421"/>
          <a:ext cx="5724525" cy="845820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  <a:gridCol w="1908175"/>
              </a:tblGrid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Cod_depto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352928" cy="720080"/>
          </a:xfrm>
        </p:spPr>
        <p:txBody>
          <a:bodyPr/>
          <a:lstStyle/>
          <a:p>
            <a:r>
              <a:rPr lang="pt-BR" altLang="pt-BR" dirty="0" err="1" smtClean="0">
                <a:solidFill>
                  <a:schemeClr val="bg1"/>
                </a:solidFill>
              </a:rPr>
              <a:t>SUBSELECTs</a:t>
            </a:r>
            <a:r>
              <a:rPr lang="pt-BR" altLang="pt-BR" dirty="0" smtClean="0">
                <a:solidFill>
                  <a:schemeClr val="bg1"/>
                </a:solidFill>
              </a:rPr>
              <a:t> com Correlação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915566"/>
            <a:ext cx="8640763" cy="11882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 err="1"/>
              <a:t>Ex</a:t>
            </a:r>
            <a:r>
              <a:rPr lang="pt-BR" altLang="pt-BR" sz="1800" dirty="0"/>
              <a:t>: Selecione os nomes dos funcionários que ganham mais do que a média do seu respectivo departamento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/>
              <a:t>Select</a:t>
            </a:r>
            <a:r>
              <a:rPr lang="pt-BR" altLang="pt-BR" sz="1800" dirty="0"/>
              <a:t> nome, salario, </a:t>
            </a:r>
            <a:r>
              <a:rPr lang="pt-BR" altLang="pt-BR" sz="1800" dirty="0" err="1"/>
              <a:t>cod_depto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/>
              <a:t>Where</a:t>
            </a:r>
            <a:r>
              <a:rPr lang="pt-BR" altLang="pt-BR" sz="1800" dirty="0"/>
              <a:t> salario &gt; (</a:t>
            </a:r>
            <a:r>
              <a:rPr lang="pt-BR" altLang="pt-BR" sz="1800" dirty="0" err="1"/>
              <a:t>select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avg</a:t>
            </a:r>
            <a:r>
              <a:rPr lang="pt-BR" altLang="pt-BR" sz="1800" dirty="0"/>
              <a:t> (salario)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B </a:t>
            </a:r>
            <a:r>
              <a:rPr lang="pt-BR" altLang="pt-BR" sz="1800" dirty="0" err="1" smtClean="0"/>
              <a:t>Where</a:t>
            </a:r>
            <a:r>
              <a:rPr lang="pt-BR" altLang="pt-BR" sz="1800" dirty="0" smtClean="0"/>
              <a:t> </a:t>
            </a:r>
            <a:r>
              <a:rPr lang="pt-BR" altLang="pt-BR" sz="1800" b="1" dirty="0" err="1"/>
              <a:t>A.cod_depto</a:t>
            </a:r>
            <a:r>
              <a:rPr lang="pt-BR" altLang="pt-BR" sz="1800" b="1" dirty="0"/>
              <a:t>=</a:t>
            </a:r>
            <a:r>
              <a:rPr lang="pt-BR" altLang="pt-BR" sz="1800" b="1" dirty="0" err="1"/>
              <a:t>B.cod_depto</a:t>
            </a:r>
            <a:r>
              <a:rPr lang="pt-BR" altLang="pt-BR" sz="1800" dirty="0"/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/>
              <a:t>Média do </a:t>
            </a:r>
            <a:r>
              <a:rPr lang="pt-BR" altLang="pt-BR" sz="1800" dirty="0" err="1"/>
              <a:t>depto</a:t>
            </a:r>
            <a:r>
              <a:rPr lang="pt-BR" altLang="pt-BR" sz="1800" dirty="0"/>
              <a:t> 1 = R$ 2875, média do </a:t>
            </a:r>
            <a:r>
              <a:rPr lang="pt-BR" altLang="pt-BR" sz="1800" dirty="0" err="1"/>
              <a:t>depto</a:t>
            </a:r>
            <a:r>
              <a:rPr lang="pt-BR" altLang="pt-BR" sz="1800" dirty="0"/>
              <a:t> 2 = R$  2450</a:t>
            </a:r>
          </a:p>
        </p:txBody>
      </p:sp>
      <p:graphicFrame>
        <p:nvGraphicFramePr>
          <p:cNvPr id="34926" name="Group 11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57868300"/>
              </p:ext>
            </p:extLst>
          </p:nvPr>
        </p:nvGraphicFramePr>
        <p:xfrm>
          <a:off x="251520" y="2211710"/>
          <a:ext cx="8569325" cy="1832610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30" name="Group 11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27657048"/>
              </p:ext>
            </p:extLst>
          </p:nvPr>
        </p:nvGraphicFramePr>
        <p:xfrm>
          <a:off x="323528" y="4027056"/>
          <a:ext cx="5724525" cy="1113711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  <a:gridCol w="1908175"/>
              </a:tblGrid>
              <a:tr h="336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Cod_depto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352928" cy="720080"/>
          </a:xfrm>
        </p:spPr>
        <p:txBody>
          <a:bodyPr/>
          <a:lstStyle/>
          <a:p>
            <a:r>
              <a:rPr lang="pt-BR" altLang="pt-BR" dirty="0" err="1" smtClean="0">
                <a:solidFill>
                  <a:schemeClr val="bg1"/>
                </a:solidFill>
              </a:rPr>
              <a:t>SUBSELECTs</a:t>
            </a:r>
            <a:r>
              <a:rPr lang="pt-BR" altLang="pt-BR" dirty="0" smtClean="0">
                <a:solidFill>
                  <a:schemeClr val="bg1"/>
                </a:solidFill>
              </a:rPr>
              <a:t> com Correlação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E62030-EA25-464E-A1FA-C8ADC2F9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1028700"/>
          </a:xfrm>
        </p:spPr>
        <p:txBody>
          <a:bodyPr lIns="68580" tIns="34290" rIns="68580" bIns="34290"/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Subselect</a:t>
            </a:r>
            <a:r>
              <a:rPr lang="en-US" sz="3200" dirty="0" smtClean="0">
                <a:solidFill>
                  <a:schemeClr val="bg1"/>
                </a:solidFill>
              </a:rPr>
              <a:t> com </a:t>
            </a:r>
            <a:r>
              <a:rPr lang="en-US" sz="3200" dirty="0" err="1" smtClean="0">
                <a:solidFill>
                  <a:schemeClr val="bg1"/>
                </a:solidFill>
              </a:rPr>
              <a:t>Correlação</a:t>
            </a:r>
            <a:r>
              <a:rPr lang="en-US" sz="3200" dirty="0" smtClean="0">
                <a:solidFill>
                  <a:schemeClr val="bg1"/>
                </a:solidFill>
              </a:rPr>
              <a:t>: EXISTS </a:t>
            </a:r>
            <a:r>
              <a:rPr lang="en-US" sz="3200" dirty="0">
                <a:solidFill>
                  <a:schemeClr val="bg1"/>
                </a:solidFill>
              </a:rPr>
              <a:t>e NOT EXISTS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73220C5-9E90-4036-AC39-52B1B03F3236}"/>
              </a:ext>
            </a:extLst>
          </p:cNvPr>
          <p:cNvSpPr txBox="1"/>
          <p:nvPr/>
        </p:nvSpPr>
        <p:spPr>
          <a:xfrm>
            <a:off x="1593165" y="3219822"/>
            <a:ext cx="5992837" cy="1115690"/>
          </a:xfrm>
          <a:prstGeom prst="rect">
            <a:avLst/>
          </a:prstGeom>
          <a:solidFill>
            <a:srgbClr val="FFD653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b="1" dirty="0"/>
              <a:t>NOT EXISTS</a:t>
            </a:r>
          </a:p>
          <a:p>
            <a:r>
              <a:rPr lang="en-US" sz="1700" dirty="0" err="1"/>
              <a:t>Resultado</a:t>
            </a:r>
            <a:r>
              <a:rPr lang="en-US" sz="1700" dirty="0"/>
              <a:t>:</a:t>
            </a:r>
          </a:p>
          <a:p>
            <a:r>
              <a:rPr lang="en-US" sz="1700" dirty="0"/>
              <a:t>TRUE: </a:t>
            </a:r>
            <a:r>
              <a:rPr lang="en-US" sz="1700" dirty="0" err="1"/>
              <a:t>quando</a:t>
            </a:r>
            <a:r>
              <a:rPr lang="en-US" sz="1700" dirty="0"/>
              <a:t> a </a:t>
            </a:r>
            <a:r>
              <a:rPr lang="en-US" sz="1700" dirty="0" err="1"/>
              <a:t>consulta</a:t>
            </a:r>
            <a:r>
              <a:rPr lang="en-US" sz="1700" dirty="0"/>
              <a:t> </a:t>
            </a:r>
            <a:r>
              <a:rPr lang="en-US" sz="1700" dirty="0" err="1"/>
              <a:t>aninhada</a:t>
            </a:r>
            <a:r>
              <a:rPr lang="en-US" sz="1700" dirty="0"/>
              <a:t>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retorna</a:t>
            </a:r>
            <a:r>
              <a:rPr lang="en-US" sz="1700" dirty="0"/>
              <a:t> </a:t>
            </a:r>
            <a:r>
              <a:rPr lang="en-US" sz="1700" dirty="0" err="1"/>
              <a:t>tupla</a:t>
            </a:r>
            <a:r>
              <a:rPr lang="en-US" sz="1700" dirty="0"/>
              <a:t>.</a:t>
            </a:r>
          </a:p>
          <a:p>
            <a:r>
              <a:rPr lang="en-US" sz="1700" dirty="0"/>
              <a:t>FALSE: </a:t>
            </a:r>
            <a:r>
              <a:rPr lang="en-US" sz="1700" dirty="0" err="1"/>
              <a:t>quando</a:t>
            </a:r>
            <a:r>
              <a:rPr lang="en-US" sz="1700" dirty="0"/>
              <a:t> a </a:t>
            </a:r>
            <a:r>
              <a:rPr lang="en-US" sz="1700" dirty="0" err="1"/>
              <a:t>consulta</a:t>
            </a:r>
            <a:r>
              <a:rPr lang="en-US" sz="1700" dirty="0"/>
              <a:t> </a:t>
            </a:r>
            <a:r>
              <a:rPr lang="en-US" sz="1700" dirty="0" err="1"/>
              <a:t>aninhada</a:t>
            </a:r>
            <a:r>
              <a:rPr lang="en-US" sz="1700" dirty="0"/>
              <a:t> </a:t>
            </a:r>
            <a:r>
              <a:rPr lang="en-US" sz="1700" dirty="0" err="1"/>
              <a:t>retorna</a:t>
            </a:r>
            <a:r>
              <a:rPr lang="en-US" sz="1700" dirty="0"/>
              <a:t> </a:t>
            </a:r>
            <a:r>
              <a:rPr lang="en-US" sz="1700" dirty="0" err="1"/>
              <a:t>pelo</a:t>
            </a:r>
            <a:r>
              <a:rPr lang="en-US" sz="1700" dirty="0"/>
              <a:t> </a:t>
            </a:r>
            <a:r>
              <a:rPr lang="en-US" sz="1700" dirty="0" err="1"/>
              <a:t>menos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tupla</a:t>
            </a:r>
            <a:r>
              <a:rPr lang="en-US" sz="1700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026167A0-9F74-4D53-A240-1CE61047054F}"/>
              </a:ext>
            </a:extLst>
          </p:cNvPr>
          <p:cNvSpPr txBox="1"/>
          <p:nvPr/>
        </p:nvSpPr>
        <p:spPr>
          <a:xfrm>
            <a:off x="1593164" y="1923678"/>
            <a:ext cx="5992837" cy="1115690"/>
          </a:xfrm>
          <a:prstGeom prst="rect">
            <a:avLst/>
          </a:prstGeom>
          <a:solidFill>
            <a:srgbClr val="FFD653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b="1" dirty="0"/>
              <a:t>EXISTS</a:t>
            </a:r>
          </a:p>
          <a:p>
            <a:r>
              <a:rPr lang="en-US" sz="1700" dirty="0" err="1"/>
              <a:t>Resultado</a:t>
            </a:r>
            <a:r>
              <a:rPr lang="en-US" sz="1700" dirty="0"/>
              <a:t>:</a:t>
            </a:r>
          </a:p>
          <a:p>
            <a:r>
              <a:rPr lang="en-US" sz="1700" dirty="0"/>
              <a:t>TRUE: </a:t>
            </a:r>
            <a:r>
              <a:rPr lang="en-US" sz="1700" dirty="0" err="1"/>
              <a:t>quando</a:t>
            </a:r>
            <a:r>
              <a:rPr lang="en-US" sz="1700" dirty="0"/>
              <a:t> a </a:t>
            </a:r>
            <a:r>
              <a:rPr lang="en-US" sz="1700" dirty="0" err="1"/>
              <a:t>consulta</a:t>
            </a:r>
            <a:r>
              <a:rPr lang="en-US" sz="1700" dirty="0"/>
              <a:t> </a:t>
            </a:r>
            <a:r>
              <a:rPr lang="en-US" sz="1700" dirty="0" err="1"/>
              <a:t>aninhada</a:t>
            </a:r>
            <a:r>
              <a:rPr lang="en-US" sz="1700" dirty="0"/>
              <a:t> </a:t>
            </a:r>
            <a:r>
              <a:rPr lang="en-US" sz="1700" dirty="0" err="1"/>
              <a:t>retorna</a:t>
            </a:r>
            <a:r>
              <a:rPr lang="en-US" sz="1700" dirty="0"/>
              <a:t> </a:t>
            </a:r>
            <a:r>
              <a:rPr lang="en-US" sz="1700" dirty="0" err="1"/>
              <a:t>pelo</a:t>
            </a:r>
            <a:r>
              <a:rPr lang="en-US" sz="1700" dirty="0"/>
              <a:t> </a:t>
            </a:r>
            <a:r>
              <a:rPr lang="en-US" sz="1700" dirty="0" err="1"/>
              <a:t>menos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tupla</a:t>
            </a:r>
            <a:r>
              <a:rPr lang="en-US" sz="1700" dirty="0"/>
              <a:t>.</a:t>
            </a:r>
          </a:p>
          <a:p>
            <a:r>
              <a:rPr lang="en-US" sz="1700" dirty="0"/>
              <a:t>FALSE: </a:t>
            </a:r>
            <a:r>
              <a:rPr lang="en-US" sz="1700" dirty="0" err="1"/>
              <a:t>quando</a:t>
            </a:r>
            <a:r>
              <a:rPr lang="en-US" sz="1700" dirty="0"/>
              <a:t> a </a:t>
            </a:r>
            <a:r>
              <a:rPr lang="en-US" sz="1700" dirty="0" err="1"/>
              <a:t>consulta</a:t>
            </a:r>
            <a:r>
              <a:rPr lang="en-US" sz="1700" dirty="0"/>
              <a:t> </a:t>
            </a:r>
            <a:r>
              <a:rPr lang="en-US" sz="1700" dirty="0" err="1"/>
              <a:t>aninhada</a:t>
            </a:r>
            <a:r>
              <a:rPr lang="en-US" sz="1700" dirty="0"/>
              <a:t>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retorna</a:t>
            </a:r>
            <a:r>
              <a:rPr lang="en-US" sz="1700" dirty="0"/>
              <a:t> </a:t>
            </a:r>
            <a:r>
              <a:rPr lang="en-US" sz="1700" dirty="0" err="1"/>
              <a:t>tuplas</a:t>
            </a:r>
            <a:r>
              <a:rPr lang="en-US" sz="17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9D9E993-1CC4-4C25-999F-C599DAF4579A}"/>
              </a:ext>
            </a:extLst>
          </p:cNvPr>
          <p:cNvSpPr txBox="1"/>
          <p:nvPr/>
        </p:nvSpPr>
        <p:spPr>
          <a:xfrm>
            <a:off x="683568" y="1131590"/>
            <a:ext cx="758640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Usados</a:t>
            </a:r>
            <a:r>
              <a:rPr lang="en-US" sz="2000" dirty="0"/>
              <a:t> para </a:t>
            </a:r>
            <a:r>
              <a:rPr lang="en-US" sz="2000" dirty="0" err="1"/>
              <a:t>verificar</a:t>
            </a:r>
            <a:r>
              <a:rPr lang="en-US" sz="2000" dirty="0"/>
              <a:t> se o </a:t>
            </a:r>
            <a:r>
              <a:rPr lang="en-US" sz="2000" dirty="0" err="1"/>
              <a:t>resultado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consulta</a:t>
            </a:r>
            <a:r>
              <a:rPr lang="en-US" sz="2000" dirty="0"/>
              <a:t> </a:t>
            </a:r>
            <a:r>
              <a:rPr lang="en-US" sz="2000" dirty="0" err="1"/>
              <a:t>aninhada</a:t>
            </a:r>
            <a:r>
              <a:rPr lang="en-US" sz="2000" dirty="0"/>
              <a:t> </a:t>
            </a:r>
            <a:r>
              <a:rPr lang="en-US" sz="2000" dirty="0" err="1"/>
              <a:t>correlacionada</a:t>
            </a:r>
            <a:r>
              <a:rPr lang="en-US" sz="2000" dirty="0"/>
              <a:t> é </a:t>
            </a:r>
            <a:r>
              <a:rPr lang="en-US" sz="2000" dirty="0" err="1"/>
              <a:t>vazio</a:t>
            </a:r>
            <a:r>
              <a:rPr lang="en-US" sz="2000" dirty="0"/>
              <a:t> (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contém</a:t>
            </a:r>
            <a:r>
              <a:rPr lang="en-US" sz="2000" dirty="0"/>
              <a:t> </a:t>
            </a:r>
            <a:r>
              <a:rPr lang="en-US" sz="2000" dirty="0" err="1"/>
              <a:t>tuplas</a:t>
            </a:r>
            <a:r>
              <a:rPr lang="en-US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097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31590"/>
            <a:ext cx="8229600" cy="291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EXISTS: testa a existência de linhas que resultariam do </a:t>
            </a:r>
            <a:r>
              <a:rPr lang="pt-BR" altLang="pt-BR" sz="2000" dirty="0" err="1"/>
              <a:t>subselect</a:t>
            </a:r>
            <a:r>
              <a:rPr lang="pt-BR" altLang="pt-BR" sz="2000" dirty="0"/>
              <a:t>. Pode ser substituído pelo IN. 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EXISTS exige </a:t>
            </a:r>
            <a:r>
              <a:rPr lang="pt-BR" altLang="pt-BR" sz="2000" dirty="0" err="1"/>
              <a:t>subselect</a:t>
            </a:r>
            <a:r>
              <a:rPr lang="pt-BR" altLang="pt-BR" sz="2000" dirty="0"/>
              <a:t> com correlação pois testa a existência da linha inteira no </a:t>
            </a:r>
            <a:r>
              <a:rPr lang="pt-BR" altLang="pt-BR" sz="2000" dirty="0" err="1"/>
              <a:t>subselect</a:t>
            </a:r>
            <a:r>
              <a:rPr lang="pt-BR" altLang="pt-BR" sz="2000" dirty="0"/>
              <a:t>. 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O resultado de um </a:t>
            </a:r>
            <a:r>
              <a:rPr lang="pt-BR" altLang="pt-BR" sz="2000" dirty="0" err="1"/>
              <a:t>subselect</a:t>
            </a:r>
            <a:r>
              <a:rPr lang="pt-BR" altLang="pt-BR" sz="2000" dirty="0"/>
              <a:t> que sucede um EXISTS é tratado da seguinte forma: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/>
              <a:t>Falso, se não encontrou registros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/>
              <a:t>Verdadeiro, se encontrou um ou mais registros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Os campos selecionados no </a:t>
            </a:r>
            <a:r>
              <a:rPr lang="pt-BR" altLang="pt-BR" sz="2000" dirty="0" err="1"/>
              <a:t>select</a:t>
            </a:r>
            <a:r>
              <a:rPr lang="pt-BR" altLang="pt-BR" sz="2000" dirty="0"/>
              <a:t> interno não </a:t>
            </a:r>
            <a:r>
              <a:rPr lang="pt-BR" altLang="pt-BR" sz="2000" dirty="0" smtClean="0"/>
              <a:t>são tão </a:t>
            </a:r>
            <a:r>
              <a:rPr lang="pt-BR" altLang="pt-BR" sz="2000" dirty="0"/>
              <a:t>relevantes quando se usa EXISTS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Usado para verificar se elementos de mesmo tipo pertencem ou não a conjuntos distintos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DE62030-EA25-464E-A1FA-C8ADC2F9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1028700"/>
          </a:xfrm>
        </p:spPr>
        <p:txBody>
          <a:bodyPr lIns="68580" tIns="34290" rIns="68580" bIns="34290"/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Subselect</a:t>
            </a:r>
            <a:r>
              <a:rPr lang="en-US" sz="3200" dirty="0" smtClean="0">
                <a:solidFill>
                  <a:schemeClr val="bg1"/>
                </a:solidFill>
              </a:rPr>
              <a:t> com </a:t>
            </a:r>
            <a:r>
              <a:rPr lang="en-US" sz="3200" dirty="0" err="1" smtClean="0">
                <a:solidFill>
                  <a:schemeClr val="bg1"/>
                </a:solidFill>
              </a:rPr>
              <a:t>Correlação</a:t>
            </a:r>
            <a:r>
              <a:rPr lang="en-US" sz="3200" dirty="0" smtClean="0">
                <a:solidFill>
                  <a:schemeClr val="bg1"/>
                </a:solidFill>
              </a:rPr>
              <a:t>: EXISTS </a:t>
            </a:r>
            <a:r>
              <a:rPr lang="en-US" sz="3200" dirty="0">
                <a:solidFill>
                  <a:schemeClr val="bg1"/>
                </a:solidFill>
              </a:rPr>
              <a:t>e NOT EXISTS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13108"/>
      </p:ext>
    </p:extLst>
  </p:cSld>
  <p:clrMapOvr>
    <a:masterClrMapping/>
  </p:clrMapOvr>
</p:sld>
</file>

<file path=ppt/theme/theme1.xml><?xml version="1.0" encoding="utf-8"?>
<a:theme xmlns:a="http://schemas.openxmlformats.org/drawingml/2006/main" name="CAP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1847</Words>
  <Application>Microsoft Office PowerPoint</Application>
  <PresentationFormat>Apresentação na tela (16:9)</PresentationFormat>
  <Paragraphs>833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slides</vt:lpstr>
      </vt:variant>
      <vt:variant>
        <vt:i4>20</vt:i4>
      </vt:variant>
    </vt:vector>
  </HeadingPairs>
  <TitlesOfParts>
    <vt:vector size="31" baseType="lpstr"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Fundo vazio</vt:lpstr>
      <vt:lpstr>Unidade 5.2: DML – CONSULTAS ANINHADAS COM CORRELAÇÃO (SUBSELECTs)</vt:lpstr>
      <vt:lpstr>SUBSELECTs com Correlação</vt:lpstr>
      <vt:lpstr>Subselect com Correlação</vt:lpstr>
      <vt:lpstr>Subconsulta Correlacionada</vt:lpstr>
      <vt:lpstr>Funcionario</vt:lpstr>
      <vt:lpstr>SUBSELECTs com Correlação</vt:lpstr>
      <vt:lpstr>SUBSELECTs com Correlação</vt:lpstr>
      <vt:lpstr>Subselect com Correlação: EXISTS e NOT EXISTS</vt:lpstr>
      <vt:lpstr>Subselect com Correlação: EXISTS e NOT EXISTS</vt:lpstr>
      <vt:lpstr>Apresentação do PowerPoint</vt:lpstr>
      <vt:lpstr>Apresentação do PowerPoint</vt:lpstr>
      <vt:lpstr>Apresentação do PowerPoint</vt:lpstr>
      <vt:lpstr>Apresentação do PowerPoint</vt:lpstr>
      <vt:lpstr>ANY e IN</vt:lpstr>
      <vt:lpstr>ANY e IN</vt:lpstr>
      <vt:lpstr>ALL</vt:lpstr>
      <vt:lpstr>ALL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Baroni</cp:lastModifiedBy>
  <cp:revision>166</cp:revision>
  <dcterms:created xsi:type="dcterms:W3CDTF">2018-04-05T14:34:00Z</dcterms:created>
  <dcterms:modified xsi:type="dcterms:W3CDTF">2018-09-21T14:24:36Z</dcterms:modified>
</cp:coreProperties>
</file>