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5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80" r:id="rId20"/>
    <p:sldId id="281" r:id="rId21"/>
    <p:sldId id="282" r:id="rId22"/>
    <p:sldId id="319" r:id="rId23"/>
    <p:sldId id="283" r:id="rId24"/>
    <p:sldId id="320" r:id="rId25"/>
    <p:sldId id="284" r:id="rId26"/>
    <p:sldId id="321" r:id="rId27"/>
    <p:sldId id="322" r:id="rId28"/>
    <p:sldId id="285" r:id="rId29"/>
    <p:sldId id="286" r:id="rId30"/>
    <p:sldId id="287" r:id="rId31"/>
    <p:sldId id="288" r:id="rId32"/>
    <p:sldId id="325" r:id="rId33"/>
    <p:sldId id="323" r:id="rId34"/>
    <p:sldId id="324" r:id="rId35"/>
    <p:sldId id="289" r:id="rId36"/>
    <p:sldId id="326" r:id="rId37"/>
    <p:sldId id="327" r:id="rId38"/>
    <p:sldId id="328" r:id="rId39"/>
    <p:sldId id="329" r:id="rId40"/>
    <p:sldId id="290" r:id="rId41"/>
    <p:sldId id="293" r:id="rId42"/>
    <p:sldId id="330" r:id="rId43"/>
    <p:sldId id="295" r:id="rId44"/>
    <p:sldId id="331" r:id="rId45"/>
    <p:sldId id="332" r:id="rId46"/>
    <p:sldId id="333" r:id="rId47"/>
    <p:sldId id="297" r:id="rId48"/>
    <p:sldId id="334" r:id="rId49"/>
    <p:sldId id="335" r:id="rId50"/>
    <p:sldId id="336" r:id="rId51"/>
    <p:sldId id="299" r:id="rId52"/>
    <p:sldId id="337" r:id="rId53"/>
    <p:sldId id="338" r:id="rId54"/>
    <p:sldId id="339" r:id="rId55"/>
    <p:sldId id="300" r:id="rId56"/>
    <p:sldId id="301" r:id="rId57"/>
    <p:sldId id="302" r:id="rId58"/>
    <p:sldId id="305" r:id="rId59"/>
    <p:sldId id="306" r:id="rId60"/>
    <p:sldId id="307" r:id="rId61"/>
    <p:sldId id="308" r:id="rId62"/>
    <p:sldId id="309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40" r:id="rId72"/>
    <p:sldId id="341" r:id="rId73"/>
    <p:sldId id="342" r:id="rId7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D57F7-2F7E-57A3-9D2A-D891A2868053}" v="3" dt="2024-05-20T14:07:33.073"/>
    <p1510:client id="{CDD88AF4-DD0B-4FC5-87B2-5A52A227215F}" v="2" dt="2024-05-20T14:03:19.9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8118-8456-420D-B795-9A59E76BAE65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BB0B-BE95-491D-AF96-55706D9C57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24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288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47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823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5BB0B-BE95-491D-AF96-55706D9C579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77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28/05/2024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lovis.vavelar@sp.senac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" TargetMode="External"/><Relationship Id="rId2" Type="http://schemas.openxmlformats.org/officeDocument/2006/relationships/hyperlink" Target="https://www.whatfont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yfonts.com/pages/whatthefont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600">
                <a:latin typeface="Helvetica"/>
                <a:cs typeface="Helvetica"/>
              </a:rPr>
              <a:t>UC2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BR" sz="2000"/>
              <a:t>Prof. Marcos Augusto de Azevedo</a:t>
            </a:r>
          </a:p>
          <a:p>
            <a:r>
              <a:rPr lang="pt-BR" sz="2000">
                <a:latin typeface="Helvetica"/>
                <a:cs typeface="Helvetica"/>
              </a:rPr>
              <a:t>Email: marcos.aazevedo</a:t>
            </a:r>
            <a:r>
              <a:rPr lang="pt-BR" sz="2000">
                <a:latin typeface="Helvetica"/>
                <a:cs typeface="Helvetica"/>
                <a:hlinkClick r:id="rId2"/>
              </a:rPr>
              <a:t>@sp.senac.br</a:t>
            </a:r>
            <a:endParaRPr lang="pt-BR" sz="200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52902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err="1"/>
              <a:t>Html</a:t>
            </a:r>
            <a:r>
              <a:rPr lang="pt-BR"/>
              <a:t> - Ferramentas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/>
              <a:t>Necessário um navegador: utilizaremos o Google Chrome;</a:t>
            </a:r>
          </a:p>
          <a:p>
            <a:r>
              <a:rPr lang="pt-BR"/>
              <a:t>Editor (IDE): Utilizaremos 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 (Microsoft);</a:t>
            </a:r>
          </a:p>
          <a:p>
            <a:endParaRPr lang="pt-BR"/>
          </a:p>
          <a:p>
            <a:r>
              <a:rPr lang="pt-BR"/>
              <a:t>Configurações importantes no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1- Pesquise por português e instale a primeira opção da Microsoft e reinicie o programa assim que pedir;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/>
              <a:t>Em arquivo &gt; Preferência &gt; Configurações ou Direto na engrenagem;</a:t>
            </a:r>
          </a:p>
          <a:p>
            <a:pPr marL="0" indent="0">
              <a:buNone/>
            </a:pPr>
            <a:r>
              <a:rPr lang="pt-BR"/>
              <a:t>Dentro da tela que abrir pesquise por:</a:t>
            </a:r>
          </a:p>
          <a:p>
            <a:pPr marL="0" indent="0">
              <a:buNone/>
            </a:pPr>
            <a:r>
              <a:rPr lang="pt-BR"/>
              <a:t>2- </a:t>
            </a:r>
            <a:r>
              <a:rPr lang="pt-BR" err="1"/>
              <a:t>wordwrap</a:t>
            </a:r>
            <a:r>
              <a:rPr lang="pt-BR"/>
              <a:t>: marque ON;</a:t>
            </a:r>
          </a:p>
          <a:p>
            <a:pPr marL="0" indent="0">
              <a:buNone/>
            </a:pPr>
            <a:r>
              <a:rPr lang="pt-BR"/>
              <a:t>3- </a:t>
            </a:r>
            <a:r>
              <a:rPr lang="pt-BR" err="1"/>
              <a:t>fontsize</a:t>
            </a:r>
            <a:r>
              <a:rPr lang="pt-BR"/>
              <a:t>: marque o tamanho que achar necessário;</a:t>
            </a:r>
          </a:p>
          <a:p>
            <a:pPr marL="0" indent="0">
              <a:buNone/>
            </a:pPr>
            <a:r>
              <a:rPr lang="pt-BR"/>
              <a:t>4- </a:t>
            </a:r>
            <a:r>
              <a:rPr lang="pt-BR" err="1"/>
              <a:t>theme</a:t>
            </a:r>
            <a:r>
              <a:rPr lang="pt-BR"/>
              <a:t>: selecione o tema claro ou escuro;</a:t>
            </a:r>
          </a:p>
          <a:p>
            <a:pPr marL="0" indent="0">
              <a:buNone/>
            </a:pPr>
            <a:r>
              <a:rPr lang="pt-BR"/>
              <a:t>5- Por último volte no menu arquivo e marque salvar automaticamente;</a:t>
            </a:r>
          </a:p>
        </p:txBody>
      </p:sp>
    </p:spTree>
    <p:extLst>
      <p:ext uri="{BB962C8B-B14F-4D97-AF65-F5344CB8AC3E}">
        <p14:creationId xmlns:p14="http://schemas.microsoft.com/office/powerpoint/2010/main" val="418192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Tags</a:t>
            </a:r>
            <a:r>
              <a:rPr lang="pt-BR"/>
              <a:t>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/>
              <a:t>O que é uma </a:t>
            </a:r>
            <a:r>
              <a:rPr lang="pt-BR" err="1"/>
              <a:t>tag</a:t>
            </a:r>
            <a:r>
              <a:rPr lang="pt-BR"/>
              <a:t>? &lt;&gt; </a:t>
            </a:r>
          </a:p>
          <a:p>
            <a:r>
              <a:rPr lang="pt-BR" err="1"/>
              <a:t>Ex</a:t>
            </a:r>
            <a:r>
              <a:rPr lang="pt-BR"/>
              <a:t> abertura de </a:t>
            </a:r>
            <a:r>
              <a:rPr lang="pt-BR" err="1"/>
              <a:t>tag</a:t>
            </a:r>
            <a:r>
              <a:rPr lang="pt-BR"/>
              <a:t>: &lt;</a:t>
            </a:r>
            <a:r>
              <a:rPr lang="pt-BR" err="1"/>
              <a:t>html</a:t>
            </a:r>
            <a:r>
              <a:rPr lang="pt-BR"/>
              <a:t>&gt;</a:t>
            </a:r>
          </a:p>
          <a:p>
            <a:r>
              <a:rPr lang="pt-BR" err="1"/>
              <a:t>Ex</a:t>
            </a:r>
            <a:r>
              <a:rPr lang="pt-BR"/>
              <a:t> fechamento de </a:t>
            </a:r>
            <a:r>
              <a:rPr lang="pt-BR" err="1"/>
              <a:t>tag</a:t>
            </a:r>
            <a:r>
              <a:rPr lang="pt-BR"/>
              <a:t>: &lt;/</a:t>
            </a:r>
            <a:r>
              <a:rPr lang="pt-BR" err="1"/>
              <a:t>html</a:t>
            </a:r>
            <a:r>
              <a:rPr lang="pt-BR"/>
              <a:t>&gt;</a:t>
            </a:r>
          </a:p>
          <a:p>
            <a:endParaRPr lang="pt-BR"/>
          </a:p>
          <a:p>
            <a:r>
              <a:rPr lang="pt-BR"/>
              <a:t>Estrutura básica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pt-BR"/>
              <a:t>Hora de praticar:</a:t>
            </a:r>
          </a:p>
          <a:p>
            <a:pPr marL="0" indent="0">
              <a:buNone/>
            </a:pPr>
            <a:r>
              <a:rPr lang="pt-BR"/>
              <a:t>Abra 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, crie uma pasta e um arquivo chamado index.html</a:t>
            </a:r>
          </a:p>
          <a:p>
            <a:pPr marL="0" indent="0">
              <a:buNone/>
            </a:pPr>
            <a:r>
              <a:rPr lang="pt-BR"/>
              <a:t>Dentro dele digite ! Aguarde 1 </a:t>
            </a:r>
            <a:r>
              <a:rPr lang="pt-BR" err="1"/>
              <a:t>seg</a:t>
            </a:r>
            <a:r>
              <a:rPr lang="pt-BR"/>
              <a:t> e dê </a:t>
            </a:r>
            <a:r>
              <a:rPr lang="pt-BR" err="1"/>
              <a:t>enter</a:t>
            </a:r>
            <a:r>
              <a:rPr lang="pt-BR"/>
              <a:t>;</a:t>
            </a:r>
          </a:p>
          <a:p>
            <a:pPr marL="0" indent="0">
              <a:buNone/>
            </a:pPr>
            <a:r>
              <a:rPr lang="pt-BR"/>
              <a:t>A estrutura básica do </a:t>
            </a:r>
            <a:r>
              <a:rPr lang="pt-BR" err="1"/>
              <a:t>Html</a:t>
            </a:r>
            <a:r>
              <a:rPr lang="pt-BR"/>
              <a:t> aparecerá;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7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 estrutura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883" y="1284516"/>
            <a:ext cx="9475787" cy="4048129"/>
          </a:xfrm>
          <a:prstGeom prst="rect">
            <a:avLst/>
          </a:prstGeom>
        </p:spPr>
      </p:pic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C3A6E633-0A95-C778-0C60-D7C0D1E28E6A}"/>
              </a:ext>
            </a:extLst>
          </p:cNvPr>
          <p:cNvSpPr txBox="1">
            <a:spLocks/>
          </p:cNvSpPr>
          <p:nvPr/>
        </p:nvSpPr>
        <p:spPr>
          <a:xfrm>
            <a:off x="421341" y="5533948"/>
            <a:ext cx="10515600" cy="9127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>
                <a:latin typeface="Helvetica"/>
                <a:cs typeface="Helvetica"/>
              </a:rPr>
              <a:t>Ajustar as </a:t>
            </a:r>
            <a:r>
              <a:rPr lang="pt-BR" err="1">
                <a:latin typeface="Helvetica"/>
                <a:cs typeface="Helvetica"/>
              </a:rPr>
              <a:t>tags</a:t>
            </a:r>
            <a:r>
              <a:rPr lang="pt-BR">
                <a:latin typeface="Helvetica"/>
                <a:cs typeface="Helvetica"/>
              </a:rPr>
              <a:t> </a:t>
            </a:r>
            <a:r>
              <a:rPr lang="pt-BR" err="1">
                <a:latin typeface="Helvetica"/>
                <a:cs typeface="Helvetica"/>
              </a:rPr>
              <a:t>lang</a:t>
            </a:r>
            <a:r>
              <a:rPr lang="pt-BR">
                <a:latin typeface="Helvetica"/>
                <a:cs typeface="Helvetica"/>
              </a:rPr>
              <a:t> e </a:t>
            </a:r>
            <a:r>
              <a:rPr lang="pt-BR" err="1">
                <a:latin typeface="Helvetica"/>
                <a:cs typeface="Helvetica"/>
              </a:rPr>
              <a:t>title</a:t>
            </a:r>
            <a:r>
              <a:rPr lang="pt-BR">
                <a:latin typeface="Helvetica"/>
                <a:cs typeface="Helvetica"/>
              </a:rPr>
              <a:t>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2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Dicas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874306" cy="4351338"/>
          </a:xfrm>
        </p:spPr>
        <p:txBody>
          <a:bodyPr>
            <a:normAutofit fontScale="92500" lnSpcReduction="20000"/>
          </a:bodyPr>
          <a:lstStyle/>
          <a:p>
            <a:r>
              <a:rPr lang="pt-BR"/>
              <a:t>!+</a:t>
            </a:r>
            <a:r>
              <a:rPr lang="pt-BR" err="1"/>
              <a:t>enter</a:t>
            </a:r>
            <a:r>
              <a:rPr lang="pt-BR"/>
              <a:t> = Conforme vimos traz a estrutura básica do </a:t>
            </a:r>
            <a:r>
              <a:rPr lang="pt-BR" err="1"/>
              <a:t>html</a:t>
            </a:r>
            <a:r>
              <a:rPr lang="pt-BR"/>
              <a:t>;</a:t>
            </a:r>
          </a:p>
          <a:p>
            <a:r>
              <a:rPr lang="pt-BR"/>
              <a:t>Ctrl + Espaço dentro de atributos, ajuda a trazer os recursos de forma automática;</a:t>
            </a:r>
          </a:p>
          <a:p>
            <a:r>
              <a:rPr lang="pt-BR" err="1"/>
              <a:t>Alt+Shift</a:t>
            </a:r>
            <a:r>
              <a:rPr lang="pt-BR"/>
              <a:t> + F = Organiza seu código (Indentação)</a:t>
            </a:r>
          </a:p>
          <a:p>
            <a:r>
              <a:rPr lang="pt-BR"/>
              <a:t>Quando for começa uma </a:t>
            </a:r>
            <a:r>
              <a:rPr lang="pt-BR" err="1"/>
              <a:t>tag</a:t>
            </a:r>
            <a:r>
              <a:rPr lang="pt-BR"/>
              <a:t> no Visual </a:t>
            </a:r>
            <a:r>
              <a:rPr lang="pt-BR" err="1"/>
              <a:t>studio</a:t>
            </a:r>
            <a:r>
              <a:rPr lang="pt-BR"/>
              <a:t> </a:t>
            </a:r>
            <a:r>
              <a:rPr lang="pt-BR" err="1"/>
              <a:t>code</a:t>
            </a:r>
            <a:r>
              <a:rPr lang="pt-BR"/>
              <a:t> não comece pelo &lt;</a:t>
            </a:r>
          </a:p>
          <a:p>
            <a:pPr marL="0" indent="0">
              <a:buNone/>
            </a:pPr>
            <a:r>
              <a:rPr lang="pt-BR"/>
              <a:t>Digite h por exemplo e ele trará opções como h1, basta dar </a:t>
            </a:r>
            <a:r>
              <a:rPr lang="pt-BR" err="1"/>
              <a:t>enter</a:t>
            </a:r>
            <a:r>
              <a:rPr lang="pt-BR"/>
              <a:t> para confirmar que ele forma a </a:t>
            </a:r>
            <a:r>
              <a:rPr lang="pt-BR" err="1"/>
              <a:t>tag</a:t>
            </a:r>
            <a:r>
              <a:rPr lang="pt-BR"/>
              <a:t> completa para você</a:t>
            </a:r>
          </a:p>
          <a:p>
            <a:r>
              <a:rPr lang="pt-BR"/>
              <a:t>Encapsulamento: </a:t>
            </a:r>
          </a:p>
          <a:p>
            <a:pPr marL="457200" lvl="1" indent="0">
              <a:buNone/>
            </a:pPr>
            <a:r>
              <a:rPr lang="pt-BR"/>
              <a:t>	Serve para pegar um texto selecionado e aplicar uma </a:t>
            </a:r>
            <a:r>
              <a:rPr lang="pt-BR" err="1"/>
              <a:t>tag</a:t>
            </a:r>
            <a:r>
              <a:rPr lang="pt-BR"/>
              <a:t> em cima, agilizando nosso trabalho de digitação; (CTRL+SHIFT+P = envolver com abreviação) </a:t>
            </a:r>
          </a:p>
          <a:p>
            <a:pPr marL="457200" lvl="1" indent="0">
              <a:buNone/>
            </a:pPr>
            <a:r>
              <a:rPr lang="pt-BR"/>
              <a:t>	E para agilizar podemos dar uma atalho para esta opção: Em configurações &gt; atalhos de teclado (CTRL+ALT+ENTER)</a:t>
            </a:r>
          </a:p>
        </p:txBody>
      </p:sp>
    </p:spTree>
    <p:extLst>
      <p:ext uri="{BB962C8B-B14F-4D97-AF65-F5344CB8AC3E}">
        <p14:creationId xmlns:p14="http://schemas.microsoft.com/office/powerpoint/2010/main" val="244126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Tags</a:t>
            </a:r>
            <a:r>
              <a:rPr lang="pt-BR"/>
              <a:t>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/>
              <a:t>&lt;h1&gt; &lt;/h1&gt; 				= Títulos;</a:t>
            </a:r>
          </a:p>
          <a:p>
            <a:r>
              <a:rPr lang="pt-BR"/>
              <a:t>&lt;p&gt; &lt;/p&gt; 					= Parágrafos;</a:t>
            </a:r>
          </a:p>
          <a:p>
            <a:r>
              <a:rPr lang="pt-BR"/>
              <a:t>&lt;</a:t>
            </a:r>
            <a:r>
              <a:rPr lang="pt-BR" err="1"/>
              <a:t>img</a:t>
            </a:r>
            <a:r>
              <a:rPr lang="pt-BR"/>
              <a:t> </a:t>
            </a:r>
            <a:r>
              <a:rPr lang="pt-BR" err="1"/>
              <a:t>src</a:t>
            </a:r>
            <a:r>
              <a:rPr lang="pt-BR"/>
              <a:t>=“........” </a:t>
            </a:r>
            <a:r>
              <a:rPr lang="pt-BR" err="1"/>
              <a:t>alt</a:t>
            </a:r>
            <a:r>
              <a:rPr lang="pt-BR"/>
              <a:t>=“.......”&gt;	= Imagens;</a:t>
            </a:r>
          </a:p>
          <a:p>
            <a:r>
              <a:rPr lang="pt-BR"/>
              <a:t>&lt;</a:t>
            </a:r>
            <a:r>
              <a:rPr lang="pt-BR" err="1"/>
              <a:t>hr</a:t>
            </a:r>
            <a:r>
              <a:rPr lang="pt-BR"/>
              <a:t>&gt;					= Linha horizontal (Horizontal </a:t>
            </a:r>
            <a:r>
              <a:rPr lang="pt-BR" err="1"/>
              <a:t>row</a:t>
            </a:r>
            <a:r>
              <a:rPr lang="pt-BR"/>
              <a:t>)</a:t>
            </a:r>
          </a:p>
          <a:p>
            <a:r>
              <a:rPr lang="pt-BR"/>
              <a:t>&lt;</a:t>
            </a:r>
            <a:r>
              <a:rPr lang="pt-BR" err="1"/>
              <a:t>br</a:t>
            </a:r>
            <a:r>
              <a:rPr lang="pt-BR"/>
              <a:t>&gt;					= Quebra de linha (Break </a:t>
            </a:r>
            <a:r>
              <a:rPr lang="pt-BR" err="1"/>
              <a:t>row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/>
              <a:t>Inserção de </a:t>
            </a:r>
            <a:r>
              <a:rPr lang="pt-BR" err="1"/>
              <a:t>emojis</a:t>
            </a:r>
            <a:r>
              <a:rPr lang="pt-BR"/>
              <a:t>: </a:t>
            </a:r>
            <a:r>
              <a:rPr lang="pt-BR" err="1"/>
              <a:t>emojipedia</a:t>
            </a:r>
            <a:endParaRPr lang="pt-BR"/>
          </a:p>
          <a:p>
            <a:r>
              <a:rPr lang="pt-BR"/>
              <a:t>Buscar de imagens: </a:t>
            </a:r>
            <a:r>
              <a:rPr lang="pt-BR" err="1"/>
              <a:t>unsplash</a:t>
            </a:r>
            <a:r>
              <a:rPr lang="pt-BR"/>
              <a:t>, </a:t>
            </a:r>
            <a:r>
              <a:rPr lang="pt-BR" err="1"/>
              <a:t>pexels</a:t>
            </a:r>
            <a:r>
              <a:rPr lang="pt-BR"/>
              <a:t>, </a:t>
            </a:r>
            <a:r>
              <a:rPr lang="pt-BR" err="1"/>
              <a:t>freepik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502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2120B-1139-C1DD-E77E-F777C5E58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atin typeface="Helvetica"/>
                <a:cs typeface="Helvetica"/>
              </a:rPr>
              <a:t>Atividades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A6E633-0A95-C778-0C60-D7C0D1E28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Helvetica"/>
                <a:cs typeface="Helvetica"/>
              </a:rPr>
              <a:t>Serão passado alguns desafios com as </a:t>
            </a:r>
            <a:r>
              <a:rPr lang="pt-BR" err="1">
                <a:latin typeface="Helvetica"/>
                <a:cs typeface="Helvetica"/>
              </a:rPr>
              <a:t>tags</a:t>
            </a:r>
            <a:r>
              <a:rPr lang="pt-BR">
                <a:latin typeface="Helvetica"/>
                <a:cs typeface="Helvetica"/>
              </a:rPr>
              <a:t> estudadas até aqui!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46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Favicon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link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shortcut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icon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“imagem.ico"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image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/x-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icon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  <a:p>
            <a:r>
              <a:rPr lang="pt-BR"/>
              <a:t>Para inserir basta ir dentro do &lt;</a:t>
            </a:r>
            <a:r>
              <a:rPr lang="pt-BR" err="1"/>
              <a:t>head</a:t>
            </a:r>
            <a:r>
              <a:rPr lang="pt-BR"/>
              <a:t>&gt; e digitar link e selecionar a opção FAVICON, depois mude o </a:t>
            </a:r>
            <a:r>
              <a:rPr lang="pt-BR" err="1"/>
              <a:t>href</a:t>
            </a:r>
            <a:r>
              <a:rPr lang="pt-BR"/>
              <a:t> para imagem que deseja;</a:t>
            </a:r>
          </a:p>
          <a:p>
            <a:r>
              <a:rPr lang="pt-BR"/>
              <a:t>Coloque inicialmente no formato PNG e teste no Chrome, </a:t>
            </a:r>
            <a:r>
              <a:rPr lang="pt-BR" err="1"/>
              <a:t>Mozzila</a:t>
            </a:r>
            <a:r>
              <a:rPr lang="pt-BR"/>
              <a:t>, Edge e Internet Explorer</a:t>
            </a:r>
          </a:p>
          <a:p>
            <a:endParaRPr lang="pt-BR"/>
          </a:p>
          <a:p>
            <a:r>
              <a:rPr lang="pt-BR"/>
              <a:t>Site para conversão de formatos para ICO: Favicon.io</a:t>
            </a:r>
          </a:p>
        </p:txBody>
      </p:sp>
    </p:spTree>
    <p:extLst>
      <p:ext uri="{BB962C8B-B14F-4D97-AF65-F5344CB8AC3E}">
        <p14:creationId xmlns:p14="http://schemas.microsoft.com/office/powerpoint/2010/main" val="2595577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Semântica, Formatações e </a:t>
            </a:r>
            <a:r>
              <a:rPr lang="pt-BR" err="1"/>
              <a:t>Tags</a:t>
            </a:r>
            <a:r>
              <a:rPr lang="pt-BR"/>
              <a:t> descontinuadas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/>
              <a:t>Não utilizar		</a:t>
            </a:r>
            <a:r>
              <a:rPr lang="pt-BR" err="1"/>
              <a:t>Tags</a:t>
            </a:r>
            <a:r>
              <a:rPr lang="pt-BR"/>
              <a:t> Novas HTML5		Outras </a:t>
            </a:r>
            <a:r>
              <a:rPr lang="pt-BR" err="1"/>
              <a:t>Tags</a:t>
            </a:r>
            <a:endParaRPr lang="pt-BR"/>
          </a:p>
          <a:p>
            <a:r>
              <a:rPr lang="pt-BR"/>
              <a:t>&lt;b&gt;&lt;/b&gt; 			&lt;</a:t>
            </a:r>
            <a:r>
              <a:rPr lang="pt-BR" err="1"/>
              <a:t>strong</a:t>
            </a:r>
            <a:r>
              <a:rPr lang="pt-BR"/>
              <a:t>&gt;&lt;/</a:t>
            </a:r>
            <a:r>
              <a:rPr lang="pt-BR" err="1"/>
              <a:t>strong</a:t>
            </a:r>
            <a:r>
              <a:rPr lang="pt-BR"/>
              <a:t>&gt;		&lt;</a:t>
            </a:r>
            <a:r>
              <a:rPr lang="pt-BR" err="1"/>
              <a:t>pre</a:t>
            </a:r>
            <a:r>
              <a:rPr lang="pt-BR"/>
              <a:t>&gt;&lt;/</a:t>
            </a:r>
            <a:r>
              <a:rPr lang="pt-BR" err="1"/>
              <a:t>pre</a:t>
            </a:r>
            <a:r>
              <a:rPr lang="pt-BR"/>
              <a:t>&gt;</a:t>
            </a:r>
          </a:p>
          <a:p>
            <a:r>
              <a:rPr lang="pt-BR"/>
              <a:t>&lt;i&gt;&lt;/i&gt; 			&lt;em&gt;&lt;/em&gt;			&lt;</a:t>
            </a:r>
            <a:r>
              <a:rPr lang="pt-BR" err="1"/>
              <a:t>code</a:t>
            </a:r>
            <a:r>
              <a:rPr lang="pt-BR"/>
              <a:t>&gt;&lt;/</a:t>
            </a:r>
            <a:r>
              <a:rPr lang="pt-BR" err="1"/>
              <a:t>code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mark</a:t>
            </a:r>
            <a:r>
              <a:rPr lang="pt-BR"/>
              <a:t>&gt;&lt;/</a:t>
            </a:r>
            <a:r>
              <a:rPr lang="pt-BR" err="1"/>
              <a:t>mark</a:t>
            </a:r>
            <a:r>
              <a:rPr lang="pt-BR"/>
              <a:t>&gt;			</a:t>
            </a:r>
          </a:p>
          <a:p>
            <a:r>
              <a:rPr lang="pt-BR">
                <a:solidFill>
                  <a:srgbClr val="FF0000"/>
                </a:solidFill>
              </a:rPr>
              <a:t>&lt;big&gt;</a:t>
            </a:r>
            <a:r>
              <a:rPr lang="pt-BR"/>
              <a:t>			&lt;</a:t>
            </a:r>
            <a:r>
              <a:rPr lang="pt-BR" err="1"/>
              <a:t>small</a:t>
            </a:r>
            <a:r>
              <a:rPr lang="pt-BR"/>
              <a:t>&gt;&lt;/</a:t>
            </a:r>
            <a:r>
              <a:rPr lang="pt-BR" err="1"/>
              <a:t>small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del</a:t>
            </a:r>
            <a:r>
              <a:rPr lang="pt-BR"/>
              <a:t>&gt;&lt;/</a:t>
            </a:r>
            <a:r>
              <a:rPr lang="pt-BR" err="1"/>
              <a:t>del</a:t>
            </a:r>
            <a:r>
              <a:rPr lang="pt-BR"/>
              <a:t>&gt;</a:t>
            </a:r>
          </a:p>
          <a:p>
            <a:r>
              <a:rPr lang="pt-BR"/>
              <a:t>&lt;u&gt;&lt;/u&gt;			&lt;</a:t>
            </a:r>
            <a:r>
              <a:rPr lang="pt-BR" err="1"/>
              <a:t>ins</a:t>
            </a:r>
            <a:r>
              <a:rPr lang="pt-BR"/>
              <a:t>&gt;&lt;/</a:t>
            </a:r>
            <a:r>
              <a:rPr lang="pt-BR" err="1"/>
              <a:t>ins</a:t>
            </a:r>
            <a:r>
              <a:rPr lang="pt-BR"/>
              <a:t>&gt;</a:t>
            </a:r>
          </a:p>
          <a:p>
            <a:r>
              <a:rPr lang="pt-BR"/>
              <a:t>				&lt;</a:t>
            </a:r>
            <a:r>
              <a:rPr lang="pt-BR" err="1"/>
              <a:t>sup</a:t>
            </a:r>
            <a:r>
              <a:rPr lang="pt-BR"/>
              <a:t>&gt;&lt;/</a:t>
            </a:r>
            <a:r>
              <a:rPr lang="pt-BR" err="1"/>
              <a:t>sup</a:t>
            </a:r>
            <a:r>
              <a:rPr lang="pt-BR"/>
              <a:t>&gt;</a:t>
            </a:r>
          </a:p>
          <a:p>
            <a:r>
              <a:rPr lang="pt-BR"/>
              <a:t>				&lt;sub&gt;&lt;/sub&gt;</a:t>
            </a:r>
          </a:p>
        </p:txBody>
      </p:sp>
    </p:spTree>
    <p:extLst>
      <p:ext uri="{BB962C8B-B14F-4D97-AF65-F5344CB8AC3E}">
        <p14:creationId xmlns:p14="http://schemas.microsoft.com/office/powerpoint/2010/main" val="2094722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Citações e códigos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083213"/>
            <a:ext cx="11705493" cy="4796726"/>
          </a:xfrm>
        </p:spPr>
        <p:txBody>
          <a:bodyPr>
            <a:normAutofit fontScale="70000" lnSpcReduction="20000"/>
          </a:bodyPr>
          <a:lstStyle/>
          <a:p>
            <a:r>
              <a:rPr lang="pt-BR"/>
              <a:t>Citação Simples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&lt;q&gt;</a:t>
            </a:r>
            <a:r>
              <a:rPr lang="pt-BR" sz="2900"/>
              <a:t>o computador é um burro muito rápido</a:t>
            </a:r>
            <a:r>
              <a:rPr lang="pt-BR" sz="2900">
                <a:solidFill>
                  <a:schemeClr val="tx1"/>
                </a:solidFill>
              </a:rPr>
              <a:t>&lt;/q&gt;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r>
              <a:rPr lang="pt-BR"/>
              <a:t>Citação completa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blockquote</a:t>
            </a:r>
            <a:r>
              <a:rPr lang="pt-BR" sz="2900">
                <a:solidFill>
                  <a:schemeClr val="tx1"/>
                </a:solidFill>
              </a:rPr>
              <a:t> cite="</a:t>
            </a:r>
            <a:r>
              <a:rPr lang="pt-BR" sz="2900"/>
              <a:t>https://books.google.com.br/</a:t>
            </a:r>
            <a:r>
              <a:rPr lang="pt-BR" sz="2900" err="1"/>
              <a:t>books?id</a:t>
            </a:r>
            <a:r>
              <a:rPr lang="pt-BR" sz="2900"/>
              <a:t>=E8ZtDwAAQBAJ&amp;pg=PA17&amp;dq=</a:t>
            </a:r>
            <a:r>
              <a:rPr lang="pt-BR" sz="2900" err="1"/>
              <a:t>HTML&amp;hl</a:t>
            </a:r>
            <a:r>
              <a:rPr lang="pt-BR" sz="2900"/>
              <a:t>=</a:t>
            </a:r>
            <a:r>
              <a:rPr lang="pt-BR" sz="2900" err="1"/>
              <a:t>pt-BR&amp;sa</a:t>
            </a:r>
            <a:r>
              <a:rPr lang="pt-BR" sz="2900"/>
              <a:t>=</a:t>
            </a:r>
            <a:r>
              <a:rPr lang="pt-BR" sz="2900" err="1"/>
              <a:t>X&amp;ved</a:t>
            </a:r>
            <a:r>
              <a:rPr lang="pt-BR" sz="2900"/>
              <a:t>=0ahUKEwjH5-PevNboAhVNIbkGHcoxCOgQ6AEIOjAC#v=</a:t>
            </a:r>
            <a:r>
              <a:rPr lang="pt-BR" sz="2900" err="1"/>
              <a:t>onepage&amp;q</a:t>
            </a:r>
            <a:r>
              <a:rPr lang="pt-BR" sz="2900"/>
              <a:t>=</a:t>
            </a:r>
            <a:r>
              <a:rPr lang="pt-BR" sz="2900" err="1"/>
              <a:t>HTML&amp;f</a:t>
            </a:r>
            <a:r>
              <a:rPr lang="pt-BR" sz="2900"/>
              <a:t>=false</a:t>
            </a:r>
            <a:r>
              <a:rPr lang="pt-BR" sz="290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r>
              <a:rPr lang="pt-BR" sz="2900"/>
              <a:t>A diferença entre elementos </a:t>
            </a:r>
            <a:r>
              <a:rPr lang="pt-BR" sz="2900" err="1"/>
              <a:t>inline</a:t>
            </a:r>
            <a:r>
              <a:rPr lang="pt-BR" sz="2900"/>
              <a:t> e um bloco de texto é importante. Os elementos HTML neste capítulo descrevem os blocos de texto. 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blockquote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/>
              <a:t>Abreviações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abbr</a:t>
            </a:r>
            <a:r>
              <a:rPr lang="pt-BR" sz="2900">
                <a:solidFill>
                  <a:schemeClr val="tx1"/>
                </a:solidFill>
              </a:rPr>
              <a:t> </a:t>
            </a:r>
            <a:r>
              <a:rPr lang="pt-BR" sz="2900" err="1">
                <a:solidFill>
                  <a:schemeClr val="tx1"/>
                </a:solidFill>
              </a:rPr>
              <a:t>title</a:t>
            </a:r>
            <a:r>
              <a:rPr lang="pt-BR" sz="2900">
                <a:solidFill>
                  <a:schemeClr val="tx1"/>
                </a:solidFill>
              </a:rPr>
              <a:t>="</a:t>
            </a:r>
            <a:r>
              <a:rPr lang="pt-BR" sz="2900" err="1"/>
              <a:t>HyperText</a:t>
            </a:r>
            <a:r>
              <a:rPr lang="pt-BR" sz="2900"/>
              <a:t> Markup </a:t>
            </a:r>
            <a:r>
              <a:rPr lang="pt-BR" sz="2900" err="1"/>
              <a:t>Language</a:t>
            </a:r>
            <a:r>
              <a:rPr lang="pt-BR" sz="2900">
                <a:solidFill>
                  <a:schemeClr val="tx1"/>
                </a:solidFill>
              </a:rPr>
              <a:t>"&gt;</a:t>
            </a:r>
            <a:r>
              <a:rPr lang="pt-BR" sz="2900"/>
              <a:t>HTML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abbr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r>
              <a:rPr lang="pt-BR" sz="3200"/>
              <a:t>Texto invertido</a:t>
            </a:r>
          </a:p>
          <a:p>
            <a:pPr marL="0" indent="0">
              <a:buNone/>
            </a:pPr>
            <a:r>
              <a:rPr lang="pt-BR" sz="2900">
                <a:solidFill>
                  <a:schemeClr val="tx1"/>
                </a:solidFill>
              </a:rPr>
              <a:t>&lt;</a:t>
            </a:r>
            <a:r>
              <a:rPr lang="pt-BR" sz="2900" err="1">
                <a:solidFill>
                  <a:schemeClr val="tx1"/>
                </a:solidFill>
              </a:rPr>
              <a:t>bdo</a:t>
            </a:r>
            <a:r>
              <a:rPr lang="pt-BR" sz="2900">
                <a:solidFill>
                  <a:schemeClr val="tx1"/>
                </a:solidFill>
              </a:rPr>
              <a:t> </a:t>
            </a:r>
            <a:r>
              <a:rPr lang="pt-BR" sz="2900" err="1">
                <a:solidFill>
                  <a:schemeClr val="tx1"/>
                </a:solidFill>
              </a:rPr>
              <a:t>dir</a:t>
            </a:r>
            <a:r>
              <a:rPr lang="pt-BR" sz="2900">
                <a:solidFill>
                  <a:schemeClr val="tx1"/>
                </a:solidFill>
              </a:rPr>
              <a:t>="</a:t>
            </a:r>
            <a:r>
              <a:rPr lang="pt-BR" sz="2900" err="1">
                <a:solidFill>
                  <a:schemeClr val="tx1"/>
                </a:solidFill>
              </a:rPr>
              <a:t>rtl</a:t>
            </a:r>
            <a:r>
              <a:rPr lang="pt-BR" sz="2900">
                <a:solidFill>
                  <a:schemeClr val="tx1"/>
                </a:solidFill>
              </a:rPr>
              <a:t>"&gt;</a:t>
            </a:r>
            <a:r>
              <a:rPr lang="pt-BR" sz="2900"/>
              <a:t>Estou aprendendo a criar coisas em HTML</a:t>
            </a:r>
            <a:r>
              <a:rPr lang="pt-BR" sz="2900">
                <a:solidFill>
                  <a:schemeClr val="tx1"/>
                </a:solidFill>
              </a:rPr>
              <a:t>&lt;/</a:t>
            </a:r>
            <a:r>
              <a:rPr lang="pt-BR" sz="2900" err="1">
                <a:solidFill>
                  <a:schemeClr val="tx1"/>
                </a:solidFill>
              </a:rPr>
              <a:t>bdo</a:t>
            </a:r>
            <a:r>
              <a:rPr lang="pt-BR" sz="29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sz="29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25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C3CE9-65A3-9A37-18B8-A660A4F7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C45BD3-5E80-DD17-EA6A-68D0AE4B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&lt;!- Tudo colocado aqui dentro será ignorado pela máquina, e você poderá descrever o código para futuras consultas ou manutenção </a:t>
            </a:r>
            <a:r>
              <a:rPr lang="pt-BR">
                <a:sym typeface="Wingdings" panose="05000000000000000000" pitchFamily="2" charset="2"/>
              </a:rPr>
              <a:t>--&gt;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6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, Linha do tempo&#10;&#10;Descrição gerada automaticamente">
            <a:extLst>
              <a:ext uri="{FF2B5EF4-FFF2-40B4-BE49-F238E27FC236}">
                <a16:creationId xmlns:a16="http://schemas.microsoft.com/office/drawing/2014/main" id="{0836C432-4390-FA1E-B51A-FDAE602C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4" y="791473"/>
            <a:ext cx="10352955" cy="442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61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OL, UL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3351938" cy="4351338"/>
          </a:xfrm>
        </p:spPr>
        <p:txBody>
          <a:bodyPr/>
          <a:lstStyle/>
          <a:p>
            <a:r>
              <a:rPr lang="pt-BR"/>
              <a:t>Lista Ordenada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08E803-B4EB-5BF3-FB15-204249BBB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5" y="1876425"/>
            <a:ext cx="3571875" cy="31051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CDD0309-18CD-3C77-CEEF-7A32E5298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338" y="1876425"/>
            <a:ext cx="4895850" cy="2305050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7A405AC-97DF-DF7B-C591-80F76A6A3B0B}"/>
              </a:ext>
            </a:extLst>
          </p:cNvPr>
          <p:cNvSpPr txBox="1">
            <a:spLocks/>
          </p:cNvSpPr>
          <p:nvPr/>
        </p:nvSpPr>
        <p:spPr>
          <a:xfrm>
            <a:off x="5170430" y="1291053"/>
            <a:ext cx="38652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Lista Não Ordenada</a:t>
            </a:r>
          </a:p>
        </p:txBody>
      </p:sp>
    </p:spTree>
    <p:extLst>
      <p:ext uri="{BB962C8B-B14F-4D97-AF65-F5344CB8AC3E}">
        <p14:creationId xmlns:p14="http://schemas.microsoft.com/office/powerpoint/2010/main" val="390237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128DD-A3F6-C0FB-0C7C-2E4B0E17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Listas Mistas e de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5D533-F086-B178-DFA0-69C7899AD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059560"/>
            <a:ext cx="2678169" cy="576735"/>
          </a:xfrm>
        </p:spPr>
        <p:txBody>
          <a:bodyPr/>
          <a:lstStyle/>
          <a:p>
            <a:r>
              <a:rPr lang="pt-BR"/>
              <a:t>Listas Mistas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F9AADE-D9D5-6A3F-8691-11326D15D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95" y="1517385"/>
            <a:ext cx="3814468" cy="5038136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18DB8B1-5373-B5E3-9289-0103CFABB2F4}"/>
              </a:ext>
            </a:extLst>
          </p:cNvPr>
          <p:cNvSpPr txBox="1">
            <a:spLocks/>
          </p:cNvSpPr>
          <p:nvPr/>
        </p:nvSpPr>
        <p:spPr>
          <a:xfrm>
            <a:off x="4449857" y="1083213"/>
            <a:ext cx="3490985" cy="5767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Listas de Definições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3C05443-1BFE-665D-8BC7-7AA9F8FCB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858" y="1517385"/>
            <a:ext cx="7285218" cy="1731141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D85CFBC-140C-0D95-63C9-17A884097858}"/>
              </a:ext>
            </a:extLst>
          </p:cNvPr>
          <p:cNvSpPr txBox="1">
            <a:spLocks/>
          </p:cNvSpPr>
          <p:nvPr/>
        </p:nvSpPr>
        <p:spPr>
          <a:xfrm>
            <a:off x="4449857" y="3839916"/>
            <a:ext cx="3490985" cy="57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sz="2600" dirty="0"/>
              <a:t>Dividir a lista:</a:t>
            </a:r>
          </a:p>
          <a:p>
            <a:pPr marL="0" indent="0">
              <a:buNone/>
            </a:pPr>
            <a:r>
              <a:rPr lang="pt-BR" sz="1600" dirty="0"/>
              <a:t>    Comando </a:t>
            </a:r>
            <a:r>
              <a:rPr lang="pt-BR" sz="1600" dirty="0" err="1"/>
              <a:t>Columns</a:t>
            </a:r>
            <a:r>
              <a:rPr lang="pt-BR" sz="1600" dirty="0"/>
              <a:t>: 2;</a:t>
            </a:r>
          </a:p>
        </p:txBody>
      </p:sp>
    </p:spTree>
    <p:extLst>
      <p:ext uri="{BB962C8B-B14F-4D97-AF65-F5344CB8AC3E}">
        <p14:creationId xmlns:p14="http://schemas.microsoft.com/office/powerpoint/2010/main" val="267357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externos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100551"/>
            <a:ext cx="11023406" cy="5342499"/>
          </a:xfrm>
        </p:spPr>
        <p:txBody>
          <a:bodyPr>
            <a:normAutofit fontScale="85000" lnSpcReduction="20000"/>
          </a:bodyPr>
          <a:lstStyle/>
          <a:p>
            <a:r>
              <a:rPr lang="pt-BR"/>
              <a:t>&lt;p&gt;Você pode acessar o site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https://www.globo.com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target="</a:t>
            </a:r>
            <a:r>
              <a:rPr lang="pt-BR"/>
              <a:t>_</a:t>
            </a:r>
            <a:r>
              <a:rPr lang="pt-BR" err="1"/>
              <a:t>blank</a:t>
            </a:r>
            <a:r>
              <a:rPr lang="pt-BR" b="1"/>
              <a:t>"</a:t>
            </a:r>
            <a:r>
              <a:rPr lang="pt-BR"/>
              <a:t>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external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>
                <a:solidFill>
                  <a:schemeClr val="tx1">
                    <a:lumMod val="95000"/>
                    <a:lumOff val="5000"/>
                  </a:schemeClr>
                </a:solidFill>
              </a:rPr>
              <a:t>&gt;</a:t>
            </a:r>
            <a:r>
              <a:rPr lang="pt-BR"/>
              <a:t>clicando aqui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endParaRPr lang="pt-BR"/>
          </a:p>
          <a:p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Target: </a:t>
            </a:r>
          </a:p>
          <a:p>
            <a:pPr marL="0" indent="0">
              <a:buNone/>
            </a:pPr>
            <a:r>
              <a:rPr lang="pt-BR" b="1"/>
              <a:t>_</a:t>
            </a:r>
            <a:r>
              <a:rPr lang="pt-BR" b="1" err="1"/>
              <a:t>blank</a:t>
            </a:r>
            <a:r>
              <a:rPr lang="pt-BR" b="1"/>
              <a:t> </a:t>
            </a:r>
            <a:r>
              <a:rPr lang="pt-BR"/>
              <a:t>vai abrir o link em uma nova janela em branco</a:t>
            </a:r>
          </a:p>
          <a:p>
            <a:pPr marL="0" indent="0">
              <a:buNone/>
            </a:pPr>
            <a:r>
              <a:rPr lang="pt-BR" b="1"/>
              <a:t>_self </a:t>
            </a:r>
            <a:r>
              <a:rPr lang="pt-BR"/>
              <a:t>vai abrir o link na janela ou frame atual (padrão)</a:t>
            </a:r>
          </a:p>
          <a:p>
            <a:endParaRPr lang="pt-BR"/>
          </a:p>
          <a:p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</a:p>
          <a:p>
            <a:pPr marL="0" indent="0">
              <a:buNone/>
            </a:pPr>
            <a:r>
              <a:rPr lang="pt-BR" b="1" err="1"/>
              <a:t>external</a:t>
            </a:r>
            <a:r>
              <a:rPr lang="pt-BR" b="1"/>
              <a:t> </a:t>
            </a:r>
            <a:r>
              <a:rPr lang="pt-BR"/>
              <a:t>explica para o Google que o link clicado é um link externo</a:t>
            </a:r>
          </a:p>
          <a:p>
            <a:pPr marL="0" indent="0">
              <a:buNone/>
            </a:pPr>
            <a:r>
              <a:rPr lang="pt-BR" b="1" err="1"/>
              <a:t>next</a:t>
            </a:r>
            <a:r>
              <a:rPr lang="pt-BR" b="1"/>
              <a:t> </a:t>
            </a:r>
            <a:r>
              <a:rPr lang="pt-BR"/>
              <a:t>explica para o Google que o link clicado é uma navegação para uma próxima página;</a:t>
            </a:r>
          </a:p>
          <a:p>
            <a:pPr marL="0" indent="0">
              <a:buNone/>
            </a:pPr>
            <a:r>
              <a:rPr lang="pt-BR" b="1"/>
              <a:t>prev</a:t>
            </a:r>
            <a:r>
              <a:rPr lang="pt-BR"/>
              <a:t> explica para o Google que o link clicado é uma navegação para página anterior</a:t>
            </a:r>
          </a:p>
          <a:p>
            <a:pPr marL="0" indent="0">
              <a:buNone/>
            </a:pPr>
            <a:r>
              <a:rPr lang="pt-BR" b="1" err="1"/>
              <a:t>nofollow</a:t>
            </a:r>
            <a:r>
              <a:rPr lang="pt-BR" b="1"/>
              <a:t> </a:t>
            </a:r>
            <a:r>
              <a:rPr lang="pt-BR"/>
              <a:t>explica para o Google que o link é de uma página externa, mas que você não a recomenda;</a:t>
            </a:r>
          </a:p>
        </p:txBody>
      </p:sp>
    </p:spTree>
    <p:extLst>
      <p:ext uri="{BB962C8B-B14F-4D97-AF65-F5344CB8AC3E}">
        <p14:creationId xmlns:p14="http://schemas.microsoft.com/office/powerpoint/2010/main" val="220543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6669-D008-1B20-4180-46AB0681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Internos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57C59-B6F1-3202-6765-B2924F968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&lt;p&gt;Esta é a primeira página do site. Se você quiser, pode acessar também a minha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pag002.html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next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target="</a:t>
            </a:r>
            <a:r>
              <a:rPr lang="pt-BR"/>
              <a:t>_self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&gt;segunda página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r>
              <a:rPr lang="pt-BR"/>
              <a:t>    &lt;p&gt;Você também pode acessar a nossa 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noticias/pag003.html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rel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next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target="</a:t>
            </a:r>
            <a:r>
              <a:rPr lang="pt-BR"/>
              <a:t>_self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</a:t>
            </a:r>
            <a:r>
              <a:rPr lang="pt-BR"/>
              <a:t>&gt;página de notícias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&lt;/p&gt;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88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F916C-315E-2093-ACD5-B7E1F22D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Links para Download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452C57-C05F-7016-467F-53285A26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&lt;</a:t>
            </a:r>
            <a:r>
              <a:rPr lang="pt-BR" err="1"/>
              <a:t>ul</a:t>
            </a:r>
            <a:r>
              <a:rPr lang="pt-BR"/>
              <a:t>&gt;</a:t>
            </a:r>
          </a:p>
          <a:p>
            <a:r>
              <a:rPr lang="pt-BR"/>
              <a:t>        &lt;li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&gt;&lt;a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livro/meulivro.pdf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download="</a:t>
            </a:r>
            <a:r>
              <a:rPr lang="pt-BR"/>
              <a:t>meulivro.pdf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application</a:t>
            </a:r>
            <a:r>
              <a:rPr lang="pt-BR"/>
              <a:t>/</a:t>
            </a:r>
            <a:r>
              <a:rPr lang="pt-BR" err="1"/>
              <a:t>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"&gt;</a:t>
            </a:r>
            <a:r>
              <a:rPr lang="pt-BR"/>
              <a:t>Baixar o livro em PDF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&lt;/li&gt;</a:t>
            </a:r>
          </a:p>
          <a:p>
            <a:r>
              <a:rPr lang="pt-BR"/>
              <a:t>        &lt;li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&gt;&lt;a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href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/>
              <a:t>livro/meulivro.zip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download="</a:t>
            </a:r>
            <a:r>
              <a:rPr lang="pt-BR"/>
              <a:t>meulivro.zip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 </a:t>
            </a:r>
            <a:r>
              <a:rPr lang="pt-BR" b="1" err="1">
                <a:solidFill>
                  <a:schemeClr val="tx1">
                    <a:lumMod val="95000"/>
                    <a:lumOff val="5000"/>
                  </a:schemeClr>
                </a:solidFill>
              </a:rPr>
              <a:t>type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="</a:t>
            </a:r>
            <a:r>
              <a:rPr lang="pt-BR" err="1"/>
              <a:t>application</a:t>
            </a:r>
            <a:r>
              <a:rPr lang="pt-BR"/>
              <a:t>/zip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"&gt;</a:t>
            </a:r>
            <a:r>
              <a:rPr lang="pt-BR"/>
              <a:t>Livro compactado em ZIP</a:t>
            </a:r>
            <a:r>
              <a:rPr lang="pt-BR" b="1">
                <a:solidFill>
                  <a:schemeClr val="tx1">
                    <a:lumMod val="95000"/>
                    <a:lumOff val="5000"/>
                  </a:schemeClr>
                </a:solidFill>
              </a:rPr>
              <a:t>&lt;/a&gt;</a:t>
            </a:r>
            <a:r>
              <a:rPr lang="pt-BR"/>
              <a:t>&lt;/li&gt;</a:t>
            </a:r>
          </a:p>
          <a:p>
            <a:r>
              <a:rPr lang="pt-BR"/>
              <a:t>    &lt;/</a:t>
            </a:r>
            <a:r>
              <a:rPr lang="pt-BR" err="1"/>
              <a:t>ul</a:t>
            </a:r>
            <a:r>
              <a:rPr lang="pt-BR"/>
              <a:t>&gt;</a:t>
            </a:r>
          </a:p>
          <a:p>
            <a:endParaRPr lang="pt-BR"/>
          </a:p>
          <a:p>
            <a:r>
              <a:rPr lang="pt-BR"/>
              <a:t>Para consultar outras medias </a:t>
            </a:r>
            <a:r>
              <a:rPr lang="pt-BR" err="1"/>
              <a:t>types</a:t>
            </a:r>
            <a:r>
              <a:rPr lang="pt-BR"/>
              <a:t>:	</a:t>
            </a:r>
          </a:p>
          <a:p>
            <a:pPr marL="0" indent="0">
              <a:buNone/>
            </a:pPr>
            <a:r>
              <a:rPr lang="pt-BR"/>
              <a:t>https://www.iana.org/assignments/media-types/media-types.xhtml 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56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Imagens dinâmicas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2905247"/>
            <a:ext cx="11705493" cy="2766349"/>
          </a:xfrm>
        </p:spPr>
        <p:txBody>
          <a:bodyPr>
            <a:normAutofit fontScale="77500" lnSpcReduction="20000"/>
          </a:bodyPr>
          <a:lstStyle/>
          <a:p>
            <a:r>
              <a:rPr lang="pt-BR" sz="3000" b="1"/>
              <a:t>&lt;</a:t>
            </a:r>
            <a:r>
              <a:rPr lang="pt-BR" sz="3000" b="1" err="1"/>
              <a:t>picture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r>
              <a:rPr lang="pt-BR" sz="3000"/>
              <a:t>      </a:t>
            </a:r>
            <a:r>
              <a:rPr lang="pt-BR" sz="3000" b="1"/>
              <a:t>&lt;</a:t>
            </a:r>
            <a:r>
              <a:rPr lang="pt-BR" sz="3000" b="1" err="1"/>
              <a:t>source</a:t>
            </a:r>
            <a:r>
              <a:rPr lang="pt-BR" sz="3000" b="1"/>
              <a:t> media="(</a:t>
            </a:r>
            <a:r>
              <a:rPr lang="pt-BR" sz="3000" err="1"/>
              <a:t>max-width</a:t>
            </a:r>
            <a:r>
              <a:rPr lang="pt-BR" sz="3000"/>
              <a:t>: 750px)" </a:t>
            </a:r>
            <a:r>
              <a:rPr lang="pt-BR" sz="3000" b="1" err="1"/>
              <a:t>srcset</a:t>
            </a:r>
            <a:r>
              <a:rPr lang="pt-BR" sz="3000" b="1"/>
              <a:t>=</a:t>
            </a:r>
            <a:r>
              <a:rPr lang="pt-BR" sz="3000"/>
              <a:t>“...........png" </a:t>
            </a:r>
            <a:r>
              <a:rPr lang="pt-BR" sz="3000" b="1" err="1"/>
              <a:t>type</a:t>
            </a:r>
            <a:r>
              <a:rPr lang="pt-BR" sz="3000" b="1"/>
              <a:t>=</a:t>
            </a:r>
            <a:r>
              <a:rPr lang="pt-BR" sz="3000"/>
              <a:t>"</a:t>
            </a:r>
            <a:r>
              <a:rPr lang="pt-BR" sz="3000" err="1"/>
              <a:t>image</a:t>
            </a:r>
            <a:r>
              <a:rPr lang="pt-BR" sz="3000"/>
              <a:t>/png"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endParaRPr lang="pt-BR" sz="3000"/>
          </a:p>
          <a:p>
            <a:pPr marL="0" indent="0">
              <a:buNone/>
            </a:pPr>
            <a:r>
              <a:rPr lang="pt-BR" sz="3000"/>
              <a:t>      </a:t>
            </a:r>
            <a:r>
              <a:rPr lang="pt-BR" sz="3000" b="1"/>
              <a:t>&lt;</a:t>
            </a:r>
            <a:r>
              <a:rPr lang="pt-BR" sz="3000" b="1" err="1"/>
              <a:t>source</a:t>
            </a:r>
            <a:r>
              <a:rPr lang="pt-BR" sz="3000" b="1"/>
              <a:t> media="(</a:t>
            </a:r>
            <a:r>
              <a:rPr lang="pt-BR" sz="3000" err="1"/>
              <a:t>max-width</a:t>
            </a:r>
            <a:r>
              <a:rPr lang="pt-BR" sz="3000"/>
              <a:t>: 1050px)" </a:t>
            </a:r>
            <a:r>
              <a:rPr lang="pt-BR" sz="3000" b="1" err="1"/>
              <a:t>srcset</a:t>
            </a:r>
            <a:r>
              <a:rPr lang="pt-BR" sz="3000" b="1"/>
              <a:t>=</a:t>
            </a:r>
            <a:r>
              <a:rPr lang="pt-BR" sz="3000"/>
              <a:t>“.........png" </a:t>
            </a:r>
            <a:r>
              <a:rPr lang="pt-BR" sz="3000" b="1" err="1"/>
              <a:t>type</a:t>
            </a:r>
            <a:r>
              <a:rPr lang="pt-BR" sz="3000" b="1"/>
              <a:t>=</a:t>
            </a:r>
            <a:r>
              <a:rPr lang="pt-BR" sz="3000"/>
              <a:t>"</a:t>
            </a:r>
            <a:r>
              <a:rPr lang="pt-BR" sz="3000" err="1"/>
              <a:t>image</a:t>
            </a:r>
            <a:r>
              <a:rPr lang="pt-BR" sz="3000"/>
              <a:t>/png"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endParaRPr lang="pt-BR" sz="3000"/>
          </a:p>
          <a:p>
            <a:pPr marL="0" indent="0">
              <a:buNone/>
            </a:pPr>
            <a:r>
              <a:rPr lang="pt-BR" sz="3000"/>
              <a:t>        </a:t>
            </a:r>
            <a:r>
              <a:rPr lang="pt-BR" sz="3000" b="1"/>
              <a:t>&lt;</a:t>
            </a:r>
            <a:r>
              <a:rPr lang="pt-BR" sz="3000" b="1" err="1"/>
              <a:t>img</a:t>
            </a:r>
            <a:r>
              <a:rPr lang="pt-BR" sz="3000" b="1"/>
              <a:t> </a:t>
            </a:r>
            <a:r>
              <a:rPr lang="pt-BR" sz="3000" b="1" err="1"/>
              <a:t>src</a:t>
            </a:r>
            <a:r>
              <a:rPr lang="pt-BR" sz="3000" b="1"/>
              <a:t>="</a:t>
            </a:r>
            <a:r>
              <a:rPr lang="pt-BR" sz="3000"/>
              <a:t>imagens/foto-g.png" </a:t>
            </a:r>
            <a:r>
              <a:rPr lang="pt-BR" sz="3000" err="1"/>
              <a:t>alt</a:t>
            </a:r>
            <a:r>
              <a:rPr lang="pt-BR" sz="3000"/>
              <a:t>="Imagem flexível"</a:t>
            </a:r>
            <a:r>
              <a:rPr lang="pt-BR" sz="3000" b="1"/>
              <a:t>&gt;</a:t>
            </a:r>
          </a:p>
          <a:p>
            <a:pPr marL="0" indent="0">
              <a:buNone/>
            </a:pPr>
            <a:r>
              <a:rPr lang="pt-BR" sz="3000" b="1"/>
              <a:t>&lt;/</a:t>
            </a:r>
            <a:r>
              <a:rPr lang="pt-BR" sz="3000" b="1" err="1"/>
              <a:t>picture</a:t>
            </a:r>
            <a:r>
              <a:rPr lang="pt-BR" sz="3000" b="1"/>
              <a:t>&gt;</a:t>
            </a:r>
          </a:p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C80C08-4C8B-A48E-D2C5-6457ED0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1406800"/>
            <a:ext cx="8982717" cy="127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6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Audios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/>
              <a:t>&lt;</a:t>
            </a:r>
            <a:r>
              <a:rPr lang="pt-BR" b="1" err="1"/>
              <a:t>audio</a:t>
            </a:r>
            <a:r>
              <a:rPr lang="pt-BR" b="1"/>
              <a:t> </a:t>
            </a:r>
            <a:r>
              <a:rPr lang="pt-BR" b="1" err="1"/>
              <a:t>preload</a:t>
            </a:r>
            <a:r>
              <a:rPr lang="pt-BR" b="1"/>
              <a:t>=“</a:t>
            </a:r>
            <a:r>
              <a:rPr lang="pt-BR" err="1"/>
              <a:t>metadata</a:t>
            </a:r>
            <a:r>
              <a:rPr lang="pt-BR"/>
              <a:t>” </a:t>
            </a:r>
            <a:r>
              <a:rPr lang="pt-BR" err="1"/>
              <a:t>controls</a:t>
            </a:r>
            <a:r>
              <a:rPr lang="pt-BR"/>
              <a:t> </a:t>
            </a:r>
            <a:r>
              <a:rPr lang="pt-BR" err="1"/>
              <a:t>autoplay</a:t>
            </a:r>
            <a:r>
              <a:rPr lang="pt-BR"/>
              <a:t> loop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enderecodoaudio.mp3” </a:t>
            </a:r>
            <a:r>
              <a:rPr lang="pt-BR" err="1"/>
              <a:t>type</a:t>
            </a:r>
            <a:r>
              <a:rPr lang="pt-BR"/>
              <a:t>=“</a:t>
            </a:r>
            <a:r>
              <a:rPr lang="pt-BR" err="1"/>
              <a:t>audio</a:t>
            </a:r>
            <a:r>
              <a:rPr lang="pt-BR"/>
              <a:t>/</a:t>
            </a:r>
            <a:r>
              <a:rPr lang="pt-BR" err="1"/>
              <a:t>mpeg</a:t>
            </a:r>
            <a:r>
              <a:rPr lang="pt-BR" b="1"/>
              <a:t>”&gt;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enderecodoaudio.ogg” </a:t>
            </a:r>
            <a:r>
              <a:rPr lang="pt-BR" err="1"/>
              <a:t>type</a:t>
            </a:r>
            <a:r>
              <a:rPr lang="pt-BR"/>
              <a:t>=“áudio/</a:t>
            </a:r>
            <a:r>
              <a:rPr lang="pt-BR" err="1"/>
              <a:t>ogg</a:t>
            </a:r>
            <a:r>
              <a:rPr lang="pt-BR"/>
              <a:t>”&gt;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=“</a:t>
            </a:r>
            <a:r>
              <a:rPr lang="pt-BR"/>
              <a:t>enderecodoaudio.wav” </a:t>
            </a:r>
            <a:r>
              <a:rPr lang="pt-BR" err="1"/>
              <a:t>type</a:t>
            </a:r>
            <a:r>
              <a:rPr lang="pt-BR"/>
              <a:t>=“áudio/</a:t>
            </a:r>
            <a:r>
              <a:rPr lang="pt-BR" err="1"/>
              <a:t>wav</a:t>
            </a:r>
            <a:r>
              <a:rPr lang="pt-BR" b="1"/>
              <a:t>”&gt;</a:t>
            </a:r>
          </a:p>
          <a:p>
            <a:pPr marL="457200" lvl="1" indent="0">
              <a:buNone/>
            </a:pPr>
            <a:endParaRPr lang="pt-BR" b="1"/>
          </a:p>
          <a:p>
            <a:pPr marL="457200" lvl="1" indent="0">
              <a:buNone/>
            </a:pPr>
            <a:r>
              <a:rPr lang="pt-BR" b="1"/>
              <a:t>&lt;p&gt;</a:t>
            </a:r>
            <a:r>
              <a:rPr lang="pt-BR"/>
              <a:t>Infelizmente seu navegador não consegue reproduzir o áudio.</a:t>
            </a:r>
          </a:p>
          <a:p>
            <a:pPr marL="457200" lvl="1" indent="0">
              <a:buNone/>
            </a:pPr>
            <a:r>
              <a:rPr lang="pt-BR" b="1"/>
              <a:t>&lt;a</a:t>
            </a:r>
            <a:r>
              <a:rPr lang="pt-BR"/>
              <a:t> </a:t>
            </a:r>
            <a:r>
              <a:rPr lang="pt-BR" err="1"/>
              <a:t>href</a:t>
            </a:r>
            <a:r>
              <a:rPr lang="pt-BR"/>
              <a:t>=“mídia/.....mp3”&gt;Clique aqui para baixar o arquivo MP3</a:t>
            </a:r>
            <a:r>
              <a:rPr lang="pt-BR" b="1"/>
              <a:t>&lt;/a&gt;&lt;/p&gt;</a:t>
            </a:r>
          </a:p>
          <a:p>
            <a:pPr marL="457200" lvl="1" indent="0">
              <a:buNone/>
            </a:pPr>
            <a:r>
              <a:rPr lang="pt-BR" b="1"/>
              <a:t>&lt;/áudio&gt;</a:t>
            </a:r>
          </a:p>
          <a:p>
            <a:pPr marL="457200" lvl="1" indent="0">
              <a:buNone/>
            </a:pPr>
            <a:endParaRPr lang="pt-BR" b="1"/>
          </a:p>
          <a:p>
            <a:pPr marL="457200" lvl="1" indent="0">
              <a:buNone/>
            </a:pPr>
            <a:r>
              <a:rPr lang="pt-BR" b="1" err="1"/>
              <a:t>metadata</a:t>
            </a:r>
            <a:r>
              <a:rPr lang="pt-BR"/>
              <a:t> vai carregar apenas as informações sobre o arquivo (tamanho, tempo, informações de direitos, </a:t>
            </a:r>
            <a:r>
              <a:rPr lang="pt-BR" err="1"/>
              <a:t>etc</a:t>
            </a:r>
            <a:r>
              <a:rPr lang="pt-BR"/>
              <a:t>) </a:t>
            </a:r>
          </a:p>
          <a:p>
            <a:pPr marL="457200" lvl="1" indent="0">
              <a:buNone/>
            </a:pPr>
            <a:r>
              <a:rPr lang="pt-BR" b="1" err="1"/>
              <a:t>none</a:t>
            </a:r>
            <a:r>
              <a:rPr lang="pt-BR"/>
              <a:t> não vai carregar absolutamente nada até que o usuário clique no botão play ou um script inicie a reprodução </a:t>
            </a:r>
          </a:p>
          <a:p>
            <a:pPr marL="457200" lvl="1" indent="0">
              <a:buNone/>
            </a:pPr>
            <a:r>
              <a:rPr lang="pt-BR" b="1"/>
              <a:t>auto</a:t>
            </a:r>
            <a:r>
              <a:rPr lang="pt-BR"/>
              <a:t> (padrão) vai carregar o arquivo de áudio inteiro assim que a página for carregada, mesmo que o usuário nunca aperte o play</a:t>
            </a:r>
            <a:endParaRPr lang="pt-BR" b="1"/>
          </a:p>
          <a:p>
            <a:pPr marL="457200" lvl="1" indent="0">
              <a:buNone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330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Vídeos hospedados internamente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/>
              <a:t>&lt;vídeo</a:t>
            </a:r>
            <a:r>
              <a:rPr lang="pt-BR"/>
              <a:t> </a:t>
            </a:r>
            <a:r>
              <a:rPr lang="pt-BR" b="1" err="1"/>
              <a:t>width</a:t>
            </a:r>
            <a:r>
              <a:rPr lang="pt-BR" b="1"/>
              <a:t>=</a:t>
            </a:r>
            <a:r>
              <a:rPr lang="pt-BR"/>
              <a:t>“600” </a:t>
            </a:r>
            <a:r>
              <a:rPr lang="pt-BR" b="1"/>
              <a:t>poster=</a:t>
            </a:r>
            <a:r>
              <a:rPr lang="pt-BR"/>
              <a:t>“nomedoposter.png” </a:t>
            </a:r>
            <a:r>
              <a:rPr lang="pt-BR" b="1" err="1"/>
              <a:t>controls</a:t>
            </a:r>
            <a:r>
              <a:rPr lang="pt-BR" b="1"/>
              <a:t> </a:t>
            </a:r>
            <a:r>
              <a:rPr lang="pt-BR" b="1" err="1"/>
              <a:t>autoplay</a:t>
            </a:r>
            <a:r>
              <a:rPr lang="pt-BR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</a:t>
            </a:r>
            <a:r>
              <a:rPr lang="pt-BR"/>
              <a:t>“</a:t>
            </a:r>
            <a:r>
              <a:rPr lang="pt-BR" err="1"/>
              <a:t>vídeo.webm</a:t>
            </a:r>
            <a:r>
              <a:rPr lang="pt-BR"/>
              <a:t>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</a:t>
            </a:r>
            <a:r>
              <a:rPr lang="pt-BR" err="1"/>
              <a:t>webm</a:t>
            </a:r>
            <a:r>
              <a:rPr lang="pt-BR"/>
              <a:t>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 b="1"/>
              <a:t>=</a:t>
            </a:r>
            <a:r>
              <a:rPr lang="pt-BR"/>
              <a:t>“vídeo.mp4”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vídeo/mp4”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</a:t>
            </a:r>
            <a:r>
              <a:rPr lang="pt-BR" b="1" err="1"/>
              <a:t>source</a:t>
            </a:r>
            <a:r>
              <a:rPr lang="pt-BR" b="1"/>
              <a:t> </a:t>
            </a:r>
            <a:r>
              <a:rPr lang="pt-BR" b="1" err="1"/>
              <a:t>src</a:t>
            </a:r>
            <a:r>
              <a:rPr lang="pt-BR"/>
              <a:t>=“</a:t>
            </a:r>
            <a:r>
              <a:rPr lang="pt-BR" err="1"/>
              <a:t>vídeo.ogv</a:t>
            </a:r>
            <a:r>
              <a:rPr lang="pt-BR"/>
              <a:t>” </a:t>
            </a:r>
            <a:r>
              <a:rPr lang="pt-BR" b="1" err="1"/>
              <a:t>type</a:t>
            </a:r>
            <a:r>
              <a:rPr lang="pt-BR" b="1"/>
              <a:t>=“</a:t>
            </a:r>
            <a:r>
              <a:rPr lang="pt-BR"/>
              <a:t>vídeo/</a:t>
            </a:r>
            <a:r>
              <a:rPr lang="pt-BR" err="1"/>
              <a:t>ogg</a:t>
            </a:r>
            <a:r>
              <a:rPr lang="pt-BR"/>
              <a:t>”</a:t>
            </a:r>
            <a:r>
              <a:rPr lang="pt-BR" b="1"/>
              <a:t>&gt;</a:t>
            </a:r>
          </a:p>
          <a:p>
            <a:pPr marL="457200" lvl="1" indent="0">
              <a:buNone/>
            </a:pPr>
            <a:r>
              <a:rPr lang="pt-BR" b="1"/>
              <a:t>&lt;p&gt;</a:t>
            </a:r>
            <a:r>
              <a:rPr lang="pt-BR"/>
              <a:t>Infelizmente seu navegador não conseguiu carregar o vídeo</a:t>
            </a:r>
            <a:r>
              <a:rPr lang="pt-BR" b="1"/>
              <a:t>.&lt;/p&gt;</a:t>
            </a:r>
          </a:p>
          <a:p>
            <a:pPr marL="0" indent="0">
              <a:buNone/>
            </a:pPr>
            <a:r>
              <a:rPr lang="pt-BR" b="1"/>
              <a:t>&lt;/vídeo&gt;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5DEB19-C56A-E600-F571-310CF3746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4228183"/>
            <a:ext cx="4995363" cy="2232776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CB5F4F2-83CC-3BB8-D1BB-1E093D92FD44}"/>
              </a:ext>
            </a:extLst>
          </p:cNvPr>
          <p:cNvSpPr txBox="1">
            <a:spLocks/>
          </p:cNvSpPr>
          <p:nvPr/>
        </p:nvSpPr>
        <p:spPr>
          <a:xfrm>
            <a:off x="5421786" y="5213009"/>
            <a:ext cx="6770213" cy="85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pt-BR"/>
              <a:t>Vídeos hospedados externamente</a:t>
            </a:r>
          </a:p>
        </p:txBody>
      </p:sp>
    </p:spTree>
    <p:extLst>
      <p:ext uri="{BB962C8B-B14F-4D97-AF65-F5344CB8AC3E}">
        <p14:creationId xmlns:p14="http://schemas.microsoft.com/office/powerpoint/2010/main" val="1639805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</a:t>
            </a:r>
            <a:r>
              <a:rPr lang="pt-BR" err="1"/>
              <a:t>Inline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lightskyblue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Arial,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20px;"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dodgerblue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1.5em;"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darkred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1.2em;"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1.1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1.5em; 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dodgerblue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Capítulo 2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36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6978-FCDA-FD70-9A5F-64C3619AA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Alguns parâmetros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4380E-A8F4-245E-8B1B-30EEFF062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lightskyblue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Arial,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20px;</a:t>
            </a:r>
          </a:p>
          <a:p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mediumblue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text-align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justify</a:t>
            </a:r>
            <a:r>
              <a:rPr lang="pt-BR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  <a:endParaRPr lang="pt-BR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text-decoration</a:t>
            </a:r>
            <a:r>
              <a:rPr lang="pt-BR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underline</a:t>
            </a:r>
            <a:endParaRPr lang="pt-BR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60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HTML (</a:t>
            </a:r>
            <a:r>
              <a:rPr lang="pt-BR" err="1"/>
              <a:t>HyperText</a:t>
            </a:r>
            <a:r>
              <a:rPr lang="pt-BR"/>
              <a:t> </a:t>
            </a:r>
            <a:r>
              <a:rPr lang="pt-BR" err="1"/>
              <a:t>Markup</a:t>
            </a:r>
            <a:r>
              <a:rPr lang="pt-BR"/>
              <a:t> </a:t>
            </a:r>
            <a:r>
              <a:rPr lang="pt-BR" err="1"/>
              <a:t>Language</a:t>
            </a:r>
            <a:r>
              <a:rPr lang="pt-BR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Guerra Fria: Estados Unidos x Rússia (1969) </a:t>
            </a:r>
          </a:p>
          <a:p>
            <a:r>
              <a:rPr lang="pt-BR"/>
              <a:t>Estados Unidos &gt; </a:t>
            </a:r>
            <a:r>
              <a:rPr lang="pt-BR" err="1"/>
              <a:t>Darpa</a:t>
            </a:r>
            <a:endParaRPr lang="pt-BR"/>
          </a:p>
          <a:p>
            <a:r>
              <a:rPr lang="pt-BR" err="1"/>
              <a:t>Arpanet</a:t>
            </a:r>
            <a:r>
              <a:rPr lang="pt-BR"/>
              <a:t> &gt; Dwight </a:t>
            </a:r>
            <a:r>
              <a:rPr lang="pt-BR" err="1"/>
              <a:t>Eisenhower</a:t>
            </a:r>
            <a:endParaRPr lang="pt-BR"/>
          </a:p>
          <a:p>
            <a:r>
              <a:rPr lang="pt-BR"/>
              <a:t>Protocolo NCP (Comunicação unilateral)</a:t>
            </a:r>
          </a:p>
          <a:p>
            <a:r>
              <a:rPr lang="pt-BR"/>
              <a:t>Protocolo TCP &gt; Bob Kahn (1972)</a:t>
            </a:r>
          </a:p>
          <a:p>
            <a:r>
              <a:rPr lang="pt-BR"/>
              <a:t>Protocolo IP &gt; </a:t>
            </a:r>
            <a:r>
              <a:rPr lang="pt-BR" err="1"/>
              <a:t>Vint</a:t>
            </a:r>
            <a:r>
              <a:rPr lang="pt-BR"/>
              <a:t> </a:t>
            </a:r>
            <a:r>
              <a:rPr lang="pt-BR" err="1"/>
              <a:t>Cert</a:t>
            </a:r>
            <a:r>
              <a:rPr lang="pt-BR"/>
              <a:t> (1972)</a:t>
            </a:r>
          </a:p>
          <a:p>
            <a:r>
              <a:rPr lang="pt-BR"/>
              <a:t>Primeira comunicação via satélite (1977)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ED1A-6707-A190-9F50-79B4F3A1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CSS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01FD2-BF59-DFF2-A693-C141EDC1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94" y="1291052"/>
            <a:ext cx="11705493" cy="5452648"/>
          </a:xfrm>
        </p:spPr>
        <p:txBody>
          <a:bodyPr>
            <a:normAutofit fontScale="77500" lnSpcReduction="20000"/>
          </a:bodyPr>
          <a:lstStyle/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Estilos Locais / Internos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lightsteelblue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b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h1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darkblue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lightblue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FA534-F041-DFE3-0A73-4D90DB3F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CSS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3B46AD-4356-14FA-0734-7C71123C1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3100"/>
              <a:t>Nas minhas páginas:</a:t>
            </a: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link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stylesheet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"style.css"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head</a:t>
            </a:r>
            <a:r>
              <a:rPr lang="pt-BR" b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sz="3100"/>
              <a:t>Arquivo style.css</a:t>
            </a:r>
          </a:p>
          <a:p>
            <a:r>
              <a:rPr lang="pt-BR" b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@charset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"UTF-8"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lightgoldenrodyellow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185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1249"/>
            <a:ext cx="12023188" cy="858764"/>
          </a:xfrm>
        </p:spPr>
        <p:txBody>
          <a:bodyPr/>
          <a:lstStyle/>
          <a:p>
            <a:r>
              <a:rPr lang="pt-BR"/>
              <a:t>Psicologia das cores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A653FF-F4F8-3F32-5AF9-39577F9B8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2" y="854476"/>
            <a:ext cx="7520788" cy="5990824"/>
          </a:xfrm>
        </p:spPr>
      </p:pic>
    </p:spTree>
    <p:extLst>
      <p:ext uri="{BB962C8B-B14F-4D97-AF65-F5344CB8AC3E}">
        <p14:creationId xmlns:p14="http://schemas.microsoft.com/office/powerpoint/2010/main" val="2824260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5BB5F-D4FF-F84C-ECBD-CE7E64E1A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Círculo Cromático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529658-CA83-9725-4443-AF986E492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758" y="1290638"/>
            <a:ext cx="5371708" cy="4351337"/>
          </a:xfrm>
        </p:spPr>
      </p:pic>
    </p:spTree>
    <p:extLst>
      <p:ext uri="{BB962C8B-B14F-4D97-AF65-F5344CB8AC3E}">
        <p14:creationId xmlns:p14="http://schemas.microsoft.com/office/powerpoint/2010/main" val="2464314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1380E36-E202-A6F4-7EF5-AF7AEDD6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12" y="2090737"/>
            <a:ext cx="4876800" cy="26765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724A15D-B8C0-742B-48FB-7F9C86F17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40" y="2419349"/>
            <a:ext cx="2019300" cy="20193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A8EAE3-57DE-6869-5E3F-8366BAFC8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975" y="2400299"/>
            <a:ext cx="2152650" cy="20383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15DC32C-6A5F-3534-09F0-89CD69B97BB5}"/>
              </a:ext>
            </a:extLst>
          </p:cNvPr>
          <p:cNvSpPr txBox="1"/>
          <p:nvPr/>
        </p:nvSpPr>
        <p:spPr>
          <a:xfrm>
            <a:off x="889000" y="1625600"/>
            <a:ext cx="162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Quentes e frias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2464BAA-9F33-ACFC-8F14-73D6F32DF46F}"/>
              </a:ext>
            </a:extLst>
          </p:cNvPr>
          <p:cNvSpPr txBox="1"/>
          <p:nvPr/>
        </p:nvSpPr>
        <p:spPr>
          <a:xfrm>
            <a:off x="5483220" y="2025649"/>
            <a:ext cx="2371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complementares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F53D4EE-673A-7C8B-80A5-C109F32C3308}"/>
              </a:ext>
            </a:extLst>
          </p:cNvPr>
          <p:cNvSpPr txBox="1"/>
          <p:nvPr/>
        </p:nvSpPr>
        <p:spPr>
          <a:xfrm>
            <a:off x="8711343" y="1952069"/>
            <a:ext cx="16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análogas</a:t>
            </a:r>
          </a:p>
        </p:txBody>
      </p:sp>
    </p:spTree>
    <p:extLst>
      <p:ext uri="{BB962C8B-B14F-4D97-AF65-F5344CB8AC3E}">
        <p14:creationId xmlns:p14="http://schemas.microsoft.com/office/powerpoint/2010/main" val="136195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6D7FA14-9FE0-1059-D142-892199926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2062" y="2798384"/>
            <a:ext cx="2019300" cy="2047875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925A2F4-BAAC-8EAC-D707-E9348210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98384"/>
            <a:ext cx="1981200" cy="2047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6BF8D90-8E53-AA91-4B7C-9D0708855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24" y="2770187"/>
            <a:ext cx="2038350" cy="20288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90EB602-4912-26D5-6221-F49189FD9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8236" y="2784474"/>
            <a:ext cx="1933575" cy="20002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172DD05-1895-920E-D171-C52839B5C529}"/>
              </a:ext>
            </a:extLst>
          </p:cNvPr>
          <p:cNvSpPr txBox="1"/>
          <p:nvPr/>
        </p:nvSpPr>
        <p:spPr>
          <a:xfrm>
            <a:off x="1013991" y="2429052"/>
            <a:ext cx="278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Análogas +1 complementar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FCBA9C2-F27F-750B-7F13-983D60C661E8}"/>
              </a:ext>
            </a:extLst>
          </p:cNvPr>
          <p:cNvSpPr txBox="1"/>
          <p:nvPr/>
        </p:nvSpPr>
        <p:spPr>
          <a:xfrm>
            <a:off x="3710409" y="2445104"/>
            <a:ext cx="231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Análogas relacionadas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95F75E-6211-1A0B-FFC1-7831B1E21AF5}"/>
              </a:ext>
            </a:extLst>
          </p:cNvPr>
          <p:cNvSpPr txBox="1"/>
          <p:nvPr/>
        </p:nvSpPr>
        <p:spPr>
          <a:xfrm>
            <a:off x="6379535" y="2445104"/>
            <a:ext cx="192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Intercaladas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FB3CBC-9DB4-D2B1-F8D0-4AA4CE9B340A}"/>
              </a:ext>
            </a:extLst>
          </p:cNvPr>
          <p:cNvSpPr txBox="1"/>
          <p:nvPr/>
        </p:nvSpPr>
        <p:spPr>
          <a:xfrm>
            <a:off x="8924034" y="2443894"/>
            <a:ext cx="160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Triádicas</a:t>
            </a:r>
          </a:p>
        </p:txBody>
      </p:sp>
    </p:spTree>
    <p:extLst>
      <p:ext uri="{BB962C8B-B14F-4D97-AF65-F5344CB8AC3E}">
        <p14:creationId xmlns:p14="http://schemas.microsoft.com/office/powerpoint/2010/main" val="3194777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17597-A469-031C-FE55-7998EFFB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44562D-816F-C33E-54D7-D15906176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263" y="2428875"/>
            <a:ext cx="1952625" cy="200025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20F032-F8F7-9622-7AA5-E419FBD0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37" y="2428875"/>
            <a:ext cx="1990725" cy="20669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C4E7549-0468-50DE-30CC-3DAB9492D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111" y="2419350"/>
            <a:ext cx="1914525" cy="200977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4C4D1CF-9027-F29C-BC32-5DF7B8585BE6}"/>
              </a:ext>
            </a:extLst>
          </p:cNvPr>
          <p:cNvSpPr txBox="1"/>
          <p:nvPr/>
        </p:nvSpPr>
        <p:spPr>
          <a:xfrm>
            <a:off x="1545506" y="2050018"/>
            <a:ext cx="204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em quadrado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055CE-9001-43AB-8A62-0F1684F408B9}"/>
              </a:ext>
            </a:extLst>
          </p:cNvPr>
          <p:cNvSpPr txBox="1"/>
          <p:nvPr/>
        </p:nvSpPr>
        <p:spPr>
          <a:xfrm>
            <a:off x="5010303" y="2050018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Cores </a:t>
            </a:r>
            <a:r>
              <a:rPr lang="pt-BR" b="1" err="1"/>
              <a:t>tétradicas</a:t>
            </a:r>
            <a:endParaRPr lang="pt-BR" b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12F2E66-8A08-A729-65A5-0B54664376CD}"/>
              </a:ext>
            </a:extLst>
          </p:cNvPr>
          <p:cNvSpPr txBox="1"/>
          <p:nvPr/>
        </p:nvSpPr>
        <p:spPr>
          <a:xfrm>
            <a:off x="8389897" y="2050018"/>
            <a:ext cx="141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/>
              <a:t>Monocromia</a:t>
            </a:r>
          </a:p>
        </p:txBody>
      </p:sp>
    </p:spTree>
    <p:extLst>
      <p:ext uri="{BB962C8B-B14F-4D97-AF65-F5344CB8AC3E}">
        <p14:creationId xmlns:p14="http://schemas.microsoft.com/office/powerpoint/2010/main" val="2349184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Gradiente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AB32F82-0ED9-FEE5-29CD-ED538BBEA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555" y="1285986"/>
            <a:ext cx="5400675" cy="1304925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0A604CB-5B35-7A10-5721-84A56A1D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55" y="3048000"/>
            <a:ext cx="6086475" cy="381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78EB00-1058-A0E0-BD6A-1C97494DA780}"/>
              </a:ext>
            </a:extLst>
          </p:cNvPr>
          <p:cNvSpPr txBox="1"/>
          <p:nvPr/>
        </p:nvSpPr>
        <p:spPr>
          <a:xfrm>
            <a:off x="3738621" y="2060292"/>
            <a:ext cx="116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ou </a:t>
            </a:r>
            <a:r>
              <a:rPr lang="pt-BR" err="1">
                <a:solidFill>
                  <a:schemeClr val="accent6">
                    <a:lumMod val="75000"/>
                  </a:schemeClr>
                </a:solidFill>
              </a:rPr>
              <a:t>to</a:t>
            </a:r>
            <a:r>
              <a:rPr lang="pt-BR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err="1">
                <a:solidFill>
                  <a:schemeClr val="accent6">
                    <a:lumMod val="75000"/>
                  </a:schemeClr>
                </a:solidFill>
              </a:rPr>
              <a:t>right</a:t>
            </a:r>
            <a:endParaRPr lang="pt-BR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209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Capturando cores e outras aplicações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CollorZilla</a:t>
            </a:r>
            <a:endParaRPr lang="pt-BR"/>
          </a:p>
          <a:p>
            <a:r>
              <a:rPr lang="pt-BR"/>
              <a:t>Adobe </a:t>
            </a:r>
            <a:r>
              <a:rPr lang="pt-BR" err="1"/>
              <a:t>Collors</a:t>
            </a:r>
            <a:endParaRPr lang="pt-BR"/>
          </a:p>
          <a:p>
            <a:r>
              <a:rPr lang="pt-BR" err="1"/>
              <a:t>Collors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364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B2279BC-82CB-3E4B-791A-64AF98C0884F}"/>
              </a:ext>
            </a:extLst>
          </p:cNvPr>
          <p:cNvSpPr/>
          <p:nvPr/>
        </p:nvSpPr>
        <p:spPr>
          <a:xfrm>
            <a:off x="1095917" y="502373"/>
            <a:ext cx="4687747" cy="61069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91E82D-4BBC-353B-A9A8-D981C0671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853" y="-20140"/>
            <a:ext cx="2198915" cy="586198"/>
          </a:xfrm>
        </p:spPr>
        <p:txBody>
          <a:bodyPr>
            <a:normAutofit/>
          </a:bodyPr>
          <a:lstStyle/>
          <a:p>
            <a:r>
              <a:rPr lang="pt-BR" sz="3000"/>
              <a:t>Desafio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7053BB1-43EA-2A22-6314-7D0A7170EE65}"/>
              </a:ext>
            </a:extLst>
          </p:cNvPr>
          <p:cNvSpPr/>
          <p:nvPr/>
        </p:nvSpPr>
        <p:spPr>
          <a:xfrm>
            <a:off x="1363508" y="659888"/>
            <a:ext cx="4155311" cy="5718047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20EC6B-2D1C-79AF-C133-8E7D19DDB55C}"/>
              </a:ext>
            </a:extLst>
          </p:cNvPr>
          <p:cNvSpPr txBox="1"/>
          <p:nvPr/>
        </p:nvSpPr>
        <p:spPr>
          <a:xfrm>
            <a:off x="2972597" y="838172"/>
            <a:ext cx="95571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/>
              <a:t>Título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8CAB43-1077-B60F-3CE9-2325EE9E3C51}"/>
              </a:ext>
            </a:extLst>
          </p:cNvPr>
          <p:cNvSpPr txBox="1"/>
          <p:nvPr/>
        </p:nvSpPr>
        <p:spPr>
          <a:xfrm>
            <a:off x="1492161" y="1452755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E9D4D65-17AE-4732-2E0F-3CDB3D6A95AD}"/>
              </a:ext>
            </a:extLst>
          </p:cNvPr>
          <p:cNvSpPr txBox="1"/>
          <p:nvPr/>
        </p:nvSpPr>
        <p:spPr>
          <a:xfrm>
            <a:off x="1492161" y="1776846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38AA390-9D19-0741-8E87-A80A6A7E00B6}"/>
              </a:ext>
            </a:extLst>
          </p:cNvPr>
          <p:cNvSpPr txBox="1"/>
          <p:nvPr/>
        </p:nvSpPr>
        <p:spPr>
          <a:xfrm>
            <a:off x="1492161" y="2781743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8BF5A8-FC21-A34E-91C7-5965B5B57468}"/>
              </a:ext>
            </a:extLst>
          </p:cNvPr>
          <p:cNvSpPr txBox="1"/>
          <p:nvPr/>
        </p:nvSpPr>
        <p:spPr>
          <a:xfrm>
            <a:off x="1492161" y="3105834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E994794-4F73-84DB-F55E-3FD7A6110BAA}"/>
              </a:ext>
            </a:extLst>
          </p:cNvPr>
          <p:cNvSpPr txBox="1"/>
          <p:nvPr/>
        </p:nvSpPr>
        <p:spPr>
          <a:xfrm>
            <a:off x="1492161" y="4110731"/>
            <a:ext cx="1059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Subtítulo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B824A72-0ADF-BA54-6BFD-2026257AB598}"/>
              </a:ext>
            </a:extLst>
          </p:cNvPr>
          <p:cNvSpPr txBox="1"/>
          <p:nvPr/>
        </p:nvSpPr>
        <p:spPr>
          <a:xfrm>
            <a:off x="1492161" y="4434822"/>
            <a:ext cx="391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Texto........................................................</a:t>
            </a:r>
          </a:p>
          <a:p>
            <a:r>
              <a:rPr lang="pt-BR"/>
              <a:t>.................................................................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C9DEFF4-BCD9-A49C-7D90-276C763DAB7F}"/>
              </a:ext>
            </a:extLst>
          </p:cNvPr>
          <p:cNvSpPr txBox="1"/>
          <p:nvPr/>
        </p:nvSpPr>
        <p:spPr>
          <a:xfrm>
            <a:off x="4636974" y="5787874"/>
            <a:ext cx="636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/>
              <a:t>Logo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4767C1A-098D-1850-559E-77A870DE73E2}"/>
              </a:ext>
            </a:extLst>
          </p:cNvPr>
          <p:cNvCxnSpPr>
            <a:cxnSpLocks/>
          </p:cNvCxnSpPr>
          <p:nvPr/>
        </p:nvCxnSpPr>
        <p:spPr>
          <a:xfrm>
            <a:off x="757205" y="502373"/>
            <a:ext cx="0" cy="610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D3E66C1-74AE-C842-EC5F-07458D3B915D}"/>
              </a:ext>
            </a:extLst>
          </p:cNvPr>
          <p:cNvCxnSpPr>
            <a:cxnSpLocks/>
          </p:cNvCxnSpPr>
          <p:nvPr/>
        </p:nvCxnSpPr>
        <p:spPr>
          <a:xfrm>
            <a:off x="6015005" y="659888"/>
            <a:ext cx="0" cy="57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76FEAD-1B25-3AF2-BD89-0DDF200D499E}"/>
              </a:ext>
            </a:extLst>
          </p:cNvPr>
          <p:cNvSpPr txBox="1"/>
          <p:nvPr/>
        </p:nvSpPr>
        <p:spPr>
          <a:xfrm>
            <a:off x="38533" y="3151075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body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78EC402-02B2-5DF0-644D-596F784726A6}"/>
              </a:ext>
            </a:extLst>
          </p:cNvPr>
          <p:cNvSpPr txBox="1"/>
          <p:nvPr/>
        </p:nvSpPr>
        <p:spPr>
          <a:xfrm>
            <a:off x="6051255" y="1280171"/>
            <a:ext cx="65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err="1"/>
              <a:t>main</a:t>
            </a:r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329522F-F0DC-CF64-B0B3-305A15E8B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56" y="597469"/>
            <a:ext cx="6590316" cy="592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Arpanet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err="1"/>
              <a:t>Milnet</a:t>
            </a:r>
            <a:r>
              <a:rPr lang="pt-BR"/>
              <a:t> (Exército);</a:t>
            </a:r>
          </a:p>
          <a:p>
            <a:r>
              <a:rPr lang="pt-BR" err="1"/>
              <a:t>NsfNet</a:t>
            </a:r>
            <a:r>
              <a:rPr lang="pt-BR"/>
              <a:t> (Cientifica);</a:t>
            </a:r>
          </a:p>
          <a:p>
            <a:r>
              <a:rPr lang="pt-BR"/>
              <a:t>Comerciais.</a:t>
            </a:r>
          </a:p>
          <a:p>
            <a:endParaRPr lang="pt-BR"/>
          </a:p>
          <a:p>
            <a:r>
              <a:rPr lang="pt-BR" err="1"/>
              <a:t>Interconnect</a:t>
            </a:r>
            <a:r>
              <a:rPr lang="pt-BR"/>
              <a:t> </a:t>
            </a:r>
            <a:r>
              <a:rPr lang="pt-BR" err="1"/>
              <a:t>Networkig</a:t>
            </a:r>
            <a:r>
              <a:rPr lang="pt-BR"/>
              <a:t> &gt; Internetworking &gt; Internet</a:t>
            </a:r>
          </a:p>
          <a:p>
            <a:endParaRPr lang="pt-BR"/>
          </a:p>
          <a:p>
            <a:r>
              <a:rPr lang="pt-BR"/>
              <a:t>Cabos submarinos</a:t>
            </a:r>
          </a:p>
          <a:p>
            <a:r>
              <a:rPr lang="pt-BR"/>
              <a:t>Youtube.com/</a:t>
            </a:r>
            <a:r>
              <a:rPr lang="pt-BR" err="1"/>
              <a:t>watch?v</a:t>
            </a:r>
            <a:r>
              <a:rPr lang="pt-BR"/>
              <a:t>=TNQsmPf24go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69874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e Parâmetros CSS para tipografia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2046" y="1291053"/>
            <a:ext cx="11861141" cy="4351338"/>
          </a:xfrm>
        </p:spPr>
        <p:txBody>
          <a:bodyPr>
            <a:normAutofit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pt-B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20px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font-style</a:t>
            </a:r>
            <a:r>
              <a:rPr lang="pt-B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italic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'Times New Roman'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Times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serif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text-align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justify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text-decoration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underline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italic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bold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18px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'Times New Roman'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Times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serif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659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2BAB-5FF5-9B21-C575-35C93A8D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Importar fontes de sites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D2D476-7E9F-03A6-C054-F987C85AE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Selecione uma fonte no Google </a:t>
            </a:r>
            <a:r>
              <a:rPr lang="pt-BR" dirty="0" err="1"/>
              <a:t>Fonts</a:t>
            </a:r>
            <a:r>
              <a:rPr lang="pt-BR" dirty="0"/>
              <a:t>;</a:t>
            </a:r>
          </a:p>
          <a:p>
            <a:r>
              <a:rPr lang="pt-BR" dirty="0"/>
              <a:t>&lt;&gt; </a:t>
            </a: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embed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  <a:p>
            <a:endParaRPr lang="pt-BR" dirty="0"/>
          </a:p>
          <a:p>
            <a:r>
              <a:rPr lang="pt-BR" b="0" i="0" dirty="0">
                <a:effectLst/>
                <a:highlight>
                  <a:srgbClr val="EAF0F9"/>
                </a:highlight>
                <a:latin typeface="Google Sans Mono"/>
              </a:rPr>
              <a:t>Copie o @import </a:t>
            </a:r>
            <a:r>
              <a:rPr lang="pt-BR" b="0" i="0" dirty="0" err="1">
                <a:effectLst/>
                <a:highlight>
                  <a:srgbClr val="EAF0F9"/>
                </a:highlight>
                <a:latin typeface="Google Sans Mono"/>
              </a:rPr>
              <a:t>url</a:t>
            </a:r>
            <a:r>
              <a:rPr lang="pt-BR" b="0" i="0" dirty="0">
                <a:effectLst/>
                <a:highlight>
                  <a:srgbClr val="EAF0F9"/>
                </a:highlight>
                <a:latin typeface="Google Sans Mono"/>
              </a:rPr>
              <a:t>('https://fonts.googleapis.com/css2?family=Oswald:wght@200..700&amp;family=</a:t>
            </a:r>
            <a:r>
              <a:rPr lang="pt-BR" b="0" i="0" dirty="0" err="1">
                <a:effectLst/>
                <a:highlight>
                  <a:srgbClr val="EAF0F9"/>
                </a:highlight>
                <a:latin typeface="Google Sans Mono"/>
              </a:rPr>
              <a:t>Poetsen+One&amp;display</a:t>
            </a:r>
            <a:r>
              <a:rPr lang="pt-BR" b="0" i="0" dirty="0">
                <a:effectLst/>
                <a:highlight>
                  <a:srgbClr val="EAF0F9"/>
                </a:highlight>
                <a:latin typeface="Google Sans Mono"/>
              </a:rPr>
              <a:t>=swap’); e cole no </a:t>
            </a:r>
            <a:r>
              <a:rPr lang="pt-BR" b="0" i="0" dirty="0" err="1">
                <a:effectLst/>
                <a:highlight>
                  <a:srgbClr val="EAF0F9"/>
                </a:highlight>
                <a:latin typeface="Google Sans Mono"/>
              </a:rPr>
              <a:t>ínicio</a:t>
            </a:r>
            <a:r>
              <a:rPr lang="pt-BR" b="0" i="0" dirty="0">
                <a:effectLst/>
                <a:highlight>
                  <a:srgbClr val="EAF0F9"/>
                </a:highlight>
                <a:latin typeface="Google Sans Mono"/>
              </a:rPr>
              <a:t> do CSS</a:t>
            </a:r>
          </a:p>
          <a:p>
            <a:endParaRPr lang="pt-BR" dirty="0">
              <a:highlight>
                <a:srgbClr val="EAF0F9"/>
              </a:highlight>
              <a:latin typeface="Google Sans Mono"/>
            </a:endParaRPr>
          </a:p>
          <a:p>
            <a:r>
              <a:rPr lang="pt-BR" dirty="0">
                <a:highlight>
                  <a:srgbClr val="EAF0F9"/>
                </a:highlight>
                <a:latin typeface="Google Sans Mono"/>
              </a:rPr>
              <a:t>Depois basta colar o :</a:t>
            </a:r>
          </a:p>
          <a:p>
            <a:r>
              <a:rPr lang="en-US" b="0" i="0" dirty="0">
                <a:effectLst/>
                <a:highlight>
                  <a:srgbClr val="EAF0F9"/>
                </a:highlight>
                <a:latin typeface="Google Sans Mono"/>
              </a:rPr>
              <a:t>font-family: "</a:t>
            </a:r>
            <a:r>
              <a:rPr lang="en-US" b="0" i="0" dirty="0" err="1">
                <a:effectLst/>
                <a:highlight>
                  <a:srgbClr val="EAF0F9"/>
                </a:highlight>
                <a:latin typeface="Google Sans Mono"/>
              </a:rPr>
              <a:t>Poetsen</a:t>
            </a:r>
            <a:r>
              <a:rPr lang="en-US" b="0" i="0" dirty="0">
                <a:effectLst/>
                <a:highlight>
                  <a:srgbClr val="EAF0F9"/>
                </a:highlight>
                <a:latin typeface="Google Sans Mono"/>
              </a:rPr>
              <a:t> One", sans-serif; font-weight: 400; font-style: normal;</a:t>
            </a:r>
          </a:p>
          <a:p>
            <a:pPr marL="0" indent="0">
              <a:buNone/>
            </a:pPr>
            <a:r>
              <a:rPr lang="en-US" dirty="0">
                <a:highlight>
                  <a:srgbClr val="EAF0F9"/>
                </a:highlight>
                <a:latin typeface="Google Sans Mono"/>
              </a:rPr>
              <a:t>No </a:t>
            </a:r>
            <a:r>
              <a:rPr lang="en-US" dirty="0" err="1">
                <a:highlight>
                  <a:srgbClr val="EAF0F9"/>
                </a:highlight>
                <a:latin typeface="Google Sans Mono"/>
              </a:rPr>
              <a:t>seletor</a:t>
            </a:r>
            <a:r>
              <a:rPr lang="en-US" dirty="0">
                <a:highlight>
                  <a:srgbClr val="EAF0F9"/>
                </a:highlight>
                <a:latin typeface="Google Sans Mono"/>
              </a:rPr>
              <a:t> que </a:t>
            </a:r>
            <a:r>
              <a:rPr lang="en-US" dirty="0" err="1">
                <a:highlight>
                  <a:srgbClr val="EAF0F9"/>
                </a:highlight>
                <a:latin typeface="Google Sans Mono"/>
              </a:rPr>
              <a:t>desejar</a:t>
            </a:r>
            <a:r>
              <a:rPr lang="en-US" dirty="0">
                <a:highlight>
                  <a:srgbClr val="EAF0F9"/>
                </a:highlight>
                <a:latin typeface="Google Sans Mono"/>
              </a:rPr>
              <a:t>, </a:t>
            </a:r>
            <a:r>
              <a:rPr lang="en-US" dirty="0" err="1">
                <a:highlight>
                  <a:srgbClr val="EAF0F9"/>
                </a:highlight>
                <a:latin typeface="Google Sans Mono"/>
              </a:rPr>
              <a:t>por</a:t>
            </a:r>
            <a:r>
              <a:rPr lang="en-US" dirty="0">
                <a:highlight>
                  <a:srgbClr val="EAF0F9"/>
                </a:highlight>
                <a:latin typeface="Google Sans Mono"/>
              </a:rPr>
              <a:t> </a:t>
            </a:r>
            <a:r>
              <a:rPr lang="en-US" dirty="0" err="1">
                <a:highlight>
                  <a:srgbClr val="EAF0F9"/>
                </a:highlight>
                <a:latin typeface="Google Sans Mono"/>
              </a:rPr>
              <a:t>exemplo</a:t>
            </a:r>
            <a:r>
              <a:rPr lang="en-US" dirty="0">
                <a:highlight>
                  <a:srgbClr val="EAF0F9"/>
                </a:highlight>
                <a:latin typeface="Google Sans Mono"/>
              </a:rPr>
              <a:t> </a:t>
            </a:r>
            <a:r>
              <a:rPr lang="en-US" dirty="0" err="1">
                <a:highlight>
                  <a:srgbClr val="EAF0F9"/>
                </a:highlight>
                <a:latin typeface="Google Sans Mono"/>
              </a:rPr>
              <a:t>dentro</a:t>
            </a:r>
            <a:r>
              <a:rPr lang="en-US" dirty="0">
                <a:highlight>
                  <a:srgbClr val="EAF0F9"/>
                </a:highlight>
                <a:latin typeface="Google Sans Mono"/>
              </a:rPr>
              <a:t> de um P{}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1445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7FF81-64DA-43C6-31C8-E490D8DF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Utilizar fontes baixadas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3859AF-5977-04C3-FE46-482EF01AE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Inicialmente utilize o </a:t>
            </a:r>
            <a:r>
              <a:rPr lang="pt-BR" dirty="0" err="1"/>
              <a:t>Dafont</a:t>
            </a:r>
            <a:r>
              <a:rPr lang="pt-BR" dirty="0"/>
              <a:t> ou outros sites para baixar a fonte que deseja;</a:t>
            </a:r>
          </a:p>
          <a:p>
            <a:r>
              <a:rPr lang="pt-BR" dirty="0"/>
              <a:t>Descompacte a pasta baixada;</a:t>
            </a:r>
          </a:p>
          <a:p>
            <a:r>
              <a:rPr lang="pt-BR" dirty="0"/>
              <a:t>Copie os arquivos OTF e TTF para a pasta do seu trabalho;</a:t>
            </a:r>
          </a:p>
          <a:p>
            <a:r>
              <a:rPr lang="pt-BR" dirty="0"/>
              <a:t>Dentro do CSS: utilize o exemplo:</a:t>
            </a:r>
          </a:p>
          <a:p>
            <a:r>
              <a:rPr lang="pt-BR" b="0" dirty="0">
                <a:solidFill>
                  <a:srgbClr val="C586C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@font-face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src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Holiday\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Trip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Free.otf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opentype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), 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url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Holiday\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Trip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\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Free.ttf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 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format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truetype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font-weight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font-style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normal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Depois só utilizar esta </a:t>
            </a:r>
            <a:r>
              <a:rPr lang="pt-BR" dirty="0" err="1"/>
              <a:t>font-family</a:t>
            </a:r>
            <a:r>
              <a:rPr lang="pt-BR" dirty="0"/>
              <a:t> no seletor que desejar.</a:t>
            </a:r>
          </a:p>
          <a:p>
            <a:pPr marL="0" indent="0">
              <a:buNone/>
            </a:pP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3148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35792-8DFE-ED81-33E7-7A520A39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para capturar fontes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F087BE-DA46-DC87-2C3D-6423471C3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Capturar fontes de textos de páginas que está navegando:</a:t>
            </a:r>
          </a:p>
          <a:p>
            <a:pPr marL="0" indent="0">
              <a:buNone/>
            </a:pPr>
            <a:r>
              <a:rPr lang="pt-BR" dirty="0"/>
              <a:t>Baixe o plugin FONTS NINJA por dentro do </a:t>
            </a:r>
            <a:r>
              <a:rPr lang="pt-BR" dirty="0" err="1"/>
              <a:t>webstore</a:t>
            </a:r>
            <a:r>
              <a:rPr lang="pt-BR" dirty="0"/>
              <a:t> do </a:t>
            </a:r>
            <a:r>
              <a:rPr lang="pt-BR" dirty="0" err="1"/>
              <a:t>chrome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Capturar fontes de imagens: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>https://www.whatfontis.com/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3"/>
              </a:rPr>
              <a:t>https://www.fontsquirrel.com/</a:t>
            </a:r>
            <a:endParaRPr lang="pt-BR" dirty="0"/>
          </a:p>
          <a:p>
            <a:pPr marL="0" indent="0">
              <a:buNone/>
            </a:pPr>
            <a:r>
              <a:rPr lang="pt-BR" dirty="0">
                <a:hlinkClick r:id="rId4"/>
              </a:rPr>
              <a:t>https://www.myfonts.com/pages/whatthefont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97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Seletor ID 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16600" y="1812925"/>
            <a:ext cx="5181600" cy="4351338"/>
          </a:xfrm>
        </p:spPr>
        <p:txBody>
          <a:bodyPr>
            <a:norm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"principais"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b="0" dirty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</a:p>
          <a:p>
            <a:r>
              <a:rPr lang="pt-BR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.principais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2EB38E-84AF-0367-1D4F-F7E5B21B4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000" y="1812925"/>
            <a:ext cx="5181600" cy="4351338"/>
          </a:xfrm>
        </p:spPr>
        <p:txBody>
          <a:bodyPr/>
          <a:lstStyle/>
          <a:p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"sub3"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endParaRPr lang="pt-BR" b="0" dirty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  <a:endParaRPr lang="pt-BR" b="0" dirty="0">
              <a:solidFill>
                <a:srgbClr val="808080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h2#sub3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red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0281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F02B5F5-353B-F20A-095C-06578F23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Pseudo</a:t>
            </a:r>
            <a:r>
              <a:rPr lang="pt-BR" dirty="0"/>
              <a:t> Classes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442CC1-9CCE-EE80-59B5-DE3207A85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Passe o mouse sobre o texto abaixo: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Passe o mouse aqui!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Texto escondido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pt-BR" b="0" dirty="0">
                <a:solidFill>
                  <a:srgbClr val="808080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247B0FB-4FE4-DC69-5BF0-289D629548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CSS</a:t>
            </a:r>
          </a:p>
          <a:p>
            <a:r>
              <a:rPr lang="en-US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&gt; </a:t>
            </a:r>
            <a:r>
              <a:rPr lang="en-US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display</a:t>
            </a:r>
            <a:r>
              <a:rPr lang="en-US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endParaRPr lang="en-US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div:hover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black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gray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150px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    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055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09085-C304-681F-2E82-AE788C99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4111"/>
            <a:ext cx="4622800" cy="830628"/>
          </a:xfrm>
        </p:spPr>
        <p:txBody>
          <a:bodyPr/>
          <a:lstStyle/>
          <a:p>
            <a:r>
              <a:rPr lang="pt-BR" dirty="0" err="1"/>
              <a:t>Pseudo</a:t>
            </a:r>
            <a:r>
              <a:rPr lang="pt-BR" dirty="0"/>
              <a:t>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7892B9-E75F-BEB2-1487-CBA154C97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22800" cy="2022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a:visited{}</a:t>
            </a:r>
          </a:p>
          <a:p>
            <a:pPr marL="0" indent="0">
              <a:buNone/>
            </a:pPr>
            <a:r>
              <a:rPr lang="pt-BR" dirty="0"/>
              <a:t>a:hover{}</a:t>
            </a:r>
          </a:p>
          <a:p>
            <a:pPr marL="0" indent="0">
              <a:buNone/>
            </a:pPr>
            <a:r>
              <a:rPr lang="pt-BR" dirty="0"/>
              <a:t>a:active{}</a:t>
            </a:r>
          </a:p>
          <a:p>
            <a:pPr marL="0" indent="0">
              <a:buNone/>
            </a:pPr>
            <a:r>
              <a:rPr lang="pt-BR" dirty="0" err="1"/>
              <a:t>div:hover</a:t>
            </a:r>
            <a:r>
              <a:rPr lang="pt-BR" dirty="0"/>
              <a:t>{}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D540E4-02AE-B24F-1EE4-B4507F5FBC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a::after 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content</a:t>
            </a:r>
            <a:r>
              <a:rPr lang="pt-BR" dirty="0"/>
              <a:t>:’[link]’;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.especial::</a:t>
            </a:r>
            <a:r>
              <a:rPr lang="pt-BR" dirty="0" err="1"/>
              <a:t>before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content</a:t>
            </a:r>
            <a:r>
              <a:rPr lang="pt-BR" dirty="0"/>
              <a:t>:’.....’;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FDB43BB-E33D-2515-43C6-D4960F99761E}"/>
              </a:ext>
            </a:extLst>
          </p:cNvPr>
          <p:cNvSpPr txBox="1">
            <a:spLocks/>
          </p:cNvSpPr>
          <p:nvPr/>
        </p:nvSpPr>
        <p:spPr>
          <a:xfrm>
            <a:off x="838200" y="4167188"/>
            <a:ext cx="4622800" cy="253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34F4842-609A-37A9-373D-B2311F6452D8}"/>
              </a:ext>
            </a:extLst>
          </p:cNvPr>
          <p:cNvSpPr txBox="1">
            <a:spLocks/>
          </p:cNvSpPr>
          <p:nvPr/>
        </p:nvSpPr>
        <p:spPr>
          <a:xfrm>
            <a:off x="6096000" y="154111"/>
            <a:ext cx="5384800" cy="8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defRPr>
            </a:lvl1pPr>
          </a:lstStyle>
          <a:p>
            <a:r>
              <a:rPr lang="pt-BR" dirty="0" err="1"/>
              <a:t>Pseudo</a:t>
            </a:r>
            <a:r>
              <a:rPr lang="pt-BR" dirty="0"/>
              <a:t> Elementos</a:t>
            </a:r>
          </a:p>
        </p:txBody>
      </p:sp>
    </p:spTree>
    <p:extLst>
      <p:ext uri="{BB962C8B-B14F-4D97-AF65-F5344CB8AC3E}">
        <p14:creationId xmlns:p14="http://schemas.microsoft.com/office/powerpoint/2010/main" val="2191732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EDF18-2336-D99A-E6C9-4B9167C4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411"/>
            <a:ext cx="12192000" cy="830628"/>
          </a:xfrm>
        </p:spPr>
        <p:txBody>
          <a:bodyPr/>
          <a:lstStyle/>
          <a:p>
            <a:r>
              <a:rPr lang="pt-BR" dirty="0"/>
              <a:t>Resumindo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11422-7202-2BB3-499F-CEE716B44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#</a:t>
            </a:r>
            <a:r>
              <a:rPr lang="pt-BR" b="1" dirty="0"/>
              <a:t> </a:t>
            </a:r>
            <a:r>
              <a:rPr lang="pt-BR" dirty="0"/>
              <a:t>- 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pt-BR" b="1" dirty="0"/>
              <a:t> </a:t>
            </a:r>
            <a:r>
              <a:rPr lang="pt-BR" dirty="0"/>
              <a:t> - Classe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pt-BR" dirty="0"/>
              <a:t>  - </a:t>
            </a:r>
            <a:r>
              <a:rPr lang="pt-BR" dirty="0" err="1"/>
              <a:t>Pseudo</a:t>
            </a:r>
            <a:r>
              <a:rPr lang="pt-BR" dirty="0"/>
              <a:t> Classe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::</a:t>
            </a:r>
            <a:r>
              <a:rPr lang="pt-BR" dirty="0"/>
              <a:t> - </a:t>
            </a:r>
            <a:r>
              <a:rPr lang="pt-BR" dirty="0" err="1"/>
              <a:t>Pseudo</a:t>
            </a:r>
            <a:r>
              <a:rPr lang="pt-BR" dirty="0"/>
              <a:t> Elemento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pt-BR" dirty="0"/>
              <a:t> - Herança (Filho)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6544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 de caixas (Box)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caixa dentro da outra formando uma hierarquia: </a:t>
            </a:r>
            <a:r>
              <a:rPr lang="pt-BR" dirty="0" err="1"/>
              <a:t>Aninhamento</a:t>
            </a:r>
            <a:endParaRPr lang="pt-BR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20" y="1962627"/>
            <a:ext cx="3990975" cy="25336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20" y="4602609"/>
            <a:ext cx="3295650" cy="933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669" y="1958705"/>
            <a:ext cx="4133850" cy="18288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590" y="3869184"/>
            <a:ext cx="3695700" cy="14668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349" y="3891722"/>
            <a:ext cx="3554779" cy="120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86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229" y="246577"/>
            <a:ext cx="10145712" cy="640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5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Mais um pouco de história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Antigamente conexão era em tela verde por meio do protocolo </a:t>
            </a:r>
            <a:r>
              <a:rPr lang="pt-BR" err="1"/>
              <a:t>gopher</a:t>
            </a:r>
            <a:r>
              <a:rPr lang="pt-BR"/>
              <a:t>;</a:t>
            </a:r>
          </a:p>
          <a:p>
            <a:r>
              <a:rPr lang="pt-BR"/>
              <a:t>Tim </a:t>
            </a:r>
            <a:r>
              <a:rPr lang="pt-BR" err="1"/>
              <a:t>Berners</a:t>
            </a:r>
            <a:r>
              <a:rPr lang="pt-BR"/>
              <a:t> Lee criou: </a:t>
            </a:r>
            <a:r>
              <a:rPr lang="pt-BR" err="1"/>
              <a:t>Http</a:t>
            </a:r>
            <a:r>
              <a:rPr lang="pt-BR"/>
              <a:t>, </a:t>
            </a:r>
            <a:r>
              <a:rPr lang="pt-BR" err="1"/>
              <a:t>Html</a:t>
            </a:r>
            <a:r>
              <a:rPr lang="pt-BR"/>
              <a:t> e </a:t>
            </a:r>
            <a:r>
              <a:rPr lang="pt-BR" err="1"/>
              <a:t>Www</a:t>
            </a:r>
            <a:endParaRPr lang="pt-BR"/>
          </a:p>
          <a:p>
            <a:r>
              <a:rPr lang="pt-BR"/>
              <a:t>Marc </a:t>
            </a:r>
            <a:r>
              <a:rPr lang="pt-BR" err="1"/>
              <a:t>Andreessen</a:t>
            </a:r>
            <a:r>
              <a:rPr lang="pt-BR"/>
              <a:t> criou o primeiro navegador que </a:t>
            </a:r>
            <a:r>
              <a:rPr lang="pt-BR" err="1"/>
              <a:t>utilizadava</a:t>
            </a:r>
            <a:r>
              <a:rPr lang="pt-BR"/>
              <a:t> o </a:t>
            </a:r>
            <a:r>
              <a:rPr lang="pt-BR" err="1"/>
              <a:t>Http</a:t>
            </a:r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59" y="3118266"/>
            <a:ext cx="5819775" cy="2524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451" y="2999203"/>
            <a:ext cx="3676650" cy="2762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81499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039" y="207916"/>
            <a:ext cx="10852999" cy="608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662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de visualização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018650"/>
            <a:ext cx="11705493" cy="4351338"/>
          </a:xfrm>
        </p:spPr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dirty="0" err="1"/>
              <a:t>chrome</a:t>
            </a:r>
            <a:r>
              <a:rPr lang="pt-BR" sz="2000" dirty="0"/>
              <a:t> botão direito no site e inspecionar para abrir o </a:t>
            </a:r>
            <a:r>
              <a:rPr lang="pt-BR" sz="2000" dirty="0" err="1"/>
              <a:t>Devtools</a:t>
            </a:r>
            <a:r>
              <a:rPr lang="pt-BR" sz="2000" dirty="0"/>
              <a:t>;</a:t>
            </a:r>
          </a:p>
          <a:p>
            <a:r>
              <a:rPr lang="pt-BR" sz="2000" dirty="0"/>
              <a:t>Nos três pontinhos na primeira opção que aparece podemos separar esta tela do navegador para melhor a visualização;</a:t>
            </a:r>
          </a:p>
          <a:p>
            <a:r>
              <a:rPr lang="pt-BR" sz="2000" dirty="0"/>
              <a:t>Quando clicar em qualquer elemento trás todos os parâmetros que estão configurados, caso não tenha sido feita nenhuma configuração ele trará as padrões do navegador; </a:t>
            </a:r>
          </a:p>
          <a:p>
            <a:r>
              <a:rPr lang="pt-BR" sz="2000" dirty="0"/>
              <a:t>Com a propriedade selecionada por exemplo H1, você pode testar alterando seus valores nesta tela para visualizar alterações como ficariam, sem precisar mudar o código, ficando satisfeito basta replicar no código;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81" y="3415552"/>
            <a:ext cx="4063272" cy="345981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4" y="4013387"/>
            <a:ext cx="2705100" cy="192405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000" y="3415552"/>
            <a:ext cx="1704975" cy="8096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4914" y="4292411"/>
            <a:ext cx="1085850" cy="276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44914" y="4659141"/>
            <a:ext cx="1914525" cy="5715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670" y="3402105"/>
            <a:ext cx="2771775" cy="138112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04072" y="5261686"/>
            <a:ext cx="21820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Display: </a:t>
            </a:r>
            <a:r>
              <a:rPr lang="pt-BR" dirty="0"/>
              <a:t>	</a:t>
            </a:r>
            <a:r>
              <a:rPr lang="pt-BR" dirty="0" err="1"/>
              <a:t>Inline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Block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Inline</a:t>
            </a:r>
            <a:r>
              <a:rPr lang="pt-BR" dirty="0"/>
              <a:t> </a:t>
            </a:r>
            <a:r>
              <a:rPr lang="pt-BR" dirty="0" err="1"/>
              <a:t>block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952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Grouping</a:t>
            </a:r>
            <a:r>
              <a:rPr lang="pt-BR" dirty="0"/>
              <a:t> </a:t>
            </a:r>
            <a:r>
              <a:rPr lang="pt-BR" dirty="0" err="1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8" y="2168171"/>
            <a:ext cx="2335155" cy="35544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88" y="1291053"/>
            <a:ext cx="5965701" cy="530873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596" y="1707912"/>
            <a:ext cx="4974564" cy="146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898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em CSS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994000"/>
          </a:xfrm>
        </p:spPr>
        <p:txBody>
          <a:bodyPr>
            <a:normAutofit fontScale="70000" lnSpcReduction="20000"/>
          </a:bodyPr>
          <a:lstStyle/>
          <a:p>
            <a:r>
              <a:rPr lang="pt-BR" b="0" dirty="0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:root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--cor1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gray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--cor2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#0060AD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#D3080C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fonte-padrao</a:t>
            </a:r>
            <a:r>
              <a:rPr lang="pt-B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arial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helvetica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sans-serif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fonte-a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ndroid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'Android'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, cursive;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--font-tamanho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14px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--cor0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color</a:t>
            </a:r>
            <a:r>
              <a:rPr lang="pt-BR" b="0" dirty="0" err="1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 err="1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--cor3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font-family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--fonte-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android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font-size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DCDCAA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var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--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font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-tamanho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91257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site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5342498"/>
          </a:xfrm>
        </p:spPr>
        <p:txBody>
          <a:bodyPr>
            <a:normAutofit fontScale="85000" lnSpcReduction="20000"/>
          </a:bodyPr>
          <a:lstStyle/>
          <a:p>
            <a:r>
              <a:rPr lang="pt-BR" b="0" dirty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main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max-width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800px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min-width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320px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background-color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 err="1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white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CE917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auto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</a:t>
            </a:r>
            <a:r>
              <a:rPr lang="pt-BR" b="0" dirty="0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-top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margin-bottom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padding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border-radius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10px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b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D7BA7D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img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    </a:t>
            </a:r>
            <a:r>
              <a:rPr lang="pt-BR" b="0" dirty="0" err="1">
                <a:solidFill>
                  <a:srgbClr val="9CDCFE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: </a:t>
            </a:r>
            <a:r>
              <a:rPr lang="pt-BR" b="0" dirty="0">
                <a:solidFill>
                  <a:srgbClr val="B5CEA8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100%</a:t>
            </a:r>
            <a:r>
              <a:rPr lang="pt-BR" b="0" dirty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; &lt;- Responsividade</a:t>
            </a:r>
          </a:p>
          <a:p>
            <a:r>
              <a:rPr lang="pt-BR" b="0">
                <a:solidFill>
                  <a:srgbClr val="D4D4D4"/>
                </a:solidFill>
                <a:effectLst/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highlight>
                <a:srgbClr val="1E1E1E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211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Vídeo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613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Github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13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Imagem de fundo (Background)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506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Download e Organização de Arquivos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Parallax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8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Representação dos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87988" y="1443453"/>
            <a:ext cx="6284812" cy="4351338"/>
          </a:xfrm>
        </p:spPr>
        <p:txBody>
          <a:bodyPr>
            <a:normAutofit/>
          </a:bodyPr>
          <a:lstStyle/>
          <a:p>
            <a:r>
              <a:rPr lang="pt-BR"/>
              <a:t>Base 2 = 1024</a:t>
            </a:r>
          </a:p>
          <a:p>
            <a:endParaRPr lang="pt-BR"/>
          </a:p>
          <a:p>
            <a:r>
              <a:rPr lang="pt-BR" b="1"/>
              <a:t>MB</a:t>
            </a:r>
            <a:r>
              <a:rPr lang="pt-BR"/>
              <a:t> 	                    &lt;&gt;               </a:t>
            </a:r>
            <a:r>
              <a:rPr lang="pt-BR" b="1"/>
              <a:t>Mb</a:t>
            </a:r>
          </a:p>
          <a:p>
            <a:r>
              <a:rPr lang="pt-BR"/>
              <a:t>Megabyte                       Megabit</a:t>
            </a:r>
          </a:p>
          <a:p>
            <a:r>
              <a:rPr lang="pt-BR"/>
              <a:t>Armazenamento      Transmissão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0094" y="1443453"/>
            <a:ext cx="4092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Números binários;</a:t>
            </a:r>
          </a:p>
          <a:p>
            <a:r>
              <a:rPr lang="pt-BR"/>
              <a:t>Sistema elétrico &gt; bit</a:t>
            </a:r>
          </a:p>
          <a:p>
            <a:endParaRPr lang="pt-BR"/>
          </a:p>
          <a:p>
            <a:r>
              <a:rPr lang="pt-BR"/>
              <a:t>1 byte = 8bits</a:t>
            </a:r>
          </a:p>
          <a:p>
            <a:r>
              <a:rPr lang="pt-BR"/>
              <a:t>1024 bytes = 1KB</a:t>
            </a:r>
          </a:p>
          <a:p>
            <a:r>
              <a:rPr lang="pt-BR"/>
              <a:t>1024KB = 1MB</a:t>
            </a:r>
          </a:p>
          <a:p>
            <a:r>
              <a:rPr lang="pt-BR"/>
              <a:t>1024MB = 1GB</a:t>
            </a:r>
          </a:p>
          <a:p>
            <a:r>
              <a:rPr lang="pt-BR"/>
              <a:t>1024GB = 1TB</a:t>
            </a:r>
          </a:p>
          <a:p>
            <a:r>
              <a:rPr lang="pt-BR"/>
              <a:t>1024TB = 1PB</a:t>
            </a:r>
          </a:p>
        </p:txBody>
      </p:sp>
    </p:spTree>
    <p:extLst>
      <p:ext uri="{BB962C8B-B14F-4D97-AF65-F5344CB8AC3E}">
        <p14:creationId xmlns:p14="http://schemas.microsoft.com/office/powerpoint/2010/main" val="1337334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Hospedando um projeto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51806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Tabelas?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387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Iframe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45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Formulários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932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Métodos: </a:t>
            </a:r>
            <a:r>
              <a:rPr lang="pt-BR" err="1"/>
              <a:t>Get</a:t>
            </a:r>
            <a:r>
              <a:rPr lang="pt-BR"/>
              <a:t> e Post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84880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Media Queries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22989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Menu responsivo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8984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Menu Hamburguer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3529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3E3CE-842F-900E-0BB7-88E4CA83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Flexbox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4400D8-BD35-7FA4-DF29-B7AC5C6E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527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C9D65-B59D-28EA-225C-34A356EA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Grids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A6FAE-CBDD-0584-FF43-1987E53D5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7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Alguns Atores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102795"/>
            <a:ext cx="11705493" cy="4351338"/>
          </a:xfrm>
        </p:spPr>
        <p:txBody>
          <a:bodyPr/>
          <a:lstStyle/>
          <a:p>
            <a:r>
              <a:rPr lang="pt-BR"/>
              <a:t>Modem:</a:t>
            </a:r>
          </a:p>
          <a:p>
            <a:pPr marL="0" indent="0">
              <a:buNone/>
            </a:pPr>
            <a:r>
              <a:rPr lang="pt-BR"/>
              <a:t>	Modulação: Converte ondas binárias em ondas senoidais;</a:t>
            </a:r>
          </a:p>
          <a:p>
            <a:pPr marL="0" indent="0">
              <a:buNone/>
            </a:pPr>
            <a:r>
              <a:rPr lang="pt-BR"/>
              <a:t>	</a:t>
            </a:r>
            <a:r>
              <a:rPr lang="pt-BR" err="1"/>
              <a:t>Demodulação</a:t>
            </a:r>
            <a:r>
              <a:rPr lang="pt-BR"/>
              <a:t>: Converte ondas senoidais em ondas binárias;</a:t>
            </a:r>
          </a:p>
          <a:p>
            <a:pPr marL="0" indent="0">
              <a:buNone/>
            </a:pPr>
            <a:r>
              <a:rPr lang="pt-BR"/>
              <a:t>	Serve como roteador e switch; </a:t>
            </a:r>
          </a:p>
          <a:p>
            <a:r>
              <a:rPr lang="pt-BR"/>
              <a:t>Cliente, DNS, Servidores e Rotas</a:t>
            </a:r>
          </a:p>
          <a:p>
            <a:pPr marL="0" indent="0">
              <a:buNone/>
            </a:pPr>
            <a:r>
              <a:rPr lang="pt-BR"/>
              <a:t>	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77" y="3629296"/>
            <a:ext cx="4529558" cy="24756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79" y="3605850"/>
            <a:ext cx="4889180" cy="2499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878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C3234-5EF5-F18E-BB83-26A3CBA5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Cards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BA292-6600-899E-DE3C-B0C63A30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90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Hospedagem, Domínio e URL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94" y="1291053"/>
            <a:ext cx="5657850" cy="2200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75" y="3774697"/>
            <a:ext cx="5762625" cy="196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123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Como chamar?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A </a:t>
            </a:r>
            <a:r>
              <a:rPr lang="pt-BR" err="1"/>
              <a:t>Html</a:t>
            </a:r>
            <a:r>
              <a:rPr lang="pt-BR"/>
              <a:t> - A linguagem </a:t>
            </a:r>
            <a:r>
              <a:rPr lang="pt-BR" err="1"/>
              <a:t>Html</a:t>
            </a:r>
            <a:endParaRPr lang="pt-BR"/>
          </a:p>
          <a:p>
            <a:pPr marL="0" indent="0">
              <a:buNone/>
            </a:pP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H</a:t>
            </a:r>
            <a:r>
              <a:rPr lang="pt-BR" err="1"/>
              <a:t>yper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pt-BR" err="1"/>
              <a:t>ext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pt-BR" err="1"/>
              <a:t>arkup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lang="pt-BR" err="1"/>
              <a:t>anguage</a:t>
            </a:r>
            <a:endParaRPr lang="pt-BR"/>
          </a:p>
          <a:p>
            <a:pPr marL="0" indent="0">
              <a:buNone/>
            </a:pPr>
            <a:endParaRPr lang="pt-BR"/>
          </a:p>
          <a:p>
            <a:r>
              <a:rPr lang="pt-BR"/>
              <a:t>As </a:t>
            </a:r>
            <a:r>
              <a:rPr lang="pt-BR" err="1"/>
              <a:t>Css</a:t>
            </a:r>
            <a:r>
              <a:rPr lang="pt-BR"/>
              <a:t> – As folhas de estilo</a:t>
            </a:r>
          </a:p>
          <a:p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pt-BR" err="1"/>
              <a:t>ascading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err="1"/>
              <a:t>tyle</a:t>
            </a:r>
            <a:r>
              <a:rPr lang="pt-BR"/>
              <a:t> </a:t>
            </a:r>
            <a:r>
              <a:rPr lang="pt-BR" b="1" err="1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pt-BR" err="1"/>
              <a:t>heets</a:t>
            </a:r>
            <a:endParaRPr lang="pt-BR"/>
          </a:p>
          <a:p>
            <a:endParaRPr lang="pt-BR"/>
          </a:p>
          <a:p>
            <a:r>
              <a:rPr lang="pt-BR"/>
              <a:t>Praticando: </a:t>
            </a:r>
          </a:p>
          <a:p>
            <a:pPr marL="0" indent="0">
              <a:buNone/>
            </a:pPr>
            <a:r>
              <a:rPr lang="pt-BR"/>
              <a:t>No Google Chrome web </a:t>
            </a:r>
            <a:r>
              <a:rPr lang="pt-BR" err="1"/>
              <a:t>store</a:t>
            </a:r>
            <a:r>
              <a:rPr lang="pt-BR"/>
              <a:t> instalar Web </a:t>
            </a:r>
            <a:r>
              <a:rPr lang="pt-BR" err="1"/>
              <a:t>Developer</a:t>
            </a:r>
            <a:endParaRPr lang="pt-BR"/>
          </a:p>
          <a:p>
            <a:pPr marL="0" indent="0">
              <a:buNone/>
            </a:pPr>
            <a:r>
              <a:rPr lang="pt-BR"/>
              <a:t>Escolha um site de preferência e tente habilitar e desabilitar o </a:t>
            </a:r>
            <a:r>
              <a:rPr lang="pt-BR" err="1"/>
              <a:t>Css</a:t>
            </a:r>
            <a:r>
              <a:rPr lang="pt-BR"/>
              <a:t> e </a:t>
            </a:r>
            <a:r>
              <a:rPr lang="pt-BR" err="1"/>
              <a:t>Javascript</a:t>
            </a:r>
            <a:r>
              <a:rPr lang="pt-BR"/>
              <a:t> da página para ver oque acontece</a:t>
            </a:r>
          </a:p>
        </p:txBody>
      </p:sp>
    </p:spTree>
    <p:extLst>
      <p:ext uri="{BB962C8B-B14F-4D97-AF65-F5344CB8AC3E}">
        <p14:creationId xmlns:p14="http://schemas.microsoft.com/office/powerpoint/2010/main" val="3627242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9de9971-97a5-41cf-b8dd-3b8187cb053b">
      <Terms xmlns="http://schemas.microsoft.com/office/infopath/2007/PartnerControls"/>
    </lcf76f155ced4ddcb4097134ff3c332f>
    <TaxCatchAll xmlns="c8ceb5c4-73e7-4ad9-8af0-f6b5d4ec328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08CA1BA95E4984B964EA60CFFAAC8F4" ma:contentTypeVersion="14" ma:contentTypeDescription="Crie um novo documento." ma:contentTypeScope="" ma:versionID="e8de5d4b06a2e6c51f8772863bfaea48">
  <xsd:schema xmlns:xsd="http://www.w3.org/2001/XMLSchema" xmlns:xs="http://www.w3.org/2001/XMLSchema" xmlns:p="http://schemas.microsoft.com/office/2006/metadata/properties" xmlns:ns2="49de9971-97a5-41cf-b8dd-3b8187cb053b" xmlns:ns3="c8ceb5c4-73e7-4ad9-8af0-f6b5d4ec3282" targetNamespace="http://schemas.microsoft.com/office/2006/metadata/properties" ma:root="true" ma:fieldsID="cb6b2da66e8fb9485f06fdc996fb087b" ns2:_="" ns3:_="">
    <xsd:import namespace="49de9971-97a5-41cf-b8dd-3b8187cb053b"/>
    <xsd:import namespace="c8ceb5c4-73e7-4ad9-8af0-f6b5d4ec3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e9971-97a5-41cf-b8dd-3b8187cb05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eb5c4-73e7-4ad9-8af0-f6b5d4ec328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cf37810-b82f-4774-8174-7a614c208f00}" ma:internalName="TaxCatchAll" ma:showField="CatchAllData" ma:web="c8ceb5c4-73e7-4ad9-8af0-f6b5d4ec32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B03AF-20E2-417B-BB35-1DCFFEFB9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CF8024-1B3B-4DC5-9462-F60EE00103C4}">
  <ds:schemaRefs>
    <ds:schemaRef ds:uri="30e3ab87-8e3c-4da4-a07e-2a942f32654c"/>
    <ds:schemaRef ds:uri="3ea433be-b6c6-4ac2-a549-bb89c19ece0f"/>
    <ds:schemaRef ds:uri="49de9971-97a5-41cf-b8dd-3b8187cb053b"/>
    <ds:schemaRef ds:uri="c8ceb5c4-73e7-4ad9-8af0-f6b5d4ec328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EEDB30-B78B-4511-9C6B-086A57875456}">
  <ds:schemaRefs>
    <ds:schemaRef ds:uri="49de9971-97a5-41cf-b8dd-3b8187cb053b"/>
    <ds:schemaRef ds:uri="c8ceb5c4-73e7-4ad9-8af0-f6b5d4ec328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</TotalTime>
  <Words>2766</Words>
  <Application>Microsoft Office PowerPoint</Application>
  <PresentationFormat>Widescreen</PresentationFormat>
  <Paragraphs>423</Paragraphs>
  <Slides>70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7" baseType="lpstr">
      <vt:lpstr>Arial</vt:lpstr>
      <vt:lpstr>Calibri</vt:lpstr>
      <vt:lpstr>Consolas</vt:lpstr>
      <vt:lpstr>Google Sans Mono</vt:lpstr>
      <vt:lpstr>Helvetica</vt:lpstr>
      <vt:lpstr>Wingdings</vt:lpstr>
      <vt:lpstr>Tema do Office</vt:lpstr>
      <vt:lpstr>UC2</vt:lpstr>
      <vt:lpstr>Apresentação do PowerPoint</vt:lpstr>
      <vt:lpstr>HTML (HyperText Markup Language)</vt:lpstr>
      <vt:lpstr>Arpanet</vt:lpstr>
      <vt:lpstr>Mais um pouco de história</vt:lpstr>
      <vt:lpstr>Representação dos dados</vt:lpstr>
      <vt:lpstr>Alguns Atores</vt:lpstr>
      <vt:lpstr>Hospedagem, Domínio e URL</vt:lpstr>
      <vt:lpstr>Como chamar?</vt:lpstr>
      <vt:lpstr>Html - Ferramentas</vt:lpstr>
      <vt:lpstr>Tags Iniciais</vt:lpstr>
      <vt:lpstr>A estrutura</vt:lpstr>
      <vt:lpstr>Dicas iniciais</vt:lpstr>
      <vt:lpstr>Tags Iniciais</vt:lpstr>
      <vt:lpstr>Atividades</vt:lpstr>
      <vt:lpstr>Favicon</vt:lpstr>
      <vt:lpstr>Semântica, Formatações e Tags descontinuadas</vt:lpstr>
      <vt:lpstr>Citações e códigos</vt:lpstr>
      <vt:lpstr>Comentários</vt:lpstr>
      <vt:lpstr>Listas OL, UL</vt:lpstr>
      <vt:lpstr>Listas Mistas e de Definição</vt:lpstr>
      <vt:lpstr>Links externos</vt:lpstr>
      <vt:lpstr>Links Internos</vt:lpstr>
      <vt:lpstr>Links para Download</vt:lpstr>
      <vt:lpstr>Imagens dinâmicas</vt:lpstr>
      <vt:lpstr>Audios</vt:lpstr>
      <vt:lpstr>Vídeos hospedados internamente</vt:lpstr>
      <vt:lpstr>CSS Inline</vt:lpstr>
      <vt:lpstr>Alguns parâmetros de CSS</vt:lpstr>
      <vt:lpstr>CSS Interno</vt:lpstr>
      <vt:lpstr>CSS Externo</vt:lpstr>
      <vt:lpstr>Psicologia das cores</vt:lpstr>
      <vt:lpstr>Círculo Cromático</vt:lpstr>
      <vt:lpstr>Apresentação do PowerPoint</vt:lpstr>
      <vt:lpstr>Apresentação do PowerPoint</vt:lpstr>
      <vt:lpstr>Apresentação do PowerPoint</vt:lpstr>
      <vt:lpstr>Gradiente</vt:lpstr>
      <vt:lpstr>Capturando cores e outras aplicações</vt:lpstr>
      <vt:lpstr>Desafio</vt:lpstr>
      <vt:lpstr>Tags e Parâmetros CSS para tipografia</vt:lpstr>
      <vt:lpstr>Importar fontes de sites</vt:lpstr>
      <vt:lpstr>Utilizar fontes baixadas</vt:lpstr>
      <vt:lpstr>Dicas para capturar fontes</vt:lpstr>
      <vt:lpstr>Seletor ID e Classe</vt:lpstr>
      <vt:lpstr>Pseudo Classes</vt:lpstr>
      <vt:lpstr>Pseudo Classes</vt:lpstr>
      <vt:lpstr>Resumindo</vt:lpstr>
      <vt:lpstr>Modelo de caixas (Box)</vt:lpstr>
      <vt:lpstr>Apresentação do PowerPoint</vt:lpstr>
      <vt:lpstr>Apresentação do PowerPoint</vt:lpstr>
      <vt:lpstr>Dicas de visualização</vt:lpstr>
      <vt:lpstr>Grouping Tags</vt:lpstr>
      <vt:lpstr>Variáveis em CSS</vt:lpstr>
      <vt:lpstr>Criando um site Responsivo</vt:lpstr>
      <vt:lpstr>Vídeo Responsivo</vt:lpstr>
      <vt:lpstr>Github</vt:lpstr>
      <vt:lpstr>Imagem de fundo (Background)</vt:lpstr>
      <vt:lpstr>Download e Organização de Arquivos</vt:lpstr>
      <vt:lpstr>Parallax</vt:lpstr>
      <vt:lpstr>Hospedando um projeto</vt:lpstr>
      <vt:lpstr>Tabelas?</vt:lpstr>
      <vt:lpstr>Iframe</vt:lpstr>
      <vt:lpstr>Formulários</vt:lpstr>
      <vt:lpstr>Métodos: Get e Post</vt:lpstr>
      <vt:lpstr>Media Queries</vt:lpstr>
      <vt:lpstr>Menu responsivo</vt:lpstr>
      <vt:lpstr>Menu Hamburguer</vt:lpstr>
      <vt:lpstr>Flexbox</vt:lpstr>
      <vt:lpstr>Grids</vt:lpstr>
      <vt:lpstr>Cards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MARCOS AUGUSTO DE AZEVEDO</cp:lastModifiedBy>
  <cp:revision>12</cp:revision>
  <dcterms:created xsi:type="dcterms:W3CDTF">2017-01-10T17:35:04Z</dcterms:created>
  <dcterms:modified xsi:type="dcterms:W3CDTF">2024-05-28T12:10:26Z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0x0101007CCCDDF8D6D4804C8ADE6F3BA143ABCD</vt:lpwstr>
  </property>
  <property fmtid="{D5CDD505-2E9C-101B-9397-08002B2CF9AE}" pid="3" name="MediaServiceImageTags">
    <vt:lpwstr/>
  </property>
</Properties>
</file>