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76" r:id="rId5"/>
    <p:sldId id="277" r:id="rId6"/>
    <p:sldId id="278" r:id="rId7"/>
    <p:sldId id="279" r:id="rId8"/>
    <p:sldId id="265" r:id="rId9"/>
    <p:sldId id="262" r:id="rId10"/>
    <p:sldId id="264" r:id="rId11"/>
    <p:sldId id="266" r:id="rId12"/>
    <p:sldId id="267" r:id="rId13"/>
    <p:sldId id="268" r:id="rId14"/>
    <p:sldId id="269" r:id="rId15"/>
    <p:sldId id="263" r:id="rId16"/>
    <p:sldId id="270" r:id="rId17"/>
    <p:sldId id="271" r:id="rId18"/>
    <p:sldId id="272" r:id="rId19"/>
    <p:sldId id="273" r:id="rId20"/>
    <p:sldId id="260" r:id="rId21"/>
    <p:sldId id="261" r:id="rId22"/>
    <p:sldId id="274" r:id="rId23"/>
  </p:sldIdLst>
  <p:sldSz cx="9144000" cy="6858000" type="screen4x3"/>
  <p:notesSz cx="6858000" cy="9144000"/>
  <p:embeddedFontLst>
    <p:embeddedFont>
      <p:font typeface="Roboto Slab" panose="020B0604020202020204" charset="0"/>
      <p:regular r:id="rId25"/>
      <p:bold r:id="rId26"/>
    </p:embeddedFont>
    <p:embeddedFont>
      <p:font typeface="Source Sans Pr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5763F08-CCC6-4935-B71A-4D71470275DD}">
  <a:tblStyle styleId="{B5763F08-CCC6-4935-B71A-4D71470275DD}"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50" autoAdjust="0"/>
  </p:normalViewPr>
  <p:slideViewPr>
    <p:cSldViewPr>
      <p:cViewPr varScale="1">
        <p:scale>
          <a:sx n="59" d="100"/>
          <a:sy n="59" d="100"/>
        </p:scale>
        <p:origin x="17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422348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b="0" dirty="0">
              <a:solidFill>
                <a:srgbClr val="C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spcBef>
                <a:spcPts val="0"/>
              </a:spcBef>
              <a:buNone/>
            </a:pPr>
            <a:endParaRPr lang="es-ES" b="1" baseline="0" dirty="0"/>
          </a:p>
          <a:p>
            <a:pPr marL="0" lvl="0" indent="0" rtl="0">
              <a:spcBef>
                <a:spcPts val="0"/>
              </a:spcBef>
              <a:buNone/>
            </a:pPr>
            <a:endParaRPr lang="es-ES" b="1" baseline="0" dirty="0"/>
          </a:p>
          <a:p>
            <a:pPr marL="228600" lvl="0" indent="-228600" rtl="0">
              <a:spcBef>
                <a:spcPts val="0"/>
              </a:spcBef>
              <a:buAutoNum type="arabicPeriod"/>
            </a:pPr>
            <a:endParaRPr lang="es-ES" b="1" baseline="0" dirty="0"/>
          </a:p>
          <a:p>
            <a:pPr lvl="0" rtl="0">
              <a:spcBef>
                <a:spcPts val="0"/>
              </a:spcBef>
              <a:buNone/>
            </a:pPr>
            <a:endParaRPr lang="es-ES" b="1" baseline="0" dirty="0"/>
          </a:p>
          <a:p>
            <a:pPr lvl="0" rtl="0">
              <a:spcBef>
                <a:spcPts val="0"/>
              </a:spcBef>
              <a:buNone/>
            </a:pPr>
            <a:endParaRPr b="1"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s-ES" b="1" dirty="0" err="1"/>
              <a:t>Reassociation</a:t>
            </a:r>
            <a:r>
              <a:rPr lang="es-ES" b="1" dirty="0"/>
              <a:t> </a:t>
            </a:r>
            <a:r>
              <a:rPr lang="es-ES" b="1" dirty="0" err="1"/>
              <a:t>request</a:t>
            </a:r>
            <a:r>
              <a:rPr lang="es-ES" b="0" dirty="0"/>
              <a:t>: </a:t>
            </a:r>
            <a:r>
              <a:rPr lang="en-US" dirty="0"/>
              <a:t>The new access point then coordinates the forwarding of data frames that may still be in the buffer of the previous access point waiting for transmission to the radio NIC.</a:t>
            </a:r>
          </a:p>
          <a:p>
            <a:pPr lvl="0" rtl="0">
              <a:spcBef>
                <a:spcPts val="0"/>
              </a:spcBef>
              <a:buNone/>
            </a:pPr>
            <a:r>
              <a:rPr lang="en-US" b="1" dirty="0"/>
              <a:t>Authentication frame</a:t>
            </a:r>
            <a:r>
              <a:rPr lang="en-US" b="0" dirty="0"/>
              <a:t>: </a:t>
            </a:r>
            <a:r>
              <a:rPr lang="en-US" dirty="0"/>
              <a:t>The NIC begins the process by sending an authentication frame containing its identity to the access point. With open system authentication (the default), the radio NIC sends only one authentication frame, and the access point responds with an authentication frame as a response indicating acceptance (or rejection). OPTIONAL: Shared key authentication</a:t>
            </a:r>
            <a:endParaRPr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0" dirty="0"/>
          </a:p>
        </p:txBody>
      </p:sp>
    </p:spTree>
    <p:extLst>
      <p:ext uri="{BB962C8B-B14F-4D97-AF65-F5344CB8AC3E}">
        <p14:creationId xmlns:p14="http://schemas.microsoft.com/office/powerpoint/2010/main" val="241310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s-ES" b="0" dirty="0" err="1"/>
              <a:t>Almost</a:t>
            </a:r>
            <a:r>
              <a:rPr lang="es-ES" b="0" dirty="0"/>
              <a:t> 100% </a:t>
            </a:r>
            <a:r>
              <a:rPr lang="es-ES" b="0" dirty="0" err="1"/>
              <a:t>reassociation</a:t>
            </a:r>
            <a:r>
              <a:rPr lang="es-ES" b="0" dirty="0"/>
              <a:t> time </a:t>
            </a:r>
            <a:r>
              <a:rPr lang="es-ES" b="0" dirty="0" err="1"/>
              <a:t>is</a:t>
            </a:r>
            <a:r>
              <a:rPr lang="es-ES" b="0" dirty="0"/>
              <a:t> </a:t>
            </a:r>
            <a:r>
              <a:rPr lang="es-ES" b="0" dirty="0" err="1"/>
              <a:t>because</a:t>
            </a:r>
            <a:r>
              <a:rPr lang="es-ES" b="0" dirty="0"/>
              <a:t> of </a:t>
            </a:r>
            <a:r>
              <a:rPr lang="es-ES" b="0" dirty="0" err="1"/>
              <a:t>probing</a:t>
            </a:r>
            <a:r>
              <a:rPr lang="es-ES" b="0" dirty="0"/>
              <a:t> </a:t>
            </a:r>
            <a:r>
              <a:rPr lang="es-ES" b="0" dirty="0" err="1"/>
              <a:t>phase</a:t>
            </a:r>
            <a:endParaRPr b="0" dirty="0"/>
          </a:p>
        </p:txBody>
      </p:sp>
    </p:spTree>
    <p:extLst>
      <p:ext uri="{BB962C8B-B14F-4D97-AF65-F5344CB8AC3E}">
        <p14:creationId xmlns:p14="http://schemas.microsoft.com/office/powerpoint/2010/main" val="2777851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576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8178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00184" y="1360350"/>
            <a:ext cx="5807399" cy="1546500"/>
          </a:xfrm>
          <a:prstGeom prst="rect">
            <a:avLst/>
          </a:prstGeom>
        </p:spPr>
        <p:txBody>
          <a:bodyPr lIns="91425" tIns="91425" rIns="91425" bIns="91425" anchor="t" anchorCtr="0"/>
          <a:lstStyle>
            <a:lvl1pPr lvl="0">
              <a:spcBef>
                <a:spcPts val="0"/>
              </a:spcBef>
              <a:buClr>
                <a:srgbClr val="0091EA"/>
              </a:buClr>
              <a:buSzPct val="100000"/>
              <a:defRPr sz="6000" b="1">
                <a:solidFill>
                  <a:srgbClr val="0091EA"/>
                </a:solidFill>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endParaRPr/>
          </a:p>
        </p:txBody>
      </p:sp>
      <p:sp>
        <p:nvSpPr>
          <p:cNvPr id="10" name="Shape 10"/>
          <p:cNvSpPr/>
          <p:nvPr/>
        </p:nvSpPr>
        <p:spPr>
          <a:xfrm>
            <a:off x="6897625" y="619995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7454375" y="56388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8827727" y="4597553"/>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8677050" y="6577875"/>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2972225" y="6334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579634" y="337347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311843" y="79151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626321" y="133987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8803950" y="5654656"/>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196310" y="1990890"/>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1738050" y="27132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771658" y="250448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71583" y="47482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7729213" y="6127437"/>
            <a:ext cx="253800" cy="2541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complete pattern">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p:nvPr/>
        </p:nvSpPr>
        <p:spPr>
          <a:xfrm>
            <a:off x="-26550" y="-19800"/>
            <a:ext cx="9197100" cy="6897600"/>
          </a:xfrm>
          <a:prstGeom prst="rect">
            <a:avLst/>
          </a:prstGeom>
          <a:solidFill>
            <a:srgbClr val="CFD8DC">
              <a:alpha val="4923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1546025" y="2034925"/>
            <a:ext cx="5832600" cy="1546500"/>
          </a:xfrm>
          <a:prstGeom prst="rect">
            <a:avLst/>
          </a:prstGeom>
        </p:spPr>
        <p:txBody>
          <a:bodyPr lIns="91425" tIns="91425" rIns="91425" bIns="91425" anchor="b" anchorCtr="0"/>
          <a:lstStyle>
            <a:lvl1pPr lvl="0" rtl="0">
              <a:spcBef>
                <a:spcPts val="0"/>
              </a:spcBef>
              <a:buSzPct val="100000"/>
              <a:defRPr sz="4800" b="1"/>
            </a:lvl1pPr>
            <a:lvl2pPr lvl="1" rtl="0">
              <a:spcBef>
                <a:spcPts val="0"/>
              </a:spcBef>
              <a:buSzPct val="100000"/>
              <a:defRPr sz="4800" b="1"/>
            </a:lvl2pPr>
            <a:lvl3pPr lvl="2" rtl="0">
              <a:spcBef>
                <a:spcPts val="0"/>
              </a:spcBef>
              <a:buSzPct val="100000"/>
              <a:defRPr sz="4800" b="1"/>
            </a:lvl3pPr>
            <a:lvl4pPr lvl="3" rtl="0">
              <a:spcBef>
                <a:spcPts val="0"/>
              </a:spcBef>
              <a:buSzPct val="100000"/>
              <a:defRPr sz="4800" b="1"/>
            </a:lvl4pPr>
            <a:lvl5pPr lvl="4" rtl="0">
              <a:spcBef>
                <a:spcPts val="0"/>
              </a:spcBef>
              <a:buSzPct val="100000"/>
              <a:defRPr sz="4800" b="1"/>
            </a:lvl5pPr>
            <a:lvl6pPr lvl="5" rtl="0">
              <a:spcBef>
                <a:spcPts val="0"/>
              </a:spcBef>
              <a:buSzPct val="100000"/>
              <a:defRPr sz="4800" b="1"/>
            </a:lvl6pPr>
            <a:lvl7pPr lvl="6" rtl="0">
              <a:spcBef>
                <a:spcPts val="0"/>
              </a:spcBef>
              <a:buSzPct val="100000"/>
              <a:defRPr sz="4800" b="1"/>
            </a:lvl7pPr>
            <a:lvl8pPr lvl="7" rtl="0">
              <a:spcBef>
                <a:spcPts val="0"/>
              </a:spcBef>
              <a:buSzPct val="100000"/>
              <a:defRPr sz="4800" b="1"/>
            </a:lvl8pPr>
            <a:lvl9pPr lvl="8" rtl="0">
              <a:spcBef>
                <a:spcPts val="0"/>
              </a:spcBef>
              <a:buSzPct val="100000"/>
              <a:defRPr sz="4800" b="1"/>
            </a:lvl9pPr>
          </a:lstStyle>
          <a:p>
            <a:endParaRPr/>
          </a:p>
        </p:txBody>
      </p:sp>
      <p:sp>
        <p:nvSpPr>
          <p:cNvPr id="27" name="Shape 27"/>
          <p:cNvSpPr txBox="1">
            <a:spLocks noGrp="1"/>
          </p:cNvSpPr>
          <p:nvPr>
            <p:ph type="subTitle" idx="1"/>
          </p:nvPr>
        </p:nvSpPr>
        <p:spPr>
          <a:xfrm>
            <a:off x="1546025" y="3710548"/>
            <a:ext cx="5832600" cy="1046400"/>
          </a:xfrm>
          <a:prstGeom prst="rect">
            <a:avLst/>
          </a:prstGeom>
        </p:spPr>
        <p:txBody>
          <a:bodyPr lIns="91425" tIns="91425" rIns="91425" bIns="91425" anchor="t" anchorCtr="0"/>
          <a:lstStyle>
            <a:lvl1pPr lvl="0" rtl="0">
              <a:spcBef>
                <a:spcPts val="0"/>
              </a:spcBef>
              <a:buClr>
                <a:srgbClr val="607D8B"/>
              </a:buClr>
              <a:buNone/>
              <a:defRPr>
                <a:solidFill>
                  <a:srgbClr val="607D8B"/>
                </a:solidFill>
              </a:defRPr>
            </a:lvl1pPr>
            <a:lvl2pPr lvl="1" rtl="0">
              <a:spcBef>
                <a:spcPts val="0"/>
              </a:spcBef>
              <a:buClr>
                <a:srgbClr val="607D8B"/>
              </a:buClr>
              <a:buSzPct val="100000"/>
              <a:buNone/>
              <a:defRPr sz="3000">
                <a:solidFill>
                  <a:srgbClr val="607D8B"/>
                </a:solidFill>
              </a:defRPr>
            </a:lvl2pPr>
            <a:lvl3pPr lvl="2" rtl="0">
              <a:spcBef>
                <a:spcPts val="0"/>
              </a:spcBef>
              <a:buClr>
                <a:srgbClr val="607D8B"/>
              </a:buClr>
              <a:buSzPct val="100000"/>
              <a:buNone/>
              <a:defRPr sz="3000">
                <a:solidFill>
                  <a:srgbClr val="607D8B"/>
                </a:solidFill>
              </a:defRPr>
            </a:lvl3pPr>
            <a:lvl4pPr lvl="3" rtl="0">
              <a:spcBef>
                <a:spcPts val="0"/>
              </a:spcBef>
              <a:buClr>
                <a:srgbClr val="607D8B"/>
              </a:buClr>
              <a:buSzPct val="100000"/>
              <a:buNone/>
              <a:defRPr sz="3000">
                <a:solidFill>
                  <a:srgbClr val="607D8B"/>
                </a:solidFill>
              </a:defRPr>
            </a:lvl4pPr>
            <a:lvl5pPr lvl="4" rtl="0">
              <a:spcBef>
                <a:spcPts val="0"/>
              </a:spcBef>
              <a:buClr>
                <a:srgbClr val="607D8B"/>
              </a:buClr>
              <a:buSzPct val="100000"/>
              <a:buNone/>
              <a:defRPr sz="3000">
                <a:solidFill>
                  <a:srgbClr val="607D8B"/>
                </a:solidFill>
              </a:defRPr>
            </a:lvl5pPr>
            <a:lvl6pPr lvl="5" rtl="0">
              <a:spcBef>
                <a:spcPts val="0"/>
              </a:spcBef>
              <a:buClr>
                <a:srgbClr val="607D8B"/>
              </a:buClr>
              <a:buSzPct val="100000"/>
              <a:buNone/>
              <a:defRPr sz="3000">
                <a:solidFill>
                  <a:srgbClr val="607D8B"/>
                </a:solidFill>
              </a:defRPr>
            </a:lvl6pPr>
            <a:lvl7pPr lvl="6" rtl="0">
              <a:spcBef>
                <a:spcPts val="0"/>
              </a:spcBef>
              <a:buClr>
                <a:srgbClr val="607D8B"/>
              </a:buClr>
              <a:buSzPct val="100000"/>
              <a:buNone/>
              <a:defRPr sz="3000">
                <a:solidFill>
                  <a:srgbClr val="607D8B"/>
                </a:solidFill>
              </a:defRPr>
            </a:lvl7pPr>
            <a:lvl8pPr lvl="7" rtl="0">
              <a:spcBef>
                <a:spcPts val="0"/>
              </a:spcBef>
              <a:buClr>
                <a:srgbClr val="607D8B"/>
              </a:buClr>
              <a:buSzPct val="100000"/>
              <a:buNone/>
              <a:defRPr sz="3000">
                <a:solidFill>
                  <a:srgbClr val="607D8B"/>
                </a:solidFill>
              </a:defRPr>
            </a:lvl8pPr>
            <a:lvl9pPr lvl="8" rtl="0">
              <a:spcBef>
                <a:spcPts val="0"/>
              </a:spcBef>
              <a:buClr>
                <a:srgbClr val="607D8B"/>
              </a:buClr>
              <a:buSzPct val="100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8"/>
        <p:cNvGrpSpPr/>
        <p:nvPr/>
      </p:nvGrpSpPr>
      <p:grpSpPr>
        <a:xfrm>
          <a:off x="0" y="0"/>
          <a:ext cx="0" cy="0"/>
          <a:chOff x="0" y="0"/>
          <a:chExt cx="0" cy="0"/>
        </a:xfrm>
      </p:grpSpPr>
      <p:pic>
        <p:nvPicPr>
          <p:cNvPr id="29" name="Shape 29" descr="connections-05.png"/>
          <p:cNvPicPr preferRelativeResize="0"/>
          <p:nvPr/>
        </p:nvPicPr>
        <p:blipFill>
          <a:blip r:embed="rId2">
            <a:alphaModFix/>
          </a:blip>
          <a:stretch>
            <a:fillRect/>
          </a:stretch>
        </p:blipFill>
        <p:spPr>
          <a:xfrm rot="10800000" flipH="1">
            <a:off x="5945" y="0"/>
            <a:ext cx="9132108" cy="6857999"/>
          </a:xfrm>
          <a:prstGeom prst="rect">
            <a:avLst/>
          </a:prstGeom>
          <a:noFill/>
          <a:ln>
            <a:noFill/>
          </a:ln>
        </p:spPr>
      </p:pic>
      <p:sp>
        <p:nvSpPr>
          <p:cNvPr id="30" name="Shape 30"/>
          <p:cNvSpPr txBox="1">
            <a:spLocks noGrp="1"/>
          </p:cNvSpPr>
          <p:nvPr>
            <p:ph type="body" idx="1"/>
          </p:nvPr>
        </p:nvSpPr>
        <p:spPr>
          <a:xfrm>
            <a:off x="1215300" y="2501400"/>
            <a:ext cx="6713399" cy="1093199"/>
          </a:xfrm>
          <a:prstGeom prst="rect">
            <a:avLst/>
          </a:prstGeom>
        </p:spPr>
        <p:txBody>
          <a:bodyPr lIns="91425" tIns="91425" rIns="91425" bIns="91425" anchor="t" anchorCtr="0"/>
          <a:lstStyle>
            <a:lvl1pPr lvl="0" algn="ctr" rtl="0">
              <a:spcBef>
                <a:spcPts val="0"/>
              </a:spcBef>
              <a:buClr>
                <a:srgbClr val="263238"/>
              </a:buClr>
              <a:buSzPct val="100000"/>
              <a:defRPr sz="3600" i="1"/>
            </a:lvl1pPr>
            <a:lvl2pPr lvl="1" algn="ctr" rtl="0">
              <a:spcBef>
                <a:spcPts val="0"/>
              </a:spcBef>
              <a:buClr>
                <a:srgbClr val="263238"/>
              </a:buClr>
              <a:buSzPct val="100000"/>
              <a:defRPr sz="3600" i="1"/>
            </a:lvl2pPr>
            <a:lvl3pPr lvl="2" algn="ctr" rtl="0">
              <a:spcBef>
                <a:spcPts val="0"/>
              </a:spcBef>
              <a:buClr>
                <a:srgbClr val="263238"/>
              </a:buClr>
              <a:buSzPct val="100000"/>
              <a:defRPr sz="3600" i="1"/>
            </a:lvl3pPr>
            <a:lvl4pPr lvl="3" algn="ctr" rtl="0">
              <a:spcBef>
                <a:spcPts val="0"/>
              </a:spcBef>
              <a:buClr>
                <a:srgbClr val="263238"/>
              </a:buClr>
              <a:buSzPct val="100000"/>
              <a:defRPr sz="3600" i="1"/>
            </a:lvl4pPr>
            <a:lvl5pPr lvl="4" algn="ctr" rtl="0">
              <a:spcBef>
                <a:spcPts val="0"/>
              </a:spcBef>
              <a:buClr>
                <a:srgbClr val="263238"/>
              </a:buClr>
              <a:buSzPct val="100000"/>
              <a:defRPr sz="3600" i="1"/>
            </a:lvl5pPr>
            <a:lvl6pPr lvl="5" algn="ctr" rtl="0">
              <a:spcBef>
                <a:spcPts val="0"/>
              </a:spcBef>
              <a:buClr>
                <a:srgbClr val="263238"/>
              </a:buClr>
              <a:buSzPct val="100000"/>
              <a:defRPr sz="3600" i="1"/>
            </a:lvl6pPr>
            <a:lvl7pPr lvl="6" algn="ctr" rtl="0">
              <a:spcBef>
                <a:spcPts val="0"/>
              </a:spcBef>
              <a:buClr>
                <a:srgbClr val="263238"/>
              </a:buClr>
              <a:buSzPct val="100000"/>
              <a:defRPr sz="3600" i="1"/>
            </a:lvl7pPr>
            <a:lvl8pPr lvl="7" algn="ctr" rtl="0">
              <a:spcBef>
                <a:spcPts val="0"/>
              </a:spcBef>
              <a:buClr>
                <a:srgbClr val="263238"/>
              </a:buClr>
              <a:buSzPct val="100000"/>
              <a:defRPr sz="3600" i="1"/>
            </a:lvl8pPr>
            <a:lvl9pPr lvl="8" algn="ctr">
              <a:spcBef>
                <a:spcPts val="0"/>
              </a:spcBef>
              <a:buClr>
                <a:srgbClr val="263238"/>
              </a:buClr>
              <a:buSzPct val="100000"/>
              <a:defRPr sz="3600" i="1"/>
            </a:lvl9pPr>
          </a:lstStyle>
          <a:p>
            <a:endParaRPr/>
          </a:p>
        </p:txBody>
      </p:sp>
      <p:grpSp>
        <p:nvGrpSpPr>
          <p:cNvPr id="31" name="Shape 31"/>
          <p:cNvGrpSpPr/>
          <p:nvPr/>
        </p:nvGrpSpPr>
        <p:grpSpPr>
          <a:xfrm>
            <a:off x="3593400" y="1074284"/>
            <a:ext cx="1957200" cy="1093199"/>
            <a:chOff x="3593400" y="1760084"/>
            <a:chExt cx="1957200" cy="1093199"/>
          </a:xfrm>
        </p:grpSpPr>
        <p:sp>
          <p:nvSpPr>
            <p:cNvPr id="32" name="Shape 32"/>
            <p:cNvSpPr txBox="1"/>
            <p:nvPr/>
          </p:nvSpPr>
          <p:spPr>
            <a:xfrm>
              <a:off x="3593400" y="1872096"/>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6000" b="1">
                  <a:solidFill>
                    <a:srgbClr val="0091EA"/>
                  </a:solidFill>
                  <a:latin typeface="Source Sans Pro"/>
                  <a:ea typeface="Source Sans Pro"/>
                  <a:cs typeface="Source Sans Pro"/>
                  <a:sym typeface="Source Sans Pro"/>
                </a:rPr>
                <a:t>“</a:t>
              </a:r>
            </a:p>
          </p:txBody>
        </p:sp>
        <p:sp>
          <p:nvSpPr>
            <p:cNvPr id="33" name="Shape 33"/>
            <p:cNvSpPr/>
            <p:nvPr/>
          </p:nvSpPr>
          <p:spPr>
            <a:xfrm>
              <a:off x="4025400" y="1760084"/>
              <a:ext cx="1093199" cy="10931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4190700" y="1925384"/>
              <a:ext cx="762600" cy="7626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5" name="Shape 35"/>
          <p:cNvCxnSpPr>
            <a:endCxn id="33" idx="1"/>
          </p:cNvCxnSpPr>
          <p:nvPr/>
        </p:nvCxnSpPr>
        <p:spPr>
          <a:xfrm>
            <a:off x="3742095" y="871980"/>
            <a:ext cx="443400" cy="362400"/>
          </a:xfrm>
          <a:prstGeom prst="straightConnector1">
            <a:avLst/>
          </a:prstGeom>
          <a:noFill/>
          <a:ln w="9525" cap="flat" cmpd="sng">
            <a:solidFill>
              <a:srgbClr val="CFD8DC"/>
            </a:solidFill>
            <a:prstDash val="solid"/>
            <a:round/>
            <a:headEnd type="none" w="lg" len="lg"/>
            <a:tailEnd type="none" w="lg" len="lg"/>
          </a:ln>
        </p:spPr>
      </p:cxnSp>
      <p:cxnSp>
        <p:nvCxnSpPr>
          <p:cNvPr id="36" name="Shape 36"/>
          <p:cNvCxnSpPr/>
          <p:nvPr/>
        </p:nvCxnSpPr>
        <p:spPr>
          <a:xfrm rot="10800000">
            <a:off x="4114799" y="269684"/>
            <a:ext cx="457200" cy="804600"/>
          </a:xfrm>
          <a:prstGeom prst="straightConnector1">
            <a:avLst/>
          </a:prstGeom>
          <a:noFill/>
          <a:ln w="9525" cap="flat" cmpd="sng">
            <a:solidFill>
              <a:srgbClr val="CFD8DC"/>
            </a:solidFill>
            <a:prstDash val="solid"/>
            <a:round/>
            <a:headEnd type="none" w="lg" len="lg"/>
            <a:tailEnd type="none" w="lg" len="lg"/>
          </a:ln>
        </p:spPr>
      </p:cxnSp>
      <p:cxnSp>
        <p:nvCxnSpPr>
          <p:cNvPr id="37" name="Shape 37"/>
          <p:cNvCxnSpPr/>
          <p:nvPr/>
        </p:nvCxnSpPr>
        <p:spPr>
          <a:xfrm rot="10800000" flipH="1">
            <a:off x="4749075" y="753124"/>
            <a:ext cx="95100" cy="348900"/>
          </a:xfrm>
          <a:prstGeom prst="straightConnector1">
            <a:avLst/>
          </a:prstGeom>
          <a:noFill/>
          <a:ln w="9525" cap="flat" cmpd="sng">
            <a:solidFill>
              <a:srgbClr val="CFD8D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786150" y="1682266"/>
            <a:ext cx="7571700" cy="47648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body" idx="1"/>
          </p:nvPr>
        </p:nvSpPr>
        <p:spPr>
          <a:xfrm>
            <a:off x="786137"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4" name="Shape 44"/>
          <p:cNvSpPr txBox="1">
            <a:spLocks noGrp="1"/>
          </p:cNvSpPr>
          <p:nvPr>
            <p:ph type="body" idx="2"/>
          </p:nvPr>
        </p:nvSpPr>
        <p:spPr>
          <a:xfrm>
            <a:off x="4682658"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7" name="Shape 47"/>
          <p:cNvSpPr txBox="1">
            <a:spLocks noGrp="1"/>
          </p:cNvSpPr>
          <p:nvPr>
            <p:ph type="body" idx="1"/>
          </p:nvPr>
        </p:nvSpPr>
        <p:spPr>
          <a:xfrm>
            <a:off x="786150" y="1600200"/>
            <a:ext cx="2419799"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48" name="Shape 48"/>
          <p:cNvSpPr txBox="1">
            <a:spLocks noGrp="1"/>
          </p:cNvSpPr>
          <p:nvPr>
            <p:ph type="body" idx="2"/>
          </p:nvPr>
        </p:nvSpPr>
        <p:spPr>
          <a:xfrm>
            <a:off x="3329991" y="1600200"/>
            <a:ext cx="2419799"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49" name="Shape 49"/>
          <p:cNvSpPr txBox="1">
            <a:spLocks noGrp="1"/>
          </p:cNvSpPr>
          <p:nvPr>
            <p:ph type="body" idx="3"/>
          </p:nvPr>
        </p:nvSpPr>
        <p:spPr>
          <a:xfrm>
            <a:off x="5873833" y="1600200"/>
            <a:ext cx="2419799"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457200" y="5407123"/>
            <a:ext cx="8229600" cy="49140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bg>
      <p:bgPr>
        <a:blipFill>
          <a:blip r:embed="rId2">
            <a:alphaModFix/>
          </a:blip>
          <a:stretch>
            <a:fillRect/>
          </a:stretch>
        </a:blipFill>
        <a:effectLst/>
      </p:bgPr>
    </p:bg>
    <p:spTree>
      <p:nvGrpSpPr>
        <p:cNvPr id="1"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899"/>
          </a:xfrm>
          <a:prstGeom prst="rect">
            <a:avLst/>
          </a:prstGeom>
          <a:noFill/>
          <a:ln>
            <a:noFill/>
          </a:ln>
        </p:spPr>
        <p:txBody>
          <a:bodyPr lIns="91425" tIns="91425" rIns="91425" bIns="91425" anchor="b" anchorCtr="0"/>
          <a:lstStyle>
            <a:lvl1pPr lv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6"/>
            <a:ext cx="7571700" cy="4764899"/>
          </a:xfrm>
          <a:prstGeom prst="rect">
            <a:avLst/>
          </a:prstGeom>
          <a:noFill/>
          <a:ln>
            <a:noFill/>
          </a:ln>
        </p:spPr>
        <p:txBody>
          <a:bodyPr lIns="91425" tIns="91425" rIns="91425" bIns="91425" anchor="t" anchorCtr="0"/>
          <a:lstStyle>
            <a:lvl1pPr lvl="0">
              <a:spcBef>
                <a:spcPts val="600"/>
              </a:spcBef>
              <a:buClr>
                <a:srgbClr val="CFD8DC"/>
              </a:buClr>
              <a:buSzPct val="100000"/>
              <a:buFont typeface="Source Sans Pro"/>
              <a:buChar char="◎"/>
              <a:defRPr sz="3000">
                <a:solidFill>
                  <a:srgbClr val="263238"/>
                </a:solidFill>
                <a:latin typeface="Source Sans Pro"/>
                <a:ea typeface="Source Sans Pro"/>
                <a:cs typeface="Source Sans Pro"/>
                <a:sym typeface="Source Sans Pro"/>
              </a:defRPr>
            </a:lvl1pPr>
            <a:lvl2pPr lvl="1">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2pPr>
            <a:lvl3pPr lvl="2">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3pPr>
            <a:lvl4pPr lvl="3">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4pPr>
            <a:lvl5pPr lvl="4">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5pPr>
            <a:lvl6pPr lvl="5">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6pPr>
            <a:lvl7pPr lvl="6">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7pPr>
            <a:lvl8pPr lvl="7">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8pPr>
            <a:lvl9pPr lvl="8">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669650" y="1095800"/>
            <a:ext cx="6399300" cy="3121800"/>
          </a:xfrm>
          <a:prstGeom prst="rect">
            <a:avLst/>
          </a:prstGeom>
        </p:spPr>
        <p:txBody>
          <a:bodyPr lIns="91425" tIns="91425" rIns="91425" bIns="91425" anchor="t" anchorCtr="0">
            <a:noAutofit/>
          </a:bodyPr>
          <a:lstStyle/>
          <a:p>
            <a:pPr lvl="0" algn="ctr" rtl="0">
              <a:spcBef>
                <a:spcPts val="0"/>
              </a:spcBef>
              <a:buNone/>
            </a:pPr>
            <a:r>
              <a:rPr lang="en" sz="4800" dirty="0"/>
              <a:t>WiFi network </a:t>
            </a:r>
            <a:r>
              <a:rPr lang="en-US" sz="4800" dirty="0"/>
              <a:t>for Real Time apps</a:t>
            </a:r>
            <a:r>
              <a:rPr lang="en" sz="4800" dirty="0"/>
              <a:t> </a:t>
            </a:r>
            <a:r>
              <a:rPr lang="en-US" sz="4800" dirty="0"/>
              <a:t>in a tunnel environment</a:t>
            </a:r>
            <a:endParaRPr lang="en" sz="4800" dirty="0"/>
          </a:p>
        </p:txBody>
      </p:sp>
      <p:sp>
        <p:nvSpPr>
          <p:cNvPr id="62" name="Shape 62"/>
          <p:cNvSpPr txBox="1">
            <a:spLocks noGrp="1"/>
          </p:cNvSpPr>
          <p:nvPr>
            <p:ph type="subTitle" idx="4294967295"/>
          </p:nvPr>
        </p:nvSpPr>
        <p:spPr>
          <a:xfrm>
            <a:off x="1669650" y="5085184"/>
            <a:ext cx="6399300" cy="865500"/>
          </a:xfrm>
          <a:prstGeom prst="rect">
            <a:avLst/>
          </a:prstGeom>
        </p:spPr>
        <p:txBody>
          <a:bodyPr lIns="91425" tIns="91425" rIns="91425" bIns="91425" anchor="t" anchorCtr="0">
            <a:noAutofit/>
          </a:bodyPr>
          <a:lstStyle/>
          <a:p>
            <a:pPr lvl="0" algn="ctr" rtl="0">
              <a:spcBef>
                <a:spcPts val="0"/>
              </a:spcBef>
              <a:buNone/>
            </a:pPr>
            <a:r>
              <a:rPr lang="en" sz="3600" b="1" dirty="0"/>
              <a:t>Marcos Canales Mayo</a:t>
            </a:r>
          </a:p>
        </p:txBody>
      </p:sp>
      <p:sp>
        <p:nvSpPr>
          <p:cNvPr id="2" name="CuadroTexto 1">
            <a:extLst>
              <a:ext uri="{FF2B5EF4-FFF2-40B4-BE49-F238E27FC236}">
                <a16:creationId xmlns:a16="http://schemas.microsoft.com/office/drawing/2014/main" id="{0CC08C8A-66C5-4B85-B6C3-98EAFD91131F}"/>
              </a:ext>
            </a:extLst>
          </p:cNvPr>
          <p:cNvSpPr txBox="1"/>
          <p:nvPr/>
        </p:nvSpPr>
        <p:spPr>
          <a:xfrm>
            <a:off x="1669650" y="3507437"/>
            <a:ext cx="6399300" cy="1477328"/>
          </a:xfrm>
          <a:prstGeom prst="rect">
            <a:avLst/>
          </a:prstGeom>
          <a:noFill/>
        </p:spPr>
        <p:txBody>
          <a:bodyPr wrap="square" rtlCol="0">
            <a:spAutoFit/>
          </a:bodyPr>
          <a:lstStyle/>
          <a:p>
            <a:pPr algn="ctr">
              <a:lnSpc>
                <a:spcPct val="150000"/>
              </a:lnSpc>
            </a:pPr>
            <a:r>
              <a:rPr lang="es-ES" sz="2000" dirty="0">
                <a:latin typeface="Source Sans Pro" panose="020B0604020202020204" charset="0"/>
              </a:rPr>
              <a:t>Sistemas Empotrados Ubicuos</a:t>
            </a:r>
          </a:p>
          <a:p>
            <a:pPr algn="ctr">
              <a:lnSpc>
                <a:spcPct val="150000"/>
              </a:lnSpc>
            </a:pPr>
            <a:r>
              <a:rPr lang="es-ES" sz="2000" dirty="0">
                <a:latin typeface="Source Sans Pro" panose="020B0604020202020204" charset="0"/>
              </a:rPr>
              <a:t>Máster en Ingeniería Informática (2016 – 2017)</a:t>
            </a:r>
          </a:p>
          <a:p>
            <a:pPr algn="ctr">
              <a:lnSpc>
                <a:spcPct val="150000"/>
              </a:lnSpc>
            </a:pPr>
            <a:r>
              <a:rPr lang="es-ES" sz="2000" dirty="0">
                <a:latin typeface="Source Sans Pro" panose="020B0604020202020204" charset="0"/>
              </a:rPr>
              <a:t>Escuela de Ingeniería y Arquitectura, Zaragoza</a:t>
            </a:r>
            <a:endParaRPr lang="en-US" sz="2000" dirty="0">
              <a:latin typeface="Source Sans Pro"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dirty="0"/>
              <a:t>Setup</a:t>
            </a:r>
          </a:p>
        </p:txBody>
      </p:sp>
      <p:graphicFrame>
        <p:nvGraphicFramePr>
          <p:cNvPr id="126" name="Shape 126"/>
          <p:cNvGraphicFramePr/>
          <p:nvPr>
            <p:extLst>
              <p:ext uri="{D42A27DB-BD31-4B8C-83A1-F6EECF244321}">
                <p14:modId xmlns:p14="http://schemas.microsoft.com/office/powerpoint/2010/main" val="1284428867"/>
              </p:ext>
            </p:extLst>
          </p:nvPr>
        </p:nvGraphicFramePr>
        <p:xfrm>
          <a:off x="786150" y="1832325"/>
          <a:ext cx="5193025" cy="3411135"/>
        </p:xfrm>
        <a:graphic>
          <a:graphicData uri="http://schemas.openxmlformats.org/drawingml/2006/table">
            <a:tbl>
              <a:tblPr>
                <a:noFill/>
                <a:tableStyleId>{B5763F08-CCC6-4935-B71A-4D71470275DD}</a:tableStyleId>
              </a:tblPr>
              <a:tblGrid>
                <a:gridCol w="2618275">
                  <a:extLst>
                    <a:ext uri="{9D8B030D-6E8A-4147-A177-3AD203B41FA5}">
                      <a16:colId xmlns:a16="http://schemas.microsoft.com/office/drawing/2014/main" val="20000"/>
                    </a:ext>
                  </a:extLst>
                </a:gridCol>
                <a:gridCol w="2574750">
                  <a:extLst>
                    <a:ext uri="{9D8B030D-6E8A-4147-A177-3AD203B41FA5}">
                      <a16:colId xmlns:a16="http://schemas.microsoft.com/office/drawing/2014/main" val="20001"/>
                    </a:ext>
                  </a:extLst>
                </a:gridCol>
              </a:tblGrid>
              <a:tr h="668025">
                <a:tc>
                  <a:txBody>
                    <a:bodyPr/>
                    <a:lstStyle/>
                    <a:p>
                      <a:pPr lvl="0" algn="ctr" rtl="0">
                        <a:spcBef>
                          <a:spcPts val="0"/>
                        </a:spcBef>
                        <a:buNone/>
                      </a:pPr>
                      <a:r>
                        <a:rPr lang="en" sz="1800" dirty="0">
                          <a:solidFill>
                            <a:srgbClr val="607D8B"/>
                          </a:solidFill>
                          <a:latin typeface="Roboto Slab"/>
                          <a:ea typeface="Roboto Slab"/>
                          <a:cs typeface="Roboto Slab"/>
                          <a:sym typeface="Roboto Slab"/>
                        </a:rPr>
                        <a:t>Setup environment</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None/>
                      </a:pPr>
                      <a:r>
                        <a:rPr lang="en" sz="1800">
                          <a:solidFill>
                            <a:srgbClr val="607D8B"/>
                          </a:solidFill>
                          <a:latin typeface="Roboto Slab"/>
                          <a:ea typeface="Roboto Slab"/>
                          <a:cs typeface="Roboto Slab"/>
                          <a:sym typeface="Roboto Slab"/>
                        </a:rPr>
                        <a:t>Real environment</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extLst>
                  <a:ext uri="{0D108BD9-81ED-4DB2-BD59-A6C34878D82A}">
                    <a16:rowId xmlns:a16="http://schemas.microsoft.com/office/drawing/2014/main" val="10000"/>
                  </a:ext>
                </a:extLst>
              </a:tr>
              <a:tr h="668025">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Many other WiFi networks may cause lots of interferences</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No other WiFi networks</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extLst>
                  <a:ext uri="{0D108BD9-81ED-4DB2-BD59-A6C34878D82A}">
                    <a16:rowId xmlns:a16="http://schemas.microsoft.com/office/drawing/2014/main" val="10001"/>
                  </a:ext>
                </a:extLst>
              </a:tr>
              <a:tr h="668025">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Many different obstacles between</a:t>
                      </a:r>
                    </a:p>
                    <a:p>
                      <a:pPr lvl="0" algn="ctr" rtl="0">
                        <a:spcBef>
                          <a:spcPts val="0"/>
                        </a:spcBef>
                        <a:buClr>
                          <a:schemeClr val="dk1"/>
                        </a:buClr>
                        <a:buSzPct val="78571"/>
                        <a:buFont typeface="Arial"/>
                        <a:buNone/>
                      </a:pPr>
                      <a:r>
                        <a:rPr lang="en" sz="1800" dirty="0">
                          <a:solidFill>
                            <a:srgbClr val="263238"/>
                          </a:solidFill>
                          <a:latin typeface="Source Sans Pro"/>
                          <a:ea typeface="Source Sans Pro"/>
                          <a:cs typeface="Source Sans Pro"/>
                          <a:sym typeface="Source Sans Pro"/>
                        </a:rPr>
                        <a:t>the AP and the STA</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sz="1800" dirty="0">
                          <a:solidFill>
                            <a:srgbClr val="263238"/>
                          </a:solidFill>
                          <a:latin typeface="Source Sans Pro"/>
                          <a:ea typeface="Source Sans Pro"/>
                          <a:cs typeface="Source Sans Pro"/>
                          <a:sym typeface="Source Sans Pro"/>
                        </a:rPr>
                        <a:t>No obstacles at all</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extLst>
                  <a:ext uri="{0D108BD9-81ED-4DB2-BD59-A6C34878D82A}">
                    <a16:rowId xmlns:a16="http://schemas.microsoft.com/office/drawing/2014/main" val="10002"/>
                  </a:ext>
                </a:extLst>
              </a:tr>
              <a:tr h="668025">
                <a:tc>
                  <a:txBody>
                    <a:bodyPr/>
                    <a:lstStyle/>
                    <a:p>
                      <a:pPr lvl="0" algn="ctr" rtl="0">
                        <a:spcBef>
                          <a:spcPts val="0"/>
                        </a:spcBef>
                        <a:buNone/>
                      </a:pPr>
                      <a:r>
                        <a:rPr lang="en" sz="1800">
                          <a:solidFill>
                            <a:srgbClr val="263238"/>
                          </a:solidFill>
                          <a:latin typeface="Source Sans Pro"/>
                          <a:ea typeface="Source Sans Pro"/>
                          <a:cs typeface="Source Sans Pro"/>
                          <a:sym typeface="Source Sans Pro"/>
                        </a:rPr>
                        <a:t>Short distance between APs</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Long distance between APs</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extLst>
                  <a:ext uri="{0D108BD9-81ED-4DB2-BD59-A6C34878D82A}">
                    <a16:rowId xmlns:a16="http://schemas.microsoft.com/office/drawing/2014/main" val="10003"/>
                  </a:ext>
                </a:extLst>
              </a:tr>
            </a:tbl>
          </a:graphicData>
        </a:graphic>
      </p:graphicFrame>
      <p:pic>
        <p:nvPicPr>
          <p:cNvPr id="127" name="Shape 127" descr="wifi_analyzer_lab.png"/>
          <p:cNvPicPr preferRelativeResize="0"/>
          <p:nvPr/>
        </p:nvPicPr>
        <p:blipFill>
          <a:blip r:embed="rId3">
            <a:alphaModFix/>
          </a:blip>
          <a:stretch>
            <a:fillRect/>
          </a:stretch>
        </p:blipFill>
        <p:spPr>
          <a:xfrm>
            <a:off x="6131575" y="1500126"/>
            <a:ext cx="2860024" cy="40755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Results</a:t>
            </a:r>
          </a:p>
        </p:txBody>
      </p:sp>
      <p:pic>
        <p:nvPicPr>
          <p:cNvPr id="149" name="Shape 149" descr="diff_ch_moving_rssi_both.png"/>
          <p:cNvPicPr preferRelativeResize="0"/>
          <p:nvPr/>
        </p:nvPicPr>
        <p:blipFill>
          <a:blip r:embed="rId3">
            <a:alphaModFix/>
          </a:blip>
          <a:stretch>
            <a:fillRect/>
          </a:stretch>
        </p:blipFill>
        <p:spPr>
          <a:xfrm>
            <a:off x="152625" y="1959225"/>
            <a:ext cx="4548250" cy="3412125"/>
          </a:xfrm>
          <a:prstGeom prst="rect">
            <a:avLst/>
          </a:prstGeom>
          <a:noFill/>
          <a:ln>
            <a:noFill/>
          </a:ln>
        </p:spPr>
      </p:pic>
      <p:pic>
        <p:nvPicPr>
          <p:cNvPr id="150" name="Shape 150" descr="diff_ch_moving_pdr.png"/>
          <p:cNvPicPr preferRelativeResize="0"/>
          <p:nvPr/>
        </p:nvPicPr>
        <p:blipFill>
          <a:blip r:embed="rId4">
            <a:alphaModFix/>
          </a:blip>
          <a:stretch>
            <a:fillRect/>
          </a:stretch>
        </p:blipFill>
        <p:spPr>
          <a:xfrm>
            <a:off x="4595746" y="1959224"/>
            <a:ext cx="4548253" cy="3412125"/>
          </a:xfrm>
          <a:prstGeom prst="rect">
            <a:avLst/>
          </a:prstGeom>
          <a:noFill/>
          <a:ln>
            <a:noFill/>
          </a:ln>
        </p:spPr>
      </p:pic>
      <p:sp>
        <p:nvSpPr>
          <p:cNvPr id="151" name="Shape 151"/>
          <p:cNvSpPr txBox="1"/>
          <p:nvPr/>
        </p:nvSpPr>
        <p:spPr>
          <a:xfrm>
            <a:off x="786150" y="1393975"/>
            <a:ext cx="7903500" cy="519000"/>
          </a:xfrm>
          <a:prstGeom prst="rect">
            <a:avLst/>
          </a:prstGeom>
          <a:noFill/>
          <a:ln>
            <a:noFill/>
          </a:ln>
        </p:spPr>
        <p:txBody>
          <a:bodyPr lIns="91425" tIns="91425" rIns="91425" bIns="91425" anchor="t" anchorCtr="0">
            <a:noAutofit/>
          </a:bodyPr>
          <a:lstStyle/>
          <a:p>
            <a:pPr lvl="0">
              <a:spcBef>
                <a:spcPts val="0"/>
              </a:spcBef>
              <a:buNone/>
            </a:pPr>
            <a:r>
              <a:rPr lang="en" sz="1800" dirty="0">
                <a:solidFill>
                  <a:srgbClr val="0091EA"/>
                </a:solidFill>
                <a:latin typeface="Source Sans Pro" panose="020B0604020202020204" charset="0"/>
              </a:rPr>
              <a:t>Normal, APs </a:t>
            </a:r>
            <a:r>
              <a:rPr lang="en" sz="1800" b="1" dirty="0">
                <a:solidFill>
                  <a:srgbClr val="0091EA"/>
                </a:solidFill>
                <a:latin typeface="Source Sans Pro" panose="020B0604020202020204" charset="0"/>
              </a:rPr>
              <a:t>in different channels</a:t>
            </a:r>
            <a:r>
              <a:rPr lang="en" sz="1800" dirty="0">
                <a:solidFill>
                  <a:srgbClr val="0091EA"/>
                </a:solidFill>
                <a:latin typeface="Source Sans Pro" panose="020B0604020202020204" charset="0"/>
              </a:rPr>
              <a:t>, STA moving away from both APs</a:t>
            </a:r>
          </a:p>
        </p:txBody>
      </p:sp>
      <p:sp>
        <p:nvSpPr>
          <p:cNvPr id="152" name="Shape 152"/>
          <p:cNvSpPr txBox="1"/>
          <p:nvPr/>
        </p:nvSpPr>
        <p:spPr>
          <a:xfrm>
            <a:off x="889350" y="5417600"/>
            <a:ext cx="7903500" cy="578700"/>
          </a:xfrm>
          <a:prstGeom prst="rect">
            <a:avLst/>
          </a:prstGeom>
          <a:noFill/>
          <a:ln>
            <a:noFill/>
          </a:ln>
        </p:spPr>
        <p:txBody>
          <a:bodyPr lIns="91425" tIns="91425" rIns="91425" bIns="91425" anchor="t" anchorCtr="0">
            <a:noAutofit/>
          </a:bodyPr>
          <a:lstStyle/>
          <a:p>
            <a:pPr lvl="0">
              <a:spcBef>
                <a:spcPts val="0"/>
              </a:spcBef>
              <a:buNone/>
            </a:pPr>
            <a:r>
              <a:rPr lang="en" sz="1800" dirty="0">
                <a:latin typeface="Source Sans Pro" panose="020B0604020202020204" charset="0"/>
              </a:rPr>
              <a:t>Packets sent: 6772; Packets lost: 675 (9,97%)</a:t>
            </a:r>
          </a:p>
          <a:p>
            <a:pPr lvl="0">
              <a:spcBef>
                <a:spcPts val="0"/>
              </a:spcBef>
              <a:buNone/>
            </a:pPr>
            <a:r>
              <a:rPr lang="en" sz="1800" dirty="0">
                <a:latin typeface="Source Sans Pro" panose="020B0604020202020204" charset="0"/>
              </a:rPr>
              <a:t>AP change reassociation time: 2819,20 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Results</a:t>
            </a:r>
          </a:p>
        </p:txBody>
      </p:sp>
      <p:pic>
        <p:nvPicPr>
          <p:cNvPr id="158" name="Shape 158" descr="diff_ch_moving_iat_and_packet_loss.png"/>
          <p:cNvPicPr preferRelativeResize="0"/>
          <p:nvPr/>
        </p:nvPicPr>
        <p:blipFill>
          <a:blip r:embed="rId3">
            <a:alphaModFix/>
          </a:blip>
          <a:stretch>
            <a:fillRect/>
          </a:stretch>
        </p:blipFill>
        <p:spPr>
          <a:xfrm>
            <a:off x="0" y="1959225"/>
            <a:ext cx="4447375" cy="3336439"/>
          </a:xfrm>
          <a:prstGeom prst="rect">
            <a:avLst/>
          </a:prstGeom>
          <a:noFill/>
          <a:ln>
            <a:noFill/>
          </a:ln>
        </p:spPr>
      </p:pic>
      <p:pic>
        <p:nvPicPr>
          <p:cNvPr id="159" name="Shape 159" descr="diff_ch_moving_lost_packets_distribution.png"/>
          <p:cNvPicPr preferRelativeResize="0"/>
          <p:nvPr/>
        </p:nvPicPr>
        <p:blipFill>
          <a:blip r:embed="rId4">
            <a:alphaModFix/>
          </a:blip>
          <a:stretch>
            <a:fillRect/>
          </a:stretch>
        </p:blipFill>
        <p:spPr>
          <a:xfrm>
            <a:off x="4447375" y="1959224"/>
            <a:ext cx="4696624" cy="3523450"/>
          </a:xfrm>
          <a:prstGeom prst="rect">
            <a:avLst/>
          </a:prstGeom>
          <a:noFill/>
          <a:ln>
            <a:noFill/>
          </a:ln>
        </p:spPr>
      </p:pic>
      <p:sp>
        <p:nvSpPr>
          <p:cNvPr id="160" name="Shape 160"/>
          <p:cNvSpPr txBox="1"/>
          <p:nvPr/>
        </p:nvSpPr>
        <p:spPr>
          <a:xfrm>
            <a:off x="786150" y="1393975"/>
            <a:ext cx="7903500" cy="5190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0091EA"/>
                </a:solidFill>
                <a:latin typeface="Source Sans Pro" panose="020B0604020202020204" charset="0"/>
              </a:rPr>
              <a:t>Normal, APs in </a:t>
            </a:r>
            <a:r>
              <a:rPr lang="en" sz="1800" b="1" dirty="0">
                <a:solidFill>
                  <a:srgbClr val="0091EA"/>
                </a:solidFill>
                <a:latin typeface="Source Sans Pro" panose="020B0604020202020204" charset="0"/>
              </a:rPr>
              <a:t>different channels</a:t>
            </a:r>
            <a:r>
              <a:rPr lang="en" sz="1800" dirty="0">
                <a:solidFill>
                  <a:srgbClr val="0091EA"/>
                </a:solidFill>
                <a:latin typeface="Source Sans Pro" panose="020B0604020202020204" charset="0"/>
              </a:rPr>
              <a:t>, STA moving away from both APs</a:t>
            </a:r>
          </a:p>
        </p:txBody>
      </p:sp>
      <p:sp>
        <p:nvSpPr>
          <p:cNvPr id="161" name="Shape 161"/>
          <p:cNvSpPr txBox="1"/>
          <p:nvPr/>
        </p:nvSpPr>
        <p:spPr>
          <a:xfrm>
            <a:off x="889350" y="5417600"/>
            <a:ext cx="7903500" cy="578700"/>
          </a:xfrm>
          <a:prstGeom prst="rect">
            <a:avLst/>
          </a:prstGeom>
          <a:noFill/>
          <a:ln>
            <a:noFill/>
          </a:ln>
        </p:spPr>
        <p:txBody>
          <a:bodyPr lIns="91425" tIns="91425" rIns="91425" bIns="91425" anchor="t" anchorCtr="0">
            <a:noAutofit/>
          </a:bodyPr>
          <a:lstStyle/>
          <a:p>
            <a:pPr lvl="0" rtl="0">
              <a:spcBef>
                <a:spcPts val="0"/>
              </a:spcBef>
              <a:buNone/>
            </a:pPr>
            <a:r>
              <a:rPr lang="en" sz="1800" dirty="0">
                <a:latin typeface="Source Sans Pro" panose="020B0604020202020204" charset="0"/>
              </a:rPr>
              <a:t>Packets sent: 6772; Packets lost: 675 (9,97%)</a:t>
            </a:r>
          </a:p>
          <a:p>
            <a:pPr lvl="0" rtl="0">
              <a:spcBef>
                <a:spcPts val="0"/>
              </a:spcBef>
              <a:buNone/>
            </a:pPr>
            <a:r>
              <a:rPr lang="en" sz="1800" dirty="0">
                <a:latin typeface="Source Sans Pro" panose="020B0604020202020204" charset="0"/>
              </a:rPr>
              <a:t>AP change reassociation time: 2819,20 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Results</a:t>
            </a:r>
          </a:p>
        </p:txBody>
      </p:sp>
      <p:pic>
        <p:nvPicPr>
          <p:cNvPr id="168" name="Shape 168" descr="realist_same_ch_moving_rssi_both.png"/>
          <p:cNvPicPr preferRelativeResize="0"/>
          <p:nvPr/>
        </p:nvPicPr>
        <p:blipFill>
          <a:blip r:embed="rId3">
            <a:alphaModFix/>
          </a:blip>
          <a:stretch>
            <a:fillRect/>
          </a:stretch>
        </p:blipFill>
        <p:spPr>
          <a:xfrm>
            <a:off x="0" y="1959225"/>
            <a:ext cx="4646623" cy="3485935"/>
          </a:xfrm>
          <a:prstGeom prst="rect">
            <a:avLst/>
          </a:prstGeom>
          <a:noFill/>
          <a:ln>
            <a:noFill/>
          </a:ln>
        </p:spPr>
      </p:pic>
      <p:pic>
        <p:nvPicPr>
          <p:cNvPr id="169" name="Shape 169" descr="realist_same_ch_moving_rssi_connected.png"/>
          <p:cNvPicPr preferRelativeResize="0"/>
          <p:nvPr/>
        </p:nvPicPr>
        <p:blipFill>
          <a:blip r:embed="rId4">
            <a:alphaModFix/>
          </a:blip>
          <a:stretch>
            <a:fillRect/>
          </a:stretch>
        </p:blipFill>
        <p:spPr>
          <a:xfrm>
            <a:off x="4497374" y="1959224"/>
            <a:ext cx="4646623" cy="3485923"/>
          </a:xfrm>
          <a:prstGeom prst="rect">
            <a:avLst/>
          </a:prstGeom>
          <a:noFill/>
          <a:ln>
            <a:noFill/>
          </a:ln>
        </p:spPr>
      </p:pic>
      <p:sp>
        <p:nvSpPr>
          <p:cNvPr id="170" name="Shape 170"/>
          <p:cNvSpPr txBox="1"/>
          <p:nvPr/>
        </p:nvSpPr>
        <p:spPr>
          <a:xfrm>
            <a:off x="889350" y="5417600"/>
            <a:ext cx="7903500" cy="578700"/>
          </a:xfrm>
          <a:prstGeom prst="rect">
            <a:avLst/>
          </a:prstGeom>
          <a:noFill/>
          <a:ln>
            <a:noFill/>
          </a:ln>
        </p:spPr>
        <p:txBody>
          <a:bodyPr lIns="91425" tIns="91425" rIns="91425" bIns="91425" anchor="t" anchorCtr="0">
            <a:noAutofit/>
          </a:bodyPr>
          <a:lstStyle/>
          <a:p>
            <a:pPr lvl="0" rtl="0">
              <a:spcBef>
                <a:spcPts val="0"/>
              </a:spcBef>
              <a:buNone/>
            </a:pPr>
            <a:r>
              <a:rPr lang="en" sz="1800" dirty="0">
                <a:latin typeface="Source Sans Pro" panose="020B0604020202020204" charset="0"/>
              </a:rPr>
              <a:t>Packets sent: 5960; Packets lost: 190 (3,19%)</a:t>
            </a:r>
          </a:p>
          <a:p>
            <a:pPr lvl="0" rtl="0">
              <a:spcBef>
                <a:spcPts val="0"/>
              </a:spcBef>
              <a:buNone/>
            </a:pPr>
            <a:r>
              <a:rPr lang="en" sz="1800" dirty="0">
                <a:latin typeface="Source Sans Pro" panose="020B0604020202020204" charset="0"/>
              </a:rPr>
              <a:t>AP change reassociation time: 46,26 ms</a:t>
            </a:r>
          </a:p>
        </p:txBody>
      </p:sp>
      <p:sp>
        <p:nvSpPr>
          <p:cNvPr id="7" name="Shape 176">
            <a:extLst>
              <a:ext uri="{FF2B5EF4-FFF2-40B4-BE49-F238E27FC236}">
                <a16:creationId xmlns:a16="http://schemas.microsoft.com/office/drawing/2014/main" id="{EDD4322A-817D-48BB-8934-6454655EE93C}"/>
              </a:ext>
            </a:extLst>
          </p:cNvPr>
          <p:cNvSpPr txBox="1"/>
          <p:nvPr/>
        </p:nvSpPr>
        <p:spPr>
          <a:xfrm>
            <a:off x="786150" y="1393975"/>
            <a:ext cx="8178338" cy="5190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0091EA"/>
                </a:solidFill>
                <a:latin typeface="Source Sans Pro" panose="020B0604020202020204" charset="0"/>
              </a:rPr>
              <a:t>Normal, APs in same channels, STA moving away from AP2 and getting closer to AP1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Results</a:t>
            </a:r>
          </a:p>
        </p:txBody>
      </p:sp>
      <p:sp>
        <p:nvSpPr>
          <p:cNvPr id="176" name="Shape 176"/>
          <p:cNvSpPr txBox="1"/>
          <p:nvPr/>
        </p:nvSpPr>
        <p:spPr>
          <a:xfrm>
            <a:off x="786150" y="1393975"/>
            <a:ext cx="8178338" cy="5190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0091EA"/>
                </a:solidFill>
                <a:latin typeface="Source Sans Pro" panose="020B0604020202020204" charset="0"/>
              </a:rPr>
              <a:t>Normal, APs in same channels, STA moving away from AP2 and getting closer to AP1</a:t>
            </a:r>
          </a:p>
        </p:txBody>
      </p:sp>
      <p:pic>
        <p:nvPicPr>
          <p:cNvPr id="177" name="Shape 177" descr="realist_same_ch_moving_pdr.png"/>
          <p:cNvPicPr preferRelativeResize="0"/>
          <p:nvPr/>
        </p:nvPicPr>
        <p:blipFill>
          <a:blip r:embed="rId3">
            <a:alphaModFix/>
          </a:blip>
          <a:stretch>
            <a:fillRect/>
          </a:stretch>
        </p:blipFill>
        <p:spPr>
          <a:xfrm>
            <a:off x="0" y="1959224"/>
            <a:ext cx="4680525" cy="3511374"/>
          </a:xfrm>
          <a:prstGeom prst="rect">
            <a:avLst/>
          </a:prstGeom>
          <a:noFill/>
          <a:ln>
            <a:noFill/>
          </a:ln>
        </p:spPr>
      </p:pic>
      <p:pic>
        <p:nvPicPr>
          <p:cNvPr id="178" name="Shape 178" descr="realist_same_ch_moving_iat_and_packet_loss.png"/>
          <p:cNvPicPr preferRelativeResize="0"/>
          <p:nvPr/>
        </p:nvPicPr>
        <p:blipFill>
          <a:blip r:embed="rId4">
            <a:alphaModFix/>
          </a:blip>
          <a:stretch>
            <a:fillRect/>
          </a:stretch>
        </p:blipFill>
        <p:spPr>
          <a:xfrm>
            <a:off x="4463475" y="1959225"/>
            <a:ext cx="4680525" cy="3511356"/>
          </a:xfrm>
          <a:prstGeom prst="rect">
            <a:avLst/>
          </a:prstGeom>
          <a:noFill/>
          <a:ln>
            <a:noFill/>
          </a:ln>
        </p:spPr>
      </p:pic>
      <p:sp>
        <p:nvSpPr>
          <p:cNvPr id="179" name="Shape 179"/>
          <p:cNvSpPr txBox="1"/>
          <p:nvPr/>
        </p:nvSpPr>
        <p:spPr>
          <a:xfrm>
            <a:off x="889350" y="5417600"/>
            <a:ext cx="7903500" cy="578700"/>
          </a:xfrm>
          <a:prstGeom prst="rect">
            <a:avLst/>
          </a:prstGeom>
          <a:noFill/>
          <a:ln>
            <a:noFill/>
          </a:ln>
        </p:spPr>
        <p:txBody>
          <a:bodyPr lIns="91425" tIns="91425" rIns="91425" bIns="91425" anchor="t" anchorCtr="0">
            <a:noAutofit/>
          </a:bodyPr>
          <a:lstStyle/>
          <a:p>
            <a:pPr lvl="0" rtl="0">
              <a:spcBef>
                <a:spcPts val="0"/>
              </a:spcBef>
              <a:buNone/>
            </a:pPr>
            <a:r>
              <a:rPr lang="en" sz="1800" dirty="0">
                <a:latin typeface="Source Sans Pro" panose="020B0604020202020204" charset="0"/>
              </a:rPr>
              <a:t>Packets sent: 5960; Packets lost: 190 (3,19%)</a:t>
            </a:r>
          </a:p>
          <a:p>
            <a:pPr lvl="0" rtl="0">
              <a:spcBef>
                <a:spcPts val="0"/>
              </a:spcBef>
              <a:buNone/>
            </a:pPr>
            <a:r>
              <a:rPr lang="en" sz="1800" dirty="0">
                <a:latin typeface="Source Sans Pro" panose="020B0604020202020204" charset="0"/>
              </a:rPr>
              <a:t>AP change reassociation time: 46,26 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Setup</a:t>
            </a:r>
          </a:p>
        </p:txBody>
      </p:sp>
      <p:sp>
        <p:nvSpPr>
          <p:cNvPr id="119" name="Shape 119"/>
          <p:cNvSpPr txBox="1"/>
          <p:nvPr/>
        </p:nvSpPr>
        <p:spPr>
          <a:xfrm>
            <a:off x="786150" y="1347726"/>
            <a:ext cx="7410300" cy="2767200"/>
          </a:xfrm>
          <a:prstGeom prst="rect">
            <a:avLst/>
          </a:prstGeom>
          <a:noFill/>
          <a:ln>
            <a:noFill/>
          </a:ln>
        </p:spPr>
        <p:txBody>
          <a:bodyPr lIns="91425" tIns="91425" rIns="91425" bIns="91425" anchor="t" anchorCtr="0">
            <a:noAutofit/>
          </a:bodyPr>
          <a:lstStyle/>
          <a:p>
            <a:pPr lvl="0" algn="just" rtl="0">
              <a:spcBef>
                <a:spcPts val="600"/>
              </a:spcBef>
              <a:buNone/>
            </a:pPr>
            <a:r>
              <a:rPr lang="en" sz="1800" b="1" dirty="0">
                <a:solidFill>
                  <a:srgbClr val="0091EA"/>
                </a:solidFill>
                <a:latin typeface="Source Sans Pro"/>
                <a:ea typeface="Source Sans Pro"/>
                <a:cs typeface="Source Sans Pro"/>
                <a:sym typeface="Source Sans Pro"/>
              </a:rPr>
              <a:t>Wireless Distribution System (WDS)</a:t>
            </a:r>
          </a:p>
          <a:p>
            <a:pPr lvl="0" algn="just" rtl="0">
              <a:spcBef>
                <a:spcPts val="600"/>
              </a:spcBef>
              <a:buNone/>
            </a:pPr>
            <a:r>
              <a:rPr lang="en" sz="1800" dirty="0">
                <a:latin typeface="Source Sans Pro"/>
                <a:ea typeface="Source Sans Pro"/>
                <a:cs typeface="Source Sans Pro"/>
                <a:sym typeface="Source Sans Pro"/>
              </a:rPr>
              <a:t>AP1 as master AP, AP2 as client AP (acting as repeater)</a:t>
            </a:r>
          </a:p>
          <a:p>
            <a:pPr lvl="0" algn="just" rtl="0">
              <a:spcBef>
                <a:spcPts val="600"/>
              </a:spcBef>
              <a:buNone/>
            </a:pPr>
            <a:r>
              <a:rPr lang="en" sz="1800" dirty="0">
                <a:latin typeface="Source Sans Pro"/>
                <a:ea typeface="Source Sans Pro"/>
                <a:cs typeface="Source Sans Pro"/>
                <a:sym typeface="Source Sans Pro"/>
              </a:rPr>
              <a:t>All incoming and outgoing traffic through AP2 must also pass through AP1</a:t>
            </a:r>
          </a:p>
          <a:p>
            <a:pPr lvl="0" algn="just" rtl="0">
              <a:spcBef>
                <a:spcPts val="600"/>
              </a:spcBef>
              <a:buNone/>
            </a:pPr>
            <a:r>
              <a:rPr lang="en" sz="1800" dirty="0">
                <a:latin typeface="Source Sans Pro"/>
                <a:ea typeface="Source Sans Pro"/>
                <a:cs typeface="Source Sans Pro"/>
                <a:sym typeface="Source Sans Pro"/>
              </a:rPr>
              <a:t>WNICs must be the same model from the same manufacturer!</a:t>
            </a:r>
          </a:p>
          <a:p>
            <a:pPr lvl="0" algn="just" rtl="0">
              <a:spcBef>
                <a:spcPts val="600"/>
              </a:spcBef>
              <a:buNone/>
            </a:pPr>
            <a:r>
              <a:rPr lang="en" sz="1800" dirty="0">
                <a:latin typeface="Source Sans Pro"/>
                <a:ea typeface="Source Sans Pro"/>
                <a:cs typeface="Source Sans Pro"/>
                <a:sym typeface="Source Sans Pro"/>
              </a:rPr>
              <a:t>Throughput is halved for every retransmission hop unless dual band is used</a:t>
            </a:r>
          </a:p>
        </p:txBody>
      </p:sp>
      <p:pic>
        <p:nvPicPr>
          <p:cNvPr id="3" name="Imagen 2">
            <a:extLst>
              <a:ext uri="{FF2B5EF4-FFF2-40B4-BE49-F238E27FC236}">
                <a16:creationId xmlns:a16="http://schemas.microsoft.com/office/drawing/2014/main" id="{CCB3E47A-4868-410E-933F-9E22417BC73E}"/>
              </a:ext>
            </a:extLst>
          </p:cNvPr>
          <p:cNvPicPr>
            <a:picLocks noChangeAspect="1"/>
          </p:cNvPicPr>
          <p:nvPr/>
        </p:nvPicPr>
        <p:blipFill>
          <a:blip r:embed="rId3"/>
          <a:stretch>
            <a:fillRect/>
          </a:stretch>
        </p:blipFill>
        <p:spPr>
          <a:xfrm>
            <a:off x="2051720" y="3134191"/>
            <a:ext cx="5333333" cy="37238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Results</a:t>
            </a:r>
          </a:p>
        </p:txBody>
      </p:sp>
      <p:pic>
        <p:nvPicPr>
          <p:cNvPr id="186" name="Shape 186" descr="wds_same_ch_moving_rssi_both.png"/>
          <p:cNvPicPr preferRelativeResize="0"/>
          <p:nvPr/>
        </p:nvPicPr>
        <p:blipFill>
          <a:blip r:embed="rId3">
            <a:alphaModFix/>
          </a:blip>
          <a:stretch>
            <a:fillRect/>
          </a:stretch>
        </p:blipFill>
        <p:spPr>
          <a:xfrm>
            <a:off x="97400" y="1959225"/>
            <a:ext cx="4721701" cy="3542249"/>
          </a:xfrm>
          <a:prstGeom prst="rect">
            <a:avLst/>
          </a:prstGeom>
          <a:noFill/>
          <a:ln>
            <a:noFill/>
          </a:ln>
        </p:spPr>
      </p:pic>
      <p:pic>
        <p:nvPicPr>
          <p:cNvPr id="187" name="Shape 187" descr="wds_same_ch_moving_rssi_connected.png"/>
          <p:cNvPicPr preferRelativeResize="0"/>
          <p:nvPr/>
        </p:nvPicPr>
        <p:blipFill>
          <a:blip r:embed="rId4">
            <a:alphaModFix/>
          </a:blip>
          <a:stretch>
            <a:fillRect/>
          </a:stretch>
        </p:blipFill>
        <p:spPr>
          <a:xfrm>
            <a:off x="4489925" y="1959225"/>
            <a:ext cx="4721701" cy="3542254"/>
          </a:xfrm>
          <a:prstGeom prst="rect">
            <a:avLst/>
          </a:prstGeom>
          <a:noFill/>
          <a:ln>
            <a:noFill/>
          </a:ln>
        </p:spPr>
      </p:pic>
      <p:sp>
        <p:nvSpPr>
          <p:cNvPr id="188" name="Shape 188"/>
          <p:cNvSpPr txBox="1"/>
          <p:nvPr/>
        </p:nvSpPr>
        <p:spPr>
          <a:xfrm>
            <a:off x="889350" y="5417600"/>
            <a:ext cx="7903500" cy="578700"/>
          </a:xfrm>
          <a:prstGeom prst="rect">
            <a:avLst/>
          </a:prstGeom>
          <a:noFill/>
          <a:ln>
            <a:noFill/>
          </a:ln>
        </p:spPr>
        <p:txBody>
          <a:bodyPr lIns="91425" tIns="91425" rIns="91425" bIns="91425" anchor="t" anchorCtr="0">
            <a:noAutofit/>
          </a:bodyPr>
          <a:lstStyle/>
          <a:p>
            <a:pPr lvl="0" rtl="0">
              <a:spcBef>
                <a:spcPts val="0"/>
              </a:spcBef>
              <a:buNone/>
            </a:pPr>
            <a:r>
              <a:rPr lang="en" sz="1800" dirty="0">
                <a:latin typeface="Source Sans Pro" panose="020B0604020202020204" charset="0"/>
              </a:rPr>
              <a:t>Packets sent: 4541; Packets lost: 431 (9,49%)</a:t>
            </a:r>
          </a:p>
          <a:p>
            <a:pPr lvl="0" rtl="0">
              <a:spcBef>
                <a:spcPts val="0"/>
              </a:spcBef>
              <a:buNone/>
            </a:pPr>
            <a:r>
              <a:rPr lang="en" sz="1800" dirty="0">
                <a:latin typeface="Source Sans Pro" panose="020B0604020202020204" charset="0"/>
              </a:rPr>
              <a:t>AP change reassociation time: 134,53 ms</a:t>
            </a:r>
          </a:p>
        </p:txBody>
      </p:sp>
      <p:sp>
        <p:nvSpPr>
          <p:cNvPr id="7" name="Shape 194">
            <a:extLst>
              <a:ext uri="{FF2B5EF4-FFF2-40B4-BE49-F238E27FC236}">
                <a16:creationId xmlns:a16="http://schemas.microsoft.com/office/drawing/2014/main" id="{0969C333-38F1-488D-B0BF-B0F499C0472B}"/>
              </a:ext>
            </a:extLst>
          </p:cNvPr>
          <p:cNvSpPr txBox="1"/>
          <p:nvPr/>
        </p:nvSpPr>
        <p:spPr>
          <a:xfrm>
            <a:off x="786150" y="1348330"/>
            <a:ext cx="8006700" cy="5190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0091EA"/>
                </a:solidFill>
                <a:latin typeface="Source Sans Pro" panose="020B0604020202020204" charset="0"/>
              </a:rPr>
              <a:t>WDS, APs </a:t>
            </a:r>
            <a:r>
              <a:rPr lang="en" sz="1800" b="1" dirty="0">
                <a:solidFill>
                  <a:srgbClr val="0091EA"/>
                </a:solidFill>
                <a:latin typeface="Source Sans Pro" panose="020B0604020202020204" charset="0"/>
              </a:rPr>
              <a:t>in same channels</a:t>
            </a:r>
            <a:r>
              <a:rPr lang="en" sz="1800" dirty="0">
                <a:solidFill>
                  <a:srgbClr val="0091EA"/>
                </a:solidFill>
                <a:latin typeface="Source Sans Pro" panose="020B0604020202020204" charset="0"/>
              </a:rPr>
              <a:t>, STA moving away from AP2 and getting closer to AP1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Results</a:t>
            </a:r>
          </a:p>
        </p:txBody>
      </p:sp>
      <p:sp>
        <p:nvSpPr>
          <p:cNvPr id="194" name="Shape 194"/>
          <p:cNvSpPr txBox="1"/>
          <p:nvPr/>
        </p:nvSpPr>
        <p:spPr>
          <a:xfrm>
            <a:off x="786150" y="1348330"/>
            <a:ext cx="8006700" cy="5190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0091EA"/>
                </a:solidFill>
                <a:latin typeface="Source Sans Pro" panose="020B0604020202020204" charset="0"/>
              </a:rPr>
              <a:t>WDS, APs </a:t>
            </a:r>
            <a:r>
              <a:rPr lang="en" sz="1800" b="1" dirty="0">
                <a:solidFill>
                  <a:srgbClr val="0091EA"/>
                </a:solidFill>
                <a:latin typeface="Source Sans Pro" panose="020B0604020202020204" charset="0"/>
              </a:rPr>
              <a:t>in same channels</a:t>
            </a:r>
            <a:r>
              <a:rPr lang="en" sz="1800" dirty="0">
                <a:solidFill>
                  <a:srgbClr val="0091EA"/>
                </a:solidFill>
                <a:latin typeface="Source Sans Pro" panose="020B0604020202020204" charset="0"/>
              </a:rPr>
              <a:t>, STA moving away from AP2 and getting closer to AP1</a:t>
            </a:r>
          </a:p>
        </p:txBody>
      </p:sp>
      <p:pic>
        <p:nvPicPr>
          <p:cNvPr id="195" name="Shape 195" descr="wds_same_ch_moving_pdr.png"/>
          <p:cNvPicPr preferRelativeResize="0"/>
          <p:nvPr/>
        </p:nvPicPr>
        <p:blipFill>
          <a:blip r:embed="rId3">
            <a:alphaModFix/>
          </a:blip>
          <a:stretch>
            <a:fillRect/>
          </a:stretch>
        </p:blipFill>
        <p:spPr>
          <a:xfrm>
            <a:off x="0" y="1959225"/>
            <a:ext cx="4682425" cy="3512787"/>
          </a:xfrm>
          <a:prstGeom prst="rect">
            <a:avLst/>
          </a:prstGeom>
          <a:noFill/>
          <a:ln>
            <a:noFill/>
          </a:ln>
        </p:spPr>
      </p:pic>
      <p:pic>
        <p:nvPicPr>
          <p:cNvPr id="196" name="Shape 196" descr="wds_same_ch_moving_iat_and_packet_loss.png"/>
          <p:cNvPicPr preferRelativeResize="0"/>
          <p:nvPr/>
        </p:nvPicPr>
        <p:blipFill>
          <a:blip r:embed="rId4">
            <a:alphaModFix/>
          </a:blip>
          <a:stretch>
            <a:fillRect/>
          </a:stretch>
        </p:blipFill>
        <p:spPr>
          <a:xfrm>
            <a:off x="4373349" y="1959225"/>
            <a:ext cx="4682425" cy="3512776"/>
          </a:xfrm>
          <a:prstGeom prst="rect">
            <a:avLst/>
          </a:prstGeom>
          <a:noFill/>
          <a:ln>
            <a:noFill/>
          </a:ln>
        </p:spPr>
      </p:pic>
      <p:sp>
        <p:nvSpPr>
          <p:cNvPr id="197" name="Shape 197"/>
          <p:cNvSpPr txBox="1"/>
          <p:nvPr/>
        </p:nvSpPr>
        <p:spPr>
          <a:xfrm>
            <a:off x="889350" y="5417600"/>
            <a:ext cx="7903500" cy="578700"/>
          </a:xfrm>
          <a:prstGeom prst="rect">
            <a:avLst/>
          </a:prstGeom>
          <a:noFill/>
          <a:ln>
            <a:noFill/>
          </a:ln>
        </p:spPr>
        <p:txBody>
          <a:bodyPr lIns="91425" tIns="91425" rIns="91425" bIns="91425" anchor="t" anchorCtr="0">
            <a:noAutofit/>
          </a:bodyPr>
          <a:lstStyle/>
          <a:p>
            <a:pPr lvl="0" rtl="0">
              <a:spcBef>
                <a:spcPts val="0"/>
              </a:spcBef>
              <a:buNone/>
            </a:pPr>
            <a:r>
              <a:rPr lang="en" sz="1800" dirty="0">
                <a:latin typeface="Source Sans Pro" panose="020B0604020202020204" charset="0"/>
              </a:rPr>
              <a:t>Packets sent: 4541; Packets lost: 431 (9,49%)</a:t>
            </a:r>
          </a:p>
          <a:p>
            <a:pPr lvl="0" rtl="0">
              <a:spcBef>
                <a:spcPts val="0"/>
              </a:spcBef>
              <a:buNone/>
            </a:pPr>
            <a:r>
              <a:rPr lang="en" sz="1800" dirty="0">
                <a:latin typeface="Source Sans Pro" panose="020B0604020202020204" charset="0"/>
              </a:rPr>
              <a:t>AP change reassociation time: 134,53 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Results</a:t>
            </a:r>
          </a:p>
        </p:txBody>
      </p:sp>
      <p:pic>
        <p:nvPicPr>
          <p:cNvPr id="3" name="Imagen 2">
            <a:extLst>
              <a:ext uri="{FF2B5EF4-FFF2-40B4-BE49-F238E27FC236}">
                <a16:creationId xmlns:a16="http://schemas.microsoft.com/office/drawing/2014/main" id="{F89C1D7C-83BE-4467-A3C0-41D6C1639A4B}"/>
              </a:ext>
            </a:extLst>
          </p:cNvPr>
          <p:cNvPicPr>
            <a:picLocks noChangeAspect="1"/>
          </p:cNvPicPr>
          <p:nvPr/>
        </p:nvPicPr>
        <p:blipFill>
          <a:blip r:embed="rId3"/>
          <a:stretch>
            <a:fillRect/>
          </a:stretch>
        </p:blipFill>
        <p:spPr>
          <a:xfrm>
            <a:off x="122051" y="1772816"/>
            <a:ext cx="8899898" cy="33123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dirty="0"/>
              <a:t>Future work</a:t>
            </a:r>
          </a:p>
        </p:txBody>
      </p:sp>
      <p:sp>
        <p:nvSpPr>
          <p:cNvPr id="209" name="Shape 209"/>
          <p:cNvSpPr txBox="1"/>
          <p:nvPr/>
        </p:nvSpPr>
        <p:spPr>
          <a:xfrm>
            <a:off x="786150" y="1553100"/>
            <a:ext cx="7383000" cy="4039500"/>
          </a:xfrm>
          <a:prstGeom prst="rect">
            <a:avLst/>
          </a:prstGeom>
          <a:noFill/>
          <a:ln>
            <a:noFill/>
          </a:ln>
        </p:spPr>
        <p:txBody>
          <a:bodyPr lIns="91425" tIns="91425" rIns="91425" bIns="91425" anchor="t" anchorCtr="0">
            <a:noAutofit/>
          </a:bodyPr>
          <a:lstStyle/>
          <a:p>
            <a:pPr lvl="0">
              <a:spcBef>
                <a:spcPts val="600"/>
              </a:spcBef>
            </a:pPr>
            <a:r>
              <a:rPr lang="en" sz="1800" dirty="0">
                <a:latin typeface="Source Sans Pro"/>
                <a:ea typeface="Source Sans Pro"/>
                <a:cs typeface="Source Sans Pro"/>
                <a:sym typeface="Source Sans Pro"/>
              </a:rPr>
              <a:t>Try WDS with two WNICs in each AP</a:t>
            </a:r>
          </a:p>
          <a:p>
            <a:pPr marL="457200" lvl="0" indent="-228600">
              <a:spcBef>
                <a:spcPts val="600"/>
              </a:spcBef>
              <a:buFont typeface="Source Sans Pro"/>
              <a:buChar char="●"/>
            </a:pPr>
            <a:r>
              <a:rPr lang="en" sz="1800" dirty="0">
                <a:latin typeface="Source Sans Pro"/>
                <a:ea typeface="Source Sans Pro"/>
                <a:cs typeface="Source Sans Pro"/>
                <a:sym typeface="Source Sans Pro"/>
              </a:rPr>
              <a:t>WNIC #1 in channel A to AP-to-AP communication</a:t>
            </a:r>
          </a:p>
          <a:p>
            <a:pPr marL="457200" lvl="0" indent="-228600">
              <a:spcBef>
                <a:spcPts val="600"/>
              </a:spcBef>
              <a:buFont typeface="Source Sans Pro"/>
              <a:buChar char="●"/>
            </a:pPr>
            <a:r>
              <a:rPr lang="en" sz="1800" dirty="0">
                <a:latin typeface="Source Sans Pro"/>
                <a:ea typeface="Source Sans Pro"/>
                <a:cs typeface="Source Sans Pro"/>
                <a:sym typeface="Source Sans Pro"/>
              </a:rPr>
              <a:t>WNIC #2 in channel B to AP-to-STA and STA-to-AP communication</a:t>
            </a:r>
          </a:p>
          <a:p>
            <a:pPr lvl="0" rtl="0">
              <a:spcBef>
                <a:spcPts val="600"/>
              </a:spcBef>
              <a:buClr>
                <a:schemeClr val="dk1"/>
              </a:buClr>
              <a:buFont typeface="Arial"/>
              <a:buNone/>
            </a:pPr>
            <a:r>
              <a:rPr lang="en" sz="1800" dirty="0">
                <a:solidFill>
                  <a:schemeClr val="dk1"/>
                </a:solidFill>
                <a:latin typeface="Source Sans Pro"/>
                <a:ea typeface="Source Sans Pro"/>
                <a:cs typeface="Source Sans Pro"/>
                <a:sym typeface="Source Sans Pro"/>
              </a:rPr>
              <a:t>Tune parameters like RSSI threshold, channels to look up while roaming, APs beacon interval...</a:t>
            </a:r>
          </a:p>
          <a:p>
            <a:pPr>
              <a:spcBef>
                <a:spcPts val="600"/>
              </a:spcBef>
              <a:buClr>
                <a:schemeClr val="dk1"/>
              </a:buClr>
            </a:pPr>
            <a:r>
              <a:rPr lang="en" sz="1800" dirty="0">
                <a:latin typeface="Source Sans Pro"/>
                <a:ea typeface="Source Sans Pro"/>
                <a:cs typeface="Source Sans Pro"/>
                <a:sym typeface="Source Sans Pro"/>
              </a:rPr>
              <a:t>Test it </a:t>
            </a:r>
            <a:r>
              <a:rPr lang="en-US" sz="1800" dirty="0">
                <a:latin typeface="Source Sans Pro"/>
                <a:ea typeface="Source Sans Pro"/>
                <a:cs typeface="Source Sans Pro"/>
                <a:sym typeface="Source Sans Pro"/>
              </a:rPr>
              <a:t>in</a:t>
            </a:r>
            <a:r>
              <a:rPr lang="en" sz="1800" dirty="0">
                <a:latin typeface="Source Sans Pro"/>
                <a:ea typeface="Source Sans Pro"/>
                <a:cs typeface="Source Sans Pro"/>
                <a:sym typeface="Source Sans Pro"/>
              </a:rPr>
              <a:t> a real environment</a:t>
            </a:r>
            <a:endParaRPr lang="en" sz="1800" dirty="0">
              <a:solidFill>
                <a:schemeClr val="dk1"/>
              </a:solidFill>
              <a:latin typeface="Source Sans Pro"/>
              <a:ea typeface="Source Sans Pro"/>
              <a:cs typeface="Source Sans Pro"/>
              <a:sym typeface="Source Sans Pro"/>
            </a:endParaRPr>
          </a:p>
          <a:p>
            <a:pPr lvl="0" rtl="0">
              <a:spcBef>
                <a:spcPts val="600"/>
              </a:spcBef>
              <a:buNone/>
            </a:pPr>
            <a:r>
              <a:rPr lang="en" sz="1800" dirty="0">
                <a:latin typeface="Source Sans Pro"/>
                <a:ea typeface="Source Sans Pro"/>
                <a:cs typeface="Source Sans Pro"/>
                <a:sym typeface="Source Sans Pro"/>
              </a:rPr>
              <a:t>Try SDN + Virtual AP solution to see if it works better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Context</a:t>
            </a:r>
          </a:p>
        </p:txBody>
      </p:sp>
      <p:sp>
        <p:nvSpPr>
          <p:cNvPr id="68" name="Shape 68"/>
          <p:cNvSpPr txBox="1"/>
          <p:nvPr/>
        </p:nvSpPr>
        <p:spPr>
          <a:xfrm>
            <a:off x="786150" y="1347726"/>
            <a:ext cx="3609700" cy="3438248"/>
          </a:xfrm>
          <a:prstGeom prst="rect">
            <a:avLst/>
          </a:prstGeom>
          <a:noFill/>
          <a:ln>
            <a:noFill/>
          </a:ln>
        </p:spPr>
        <p:txBody>
          <a:bodyPr lIns="91425" tIns="91425" rIns="91425" bIns="91425" anchor="t" anchorCtr="0">
            <a:noAutofit/>
          </a:bodyPr>
          <a:lstStyle/>
          <a:p>
            <a:pPr lvl="0" rtl="0">
              <a:spcBef>
                <a:spcPts val="600"/>
              </a:spcBef>
              <a:buNone/>
            </a:pPr>
            <a:r>
              <a:rPr lang="en" sz="1800" b="1" dirty="0">
                <a:solidFill>
                  <a:srgbClr val="0091EA"/>
                </a:solidFill>
                <a:latin typeface="Source Sans Pro"/>
                <a:ea typeface="Source Sans Pro"/>
                <a:cs typeface="Source Sans Pro"/>
                <a:sym typeface="Source Sans Pro"/>
              </a:rPr>
              <a:t>Environment</a:t>
            </a:r>
          </a:p>
          <a:p>
            <a:pPr lvl="0" rtl="0">
              <a:spcBef>
                <a:spcPts val="600"/>
              </a:spcBef>
              <a:buNone/>
            </a:pPr>
            <a:r>
              <a:rPr lang="en" sz="1800" dirty="0">
                <a:latin typeface="Source Sans Pro"/>
                <a:ea typeface="Source Sans Pro"/>
                <a:cs typeface="Source Sans Pro"/>
                <a:sym typeface="Source Sans Pro"/>
              </a:rPr>
              <a:t>7.7 Km tunnel</a:t>
            </a:r>
          </a:p>
          <a:p>
            <a:pPr lvl="0" rtl="0">
              <a:spcBef>
                <a:spcPts val="600"/>
              </a:spcBef>
              <a:buNone/>
            </a:pPr>
            <a:r>
              <a:rPr lang="en" sz="1800" dirty="0">
                <a:latin typeface="Source Sans Pro"/>
                <a:ea typeface="Source Sans Pro"/>
                <a:cs typeface="Source Sans Pro"/>
                <a:sym typeface="Source Sans Pro"/>
              </a:rPr>
              <a:t>Real-time application in the STA</a:t>
            </a:r>
          </a:p>
          <a:p>
            <a:pPr lvl="0" rtl="0">
              <a:spcBef>
                <a:spcPts val="600"/>
              </a:spcBef>
              <a:buNone/>
            </a:pPr>
            <a:r>
              <a:rPr lang="en" sz="1800" dirty="0">
                <a:latin typeface="Source Sans Pro"/>
                <a:ea typeface="Source Sans Pro"/>
                <a:cs typeface="Source Sans Pro"/>
                <a:sym typeface="Source Sans Pro"/>
              </a:rPr>
              <a:t>The STA may move along the tunnel</a:t>
            </a:r>
          </a:p>
          <a:p>
            <a:pPr lvl="0" rtl="0">
              <a:spcBef>
                <a:spcPts val="600"/>
              </a:spcBef>
              <a:buNone/>
            </a:pPr>
            <a:r>
              <a:rPr lang="en" sz="1800" dirty="0">
                <a:latin typeface="Source Sans Pro"/>
                <a:ea typeface="Source Sans Pro"/>
                <a:cs typeface="Source Sans Pro"/>
                <a:sym typeface="Source Sans Pro"/>
              </a:rPr>
              <a:t>The APs are placed along the tunnel to provide WiFi coverage</a:t>
            </a:r>
          </a:p>
          <a:p>
            <a:pPr lvl="0" rtl="0">
              <a:spcBef>
                <a:spcPts val="600"/>
              </a:spcBef>
              <a:buNone/>
            </a:pPr>
            <a:r>
              <a:rPr lang="en" sz="1800" dirty="0">
                <a:solidFill>
                  <a:schemeClr val="dk1"/>
                </a:solidFill>
                <a:latin typeface="Source Sans Pro"/>
                <a:ea typeface="Source Sans Pro"/>
                <a:cs typeface="Source Sans Pro"/>
                <a:sym typeface="Source Sans Pro"/>
              </a:rPr>
              <a:t>The network must satisfy a packet latency </a:t>
            </a:r>
            <a:r>
              <a:rPr lang="en" sz="1800" b="1" dirty="0">
                <a:solidFill>
                  <a:schemeClr val="dk1"/>
                </a:solidFill>
                <a:latin typeface="Source Sans Pro"/>
                <a:ea typeface="Source Sans Pro"/>
                <a:cs typeface="Source Sans Pro"/>
                <a:sym typeface="Source Sans Pro"/>
              </a:rPr>
              <a:t>less than 150 ms</a:t>
            </a:r>
          </a:p>
        </p:txBody>
      </p:sp>
      <p:sp>
        <p:nvSpPr>
          <p:cNvPr id="69" name="Shape 69"/>
          <p:cNvSpPr txBox="1"/>
          <p:nvPr/>
        </p:nvSpPr>
        <p:spPr>
          <a:xfrm>
            <a:off x="4562082" y="1347726"/>
            <a:ext cx="3318300" cy="1265400"/>
          </a:xfrm>
          <a:prstGeom prst="rect">
            <a:avLst/>
          </a:prstGeom>
          <a:noFill/>
          <a:ln>
            <a:noFill/>
          </a:ln>
        </p:spPr>
        <p:txBody>
          <a:bodyPr lIns="91425" tIns="91425" rIns="91425" bIns="91425" anchor="t" anchorCtr="0">
            <a:noAutofit/>
          </a:bodyPr>
          <a:lstStyle/>
          <a:p>
            <a:pPr lvl="0" rtl="0">
              <a:spcBef>
                <a:spcPts val="600"/>
              </a:spcBef>
              <a:buNone/>
            </a:pPr>
            <a:r>
              <a:rPr lang="en" sz="1800" b="1" dirty="0">
                <a:solidFill>
                  <a:srgbClr val="0091EA"/>
                </a:solidFill>
                <a:latin typeface="Source Sans Pro"/>
                <a:ea typeface="Source Sans Pro"/>
                <a:cs typeface="Source Sans Pro"/>
                <a:sym typeface="Source Sans Pro"/>
              </a:rPr>
              <a:t>Goal</a:t>
            </a:r>
          </a:p>
          <a:p>
            <a:pPr lvl="0" algn="just" rtl="0">
              <a:spcBef>
                <a:spcPts val="600"/>
              </a:spcBef>
              <a:buNone/>
            </a:pPr>
            <a:r>
              <a:rPr lang="en" sz="1800" dirty="0">
                <a:solidFill>
                  <a:srgbClr val="263238"/>
                </a:solidFill>
                <a:latin typeface="Source Sans Pro"/>
                <a:ea typeface="Source Sans Pro"/>
                <a:cs typeface="Source Sans Pro"/>
                <a:sym typeface="Source Sans Pro"/>
              </a:rPr>
              <a:t>Low WiFi roaming </a:t>
            </a:r>
            <a:r>
              <a:rPr lang="en" sz="1800" b="1" dirty="0">
                <a:solidFill>
                  <a:srgbClr val="263238"/>
                </a:solidFill>
                <a:latin typeface="Source Sans Pro"/>
                <a:ea typeface="Source Sans Pro"/>
                <a:cs typeface="Source Sans Pro"/>
                <a:sym typeface="Source Sans Pro"/>
              </a:rPr>
              <a:t>handoff time</a:t>
            </a:r>
            <a:r>
              <a:rPr lang="en" sz="1800" dirty="0">
                <a:solidFill>
                  <a:srgbClr val="263238"/>
                </a:solidFill>
                <a:latin typeface="Source Sans Pro"/>
                <a:ea typeface="Source Sans Pro"/>
                <a:cs typeface="Source Sans Pro"/>
                <a:sym typeface="Source Sans Pro"/>
              </a:rPr>
              <a:t> enough to comply with application requirements</a:t>
            </a:r>
          </a:p>
        </p:txBody>
      </p:sp>
      <p:pic>
        <p:nvPicPr>
          <p:cNvPr id="70" name="Shape 70"/>
          <p:cNvPicPr preferRelativeResize="0"/>
          <p:nvPr/>
        </p:nvPicPr>
        <p:blipFill>
          <a:blip r:embed="rId3">
            <a:alphaModFix/>
          </a:blip>
          <a:stretch>
            <a:fillRect/>
          </a:stretch>
        </p:blipFill>
        <p:spPr>
          <a:xfrm>
            <a:off x="2051720" y="4785974"/>
            <a:ext cx="6650250" cy="1787199"/>
          </a:xfrm>
          <a:prstGeom prst="rect">
            <a:avLst/>
          </a:prstGeom>
          <a:noFill/>
          <a:ln>
            <a:noFill/>
          </a:ln>
        </p:spPr>
      </p:pic>
      <p:sp>
        <p:nvSpPr>
          <p:cNvPr id="71" name="Shape 71"/>
          <p:cNvSpPr/>
          <p:nvPr/>
        </p:nvSpPr>
        <p:spPr>
          <a:xfrm>
            <a:off x="6599279" y="5700398"/>
            <a:ext cx="234000" cy="234000"/>
          </a:xfrm>
          <a:prstGeom prst="ellipse">
            <a:avLst/>
          </a:prstGeom>
          <a:solidFill>
            <a:srgbClr val="00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7168854" y="5771398"/>
            <a:ext cx="234000" cy="234000"/>
          </a:xfrm>
          <a:prstGeom prst="ellipse">
            <a:avLst/>
          </a:prstGeom>
          <a:solidFill>
            <a:srgbClr val="99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txBox="1"/>
          <p:nvPr/>
        </p:nvSpPr>
        <p:spPr>
          <a:xfrm>
            <a:off x="6431428" y="5832648"/>
            <a:ext cx="737425" cy="3357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0000FF"/>
                </a:solidFill>
              </a:rPr>
              <a:t>AP1</a:t>
            </a:r>
          </a:p>
        </p:txBody>
      </p:sp>
      <p:sp>
        <p:nvSpPr>
          <p:cNvPr id="74" name="Shape 74"/>
          <p:cNvSpPr txBox="1"/>
          <p:nvPr/>
        </p:nvSpPr>
        <p:spPr>
          <a:xfrm>
            <a:off x="7301103" y="5832648"/>
            <a:ext cx="797745" cy="3357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990000"/>
                </a:solidFill>
              </a:rPr>
              <a:t>AP2</a:t>
            </a:r>
          </a:p>
        </p:txBody>
      </p:sp>
      <p:sp>
        <p:nvSpPr>
          <p:cNvPr id="75" name="Shape 75"/>
          <p:cNvSpPr txBox="1"/>
          <p:nvPr/>
        </p:nvSpPr>
        <p:spPr>
          <a:xfrm>
            <a:off x="4562082" y="2745376"/>
            <a:ext cx="3318300" cy="1959999"/>
          </a:xfrm>
          <a:prstGeom prst="rect">
            <a:avLst/>
          </a:prstGeom>
          <a:noFill/>
          <a:ln>
            <a:noFill/>
          </a:ln>
        </p:spPr>
        <p:txBody>
          <a:bodyPr lIns="91425" tIns="91425" rIns="91425" bIns="91425" anchor="t" anchorCtr="0">
            <a:noAutofit/>
          </a:bodyPr>
          <a:lstStyle/>
          <a:p>
            <a:pPr lvl="0" rtl="0">
              <a:spcBef>
                <a:spcPts val="600"/>
              </a:spcBef>
              <a:buNone/>
            </a:pPr>
            <a:r>
              <a:rPr lang="en" sz="1800" b="1" dirty="0">
                <a:solidFill>
                  <a:srgbClr val="0091EA"/>
                </a:solidFill>
                <a:latin typeface="Source Sans Pro"/>
                <a:ea typeface="Source Sans Pro"/>
                <a:cs typeface="Source Sans Pro"/>
                <a:sym typeface="Source Sans Pro"/>
              </a:rPr>
              <a:t>Problems</a:t>
            </a:r>
          </a:p>
          <a:p>
            <a:pPr lvl="0" algn="just" rtl="0">
              <a:spcBef>
                <a:spcPts val="600"/>
              </a:spcBef>
              <a:buNone/>
            </a:pPr>
            <a:r>
              <a:rPr lang="en" sz="1800" dirty="0">
                <a:solidFill>
                  <a:srgbClr val="263238"/>
                </a:solidFill>
                <a:latin typeface="Source Sans Pro"/>
                <a:ea typeface="Source Sans Pro"/>
                <a:cs typeface="Source Sans Pro"/>
                <a:sym typeface="Source Sans Pro"/>
              </a:rPr>
              <a:t>The STA decides when to start the roaming process</a:t>
            </a:r>
          </a:p>
          <a:p>
            <a:pPr lvl="0" algn="just" rtl="0">
              <a:spcBef>
                <a:spcPts val="600"/>
              </a:spcBef>
              <a:buNone/>
            </a:pPr>
            <a:r>
              <a:rPr lang="en" sz="1800" dirty="0">
                <a:solidFill>
                  <a:srgbClr val="263238"/>
                </a:solidFill>
                <a:latin typeface="Source Sans Pro"/>
                <a:ea typeface="Source Sans Pro"/>
                <a:cs typeface="Source Sans Pro"/>
                <a:sym typeface="Source Sans Pro"/>
              </a:rPr>
              <a:t>The handoff time depends on the WNIC manufacturer and the software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dirty="0"/>
              <a:t>Solution</a:t>
            </a:r>
          </a:p>
        </p:txBody>
      </p:sp>
      <p:sp>
        <p:nvSpPr>
          <p:cNvPr id="98" name="Shape 98"/>
          <p:cNvSpPr txBox="1"/>
          <p:nvPr/>
        </p:nvSpPr>
        <p:spPr>
          <a:xfrm>
            <a:off x="786150" y="1347726"/>
            <a:ext cx="8250346" cy="2009266"/>
          </a:xfrm>
          <a:prstGeom prst="rect">
            <a:avLst/>
          </a:prstGeom>
          <a:noFill/>
          <a:ln>
            <a:noFill/>
          </a:ln>
        </p:spPr>
        <p:txBody>
          <a:bodyPr lIns="91425" tIns="91425" rIns="91425" bIns="91425" anchor="t" anchorCtr="0">
            <a:noAutofit/>
          </a:bodyPr>
          <a:lstStyle/>
          <a:p>
            <a:pPr lvl="0" algn="just" rtl="0">
              <a:spcBef>
                <a:spcPts val="600"/>
              </a:spcBef>
              <a:buNone/>
            </a:pPr>
            <a:r>
              <a:rPr lang="en" sz="1800" b="1" dirty="0">
                <a:solidFill>
                  <a:srgbClr val="0091EA"/>
                </a:solidFill>
                <a:latin typeface="Source Sans Pro"/>
                <a:ea typeface="Source Sans Pro"/>
                <a:cs typeface="Source Sans Pro"/>
                <a:sym typeface="Source Sans Pro"/>
              </a:rPr>
              <a:t>Virtual APs + SDN</a:t>
            </a:r>
          </a:p>
          <a:p>
            <a:pPr lvl="0" algn="just" rtl="0">
              <a:spcBef>
                <a:spcPts val="600"/>
              </a:spcBef>
              <a:buNone/>
            </a:pPr>
            <a:r>
              <a:rPr lang="en" sz="1800" dirty="0">
                <a:latin typeface="Source Sans Pro"/>
                <a:ea typeface="Source Sans Pro"/>
                <a:cs typeface="Source Sans Pro"/>
                <a:sym typeface="Source Sans Pro"/>
              </a:rPr>
              <a:t>Make the STA think it’s always connected to the same AP</a:t>
            </a:r>
          </a:p>
          <a:p>
            <a:pPr lvl="0" algn="just" rtl="0">
              <a:spcBef>
                <a:spcPts val="600"/>
              </a:spcBef>
              <a:buNone/>
            </a:pPr>
            <a:r>
              <a:rPr lang="en" sz="1800" dirty="0">
                <a:latin typeface="Source Sans Pro"/>
                <a:ea typeface="Source Sans Pro"/>
                <a:cs typeface="Source Sans Pro"/>
                <a:sym typeface="Source Sans Pro"/>
              </a:rPr>
              <a:t>A SDN may be required: a controller monitors the network state and moves the virtual AP from a real AP to another real AP</a:t>
            </a:r>
          </a:p>
          <a:p>
            <a:pPr lvl="0" algn="just" rtl="0">
              <a:spcBef>
                <a:spcPts val="600"/>
              </a:spcBef>
              <a:buNone/>
            </a:pPr>
            <a:r>
              <a:rPr lang="en" sz="1800" dirty="0">
                <a:latin typeface="Source Sans Pro"/>
                <a:ea typeface="Source Sans Pro"/>
                <a:cs typeface="Source Sans Pro"/>
                <a:sym typeface="Source Sans Pro"/>
              </a:rPr>
              <a:t>The SDN can take into account not only the RSSI level, but also traffic level on each AP (and hence balance the load)</a:t>
            </a:r>
          </a:p>
        </p:txBody>
      </p:sp>
      <p:pic>
        <p:nvPicPr>
          <p:cNvPr id="99" name="Shape 99" descr="virtual_AP.png"/>
          <p:cNvPicPr preferRelativeResize="0"/>
          <p:nvPr/>
        </p:nvPicPr>
        <p:blipFill>
          <a:blip r:embed="rId3">
            <a:alphaModFix/>
          </a:blip>
          <a:stretch>
            <a:fillRect/>
          </a:stretch>
        </p:blipFill>
        <p:spPr>
          <a:xfrm>
            <a:off x="164518" y="3501008"/>
            <a:ext cx="6485062" cy="3082092"/>
          </a:xfrm>
          <a:prstGeom prst="rect">
            <a:avLst/>
          </a:prstGeom>
          <a:noFill/>
          <a:ln>
            <a:noFill/>
          </a:ln>
        </p:spPr>
      </p:pic>
      <p:sp>
        <p:nvSpPr>
          <p:cNvPr id="100" name="Shape 100"/>
          <p:cNvSpPr txBox="1"/>
          <p:nvPr/>
        </p:nvSpPr>
        <p:spPr>
          <a:xfrm>
            <a:off x="6649580" y="3501008"/>
            <a:ext cx="2494420" cy="3082092"/>
          </a:xfrm>
          <a:prstGeom prst="rect">
            <a:avLst/>
          </a:prstGeom>
          <a:noFill/>
          <a:ln>
            <a:noFill/>
          </a:ln>
        </p:spPr>
        <p:txBody>
          <a:bodyPr lIns="91425" tIns="91425" rIns="91425" bIns="91425" anchor="ctr" anchorCtr="0">
            <a:noAutofit/>
          </a:bodyPr>
          <a:lstStyle/>
          <a:p>
            <a:pPr lvl="0" algn="ctr" rtl="0">
              <a:spcBef>
                <a:spcPts val="0"/>
              </a:spcBef>
              <a:buNone/>
            </a:pPr>
            <a:r>
              <a:rPr lang="en" sz="1800" dirty="0">
                <a:latin typeface="Source Sans Pro" panose="020B0604020202020204" charset="0"/>
              </a:rPr>
              <a:t>Y. Grunenberger and F. Rousseau, </a:t>
            </a:r>
            <a:r>
              <a:rPr lang="en" sz="1800" i="1" dirty="0">
                <a:latin typeface="Source Sans Pro" panose="020B0604020202020204" charset="0"/>
              </a:rPr>
              <a:t>Virtual access points for transparent mobility in wireless lans (2010)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Setup</a:t>
            </a:r>
          </a:p>
        </p:txBody>
      </p:sp>
      <p:graphicFrame>
        <p:nvGraphicFramePr>
          <p:cNvPr id="106" name="Shape 106"/>
          <p:cNvGraphicFramePr/>
          <p:nvPr>
            <p:extLst>
              <p:ext uri="{D42A27DB-BD31-4B8C-83A1-F6EECF244321}">
                <p14:modId xmlns:p14="http://schemas.microsoft.com/office/powerpoint/2010/main" val="2821903079"/>
              </p:ext>
            </p:extLst>
          </p:nvPr>
        </p:nvGraphicFramePr>
        <p:xfrm>
          <a:off x="397800" y="1645900"/>
          <a:ext cx="8467575" cy="3467055"/>
        </p:xfrm>
        <a:graphic>
          <a:graphicData uri="http://schemas.openxmlformats.org/drawingml/2006/table">
            <a:tbl>
              <a:tblPr>
                <a:noFill/>
                <a:tableStyleId>{B5763F08-CCC6-4935-B71A-4D71470275DD}</a:tableStyleId>
              </a:tblPr>
              <a:tblGrid>
                <a:gridCol w="129388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059765">
                  <a:extLst>
                    <a:ext uri="{9D8B030D-6E8A-4147-A177-3AD203B41FA5}">
                      <a16:colId xmlns:a16="http://schemas.microsoft.com/office/drawing/2014/main" val="20002"/>
                    </a:ext>
                  </a:extLst>
                </a:gridCol>
                <a:gridCol w="2593650">
                  <a:extLst>
                    <a:ext uri="{9D8B030D-6E8A-4147-A177-3AD203B41FA5}">
                      <a16:colId xmlns:a16="http://schemas.microsoft.com/office/drawing/2014/main" val="20003"/>
                    </a:ext>
                  </a:extLst>
                </a:gridCol>
              </a:tblGrid>
              <a:tr h="668025">
                <a:tc>
                  <a:txBody>
                    <a:bodyPr/>
                    <a:lstStyle/>
                    <a:p>
                      <a:pPr lvl="0" rtl="0">
                        <a:spcBef>
                          <a:spcPts val="0"/>
                        </a:spcBef>
                        <a:buNone/>
                      </a:pPr>
                      <a:endParaRPr sz="1800"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None/>
                      </a:pPr>
                      <a:r>
                        <a:rPr lang="en" sz="1800" dirty="0">
                          <a:solidFill>
                            <a:srgbClr val="607D8B"/>
                          </a:solidFill>
                          <a:latin typeface="Roboto Slab"/>
                          <a:ea typeface="Roboto Slab"/>
                          <a:cs typeface="Roboto Slab"/>
                          <a:sym typeface="Roboto Slab"/>
                        </a:rPr>
                        <a:t>APs</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None/>
                      </a:pPr>
                      <a:r>
                        <a:rPr lang="en" sz="1800" dirty="0">
                          <a:solidFill>
                            <a:srgbClr val="607D8B"/>
                          </a:solidFill>
                          <a:latin typeface="Roboto Slab"/>
                          <a:ea typeface="Roboto Slab"/>
                          <a:cs typeface="Roboto Slab"/>
                          <a:sym typeface="Roboto Slab"/>
                        </a:rPr>
                        <a:t>STA1</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None/>
                      </a:pPr>
                      <a:r>
                        <a:rPr lang="en" sz="1800">
                          <a:solidFill>
                            <a:srgbClr val="607D8B"/>
                          </a:solidFill>
                          <a:latin typeface="Roboto Slab"/>
                          <a:ea typeface="Roboto Slab"/>
                          <a:cs typeface="Roboto Slab"/>
                          <a:sym typeface="Roboto Slab"/>
                        </a:rPr>
                        <a:t>STA2</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extLst>
                  <a:ext uri="{0D108BD9-81ED-4DB2-BD59-A6C34878D82A}">
                    <a16:rowId xmlns:a16="http://schemas.microsoft.com/office/drawing/2014/main" val="10000"/>
                  </a:ext>
                </a:extLst>
              </a:tr>
              <a:tr h="668025">
                <a:tc>
                  <a:txBody>
                    <a:bodyPr/>
                    <a:lstStyle/>
                    <a:p>
                      <a:pPr lvl="0" algn="ctr" rtl="0">
                        <a:spcBef>
                          <a:spcPts val="0"/>
                        </a:spcBef>
                        <a:buNone/>
                      </a:pPr>
                      <a:r>
                        <a:rPr lang="en" sz="1800" dirty="0">
                          <a:solidFill>
                            <a:srgbClr val="607D8B"/>
                          </a:solidFill>
                          <a:latin typeface="Roboto Slab"/>
                          <a:ea typeface="Roboto Slab"/>
                          <a:cs typeface="Roboto Slab"/>
                          <a:sym typeface="Roboto Slab"/>
                        </a:rPr>
                        <a:t>Main Hardware</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Raspberry PI 2 Model B</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PC</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a:solidFill>
                            <a:srgbClr val="263238"/>
                          </a:solidFill>
                          <a:latin typeface="Source Sans Pro"/>
                          <a:ea typeface="Source Sans Pro"/>
                          <a:cs typeface="Source Sans Pro"/>
                          <a:sym typeface="Source Sans Pro"/>
                        </a:rPr>
                        <a:t>PC</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extLst>
                  <a:ext uri="{0D108BD9-81ED-4DB2-BD59-A6C34878D82A}">
                    <a16:rowId xmlns:a16="http://schemas.microsoft.com/office/drawing/2014/main" val="10001"/>
                  </a:ext>
                </a:extLst>
              </a:tr>
              <a:tr h="668025">
                <a:tc>
                  <a:txBody>
                    <a:bodyPr/>
                    <a:lstStyle/>
                    <a:p>
                      <a:pPr lvl="0" algn="ctr" rtl="0">
                        <a:spcBef>
                          <a:spcPts val="0"/>
                        </a:spcBef>
                        <a:buNone/>
                      </a:pPr>
                      <a:r>
                        <a:rPr lang="en" sz="1800">
                          <a:solidFill>
                            <a:srgbClr val="607D8B"/>
                          </a:solidFill>
                          <a:latin typeface="Roboto Slab"/>
                          <a:ea typeface="Roboto Slab"/>
                          <a:cs typeface="Roboto Slab"/>
                          <a:sym typeface="Roboto Slab"/>
                        </a:rPr>
                        <a:t>WNIC</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None/>
                      </a:pPr>
                      <a:r>
                        <a:rPr lang="en" sz="1800">
                          <a:solidFill>
                            <a:srgbClr val="263238"/>
                          </a:solidFill>
                          <a:latin typeface="Source Sans Pro"/>
                          <a:ea typeface="Source Sans Pro"/>
                          <a:cs typeface="Source Sans Pro"/>
                          <a:sym typeface="Source Sans Pro"/>
                        </a:rPr>
                        <a:t>ALFA AWUS051NH v2</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Clr>
                          <a:schemeClr val="dk1"/>
                        </a:buClr>
                        <a:buSzPct val="61111"/>
                        <a:buFont typeface="Arial"/>
                        <a:buNone/>
                      </a:pPr>
                      <a:r>
                        <a:rPr lang="en" sz="1800" dirty="0">
                          <a:solidFill>
                            <a:srgbClr val="263238"/>
                          </a:solidFill>
                          <a:latin typeface="Source Sans Pro"/>
                          <a:ea typeface="Source Sans Pro"/>
                          <a:cs typeface="Source Sans Pro"/>
                          <a:sym typeface="Source Sans Pro"/>
                        </a:rPr>
                        <a:t>N/A</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Clr>
                          <a:schemeClr val="dk1"/>
                        </a:buClr>
                        <a:buSzPct val="61111"/>
                        <a:buFont typeface="Arial"/>
                        <a:buNone/>
                      </a:pPr>
                      <a:r>
                        <a:rPr lang="en" sz="1800" dirty="0">
                          <a:solidFill>
                            <a:srgbClr val="263238"/>
                          </a:solidFill>
                          <a:latin typeface="Source Sans Pro"/>
                          <a:ea typeface="Source Sans Pro"/>
                          <a:cs typeface="Source Sans Pro"/>
                          <a:sym typeface="Source Sans Pro"/>
                        </a:rPr>
                        <a:t>ALFA AWUS051NH v2</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extLst>
                  <a:ext uri="{0D108BD9-81ED-4DB2-BD59-A6C34878D82A}">
                    <a16:rowId xmlns:a16="http://schemas.microsoft.com/office/drawing/2014/main" val="10002"/>
                  </a:ext>
                </a:extLst>
              </a:tr>
              <a:tr h="668025">
                <a:tc>
                  <a:txBody>
                    <a:bodyPr/>
                    <a:lstStyle/>
                    <a:p>
                      <a:pPr lvl="0" algn="ctr" rtl="0">
                        <a:spcBef>
                          <a:spcPts val="0"/>
                        </a:spcBef>
                        <a:buNone/>
                      </a:pPr>
                      <a:r>
                        <a:rPr lang="en" sz="1800">
                          <a:solidFill>
                            <a:srgbClr val="607D8B"/>
                          </a:solidFill>
                          <a:latin typeface="Roboto Slab"/>
                          <a:ea typeface="Roboto Slab"/>
                          <a:cs typeface="Roboto Slab"/>
                          <a:sym typeface="Roboto Slab"/>
                        </a:rPr>
                        <a:t>Operating System</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a:solidFill>
                            <a:srgbClr val="263238"/>
                          </a:solidFill>
                          <a:latin typeface="Source Sans Pro"/>
                          <a:ea typeface="Source Sans Pro"/>
                          <a:cs typeface="Source Sans Pro"/>
                          <a:sym typeface="Source Sans Pro"/>
                        </a:rPr>
                        <a:t>OpenWRT 15.05.01</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Windows 10</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Ubuntu</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extLst>
                  <a:ext uri="{0D108BD9-81ED-4DB2-BD59-A6C34878D82A}">
                    <a16:rowId xmlns:a16="http://schemas.microsoft.com/office/drawing/2014/main" val="10003"/>
                  </a:ext>
                </a:extLst>
              </a:tr>
              <a:tr h="668025">
                <a:tc>
                  <a:txBody>
                    <a:bodyPr/>
                    <a:lstStyle/>
                    <a:p>
                      <a:pPr lvl="0" algn="ctr" rtl="0">
                        <a:spcBef>
                          <a:spcPts val="0"/>
                        </a:spcBef>
                        <a:buNone/>
                      </a:pPr>
                      <a:r>
                        <a:rPr lang="en" sz="1800">
                          <a:solidFill>
                            <a:srgbClr val="607D8B"/>
                          </a:solidFill>
                          <a:latin typeface="Roboto Slab"/>
                          <a:ea typeface="Roboto Slab"/>
                          <a:cs typeface="Roboto Slab"/>
                          <a:sym typeface="Roboto Slab"/>
                        </a:rPr>
                        <a:t>Software</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hostapd</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Python 3.5</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None/>
                      </a:pPr>
                      <a:r>
                        <a:rPr lang="en" sz="1800" dirty="0">
                          <a:solidFill>
                            <a:srgbClr val="263238"/>
                          </a:solidFill>
                          <a:latin typeface="Source Sans Pro"/>
                          <a:ea typeface="Source Sans Pro"/>
                          <a:cs typeface="Source Sans Pro"/>
                          <a:sym typeface="Source Sans Pro"/>
                        </a:rPr>
                        <a:t>netcat &amp; Wireshark</a:t>
                      </a: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ctrTitle" idx="4294967295"/>
          </p:nvPr>
        </p:nvSpPr>
        <p:spPr>
          <a:xfrm>
            <a:off x="2121750" y="2574300"/>
            <a:ext cx="4900500" cy="1709400"/>
          </a:xfrm>
          <a:prstGeom prst="rect">
            <a:avLst/>
          </a:prstGeom>
        </p:spPr>
        <p:txBody>
          <a:bodyPr lIns="91425" tIns="91425" rIns="91425" bIns="91425" anchor="b" anchorCtr="0">
            <a:noAutofit/>
          </a:bodyPr>
          <a:lstStyle/>
          <a:p>
            <a:pPr lvl="0" algn="ctr" rtl="0">
              <a:spcBef>
                <a:spcPts val="0"/>
              </a:spcBef>
              <a:buNone/>
            </a:pPr>
            <a:r>
              <a:rPr lang="en" sz="9600" b="1"/>
              <a:t>Thanks!</a:t>
            </a:r>
          </a:p>
        </p:txBody>
      </p:sp>
      <p:sp>
        <p:nvSpPr>
          <p:cNvPr id="215" name="Shape 215"/>
          <p:cNvSpPr txBox="1"/>
          <p:nvPr/>
        </p:nvSpPr>
        <p:spPr>
          <a:xfrm>
            <a:off x="3273125" y="4932625"/>
            <a:ext cx="4740000" cy="1081800"/>
          </a:xfrm>
          <a:prstGeom prst="rect">
            <a:avLst/>
          </a:prstGeom>
          <a:noFill/>
          <a:ln>
            <a:noFill/>
          </a:ln>
        </p:spPr>
        <p:txBody>
          <a:bodyPr lIns="91425" tIns="91425" rIns="91425" bIns="91425" anchor="t" anchorCtr="0">
            <a:noAutofit/>
          </a:bodyPr>
          <a:lstStyle/>
          <a:p>
            <a:pPr lvl="0">
              <a:spcBef>
                <a:spcPts val="0"/>
              </a:spcBef>
              <a:buNone/>
            </a:pPr>
            <a:r>
              <a:rPr lang="en" dirty="0"/>
              <a:t>https://github.com/MarcosCM/wifi-traffic-analytics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dirty="0"/>
              <a:t>Context</a:t>
            </a:r>
          </a:p>
        </p:txBody>
      </p:sp>
      <p:sp>
        <p:nvSpPr>
          <p:cNvPr id="81" name="Shape 81"/>
          <p:cNvSpPr txBox="1"/>
          <p:nvPr/>
        </p:nvSpPr>
        <p:spPr>
          <a:xfrm>
            <a:off x="815944" y="1427938"/>
            <a:ext cx="3612040" cy="4521342"/>
          </a:xfrm>
          <a:prstGeom prst="rect">
            <a:avLst/>
          </a:prstGeom>
          <a:noFill/>
          <a:ln>
            <a:noFill/>
          </a:ln>
        </p:spPr>
        <p:txBody>
          <a:bodyPr lIns="91425" tIns="91425" rIns="91425" bIns="91425" anchor="t" anchorCtr="0">
            <a:noAutofit/>
          </a:bodyPr>
          <a:lstStyle/>
          <a:p>
            <a:pPr lvl="0" rtl="0">
              <a:spcBef>
                <a:spcPts val="600"/>
              </a:spcBef>
              <a:buNone/>
            </a:pPr>
            <a:r>
              <a:rPr lang="en" sz="1800" b="1" dirty="0">
                <a:solidFill>
                  <a:srgbClr val="0091EA"/>
                </a:solidFill>
                <a:latin typeface="Source Sans Pro"/>
                <a:ea typeface="Source Sans Pro"/>
                <a:cs typeface="Source Sans Pro"/>
                <a:sym typeface="Source Sans Pro"/>
              </a:rPr>
              <a:t>WiFi handoff process</a:t>
            </a:r>
          </a:p>
          <a:p>
            <a:pPr marL="457200" lvl="0" indent="-228600" algn="just" rtl="0">
              <a:spcBef>
                <a:spcPts val="600"/>
              </a:spcBef>
              <a:spcAft>
                <a:spcPts val="1000"/>
              </a:spcAft>
              <a:buFont typeface="Source Sans Pro"/>
              <a:buAutoNum type="arabicPeriod"/>
            </a:pPr>
            <a:r>
              <a:rPr lang="en-US" sz="1800" dirty="0">
                <a:latin typeface="Source Sans Pro"/>
                <a:ea typeface="Source Sans Pro"/>
                <a:cs typeface="Source Sans Pro"/>
                <a:sym typeface="Source Sans Pro"/>
              </a:rPr>
              <a:t>A given policy in the STA (e.g. n</a:t>
            </a:r>
            <a:r>
              <a:rPr lang="en" sz="1800" dirty="0">
                <a:latin typeface="Source Sans Pro"/>
                <a:ea typeface="Source Sans Pro"/>
                <a:cs typeface="Source Sans Pro"/>
                <a:sym typeface="Source Sans Pro"/>
              </a:rPr>
              <a:t>ot receiving </a:t>
            </a:r>
            <a:r>
              <a:rPr lang="en-US" sz="1800" dirty="0">
                <a:latin typeface="Source Sans Pro"/>
                <a:ea typeface="Source Sans Pro"/>
                <a:cs typeface="Source Sans Pro"/>
                <a:sym typeface="Source Sans Pro"/>
              </a:rPr>
              <a:t>L2 acks or losing signal with the current AP)</a:t>
            </a:r>
            <a:r>
              <a:rPr lang="en" sz="1800" dirty="0">
                <a:latin typeface="Source Sans Pro"/>
                <a:ea typeface="Source Sans Pro"/>
                <a:cs typeface="Source Sans Pro"/>
                <a:sym typeface="Source Sans Pro"/>
              </a:rPr>
              <a:t> triggers the handoff process</a:t>
            </a:r>
          </a:p>
          <a:p>
            <a:pPr marL="457200" lvl="0" indent="-228600" algn="just" rtl="0">
              <a:spcBef>
                <a:spcPts val="600"/>
              </a:spcBef>
              <a:spcAft>
                <a:spcPts val="1000"/>
              </a:spcAft>
              <a:buFont typeface="Source Sans Pro"/>
              <a:buAutoNum type="arabicPeriod"/>
            </a:pPr>
            <a:r>
              <a:rPr lang="en" sz="1800" dirty="0">
                <a:latin typeface="Source Sans Pro"/>
                <a:ea typeface="Source Sans Pro"/>
                <a:cs typeface="Source Sans Pro"/>
                <a:sym typeface="Source Sans Pro"/>
              </a:rPr>
              <a:t>Find potential APs within range on all (or specific) channels</a:t>
            </a:r>
          </a:p>
          <a:p>
            <a:pPr marL="457200" lvl="0" indent="-228600" algn="just" rtl="0">
              <a:spcBef>
                <a:spcPts val="600"/>
              </a:spcBef>
              <a:spcAft>
                <a:spcPts val="1000"/>
              </a:spcAft>
              <a:buFont typeface="Source Sans Pro"/>
              <a:buAutoNum type="arabicPeriod"/>
            </a:pPr>
            <a:r>
              <a:rPr lang="en" sz="1800" dirty="0">
                <a:latin typeface="Source Sans Pro"/>
                <a:ea typeface="Source Sans Pro"/>
                <a:cs typeface="Source Sans Pro"/>
                <a:sym typeface="Source Sans Pro"/>
              </a:rPr>
              <a:t>Apply a priority policy to choose an AP among all discovered APs</a:t>
            </a:r>
          </a:p>
          <a:p>
            <a:pPr marL="457200" lvl="0" indent="-228600" algn="just" rtl="0">
              <a:spcBef>
                <a:spcPts val="600"/>
              </a:spcBef>
              <a:buFont typeface="Source Sans Pro"/>
              <a:buAutoNum type="arabicPeriod"/>
            </a:pPr>
            <a:r>
              <a:rPr lang="en-US" sz="1800" dirty="0" err="1">
                <a:latin typeface="Source Sans Pro"/>
                <a:ea typeface="Source Sans Pro"/>
                <a:cs typeface="Source Sans Pro"/>
                <a:sym typeface="Source Sans Pro"/>
              </a:rPr>
              <a:t>Reassociate</a:t>
            </a:r>
            <a:r>
              <a:rPr lang="en" sz="1800" dirty="0">
                <a:latin typeface="Source Sans Pro"/>
                <a:ea typeface="Source Sans Pro"/>
                <a:cs typeface="Source Sans Pro"/>
                <a:sym typeface="Source Sans Pro"/>
              </a:rPr>
              <a:t> with the chosen AP</a:t>
            </a:r>
          </a:p>
        </p:txBody>
      </p:sp>
      <p:pic>
        <p:nvPicPr>
          <p:cNvPr id="82" name="Shape 82" descr="handoff_process.png"/>
          <p:cNvPicPr preferRelativeResize="0"/>
          <p:nvPr/>
        </p:nvPicPr>
        <p:blipFill>
          <a:blip r:embed="rId3">
            <a:alphaModFix/>
          </a:blip>
          <a:stretch>
            <a:fillRect/>
          </a:stretch>
        </p:blipFill>
        <p:spPr>
          <a:xfrm>
            <a:off x="4751512" y="-27384"/>
            <a:ext cx="4392488" cy="6222459"/>
          </a:xfrm>
          <a:prstGeom prst="rect">
            <a:avLst/>
          </a:prstGeom>
          <a:noFill/>
          <a:ln>
            <a:noFill/>
          </a:ln>
        </p:spPr>
      </p:pic>
      <p:sp>
        <p:nvSpPr>
          <p:cNvPr id="83" name="Shape 83"/>
          <p:cNvSpPr txBox="1"/>
          <p:nvPr/>
        </p:nvSpPr>
        <p:spPr>
          <a:xfrm>
            <a:off x="246970" y="6195075"/>
            <a:ext cx="8897030" cy="651000"/>
          </a:xfrm>
          <a:prstGeom prst="rect">
            <a:avLst/>
          </a:prstGeom>
          <a:noFill/>
          <a:ln>
            <a:noFill/>
          </a:ln>
        </p:spPr>
        <p:txBody>
          <a:bodyPr lIns="91425" tIns="91425" rIns="91425" bIns="91425" anchor="t" anchorCtr="0">
            <a:noAutofit/>
          </a:bodyPr>
          <a:lstStyle/>
          <a:p>
            <a:pPr lvl="0" algn="ctr" rtl="0">
              <a:spcBef>
                <a:spcPts val="0"/>
              </a:spcBef>
              <a:buNone/>
            </a:pPr>
            <a:r>
              <a:rPr lang="en" sz="1800" dirty="0">
                <a:latin typeface="Source Sans Pro" panose="020B0604020202020204" charset="0"/>
              </a:rPr>
              <a:t>A. Mishra, M. Shin, and W. Arbaugh, </a:t>
            </a:r>
            <a:r>
              <a:rPr lang="en" sz="1800" i="1" dirty="0">
                <a:latin typeface="Source Sans Pro" panose="020B0604020202020204" charset="0"/>
              </a:rPr>
              <a:t>An Empirical Analysis of the IEEE 802.11 MAC Layer Handoff Process (2002)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dirty="0"/>
              <a:t>Context</a:t>
            </a:r>
          </a:p>
        </p:txBody>
      </p:sp>
      <p:sp>
        <p:nvSpPr>
          <p:cNvPr id="11" name="CuadroTexto 10">
            <a:extLst>
              <a:ext uri="{FF2B5EF4-FFF2-40B4-BE49-F238E27FC236}">
                <a16:creationId xmlns:a16="http://schemas.microsoft.com/office/drawing/2014/main" id="{EBB5D76C-E6A3-46EC-80E0-9B623286C37E}"/>
              </a:ext>
            </a:extLst>
          </p:cNvPr>
          <p:cNvSpPr txBox="1"/>
          <p:nvPr/>
        </p:nvSpPr>
        <p:spPr>
          <a:xfrm>
            <a:off x="782476" y="1347726"/>
            <a:ext cx="7575374" cy="4349909"/>
          </a:xfrm>
          <a:prstGeom prst="rect">
            <a:avLst/>
          </a:prstGeom>
          <a:noFill/>
        </p:spPr>
        <p:txBody>
          <a:bodyPr wrap="square" numCol="1" rtlCol="0">
            <a:spAutoFit/>
          </a:bodyPr>
          <a:lstStyle/>
          <a:p>
            <a:pPr algn="just">
              <a:lnSpc>
                <a:spcPct val="150000"/>
              </a:lnSpc>
              <a:spcAft>
                <a:spcPts val="100"/>
              </a:spcAft>
            </a:pPr>
            <a:r>
              <a:rPr lang="es-ES" sz="1800" b="1" dirty="0" err="1">
                <a:solidFill>
                  <a:srgbClr val="0091EA"/>
                </a:solidFill>
                <a:latin typeface="Source Sans Pro"/>
              </a:rPr>
              <a:t>Design</a:t>
            </a:r>
            <a:r>
              <a:rPr lang="es-ES" sz="1800" b="1" dirty="0">
                <a:solidFill>
                  <a:srgbClr val="0091EA"/>
                </a:solidFill>
                <a:latin typeface="Source Sans Pro"/>
              </a:rPr>
              <a:t> of </a:t>
            </a:r>
            <a:r>
              <a:rPr lang="es-ES" sz="1800" b="1" dirty="0" err="1">
                <a:solidFill>
                  <a:srgbClr val="0091EA"/>
                </a:solidFill>
                <a:latin typeface="Source Sans Pro"/>
              </a:rPr>
              <a:t>the</a:t>
            </a:r>
            <a:r>
              <a:rPr lang="es-ES" sz="1800" b="1" dirty="0">
                <a:solidFill>
                  <a:srgbClr val="0091EA"/>
                </a:solidFill>
                <a:latin typeface="Source Sans Pro"/>
              </a:rPr>
              <a:t> </a:t>
            </a:r>
            <a:r>
              <a:rPr lang="es-ES" sz="1800" b="1" dirty="0" err="1">
                <a:solidFill>
                  <a:srgbClr val="0091EA"/>
                </a:solidFill>
                <a:latin typeface="Source Sans Pro"/>
              </a:rPr>
              <a:t>experiment</a:t>
            </a:r>
            <a:r>
              <a:rPr lang="es-ES" sz="1800" b="1" dirty="0">
                <a:solidFill>
                  <a:srgbClr val="0091EA"/>
                </a:solidFill>
                <a:latin typeface="Source Sans Pro"/>
              </a:rPr>
              <a:t> </a:t>
            </a:r>
            <a:r>
              <a:rPr lang="es-ES" sz="1800" b="1" dirty="0">
                <a:solidFill>
                  <a:srgbClr val="0091EA"/>
                </a:solidFill>
                <a:latin typeface="Source Sans Pro"/>
                <a:ea typeface="Source Sans Pro"/>
                <a:cs typeface="Source Sans Pro"/>
                <a:sym typeface="Source Sans Pro"/>
              </a:rPr>
              <a:t>(</a:t>
            </a:r>
            <a:r>
              <a:rPr lang="es-ES" sz="1800" b="1" dirty="0" err="1">
                <a:solidFill>
                  <a:srgbClr val="0091EA"/>
                </a:solidFill>
                <a:latin typeface="Source Sans Pro"/>
                <a:ea typeface="Source Sans Pro"/>
                <a:cs typeface="Source Sans Pro"/>
                <a:sym typeface="Source Sans Pro"/>
              </a:rPr>
              <a:t>University</a:t>
            </a:r>
            <a:r>
              <a:rPr lang="es-ES" sz="1800" b="1" dirty="0">
                <a:solidFill>
                  <a:srgbClr val="0091EA"/>
                </a:solidFill>
                <a:latin typeface="Source Sans Pro"/>
                <a:ea typeface="Source Sans Pro"/>
                <a:cs typeface="Source Sans Pro"/>
                <a:sym typeface="Source Sans Pro"/>
              </a:rPr>
              <a:t> of Maryland)</a:t>
            </a:r>
            <a:endParaRPr lang="es-ES" sz="1800" b="1" dirty="0">
              <a:solidFill>
                <a:srgbClr val="0091EA"/>
              </a:solidFill>
              <a:latin typeface="Source Sans Pro"/>
            </a:endParaRPr>
          </a:p>
          <a:p>
            <a:pPr marL="285750" indent="-285750" algn="just">
              <a:lnSpc>
                <a:spcPct val="150000"/>
              </a:lnSpc>
              <a:spcAft>
                <a:spcPts val="100"/>
              </a:spcAft>
              <a:buFont typeface="Arial" panose="020B0604020202020204" pitchFamily="34" charset="0"/>
              <a:buChar char="•"/>
            </a:pPr>
            <a:r>
              <a:rPr lang="es-ES" sz="1800" dirty="0">
                <a:latin typeface="Source Sans Pro" panose="020B0604020202020204" charset="0"/>
              </a:rPr>
              <a:t>Network 1: 6 </a:t>
            </a:r>
            <a:r>
              <a:rPr lang="es-ES" sz="1800" dirty="0" err="1">
                <a:latin typeface="Source Sans Pro" panose="020B0604020202020204" charset="0"/>
              </a:rPr>
              <a:t>Lucent</a:t>
            </a:r>
            <a:r>
              <a:rPr lang="es-ES" sz="1800" dirty="0">
                <a:latin typeface="Source Sans Pro" panose="020B0604020202020204" charset="0"/>
              </a:rPr>
              <a:t> </a:t>
            </a:r>
            <a:r>
              <a:rPr lang="es-ES" sz="1800" dirty="0" err="1">
                <a:latin typeface="Source Sans Pro" panose="020B0604020202020204" charset="0"/>
              </a:rPr>
              <a:t>APs</a:t>
            </a:r>
            <a:r>
              <a:rPr lang="es-ES" sz="1800" dirty="0">
                <a:latin typeface="Source Sans Pro" panose="020B0604020202020204" charset="0"/>
              </a:rPr>
              <a:t> per </a:t>
            </a:r>
            <a:r>
              <a:rPr lang="es-ES" sz="1800" dirty="0" err="1">
                <a:latin typeface="Source Sans Pro" panose="020B0604020202020204" charset="0"/>
              </a:rPr>
              <a:t>floor</a:t>
            </a:r>
            <a:endParaRPr lang="es-ES" sz="1800" dirty="0">
              <a:latin typeface="Source Sans Pro" panose="020B0604020202020204" charset="0"/>
            </a:endParaRPr>
          </a:p>
          <a:p>
            <a:pPr marL="285750" indent="-285750" algn="just">
              <a:lnSpc>
                <a:spcPct val="150000"/>
              </a:lnSpc>
              <a:spcAft>
                <a:spcPts val="100"/>
              </a:spcAft>
              <a:buFont typeface="Arial" panose="020B0604020202020204" pitchFamily="34" charset="0"/>
              <a:buChar char="•"/>
            </a:pPr>
            <a:r>
              <a:rPr lang="es-ES" sz="1800" dirty="0">
                <a:latin typeface="Source Sans Pro" panose="020B0604020202020204" charset="0"/>
              </a:rPr>
              <a:t>Network 2: 8 Cisco </a:t>
            </a:r>
            <a:r>
              <a:rPr lang="es-ES" sz="1800" dirty="0" err="1">
                <a:latin typeface="Source Sans Pro" panose="020B0604020202020204" charset="0"/>
              </a:rPr>
              <a:t>APs</a:t>
            </a:r>
            <a:r>
              <a:rPr lang="es-ES" sz="1800" dirty="0">
                <a:latin typeface="Source Sans Pro" panose="020B0604020202020204" charset="0"/>
              </a:rPr>
              <a:t> per </a:t>
            </a:r>
            <a:r>
              <a:rPr lang="es-ES" sz="1800" dirty="0" err="1">
                <a:latin typeface="Source Sans Pro" panose="020B0604020202020204" charset="0"/>
              </a:rPr>
              <a:t>floor</a:t>
            </a:r>
            <a:endParaRPr lang="es-ES" sz="1800" dirty="0">
              <a:latin typeface="Source Sans Pro" panose="020B0604020202020204" charset="0"/>
            </a:endParaRPr>
          </a:p>
          <a:p>
            <a:pPr marL="285750" indent="-285750" algn="just">
              <a:lnSpc>
                <a:spcPct val="150000"/>
              </a:lnSpc>
              <a:spcAft>
                <a:spcPts val="100"/>
              </a:spcAft>
              <a:buFont typeface="Arial" panose="020B0604020202020204" pitchFamily="34" charset="0"/>
              <a:buChar char="•"/>
            </a:pPr>
            <a:r>
              <a:rPr lang="es-ES" sz="1800" dirty="0">
                <a:latin typeface="Source Sans Pro" panose="020B0604020202020204" charset="0"/>
              </a:rPr>
              <a:t>Used </a:t>
            </a:r>
            <a:r>
              <a:rPr lang="es-ES" sz="1800" dirty="0" err="1">
                <a:latin typeface="Source Sans Pro" panose="020B0604020202020204" charset="0"/>
              </a:rPr>
              <a:t>channels</a:t>
            </a:r>
            <a:r>
              <a:rPr lang="es-ES" sz="1800" dirty="0">
                <a:latin typeface="Source Sans Pro" panose="020B0604020202020204" charset="0"/>
              </a:rPr>
              <a:t>: 1, 6 and 11</a:t>
            </a:r>
          </a:p>
          <a:p>
            <a:pPr marL="285750" indent="-285750" algn="just">
              <a:lnSpc>
                <a:spcPct val="150000"/>
              </a:lnSpc>
              <a:spcAft>
                <a:spcPts val="100"/>
              </a:spcAft>
              <a:buFont typeface="Arial" panose="020B0604020202020204" pitchFamily="34" charset="0"/>
              <a:buChar char="•"/>
            </a:pPr>
            <a:r>
              <a:rPr lang="es-ES" sz="1800" dirty="0" err="1">
                <a:latin typeface="Source Sans Pro" panose="020B0604020202020204" charset="0"/>
              </a:rPr>
              <a:t>Different</a:t>
            </a:r>
            <a:r>
              <a:rPr lang="es-ES" sz="1800" dirty="0">
                <a:latin typeface="Source Sans Pro" panose="020B0604020202020204" charset="0"/>
              </a:rPr>
              <a:t> </a:t>
            </a:r>
            <a:r>
              <a:rPr lang="es-ES" sz="1800" dirty="0" err="1">
                <a:latin typeface="Source Sans Pro" panose="020B0604020202020204" charset="0"/>
              </a:rPr>
              <a:t>channels</a:t>
            </a:r>
            <a:r>
              <a:rPr lang="es-ES" sz="1800" dirty="0">
                <a:latin typeface="Source Sans Pro" panose="020B0604020202020204" charset="0"/>
              </a:rPr>
              <a:t> in </a:t>
            </a:r>
            <a:r>
              <a:rPr lang="es-ES" sz="1800" dirty="0" err="1">
                <a:latin typeface="Source Sans Pro" panose="020B0604020202020204" charset="0"/>
              </a:rPr>
              <a:t>adjacent</a:t>
            </a:r>
            <a:r>
              <a:rPr lang="es-ES" sz="1800" dirty="0">
                <a:latin typeface="Source Sans Pro" panose="020B0604020202020204" charset="0"/>
              </a:rPr>
              <a:t> </a:t>
            </a:r>
            <a:r>
              <a:rPr lang="es-ES" sz="1800" dirty="0" err="1">
                <a:latin typeface="Source Sans Pro" panose="020B0604020202020204" charset="0"/>
              </a:rPr>
              <a:t>APs</a:t>
            </a:r>
            <a:endParaRPr lang="es-ES" sz="1800" dirty="0">
              <a:latin typeface="Source Sans Pro" panose="020B0604020202020204" charset="0"/>
            </a:endParaRPr>
          </a:p>
          <a:p>
            <a:pPr marL="285750" indent="-285750" algn="just">
              <a:lnSpc>
                <a:spcPct val="150000"/>
              </a:lnSpc>
              <a:spcAft>
                <a:spcPts val="100"/>
              </a:spcAft>
              <a:buFont typeface="Arial" panose="020B0604020202020204" pitchFamily="34" charset="0"/>
              <a:buChar char="•"/>
            </a:pPr>
            <a:r>
              <a:rPr lang="es-ES" sz="1800" dirty="0">
                <a:latin typeface="Source Sans Pro" panose="020B0604020202020204" charset="0"/>
              </a:rPr>
              <a:t>3</a:t>
            </a:r>
            <a:r>
              <a:rPr lang="en-US" sz="1800" dirty="0">
                <a:latin typeface="Source Sans Pro" panose="020B0604020202020204" charset="0"/>
              </a:rPr>
              <a:t>0min walk for each AP-STA combination, through a fixed way</a:t>
            </a:r>
            <a:endParaRPr lang="es-ES" sz="1800" dirty="0">
              <a:latin typeface="Source Sans Pro" panose="020B0604020202020204" charset="0"/>
            </a:endParaRPr>
          </a:p>
          <a:p>
            <a:pPr marL="285750" indent="-285750" algn="just">
              <a:lnSpc>
                <a:spcPct val="150000"/>
              </a:lnSpc>
              <a:spcAft>
                <a:spcPts val="100"/>
              </a:spcAft>
              <a:buFont typeface="Arial" panose="020B0604020202020204" pitchFamily="34" charset="0"/>
              <a:buChar char="•"/>
            </a:pPr>
            <a:r>
              <a:rPr lang="es-ES" sz="1800" dirty="0">
                <a:latin typeface="Source Sans Pro" panose="020B0604020202020204" charset="0"/>
              </a:rPr>
              <a:t>STA </a:t>
            </a:r>
            <a:r>
              <a:rPr lang="es-ES" sz="1800" dirty="0" err="1">
                <a:latin typeface="Source Sans Pro" panose="020B0604020202020204" charset="0"/>
              </a:rPr>
              <a:t>sending</a:t>
            </a:r>
            <a:r>
              <a:rPr lang="es-ES" sz="1800" dirty="0">
                <a:latin typeface="Source Sans Pro" panose="020B0604020202020204" charset="0"/>
              </a:rPr>
              <a:t> </a:t>
            </a:r>
            <a:r>
              <a:rPr lang="es-ES" sz="1800" dirty="0" err="1">
                <a:latin typeface="Source Sans Pro" panose="020B0604020202020204" charset="0"/>
              </a:rPr>
              <a:t>periodic</a:t>
            </a:r>
            <a:r>
              <a:rPr lang="es-ES" sz="1800" dirty="0">
                <a:latin typeface="Source Sans Pro" panose="020B0604020202020204" charset="0"/>
              </a:rPr>
              <a:t> ICMP </a:t>
            </a:r>
            <a:r>
              <a:rPr lang="es-ES" sz="1800" dirty="0" err="1">
                <a:latin typeface="Source Sans Pro" panose="020B0604020202020204" charset="0"/>
              </a:rPr>
              <a:t>messages</a:t>
            </a:r>
            <a:endParaRPr lang="es-ES" sz="1800" dirty="0">
              <a:latin typeface="Source Sans Pro" panose="020B0604020202020204" charset="0"/>
            </a:endParaRPr>
          </a:p>
          <a:p>
            <a:pPr marL="285750" indent="-285750" algn="just">
              <a:lnSpc>
                <a:spcPct val="150000"/>
              </a:lnSpc>
              <a:spcAft>
                <a:spcPts val="100"/>
              </a:spcAft>
              <a:buFont typeface="Arial" panose="020B0604020202020204" pitchFamily="34" charset="0"/>
              <a:buChar char="•"/>
            </a:pPr>
            <a:r>
              <a:rPr lang="es-ES" sz="1800" dirty="0">
                <a:latin typeface="Source Sans Pro" panose="020B0604020202020204" charset="0"/>
              </a:rPr>
              <a:t>15 - 27 </a:t>
            </a:r>
            <a:r>
              <a:rPr lang="es-ES" sz="1800" dirty="0" err="1">
                <a:latin typeface="Source Sans Pro" panose="020B0604020202020204" charset="0"/>
              </a:rPr>
              <a:t>handoffs</a:t>
            </a:r>
            <a:r>
              <a:rPr lang="es-ES" sz="1800" dirty="0">
                <a:latin typeface="Source Sans Pro" panose="020B0604020202020204" charset="0"/>
              </a:rPr>
              <a:t> </a:t>
            </a:r>
            <a:r>
              <a:rPr lang="es-ES" sz="1800" dirty="0" err="1">
                <a:latin typeface="Source Sans Pro" panose="020B0604020202020204" charset="0"/>
              </a:rPr>
              <a:t>for</a:t>
            </a:r>
            <a:r>
              <a:rPr lang="es-ES" sz="1800" dirty="0">
                <a:latin typeface="Source Sans Pro" panose="020B0604020202020204" charset="0"/>
              </a:rPr>
              <a:t> </a:t>
            </a:r>
            <a:r>
              <a:rPr lang="es-ES" sz="1800" dirty="0" err="1">
                <a:latin typeface="Source Sans Pro" panose="020B0604020202020204" charset="0"/>
              </a:rPr>
              <a:t>each</a:t>
            </a:r>
            <a:r>
              <a:rPr lang="es-ES" sz="1800" dirty="0">
                <a:latin typeface="Source Sans Pro" panose="020B0604020202020204" charset="0"/>
              </a:rPr>
              <a:t> </a:t>
            </a:r>
            <a:r>
              <a:rPr lang="es-ES" sz="1800" dirty="0" err="1">
                <a:latin typeface="Source Sans Pro" panose="020B0604020202020204" charset="0"/>
              </a:rPr>
              <a:t>experiment</a:t>
            </a:r>
            <a:endParaRPr lang="es-ES" sz="1800" dirty="0">
              <a:latin typeface="Source Sans Pro" panose="020B0604020202020204" charset="0"/>
            </a:endParaRPr>
          </a:p>
          <a:p>
            <a:pPr marL="285750" indent="-285750" algn="just">
              <a:lnSpc>
                <a:spcPct val="150000"/>
              </a:lnSpc>
              <a:spcAft>
                <a:spcPts val="100"/>
              </a:spcAft>
              <a:buFont typeface="Arial" panose="020B0604020202020204" pitchFamily="34" charset="0"/>
              <a:buChar char="•"/>
            </a:pPr>
            <a:r>
              <a:rPr lang="es-ES" sz="1800" dirty="0">
                <a:latin typeface="Source Sans Pro" panose="020B0604020202020204" charset="0"/>
              </a:rPr>
              <a:t>2 </a:t>
            </a:r>
            <a:r>
              <a:rPr lang="es-ES" sz="1800" dirty="0" err="1">
                <a:latin typeface="Source Sans Pro" panose="020B0604020202020204" charset="0"/>
              </a:rPr>
              <a:t>external</a:t>
            </a:r>
            <a:r>
              <a:rPr lang="es-ES" sz="1800" dirty="0">
                <a:latin typeface="Source Sans Pro" panose="020B0604020202020204" charset="0"/>
              </a:rPr>
              <a:t> </a:t>
            </a:r>
            <a:r>
              <a:rPr lang="es-ES" sz="1800" dirty="0" err="1">
                <a:latin typeface="Source Sans Pro" panose="020B0604020202020204" charset="0"/>
              </a:rPr>
              <a:t>sniffers</a:t>
            </a:r>
            <a:r>
              <a:rPr lang="es-ES" sz="1800" dirty="0">
                <a:latin typeface="Source Sans Pro" panose="020B0604020202020204" charset="0"/>
              </a:rPr>
              <a:t> </a:t>
            </a:r>
            <a:r>
              <a:rPr lang="es-ES" sz="1800" dirty="0" err="1">
                <a:latin typeface="Source Sans Pro" panose="020B0604020202020204" charset="0"/>
              </a:rPr>
              <a:t>close</a:t>
            </a:r>
            <a:r>
              <a:rPr lang="es-ES" sz="1800" dirty="0">
                <a:latin typeface="Source Sans Pro" panose="020B0604020202020204" charset="0"/>
              </a:rPr>
              <a:t> </a:t>
            </a:r>
            <a:r>
              <a:rPr lang="es-ES" sz="1800" dirty="0" err="1">
                <a:latin typeface="Source Sans Pro" panose="020B0604020202020204" charset="0"/>
              </a:rPr>
              <a:t>to</a:t>
            </a:r>
            <a:r>
              <a:rPr lang="es-ES" sz="1800" dirty="0">
                <a:latin typeface="Source Sans Pro" panose="020B0604020202020204" charset="0"/>
              </a:rPr>
              <a:t> </a:t>
            </a:r>
            <a:r>
              <a:rPr lang="es-ES" sz="1800" dirty="0" err="1">
                <a:latin typeface="Source Sans Pro" panose="020B0604020202020204" charset="0"/>
              </a:rPr>
              <a:t>the</a:t>
            </a:r>
            <a:r>
              <a:rPr lang="es-ES" sz="1800" dirty="0">
                <a:latin typeface="Source Sans Pro" panose="020B0604020202020204" charset="0"/>
              </a:rPr>
              <a:t> STA, </a:t>
            </a:r>
            <a:r>
              <a:rPr lang="es-ES" sz="1800" dirty="0" err="1">
                <a:latin typeface="Source Sans Pro" panose="020B0604020202020204" charset="0"/>
              </a:rPr>
              <a:t>WNICs</a:t>
            </a:r>
            <a:r>
              <a:rPr lang="es-ES" sz="1800" dirty="0">
                <a:latin typeface="Source Sans Pro" panose="020B0604020202020204" charset="0"/>
              </a:rPr>
              <a:t> in monitor </a:t>
            </a:r>
            <a:r>
              <a:rPr lang="es-ES" sz="1800" dirty="0" err="1">
                <a:latin typeface="Source Sans Pro" panose="020B0604020202020204" charset="0"/>
              </a:rPr>
              <a:t>mode</a:t>
            </a:r>
            <a:r>
              <a:rPr lang="es-ES" sz="1800" dirty="0">
                <a:latin typeface="Source Sans Pro" panose="020B0604020202020204" charset="0"/>
              </a:rPr>
              <a:t>, </a:t>
            </a:r>
            <a:r>
              <a:rPr lang="es-ES" sz="1800" dirty="0" err="1">
                <a:latin typeface="Source Sans Pro" panose="020B0604020202020204" charset="0"/>
              </a:rPr>
              <a:t>synchronized</a:t>
            </a:r>
            <a:r>
              <a:rPr lang="es-ES" sz="1800" dirty="0">
                <a:latin typeface="Source Sans Pro" panose="020B0604020202020204" charset="0"/>
              </a:rPr>
              <a:t> </a:t>
            </a:r>
            <a:r>
              <a:rPr lang="es-ES" sz="1800" dirty="0" err="1">
                <a:latin typeface="Source Sans Pro" panose="020B0604020202020204" charset="0"/>
              </a:rPr>
              <a:t>with</a:t>
            </a:r>
            <a:r>
              <a:rPr lang="es-ES" sz="1800" dirty="0">
                <a:latin typeface="Source Sans Pro" panose="020B0604020202020204" charset="0"/>
              </a:rPr>
              <a:t> NTP (</a:t>
            </a:r>
            <a:r>
              <a:rPr lang="es-ES" sz="1800" dirty="0" err="1">
                <a:latin typeface="Source Sans Pro" panose="020B0604020202020204" charset="0"/>
              </a:rPr>
              <a:t>clk</a:t>
            </a:r>
            <a:r>
              <a:rPr lang="es-ES" sz="1800" dirty="0">
                <a:latin typeface="Source Sans Pro" panose="020B0604020202020204" charset="0"/>
              </a:rPr>
              <a:t> </a:t>
            </a:r>
            <a:r>
              <a:rPr lang="es-ES" sz="1800" dirty="0" err="1">
                <a:latin typeface="Source Sans Pro" panose="020B0604020202020204" charset="0"/>
              </a:rPr>
              <a:t>accuracy</a:t>
            </a:r>
            <a:r>
              <a:rPr lang="es-ES" sz="1800" dirty="0">
                <a:latin typeface="Source Sans Pro" panose="020B0604020202020204" charset="0"/>
              </a:rPr>
              <a:t> &lt; 80 </a:t>
            </a:r>
            <a:r>
              <a:rPr lang="es-ES" sz="1800" dirty="0" err="1">
                <a:latin typeface="Source Sans Pro" panose="020B0604020202020204" charset="0"/>
              </a:rPr>
              <a:t>us</a:t>
            </a:r>
            <a:r>
              <a:rPr lang="es-ES" sz="1800" dirty="0">
                <a:latin typeface="Source Sans Pro" panose="020B0604020202020204" charset="0"/>
              </a:rPr>
              <a:t>)</a:t>
            </a:r>
          </a:p>
        </p:txBody>
      </p:sp>
    </p:spTree>
    <p:extLst>
      <p:ext uri="{BB962C8B-B14F-4D97-AF65-F5344CB8AC3E}">
        <p14:creationId xmlns:p14="http://schemas.microsoft.com/office/powerpoint/2010/main" val="273953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t>Context</a:t>
            </a:r>
          </a:p>
        </p:txBody>
      </p:sp>
      <p:sp>
        <p:nvSpPr>
          <p:cNvPr id="11" name="CuadroTexto 10">
            <a:extLst>
              <a:ext uri="{FF2B5EF4-FFF2-40B4-BE49-F238E27FC236}">
                <a16:creationId xmlns:a16="http://schemas.microsoft.com/office/drawing/2014/main" id="{EBB5D76C-E6A3-46EC-80E0-9B623286C37E}"/>
              </a:ext>
            </a:extLst>
          </p:cNvPr>
          <p:cNvSpPr txBox="1"/>
          <p:nvPr/>
        </p:nvSpPr>
        <p:spPr>
          <a:xfrm>
            <a:off x="782476" y="1347726"/>
            <a:ext cx="7575374" cy="464101"/>
          </a:xfrm>
          <a:prstGeom prst="rect">
            <a:avLst/>
          </a:prstGeom>
          <a:noFill/>
        </p:spPr>
        <p:txBody>
          <a:bodyPr wrap="square" numCol="1" rtlCol="0">
            <a:spAutoFit/>
          </a:bodyPr>
          <a:lstStyle/>
          <a:p>
            <a:pPr algn="just">
              <a:lnSpc>
                <a:spcPct val="150000"/>
              </a:lnSpc>
              <a:spcAft>
                <a:spcPts val="100"/>
              </a:spcAft>
            </a:pPr>
            <a:r>
              <a:rPr lang="es-ES" sz="1800" b="1" dirty="0" err="1">
                <a:solidFill>
                  <a:srgbClr val="0091EA"/>
                </a:solidFill>
                <a:latin typeface="Source Sans Pro"/>
              </a:rPr>
              <a:t>Experiment</a:t>
            </a:r>
            <a:r>
              <a:rPr lang="es-ES" sz="1800" b="1" dirty="0">
                <a:solidFill>
                  <a:srgbClr val="0091EA"/>
                </a:solidFill>
                <a:latin typeface="Source Sans Pro"/>
              </a:rPr>
              <a:t> </a:t>
            </a:r>
            <a:r>
              <a:rPr lang="es-ES" sz="1800" b="1" dirty="0" err="1">
                <a:solidFill>
                  <a:srgbClr val="0091EA"/>
                </a:solidFill>
                <a:latin typeface="Source Sans Pro"/>
              </a:rPr>
              <a:t>results</a:t>
            </a:r>
            <a:endParaRPr lang="es-ES" sz="1800" b="1" dirty="0">
              <a:solidFill>
                <a:srgbClr val="0091EA"/>
              </a:solidFill>
              <a:latin typeface="Source Sans Pro"/>
            </a:endParaRPr>
          </a:p>
        </p:txBody>
      </p:sp>
      <p:pic>
        <p:nvPicPr>
          <p:cNvPr id="4" name="Shape 90" descr="average_handoff_latency.png">
            <a:extLst>
              <a:ext uri="{FF2B5EF4-FFF2-40B4-BE49-F238E27FC236}">
                <a16:creationId xmlns:a16="http://schemas.microsoft.com/office/drawing/2014/main" id="{A03E6863-13CA-40D4-87EA-94219F21C9DA}"/>
              </a:ext>
            </a:extLst>
          </p:cNvPr>
          <p:cNvPicPr preferRelativeResize="0"/>
          <p:nvPr/>
        </p:nvPicPr>
        <p:blipFill>
          <a:blip r:embed="rId3">
            <a:alphaModFix/>
          </a:blip>
          <a:stretch>
            <a:fillRect/>
          </a:stretch>
        </p:blipFill>
        <p:spPr>
          <a:xfrm>
            <a:off x="205295" y="1811827"/>
            <a:ext cx="3996125" cy="2696774"/>
          </a:xfrm>
          <a:prstGeom prst="rect">
            <a:avLst/>
          </a:prstGeom>
          <a:noFill/>
          <a:ln>
            <a:noFill/>
          </a:ln>
        </p:spPr>
      </p:pic>
      <p:pic>
        <p:nvPicPr>
          <p:cNvPr id="5" name="Shape 91" descr="std_deviation_handoff_latency.png">
            <a:extLst>
              <a:ext uri="{FF2B5EF4-FFF2-40B4-BE49-F238E27FC236}">
                <a16:creationId xmlns:a16="http://schemas.microsoft.com/office/drawing/2014/main" id="{44672710-C8DE-42B3-80E7-F20263138C58}"/>
              </a:ext>
            </a:extLst>
          </p:cNvPr>
          <p:cNvPicPr preferRelativeResize="0"/>
          <p:nvPr/>
        </p:nvPicPr>
        <p:blipFill>
          <a:blip r:embed="rId4">
            <a:alphaModFix/>
          </a:blip>
          <a:stretch>
            <a:fillRect/>
          </a:stretch>
        </p:blipFill>
        <p:spPr>
          <a:xfrm>
            <a:off x="4429537" y="410826"/>
            <a:ext cx="4609311" cy="2696775"/>
          </a:xfrm>
          <a:prstGeom prst="rect">
            <a:avLst/>
          </a:prstGeom>
          <a:noFill/>
          <a:ln>
            <a:noFill/>
          </a:ln>
        </p:spPr>
      </p:pic>
      <p:sp>
        <p:nvSpPr>
          <p:cNvPr id="6" name="Shape 89">
            <a:extLst>
              <a:ext uri="{FF2B5EF4-FFF2-40B4-BE49-F238E27FC236}">
                <a16:creationId xmlns:a16="http://schemas.microsoft.com/office/drawing/2014/main" id="{280B0C92-E373-4538-A182-8E0EDAF65CF5}"/>
              </a:ext>
            </a:extLst>
          </p:cNvPr>
          <p:cNvSpPr txBox="1"/>
          <p:nvPr/>
        </p:nvSpPr>
        <p:spPr>
          <a:xfrm>
            <a:off x="0" y="6171188"/>
            <a:ext cx="9136382" cy="651000"/>
          </a:xfrm>
          <a:prstGeom prst="rect">
            <a:avLst/>
          </a:prstGeom>
          <a:noFill/>
          <a:ln>
            <a:noFill/>
          </a:ln>
        </p:spPr>
        <p:txBody>
          <a:bodyPr lIns="91425" tIns="91425" rIns="91425" bIns="91425" anchor="t" anchorCtr="0">
            <a:noAutofit/>
          </a:bodyPr>
          <a:lstStyle/>
          <a:p>
            <a:pPr lvl="0" algn="ctr" rtl="0">
              <a:spcBef>
                <a:spcPts val="0"/>
              </a:spcBef>
              <a:buNone/>
            </a:pPr>
            <a:r>
              <a:rPr lang="en" sz="1800" dirty="0">
                <a:latin typeface="Source Sans Pro" panose="020B0604020202020204" charset="0"/>
              </a:rPr>
              <a:t>A. Mishra, M. Shin, and W. Arbaugh, </a:t>
            </a:r>
            <a:r>
              <a:rPr lang="en" sz="1800" i="1" dirty="0">
                <a:latin typeface="Source Sans Pro" panose="020B0604020202020204" charset="0"/>
              </a:rPr>
              <a:t>An Empirical Analysis of the IEEE 802.11 MAC Layer Handoff Process (2002)</a:t>
            </a:r>
          </a:p>
        </p:txBody>
      </p:sp>
      <p:pic>
        <p:nvPicPr>
          <p:cNvPr id="3" name="Imagen 2">
            <a:extLst>
              <a:ext uri="{FF2B5EF4-FFF2-40B4-BE49-F238E27FC236}">
                <a16:creationId xmlns:a16="http://schemas.microsoft.com/office/drawing/2014/main" id="{EAF82A7A-40FA-447B-B7EA-9D1885561C60}"/>
              </a:ext>
            </a:extLst>
          </p:cNvPr>
          <p:cNvPicPr>
            <a:picLocks noChangeAspect="1"/>
          </p:cNvPicPr>
          <p:nvPr/>
        </p:nvPicPr>
        <p:blipFill>
          <a:blip r:embed="rId5"/>
          <a:stretch>
            <a:fillRect/>
          </a:stretch>
        </p:blipFill>
        <p:spPr>
          <a:xfrm>
            <a:off x="4429537" y="3115546"/>
            <a:ext cx="4609311" cy="3035627"/>
          </a:xfrm>
          <a:prstGeom prst="rect">
            <a:avLst/>
          </a:prstGeom>
        </p:spPr>
      </p:pic>
    </p:spTree>
    <p:extLst>
      <p:ext uri="{BB962C8B-B14F-4D97-AF65-F5344CB8AC3E}">
        <p14:creationId xmlns:p14="http://schemas.microsoft.com/office/powerpoint/2010/main" val="362647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0E305-232C-4BC2-B5FA-457500019B36}"/>
              </a:ext>
            </a:extLst>
          </p:cNvPr>
          <p:cNvSpPr>
            <a:spLocks noGrp="1"/>
          </p:cNvSpPr>
          <p:nvPr>
            <p:ph type="title"/>
          </p:nvPr>
        </p:nvSpPr>
        <p:spPr/>
        <p:txBody>
          <a:bodyPr/>
          <a:lstStyle/>
          <a:p>
            <a:r>
              <a:rPr lang="es-ES" dirty="0" err="1"/>
              <a:t>Goal</a:t>
            </a:r>
            <a:endParaRPr lang="en-US" dirty="0"/>
          </a:p>
        </p:txBody>
      </p:sp>
      <p:sp>
        <p:nvSpPr>
          <p:cNvPr id="3" name="Marcador de texto 2">
            <a:extLst>
              <a:ext uri="{FF2B5EF4-FFF2-40B4-BE49-F238E27FC236}">
                <a16:creationId xmlns:a16="http://schemas.microsoft.com/office/drawing/2014/main" id="{D043D4EF-CBD0-42F4-893D-0E92B8B55383}"/>
              </a:ext>
            </a:extLst>
          </p:cNvPr>
          <p:cNvSpPr>
            <a:spLocks noGrp="1"/>
          </p:cNvSpPr>
          <p:nvPr>
            <p:ph type="body" idx="1"/>
          </p:nvPr>
        </p:nvSpPr>
        <p:spPr>
          <a:xfrm>
            <a:off x="786150" y="1379390"/>
            <a:ext cx="7571700" cy="4764899"/>
          </a:xfrm>
        </p:spPr>
        <p:txBody>
          <a:bodyPr/>
          <a:lstStyle/>
          <a:p>
            <a:pPr>
              <a:lnSpc>
                <a:spcPct val="150000"/>
              </a:lnSpc>
              <a:buNone/>
            </a:pPr>
            <a:r>
              <a:rPr lang="es-ES" sz="1800" dirty="0"/>
              <a:t>Reproduce </a:t>
            </a:r>
            <a:r>
              <a:rPr lang="es-ES" sz="1800" dirty="0" err="1"/>
              <a:t>the</a:t>
            </a:r>
            <a:r>
              <a:rPr lang="es-ES" sz="1800" dirty="0"/>
              <a:t> </a:t>
            </a:r>
            <a:r>
              <a:rPr lang="es-ES" sz="1800" dirty="0" err="1"/>
              <a:t>problem</a:t>
            </a:r>
            <a:r>
              <a:rPr lang="es-ES" sz="1800" dirty="0"/>
              <a:t> in a </a:t>
            </a:r>
            <a:r>
              <a:rPr lang="es-ES" sz="1800" dirty="0" err="1"/>
              <a:t>controlled</a:t>
            </a:r>
            <a:r>
              <a:rPr lang="es-ES" sz="1800" dirty="0"/>
              <a:t> </a:t>
            </a:r>
            <a:r>
              <a:rPr lang="es-ES" sz="1800" dirty="0" err="1"/>
              <a:t>environment</a:t>
            </a:r>
            <a:endParaRPr lang="es-ES" sz="1800" dirty="0"/>
          </a:p>
          <a:p>
            <a:pPr>
              <a:lnSpc>
                <a:spcPct val="150000"/>
              </a:lnSpc>
              <a:buNone/>
            </a:pPr>
            <a:r>
              <a:rPr lang="es-ES" sz="1800" dirty="0" err="1"/>
              <a:t>Setup</a:t>
            </a:r>
            <a:r>
              <a:rPr lang="es-ES" sz="1800" dirty="0"/>
              <a:t> </a:t>
            </a:r>
            <a:r>
              <a:rPr lang="es-ES" sz="1800" dirty="0" err="1"/>
              <a:t>the</a:t>
            </a:r>
            <a:r>
              <a:rPr lang="es-ES" sz="1800" dirty="0"/>
              <a:t> </a:t>
            </a:r>
            <a:r>
              <a:rPr lang="es-ES" sz="1800" dirty="0" err="1"/>
              <a:t>environment</a:t>
            </a:r>
            <a:r>
              <a:rPr lang="es-ES" sz="1800" dirty="0"/>
              <a:t> so </a:t>
            </a:r>
            <a:r>
              <a:rPr lang="es-ES" sz="1800" dirty="0" err="1"/>
              <a:t>that</a:t>
            </a:r>
            <a:r>
              <a:rPr lang="es-ES" sz="1800" dirty="0"/>
              <a:t> </a:t>
            </a:r>
            <a:r>
              <a:rPr lang="es-ES" sz="1800" dirty="0" err="1"/>
              <a:t>multiple</a:t>
            </a:r>
            <a:r>
              <a:rPr lang="es-ES" sz="1800" dirty="0"/>
              <a:t> </a:t>
            </a:r>
            <a:r>
              <a:rPr lang="es-ES" sz="1800" dirty="0" err="1"/>
              <a:t>parameters</a:t>
            </a:r>
            <a:r>
              <a:rPr lang="es-ES" sz="1800" dirty="0"/>
              <a:t> can be </a:t>
            </a:r>
            <a:r>
              <a:rPr lang="es-ES" sz="1800" dirty="0" err="1"/>
              <a:t>tuned</a:t>
            </a:r>
            <a:r>
              <a:rPr lang="es-ES" sz="1800" dirty="0"/>
              <a:t> (RSSI </a:t>
            </a:r>
            <a:r>
              <a:rPr lang="es-ES" sz="1800" dirty="0" err="1"/>
              <a:t>threshold</a:t>
            </a:r>
            <a:r>
              <a:rPr lang="es-ES" sz="1800" dirty="0"/>
              <a:t>, </a:t>
            </a:r>
            <a:r>
              <a:rPr lang="es-ES" sz="1800" dirty="0" err="1"/>
              <a:t>different</a:t>
            </a:r>
            <a:r>
              <a:rPr lang="es-ES" sz="1800" dirty="0"/>
              <a:t> </a:t>
            </a:r>
            <a:r>
              <a:rPr lang="es-ES" sz="1800" dirty="0" err="1"/>
              <a:t>channels</a:t>
            </a:r>
            <a:r>
              <a:rPr lang="es-ES" sz="1800" dirty="0"/>
              <a:t>, </a:t>
            </a:r>
            <a:r>
              <a:rPr lang="es-ES" sz="1800" dirty="0" err="1"/>
              <a:t>antenna</a:t>
            </a:r>
            <a:r>
              <a:rPr lang="es-ES" sz="1800" dirty="0"/>
              <a:t> </a:t>
            </a:r>
            <a:r>
              <a:rPr lang="es-ES" sz="1800" dirty="0" err="1"/>
              <a:t>transmitting</a:t>
            </a:r>
            <a:r>
              <a:rPr lang="es-ES" sz="1800" dirty="0"/>
              <a:t> </a:t>
            </a:r>
            <a:r>
              <a:rPr lang="es-ES" sz="1800" dirty="0" err="1"/>
              <a:t>power</a:t>
            </a:r>
            <a:r>
              <a:rPr lang="es-ES" sz="1800" dirty="0"/>
              <a:t>, </a:t>
            </a:r>
            <a:r>
              <a:rPr lang="es-ES" sz="1800" dirty="0" err="1"/>
              <a:t>etc</a:t>
            </a:r>
            <a:r>
              <a:rPr lang="es-ES" sz="1800" dirty="0"/>
              <a:t>)</a:t>
            </a:r>
          </a:p>
          <a:p>
            <a:pPr>
              <a:lnSpc>
                <a:spcPct val="150000"/>
              </a:lnSpc>
              <a:buNone/>
            </a:pPr>
            <a:r>
              <a:rPr lang="es-ES" sz="1800" dirty="0" err="1"/>
              <a:t>Analyze</a:t>
            </a:r>
            <a:r>
              <a:rPr lang="es-ES" sz="1800" dirty="0"/>
              <a:t> </a:t>
            </a:r>
            <a:r>
              <a:rPr lang="es-ES" sz="1800" dirty="0" err="1"/>
              <a:t>the</a:t>
            </a:r>
            <a:r>
              <a:rPr lang="es-ES" sz="1800" dirty="0"/>
              <a:t> performance in </a:t>
            </a:r>
            <a:r>
              <a:rPr lang="es-ES" sz="1800" dirty="0" err="1"/>
              <a:t>multiple</a:t>
            </a:r>
            <a:r>
              <a:rPr lang="es-ES" sz="1800" dirty="0"/>
              <a:t> </a:t>
            </a:r>
            <a:r>
              <a:rPr lang="es-ES" sz="1800" dirty="0" err="1"/>
              <a:t>scenarios</a:t>
            </a:r>
            <a:r>
              <a:rPr lang="es-ES" sz="1800" dirty="0"/>
              <a:t>:</a:t>
            </a:r>
          </a:p>
          <a:p>
            <a:pPr marL="285750" indent="-285750">
              <a:lnSpc>
                <a:spcPct val="150000"/>
              </a:lnSpc>
              <a:buFont typeface="Arial" panose="020B0604020202020204" pitchFamily="34" charset="0"/>
              <a:buChar char="•"/>
            </a:pPr>
            <a:r>
              <a:rPr lang="es-ES" sz="1800" dirty="0" err="1"/>
              <a:t>Wired</a:t>
            </a:r>
            <a:r>
              <a:rPr lang="es-ES" sz="1800" dirty="0"/>
              <a:t> </a:t>
            </a:r>
            <a:r>
              <a:rPr lang="es-ES" sz="1800" dirty="0" err="1"/>
              <a:t>Distribution</a:t>
            </a:r>
            <a:r>
              <a:rPr lang="es-ES" sz="1800" dirty="0"/>
              <a:t> </a:t>
            </a:r>
            <a:r>
              <a:rPr lang="es-ES" sz="1800" dirty="0" err="1"/>
              <a:t>System</a:t>
            </a:r>
            <a:endParaRPr lang="es-ES" sz="1800" dirty="0"/>
          </a:p>
          <a:p>
            <a:pPr marL="285750" indent="-285750">
              <a:lnSpc>
                <a:spcPct val="150000"/>
              </a:lnSpc>
              <a:buFont typeface="Arial" panose="020B0604020202020204" pitchFamily="34" charset="0"/>
              <a:buChar char="•"/>
            </a:pPr>
            <a:r>
              <a:rPr lang="es-ES" sz="1800" dirty="0"/>
              <a:t>Wireless </a:t>
            </a:r>
            <a:r>
              <a:rPr lang="es-ES" sz="1800" dirty="0" err="1"/>
              <a:t>Distribution</a:t>
            </a:r>
            <a:r>
              <a:rPr lang="es-ES" sz="1800" dirty="0"/>
              <a:t> </a:t>
            </a:r>
            <a:r>
              <a:rPr lang="es-ES" sz="1800" dirty="0" err="1"/>
              <a:t>System</a:t>
            </a:r>
            <a:endParaRPr lang="en-US" sz="1800" dirty="0"/>
          </a:p>
        </p:txBody>
      </p:sp>
    </p:spTree>
    <p:extLst>
      <p:ext uri="{BB962C8B-B14F-4D97-AF65-F5344CB8AC3E}">
        <p14:creationId xmlns:p14="http://schemas.microsoft.com/office/powerpoint/2010/main" val="274641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0E305-232C-4BC2-B5FA-457500019B36}"/>
              </a:ext>
            </a:extLst>
          </p:cNvPr>
          <p:cNvSpPr>
            <a:spLocks noGrp="1"/>
          </p:cNvSpPr>
          <p:nvPr>
            <p:ph type="title"/>
          </p:nvPr>
        </p:nvSpPr>
        <p:spPr/>
        <p:txBody>
          <a:bodyPr/>
          <a:lstStyle/>
          <a:p>
            <a:r>
              <a:rPr lang="es-ES" dirty="0" err="1"/>
              <a:t>Setup</a:t>
            </a:r>
            <a:endParaRPr lang="en-US" dirty="0"/>
          </a:p>
        </p:txBody>
      </p:sp>
      <p:sp>
        <p:nvSpPr>
          <p:cNvPr id="5" name="Marcador de texto 4">
            <a:extLst>
              <a:ext uri="{FF2B5EF4-FFF2-40B4-BE49-F238E27FC236}">
                <a16:creationId xmlns:a16="http://schemas.microsoft.com/office/drawing/2014/main" id="{324ECF36-B830-426F-829D-F58A831EA2C6}"/>
              </a:ext>
            </a:extLst>
          </p:cNvPr>
          <p:cNvSpPr>
            <a:spLocks noGrp="1"/>
          </p:cNvSpPr>
          <p:nvPr>
            <p:ph type="body" idx="4294967295"/>
          </p:nvPr>
        </p:nvSpPr>
        <p:spPr>
          <a:xfrm>
            <a:off x="683567" y="1556792"/>
            <a:ext cx="4509145" cy="4392488"/>
          </a:xfrm>
        </p:spPr>
        <p:txBody>
          <a:bodyPr/>
          <a:lstStyle/>
          <a:p>
            <a:pPr>
              <a:buNone/>
            </a:pPr>
            <a:r>
              <a:rPr lang="es-ES" sz="1800" dirty="0"/>
              <a:t>Raspberry Pi 2 </a:t>
            </a:r>
            <a:r>
              <a:rPr lang="es-ES" sz="1800" dirty="0" err="1"/>
              <a:t>Model</a:t>
            </a:r>
            <a:r>
              <a:rPr lang="es-ES" sz="1800" dirty="0"/>
              <a:t> B:</a:t>
            </a:r>
          </a:p>
          <a:p>
            <a:pPr marL="285750" indent="-285750">
              <a:buFont typeface="Arial" panose="020B0604020202020204" pitchFamily="34" charset="0"/>
              <a:buChar char="•"/>
            </a:pPr>
            <a:r>
              <a:rPr lang="pt-BR" sz="1800" dirty="0"/>
              <a:t>900MHz </a:t>
            </a:r>
            <a:r>
              <a:rPr lang="pt-BR" sz="1800" dirty="0" err="1"/>
              <a:t>quad</a:t>
            </a:r>
            <a:r>
              <a:rPr lang="pt-BR" sz="1800" dirty="0"/>
              <a:t>-core ARM Cortex-A7 CPU</a:t>
            </a:r>
          </a:p>
          <a:p>
            <a:pPr marL="285750" indent="-285750">
              <a:buFont typeface="Arial" panose="020B0604020202020204" pitchFamily="34" charset="0"/>
              <a:buChar char="•"/>
            </a:pPr>
            <a:r>
              <a:rPr lang="en-US" sz="1800" dirty="0"/>
              <a:t>1GB RAM</a:t>
            </a:r>
          </a:p>
          <a:p>
            <a:pPr>
              <a:buNone/>
            </a:pPr>
            <a:r>
              <a:rPr lang="es-ES" sz="1800" dirty="0"/>
              <a:t>Alfa AWUS051NH v2:</a:t>
            </a:r>
          </a:p>
          <a:p>
            <a:pPr marL="285750" indent="-285750">
              <a:buFont typeface="Arial" panose="020B0604020202020204" pitchFamily="34" charset="0"/>
              <a:buChar char="•"/>
            </a:pPr>
            <a:r>
              <a:rPr lang="es-ES" sz="1800" dirty="0"/>
              <a:t>802.11 a/b/g/n</a:t>
            </a:r>
          </a:p>
          <a:p>
            <a:pPr>
              <a:buNone/>
            </a:pPr>
            <a:r>
              <a:rPr lang="es-ES" sz="1800" dirty="0" err="1"/>
              <a:t>OpenWRT</a:t>
            </a:r>
            <a:r>
              <a:rPr lang="es-ES" sz="1800" dirty="0"/>
              <a:t> 15.05.01:</a:t>
            </a:r>
          </a:p>
          <a:p>
            <a:pPr marL="285750" indent="-285750">
              <a:buFont typeface="Arial" panose="020B0604020202020204" pitchFamily="34" charset="0"/>
              <a:buChar char="•"/>
            </a:pPr>
            <a:r>
              <a:rPr lang="es-ES" sz="1800" dirty="0" err="1"/>
              <a:t>Lightweight</a:t>
            </a:r>
            <a:r>
              <a:rPr lang="es-ES" sz="1800" dirty="0"/>
              <a:t> Linux distro, </a:t>
            </a:r>
            <a:r>
              <a:rPr lang="es-ES" sz="1800" dirty="0" err="1"/>
              <a:t>focused</a:t>
            </a:r>
            <a:r>
              <a:rPr lang="es-ES" sz="1800" dirty="0"/>
              <a:t> </a:t>
            </a:r>
            <a:r>
              <a:rPr lang="es-ES" sz="1800" dirty="0" err="1"/>
              <a:t>on</a:t>
            </a:r>
            <a:r>
              <a:rPr lang="es-ES" sz="1800" dirty="0"/>
              <a:t> </a:t>
            </a:r>
            <a:r>
              <a:rPr lang="es-ES" sz="1800" dirty="0" err="1"/>
              <a:t>wireless</a:t>
            </a:r>
            <a:r>
              <a:rPr lang="es-ES" sz="1800" dirty="0"/>
              <a:t> </a:t>
            </a:r>
            <a:r>
              <a:rPr lang="es-ES" sz="1800" dirty="0" err="1"/>
              <a:t>communications</a:t>
            </a:r>
            <a:r>
              <a:rPr lang="es-ES" sz="1800" dirty="0"/>
              <a:t> in </a:t>
            </a:r>
            <a:r>
              <a:rPr lang="es-ES" sz="1800" dirty="0" err="1"/>
              <a:t>embedded</a:t>
            </a:r>
            <a:r>
              <a:rPr lang="es-ES" sz="1800" dirty="0"/>
              <a:t> </a:t>
            </a:r>
            <a:r>
              <a:rPr lang="es-ES" sz="1800" dirty="0" err="1"/>
              <a:t>devices</a:t>
            </a:r>
            <a:endParaRPr lang="es-ES" sz="1800" dirty="0"/>
          </a:p>
          <a:p>
            <a:pPr marL="285750" indent="-285750">
              <a:buFont typeface="Arial" panose="020B0604020202020204" pitchFamily="34" charset="0"/>
              <a:buChar char="•"/>
            </a:pPr>
            <a:r>
              <a:rPr lang="es-ES" sz="1800" dirty="0" err="1"/>
              <a:t>Supports</a:t>
            </a:r>
            <a:r>
              <a:rPr lang="es-ES" sz="1800" dirty="0"/>
              <a:t> Raspberry Pi 2</a:t>
            </a:r>
          </a:p>
          <a:p>
            <a:pPr marL="285750" indent="-285750">
              <a:buFont typeface="Arial" panose="020B0604020202020204" pitchFamily="34" charset="0"/>
              <a:buChar char="•"/>
            </a:pPr>
            <a:r>
              <a:rPr lang="es-ES" sz="1800" dirty="0"/>
              <a:t>Easy </a:t>
            </a:r>
            <a:r>
              <a:rPr lang="es-ES" sz="1800" dirty="0" err="1"/>
              <a:t>to</a:t>
            </a:r>
            <a:r>
              <a:rPr lang="es-ES" sz="1800" dirty="0"/>
              <a:t> </a:t>
            </a:r>
            <a:r>
              <a:rPr lang="es-ES" sz="1800" dirty="0" err="1"/>
              <a:t>customize</a:t>
            </a:r>
            <a:r>
              <a:rPr lang="es-ES" sz="1800" dirty="0"/>
              <a:t> </a:t>
            </a:r>
            <a:r>
              <a:rPr lang="es-ES" sz="1800" dirty="0" err="1"/>
              <a:t>wireless</a:t>
            </a:r>
            <a:r>
              <a:rPr lang="es-ES" sz="1800" dirty="0"/>
              <a:t> </a:t>
            </a:r>
            <a:r>
              <a:rPr lang="es-ES" sz="1800" dirty="0" err="1"/>
              <a:t>parameters</a:t>
            </a:r>
            <a:r>
              <a:rPr lang="es-ES" sz="1800" dirty="0"/>
              <a:t>, </a:t>
            </a:r>
            <a:r>
              <a:rPr lang="es-ES" sz="1800" dirty="0" err="1"/>
              <a:t>with</a:t>
            </a:r>
            <a:r>
              <a:rPr lang="es-ES" sz="1800" dirty="0"/>
              <a:t> no </a:t>
            </a:r>
            <a:r>
              <a:rPr lang="es-ES" sz="1800" dirty="0" err="1"/>
              <a:t>restrictions</a:t>
            </a:r>
            <a:endParaRPr lang="es-ES" sz="1800" dirty="0"/>
          </a:p>
          <a:p>
            <a:pPr>
              <a:buNone/>
            </a:pPr>
            <a:r>
              <a:rPr lang="es-ES" sz="1800" dirty="0" err="1"/>
              <a:t>hostapd</a:t>
            </a:r>
            <a:r>
              <a:rPr lang="es-ES" sz="1800" dirty="0"/>
              <a:t> (</a:t>
            </a:r>
            <a:r>
              <a:rPr lang="es-ES" sz="1800" dirty="0" err="1"/>
              <a:t>needed</a:t>
            </a:r>
            <a:r>
              <a:rPr lang="es-ES" sz="1800" dirty="0"/>
              <a:t> </a:t>
            </a:r>
            <a:r>
              <a:rPr lang="es-ES" sz="1800" dirty="0" err="1"/>
              <a:t>to</a:t>
            </a:r>
            <a:r>
              <a:rPr lang="es-ES" sz="1800" dirty="0"/>
              <a:t> </a:t>
            </a:r>
            <a:r>
              <a:rPr lang="es-ES" sz="1800" dirty="0" err="1"/>
              <a:t>enable</a:t>
            </a:r>
            <a:r>
              <a:rPr lang="es-ES" sz="1800" dirty="0"/>
              <a:t> </a:t>
            </a:r>
            <a:r>
              <a:rPr lang="es-ES" sz="1800" dirty="0" err="1"/>
              <a:t>WiFi</a:t>
            </a:r>
            <a:r>
              <a:rPr lang="es-ES" sz="1800" dirty="0"/>
              <a:t>)</a:t>
            </a:r>
          </a:p>
        </p:txBody>
      </p:sp>
      <p:pic>
        <p:nvPicPr>
          <p:cNvPr id="7" name="Imagen 6">
            <a:extLst>
              <a:ext uri="{FF2B5EF4-FFF2-40B4-BE49-F238E27FC236}">
                <a16:creationId xmlns:a16="http://schemas.microsoft.com/office/drawing/2014/main" id="{11BC0C79-14D9-48B2-9F98-149E26EDD02E}"/>
              </a:ext>
            </a:extLst>
          </p:cNvPr>
          <p:cNvPicPr>
            <a:picLocks noChangeAspect="1"/>
          </p:cNvPicPr>
          <p:nvPr/>
        </p:nvPicPr>
        <p:blipFill>
          <a:blip r:embed="rId3"/>
          <a:stretch>
            <a:fillRect/>
          </a:stretch>
        </p:blipFill>
        <p:spPr>
          <a:xfrm>
            <a:off x="5192712" y="2000882"/>
            <a:ext cx="3928750" cy="3504307"/>
          </a:xfrm>
          <a:prstGeom prst="rect">
            <a:avLst/>
          </a:prstGeom>
        </p:spPr>
      </p:pic>
    </p:spTree>
    <p:extLst>
      <p:ext uri="{BB962C8B-B14F-4D97-AF65-F5344CB8AC3E}">
        <p14:creationId xmlns:p14="http://schemas.microsoft.com/office/powerpoint/2010/main" val="94124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p:nvPr/>
        </p:nvSpPr>
        <p:spPr>
          <a:xfrm>
            <a:off x="1133787" y="1510625"/>
            <a:ext cx="2366400" cy="2366400"/>
          </a:xfrm>
          <a:prstGeom prst="ellipse">
            <a:avLst/>
          </a:prstGeom>
          <a:solidFill>
            <a:srgbClr val="A2C4C9"/>
          </a:solidFill>
          <a:ln w="9525"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5873623" y="1595847"/>
            <a:ext cx="2051399" cy="2051400"/>
          </a:xfrm>
          <a:prstGeom prst="ellipse">
            <a:avLst/>
          </a:prstGeom>
          <a:solidFill>
            <a:srgbClr val="B6D7A8"/>
          </a:solidFill>
          <a:ln w="9525"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3560037" y="3856475"/>
            <a:ext cx="1977900" cy="1977900"/>
          </a:xfrm>
          <a:prstGeom prst="ellipse">
            <a:avLst/>
          </a:prstGeom>
          <a:solidFill>
            <a:srgbClr val="EA9999"/>
          </a:solidFill>
          <a:ln w="9525"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970737" y="1347724"/>
            <a:ext cx="2692500" cy="2692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title"/>
          </p:nvPr>
        </p:nvSpPr>
        <p:spPr>
          <a:xfrm>
            <a:off x="786150" y="410825"/>
            <a:ext cx="7387200" cy="936900"/>
          </a:xfrm>
          <a:prstGeom prst="rect">
            <a:avLst/>
          </a:prstGeom>
        </p:spPr>
        <p:txBody>
          <a:bodyPr lIns="91425" tIns="91425" rIns="91425" bIns="91425" anchor="b" anchorCtr="0">
            <a:noAutofit/>
          </a:bodyPr>
          <a:lstStyle/>
          <a:p>
            <a:pPr lvl="0" rtl="0">
              <a:spcBef>
                <a:spcPts val="0"/>
              </a:spcBef>
              <a:buNone/>
            </a:pPr>
            <a:r>
              <a:rPr lang="en" dirty="0"/>
              <a:t>Setup</a:t>
            </a:r>
          </a:p>
        </p:txBody>
      </p:sp>
      <p:sp>
        <p:nvSpPr>
          <p:cNvPr id="137" name="Shape 137"/>
          <p:cNvSpPr/>
          <p:nvPr/>
        </p:nvSpPr>
        <p:spPr>
          <a:xfrm>
            <a:off x="1133787" y="1510625"/>
            <a:ext cx="2366400" cy="2366400"/>
          </a:xfrm>
          <a:prstGeom prst="ellipse">
            <a:avLst/>
          </a:prstGeom>
          <a:noFill/>
          <a:ln w="9525" cap="flat" cmpd="sng">
            <a:solidFill>
              <a:srgbClr val="CFD8DC"/>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b="1" dirty="0">
                <a:solidFill>
                  <a:srgbClr val="263238"/>
                </a:solidFill>
                <a:latin typeface="Source Sans Pro"/>
                <a:ea typeface="Source Sans Pro"/>
                <a:cs typeface="Source Sans Pro"/>
                <a:sym typeface="Source Sans Pro"/>
              </a:rPr>
              <a:t>Capture traffic  in STA1 and export as CSV</a:t>
            </a:r>
          </a:p>
        </p:txBody>
      </p:sp>
      <p:sp>
        <p:nvSpPr>
          <p:cNvPr id="138" name="Shape 138"/>
          <p:cNvSpPr/>
          <p:nvPr/>
        </p:nvSpPr>
        <p:spPr>
          <a:xfrm>
            <a:off x="3363175" y="3645650"/>
            <a:ext cx="2399700" cy="23994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3574000" y="3856475"/>
            <a:ext cx="1977900" cy="1977900"/>
          </a:xfrm>
          <a:prstGeom prst="ellipse">
            <a:avLst/>
          </a:prstGeom>
          <a:noFill/>
          <a:ln w="28575" cap="flat" cmpd="sng">
            <a:solidFill>
              <a:srgbClr val="CFD8DC"/>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dirty="0">
                <a:solidFill>
                  <a:srgbClr val="263238"/>
                </a:solidFill>
                <a:latin typeface="Source Sans Pro"/>
                <a:ea typeface="Source Sans Pro"/>
                <a:cs typeface="Source Sans Pro"/>
                <a:sym typeface="Source Sans Pro"/>
              </a:rPr>
              <a:t>Clean and save as MATLAB file</a:t>
            </a:r>
          </a:p>
        </p:txBody>
      </p:sp>
      <p:sp>
        <p:nvSpPr>
          <p:cNvPr id="140" name="Shape 140"/>
          <p:cNvSpPr/>
          <p:nvPr/>
        </p:nvSpPr>
        <p:spPr>
          <a:xfrm>
            <a:off x="5625712" y="1347750"/>
            <a:ext cx="2547900" cy="25476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5849601" y="1571494"/>
            <a:ext cx="2100000" cy="2100000"/>
          </a:xfrm>
          <a:prstGeom prst="ellipse">
            <a:avLst/>
          </a:prstGeom>
          <a:noFill/>
          <a:ln w="76200" cap="flat" cmpd="sng">
            <a:solidFill>
              <a:srgbClr val="CFD8DC"/>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b="1" dirty="0">
                <a:solidFill>
                  <a:srgbClr val="263238"/>
                </a:solidFill>
                <a:latin typeface="Source Sans Pro"/>
                <a:ea typeface="Source Sans Pro"/>
                <a:cs typeface="Source Sans Pro"/>
                <a:sym typeface="Source Sans Pro"/>
              </a:rPr>
              <a:t>Get statistics and graphs</a:t>
            </a:r>
          </a:p>
        </p:txBody>
      </p:sp>
      <p:cxnSp>
        <p:nvCxnSpPr>
          <p:cNvPr id="142" name="Shape 142"/>
          <p:cNvCxnSpPr>
            <a:stCxn id="135" idx="5"/>
            <a:endCxn id="138" idx="1"/>
          </p:cNvCxnSpPr>
          <p:nvPr/>
        </p:nvCxnSpPr>
        <p:spPr>
          <a:xfrm>
            <a:off x="3268930" y="3645661"/>
            <a:ext cx="445800" cy="351300"/>
          </a:xfrm>
          <a:prstGeom prst="straightConnector1">
            <a:avLst/>
          </a:prstGeom>
          <a:noFill/>
          <a:ln w="9525" cap="flat" cmpd="sng">
            <a:solidFill>
              <a:srgbClr val="CFD8DC"/>
            </a:solidFill>
            <a:prstDash val="solid"/>
            <a:round/>
            <a:headEnd type="none" w="lg" len="lg"/>
            <a:tailEnd type="none" w="lg" len="lg"/>
          </a:ln>
        </p:spPr>
      </p:cxnSp>
      <p:cxnSp>
        <p:nvCxnSpPr>
          <p:cNvPr id="143" name="Shape 143"/>
          <p:cNvCxnSpPr>
            <a:stCxn id="138" idx="7"/>
            <a:endCxn id="140" idx="3"/>
          </p:cNvCxnSpPr>
          <p:nvPr/>
        </p:nvCxnSpPr>
        <p:spPr>
          <a:xfrm rot="10800000" flipH="1">
            <a:off x="5411447" y="3522133"/>
            <a:ext cx="587400" cy="474900"/>
          </a:xfrm>
          <a:prstGeom prst="straightConnector1">
            <a:avLst/>
          </a:prstGeom>
          <a:noFill/>
          <a:ln w="28575" cap="flat" cmpd="sng">
            <a:solidFill>
              <a:srgbClr val="CFD8DC"/>
            </a:solidFill>
            <a:prstDash val="solid"/>
            <a:round/>
            <a:headEnd type="none" w="lg" len="lg"/>
            <a:tailEnd type="none" w="lg" len="lg"/>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Setup</a:t>
            </a:r>
          </a:p>
        </p:txBody>
      </p:sp>
      <p:sp>
        <p:nvSpPr>
          <p:cNvPr id="112" name="Shape 112"/>
          <p:cNvSpPr txBox="1"/>
          <p:nvPr/>
        </p:nvSpPr>
        <p:spPr>
          <a:xfrm>
            <a:off x="786150" y="1441175"/>
            <a:ext cx="7571700" cy="1418100"/>
          </a:xfrm>
          <a:prstGeom prst="rect">
            <a:avLst/>
          </a:prstGeom>
          <a:noFill/>
          <a:ln>
            <a:noFill/>
          </a:ln>
        </p:spPr>
        <p:txBody>
          <a:bodyPr lIns="91425" tIns="91425" rIns="91425" bIns="91425" anchor="t" anchorCtr="0">
            <a:noAutofit/>
          </a:bodyPr>
          <a:lstStyle/>
          <a:p>
            <a:pPr lvl="0" algn="just" rtl="0">
              <a:spcBef>
                <a:spcPts val="600"/>
              </a:spcBef>
              <a:buNone/>
            </a:pPr>
            <a:r>
              <a:rPr lang="en" sz="1800" b="1" dirty="0">
                <a:solidFill>
                  <a:srgbClr val="0091EA"/>
                </a:solidFill>
                <a:latin typeface="Source Sans Pro"/>
                <a:ea typeface="Source Sans Pro"/>
                <a:cs typeface="Source Sans Pro"/>
                <a:sym typeface="Source Sans Pro"/>
              </a:rPr>
              <a:t>Normal</a:t>
            </a:r>
          </a:p>
          <a:p>
            <a:pPr lvl="0" algn="just" rtl="0">
              <a:spcBef>
                <a:spcPts val="600"/>
              </a:spcBef>
              <a:buNone/>
            </a:pPr>
            <a:r>
              <a:rPr lang="en" sz="1800" dirty="0">
                <a:latin typeface="Source Sans Pro"/>
                <a:ea typeface="Source Sans Pro"/>
                <a:cs typeface="Source Sans Pro"/>
                <a:sym typeface="Source Sans Pro"/>
              </a:rPr>
              <a:t>Both APs extending the router connectivity through a WiFi network</a:t>
            </a:r>
          </a:p>
        </p:txBody>
      </p:sp>
      <p:pic>
        <p:nvPicPr>
          <p:cNvPr id="3" name="Imagen 2">
            <a:extLst>
              <a:ext uri="{FF2B5EF4-FFF2-40B4-BE49-F238E27FC236}">
                <a16:creationId xmlns:a16="http://schemas.microsoft.com/office/drawing/2014/main" id="{16146BDB-4A73-4682-B565-B6A02802053D}"/>
              </a:ext>
            </a:extLst>
          </p:cNvPr>
          <p:cNvPicPr>
            <a:picLocks noChangeAspect="1"/>
          </p:cNvPicPr>
          <p:nvPr/>
        </p:nvPicPr>
        <p:blipFill>
          <a:blip r:embed="rId3"/>
          <a:stretch>
            <a:fillRect/>
          </a:stretch>
        </p:blipFill>
        <p:spPr>
          <a:xfrm>
            <a:off x="1439652" y="2166543"/>
            <a:ext cx="6264696" cy="4273418"/>
          </a:xfrm>
          <a:prstGeom prst="rect">
            <a:avLst/>
          </a:prstGeom>
        </p:spPr>
      </p:pic>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1060</Words>
  <Application>Microsoft Office PowerPoint</Application>
  <PresentationFormat>Presentación en pantalla (4:3)</PresentationFormat>
  <Paragraphs>145</Paragraphs>
  <Slides>22</Slides>
  <Notes>22</Notes>
  <HiddenSlides>2</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Roboto Slab</vt:lpstr>
      <vt:lpstr>Source Sans Pro</vt:lpstr>
      <vt:lpstr>Cordelia template</vt:lpstr>
      <vt:lpstr>WiFi network for Real Time apps in a tunnel environment</vt:lpstr>
      <vt:lpstr>Context</vt:lpstr>
      <vt:lpstr>Context</vt:lpstr>
      <vt:lpstr>Context</vt:lpstr>
      <vt:lpstr>Context</vt:lpstr>
      <vt:lpstr>Goal</vt:lpstr>
      <vt:lpstr>Setup</vt:lpstr>
      <vt:lpstr>Setup</vt:lpstr>
      <vt:lpstr>Setup</vt:lpstr>
      <vt:lpstr>Setup</vt:lpstr>
      <vt:lpstr>Results</vt:lpstr>
      <vt:lpstr>Results</vt:lpstr>
      <vt:lpstr>Results</vt:lpstr>
      <vt:lpstr>Results</vt:lpstr>
      <vt:lpstr>Setup</vt:lpstr>
      <vt:lpstr>Results</vt:lpstr>
      <vt:lpstr>Results</vt:lpstr>
      <vt:lpstr>Results</vt:lpstr>
      <vt:lpstr>Future work</vt:lpstr>
      <vt:lpstr>Solution</vt:lpstr>
      <vt:lpstr>Setup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apps in a tunnel WiFi network working in infrastructure mode</dc:title>
  <cp:lastModifiedBy>Marcos</cp:lastModifiedBy>
  <cp:revision>25</cp:revision>
  <dcterms:modified xsi:type="dcterms:W3CDTF">2017-06-17T18:47:22Z</dcterms:modified>
</cp:coreProperties>
</file>