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5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7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A39320-A59E-4887-9B7D-12AAA14EBF14}" type="datetime">
              <a:rPr b="0" lang="en-GB" sz="1050" spc="-1" strike="noStrike">
                <a:solidFill>
                  <a:srgbClr val="ffffff"/>
                </a:solidFill>
                <a:latin typeface="Tw Cen MT"/>
              </a:rPr>
              <a:t>26/04/20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8EC67F-D584-43DD-8310-398A8818D405}" type="slidenum">
              <a:rPr b="0" lang="en-GB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FC94E3-FB74-438B-9B78-84B8437CB4C0}" type="datetime">
              <a:rPr b="0" lang="en-GB" sz="1050" spc="-1" strike="noStrike">
                <a:solidFill>
                  <a:srgbClr val="ffffff"/>
                </a:solidFill>
                <a:latin typeface="Tw Cen MT"/>
              </a:rPr>
              <a:t>26/04/20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9AB493-FBBC-49C0-95FF-D6DBC5B4C52C}" type="slidenum">
              <a:rPr b="0" lang="en-GB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  <p:grpSp>
        <p:nvGrpSpPr>
          <p:cNvPr id="184" name="Group 46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185" name="CustomShape 47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48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9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50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51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52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53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4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5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56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57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58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59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60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61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62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63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64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65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6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7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68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9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70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71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72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73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74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5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76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77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78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79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80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81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82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83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84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85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86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87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88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89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90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91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92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93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94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95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96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97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98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99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00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l.acm.org/doi/abs/10.1145/2641580.2641613?casa_token=e_fCsoOrhPEAAAAA:FN-_bAfocmvKLtpJq3GdtihAjahDEC-3t3cOiPjot4ColH73iQFd5YopdP76TFLEjHHdWJlrAL6dgHo" TargetMode="External"/><Relationship Id="rId2" Type="http://schemas.openxmlformats.org/officeDocument/2006/relationships/hyperlink" Target="https://dl.acm.org/doi/abs/10.1145/2641580.2641613?casa_token=e_fCsoOrhPEAAAAA:FN-_bAfocmvKLtpJq3GdtihAjahDEC-3t3cOiPjot4ColH73iQFd5YopdP76TFLEjHHdWJlrAL6dgHo" TargetMode="External"/><Relationship Id="rId3" Type="http://schemas.openxmlformats.org/officeDocument/2006/relationships/hyperlink" Target="https://dl.acm.org/doi/abs/10.1145/2641580.2641613?casa_token=e_fCsoOrhPEAAAAA:FN-_bAfocmvKLtpJq3GdtihAjahDEC-3t3cOiPjot4ColH73iQFd5YopdP76TFLEjHHdWJlrAL6dgHo" TargetMode="External"/><Relationship Id="rId4" Type="http://schemas.openxmlformats.org/officeDocument/2006/relationships/hyperlink" Target="https://dl.acm.org/doi/abs/10.1145/2641580.2641613?casa_token=e_fCsoOrhPEAAAAA:FN-_bAfocmvKLtpJq3GdtihAjahDEC-3t3cOiPjot4ColH73iQFd5YopdP76TFLEjHHdWJlrAL6dgHo" TargetMode="External"/><Relationship Id="rId5" Type="http://schemas.openxmlformats.org/officeDocument/2006/relationships/hyperlink" Target="https://dl.acm.org/doi/abs/10.1145/2641580.2641613?casa_token=e_fCsoOrhPEAAAAA:FN-_bAfocmvKLtpJq3GdtihAjahDEC-3t3cOiPjot4ColH73iQFd5YopdP76TFLEjHHdWJlrAL6dgHo" TargetMode="External"/><Relationship Id="rId6" Type="http://schemas.openxmlformats.org/officeDocument/2006/relationships/hyperlink" Target="https://dl.acm.org/doi/abs/10.1145/2641580.2641613?casa_token=e_fCsoOrhPEAAAAA:FN-_bAfocmvKLtpJq3GdtihAjahDEC-3t3cOiPjot4ColH73iQFd5YopdP76TFLEjHHdWJlrAL6dgHo" TargetMode="External"/><Relationship Id="rId7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839240" y="276732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Bots vs Wikipedia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76" name="Picture 4" descr=""/>
          <p:cNvPicPr/>
          <p:nvPr/>
        </p:nvPicPr>
        <p:blipFill>
          <a:blip r:embed="rId1"/>
          <a:stretch/>
        </p:blipFill>
        <p:spPr>
          <a:xfrm>
            <a:off x="6235200" y="1549440"/>
            <a:ext cx="2387160" cy="2387160"/>
          </a:xfrm>
          <a:prstGeom prst="rect">
            <a:avLst/>
          </a:prstGeom>
          <a:ln>
            <a:noFill/>
          </a:ln>
        </p:spPr>
      </p:pic>
      <p:pic>
        <p:nvPicPr>
          <p:cNvPr id="277" name="Picture 6" descr=""/>
          <p:cNvPicPr/>
          <p:nvPr/>
        </p:nvPicPr>
        <p:blipFill>
          <a:blip r:embed="rId2"/>
          <a:stretch/>
        </p:blipFill>
        <p:spPr>
          <a:xfrm>
            <a:off x="2957040" y="1497600"/>
            <a:ext cx="2539800" cy="253980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5236560" y="2105640"/>
            <a:ext cx="87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8000" spc="-1" strike="noStrike">
                <a:solidFill>
                  <a:srgbClr val="ffffff"/>
                </a:solidFill>
                <a:latin typeface="Bauer"/>
              </a:rPr>
              <a:t>X</a:t>
            </a:r>
            <a:endParaRPr b="0" lang="en-GB" sz="8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032000" y="2808000"/>
            <a:ext cx="662400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latin typeface="Tw Cen MT"/>
              </a:rPr>
              <a:t>FIM</a:t>
            </a:r>
            <a:br/>
            <a:br/>
            <a:r>
              <a:rPr b="1" lang="en-US" sz="5400" spc="-1" strike="noStrike" cap="all">
                <a:solidFill>
                  <a:srgbClr val="ffffff"/>
                </a:solidFill>
                <a:latin typeface="Tw Cen MT"/>
              </a:rPr>
              <a:t>Obrigado!!!</a:t>
            </a:r>
            <a:endParaRPr b="1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754920" y="1152000"/>
            <a:ext cx="378108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309" name="Content Placeholder 4" descr=""/>
          <p:cNvPicPr/>
          <p:nvPr/>
        </p:nvPicPr>
        <p:blipFill>
          <a:blip r:embed="rId1"/>
          <a:stretch/>
        </p:blipFill>
        <p:spPr>
          <a:xfrm>
            <a:off x="0" y="0"/>
            <a:ext cx="123033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Canvas do Processo Analítico (CPA)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311" name="Picture 4" descr=""/>
          <p:cNvPicPr/>
          <p:nvPr/>
        </p:nvPicPr>
        <p:blipFill>
          <a:blip r:embed="rId1"/>
          <a:stretch/>
        </p:blipFill>
        <p:spPr>
          <a:xfrm>
            <a:off x="-63360" y="0"/>
            <a:ext cx="12255120" cy="69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Problema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969120" y="4981320"/>
            <a:ext cx="10230480" cy="732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Referência: </a:t>
            </a:r>
            <a:r>
              <a:rPr b="1" i="1" lang="en-US" sz="2400" spc="-1" strike="noStrike">
                <a:solidFill>
                  <a:srgbClr val="ffffff"/>
                </a:solidFill>
                <a:latin typeface="Tw Cen MT"/>
              </a:rPr>
              <a:t>"</a:t>
            </a:r>
            <a:r>
              <a:rPr b="1" i="1" lang="en-US" sz="2400" spc="-1" strike="noStrike" u="sng">
                <a:solidFill>
                  <a:srgbClr val="22ffff"/>
                </a:solidFill>
                <a:uFillTx/>
                <a:latin typeface="Tw Cen MT"/>
                <a:hlinkClick r:id="rId1"/>
              </a:rPr>
              <a:t>Bots vs. </a:t>
            </a:r>
            <a:r>
              <a:rPr b="1" i="1" lang="en-US" sz="2400" spc="-1" strike="noStrike" u="sng">
                <a:solidFill>
                  <a:srgbClr val="22ffff"/>
                </a:solidFill>
                <a:uFillTx/>
                <a:latin typeface="Tw Cen MT"/>
                <a:hlinkClick r:id="rId2"/>
              </a:rPr>
              <a:t>Wikipedians</a:t>
            </a:r>
            <a:r>
              <a:rPr b="1" i="1" lang="en-US" sz="2400" spc="-1" strike="noStrike" u="sng">
                <a:solidFill>
                  <a:srgbClr val="22ffff"/>
                </a:solidFill>
                <a:uFillTx/>
                <a:latin typeface="Tw Cen MT"/>
                <a:hlinkClick r:id="rId3"/>
              </a:rPr>
              <a:t>, </a:t>
            </a:r>
            <a:r>
              <a:rPr b="1" i="1" lang="en-US" sz="2400" spc="-1" strike="noStrike" u="sng">
                <a:solidFill>
                  <a:srgbClr val="22ffff"/>
                </a:solidFill>
                <a:uFillTx/>
                <a:latin typeface="Tw Cen MT"/>
                <a:hlinkClick r:id="rId4"/>
              </a:rPr>
              <a:t>Anons</a:t>
            </a:r>
            <a:r>
              <a:rPr b="1" i="1" lang="en-US" sz="2400" spc="-1" strike="noStrike" u="sng">
                <a:solidFill>
                  <a:srgbClr val="22ffff"/>
                </a:solidFill>
                <a:uFillTx/>
                <a:latin typeface="Tw Cen MT"/>
                <a:hlinkClick r:id="rId5"/>
              </a:rPr>
              <a:t> vs. Logged-Ins (Redux): A Global Study of Edit Activity on Wikipedia and </a:t>
            </a:r>
            <a:r>
              <a:rPr b="1" i="1" lang="en-US" sz="2400" spc="-1" strike="noStrike" u="sng">
                <a:solidFill>
                  <a:srgbClr val="22ffff"/>
                </a:solidFill>
                <a:uFillTx/>
                <a:latin typeface="Tw Cen MT"/>
                <a:hlinkClick r:id="rId6"/>
              </a:rPr>
              <a:t>Wikidata</a:t>
            </a:r>
            <a:r>
              <a:rPr b="1" i="1" lang="en-US" sz="2400" spc="-1" strike="noStrike">
                <a:solidFill>
                  <a:srgbClr val="ffffff"/>
                </a:solidFill>
                <a:latin typeface="Tw Cen MT"/>
              </a:rPr>
              <a:t>"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1293840" y="2401920"/>
            <a:ext cx="9905760" cy="17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Influência dos bots em alterações de artigos da Wikipedia</a:t>
            </a:r>
            <a:endParaRPr b="0" lang="en-GB" sz="2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Bots atuam para grupos de influência como religião, política, esportes, etc?</a:t>
            </a:r>
            <a:endParaRPr b="0" lang="en-GB" sz="2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Quantidade de alterações por bots vs usuários comuns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Características dos dados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Origem são de dados semi-estruturados, recebidos à partir de um endpoint rest no formato JSON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Grande parte dos dados estão em formato texto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Serão armazenados em diversos tipos de bancos durante todo o processo de coleta, pré-processamento e análise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143000" y="-24552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Características dos dados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285" name="Table 2"/>
          <p:cNvGraphicFramePr/>
          <p:nvPr/>
        </p:nvGraphicFramePr>
        <p:xfrm>
          <a:off x="3053520" y="876600"/>
          <a:ext cx="5776200" cy="5885640"/>
        </p:xfrm>
        <a:graphic>
          <a:graphicData uri="http://schemas.openxmlformats.org/drawingml/2006/table">
            <a:tbl>
              <a:tblPr/>
              <a:tblGrid>
                <a:gridCol w="1208520"/>
                <a:gridCol w="755280"/>
                <a:gridCol w="3812400"/>
              </a:tblGrid>
              <a:tr h="233280">
                <a:tc>
                  <a:txBody>
                    <a:bodyPr lIns="7560" rIns="7560" tIns="75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Campo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Tipo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Descrição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único que identifica o evento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uri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URI única que identifica o evento ou entidade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request_id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único da requisição que ocasionou o evento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Data do evento no formato ISO-8601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domain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Domínio do evento ou entidade a qual pertence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stream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Nome do stream/fila/datase ao qual o evento pertence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rcid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do evento "recentchange"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30384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type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Tipo de evento "recentchante" - (edit, new, log, categorize, external)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title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Título da página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namespace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do namespace relativo à página afetada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comment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Comentário da alteração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parsedcomment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Comentário da alteração em formato HTML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timestamp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Timestamp do comentário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Usuário que efetuou a alteração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bot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Boolean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Identifica se é um bot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server_url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URL canonica do servidor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server_name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Nome do servidor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server_script_path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Caminho do script do servidor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wiki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da wiki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length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object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Tamanho da antiga e nova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length.old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Tamanho antes da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length.new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Tamanho da nova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revision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object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Antigo e novo ID da revisão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revision.new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da nova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revision.old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da antiga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log_id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integer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de log da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log_type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Tipo da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17568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log_action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Ação da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30384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log_params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Array[String]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Parâmetros da mudança se existirem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30384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log_action_comment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Comentário da ação da mudança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Características dos dados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287" name="Table 2"/>
          <p:cNvGraphicFramePr/>
          <p:nvPr/>
        </p:nvGraphicFramePr>
        <p:xfrm>
          <a:off x="2848680" y="2447640"/>
          <a:ext cx="6936480" cy="2459520"/>
        </p:xfrm>
        <a:graphic>
          <a:graphicData uri="http://schemas.openxmlformats.org/drawingml/2006/table">
            <a:tbl>
              <a:tblPr/>
              <a:tblGrid>
                <a:gridCol w="1315800"/>
                <a:gridCol w="929520"/>
                <a:gridCol w="4691160"/>
              </a:tblGrid>
              <a:tr h="349560">
                <a:tc>
                  <a:txBody>
                    <a:bodyPr lIns="7560" rIns="7560" tIns="75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Campo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Tipo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Descrição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635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 único que identifica o evento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2635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uri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URI única que identifica o evento ou entidade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2635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Data do evento no formato ISO-8601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2635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domain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Domínio do evento ou entidade a qual pertence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2635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title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Título da página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2635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user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Usuário que efetuou a alteração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2635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bot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Boolean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Identifica se é um bot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  <a:tr h="265320"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server_url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String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  <a:tc>
                  <a:txBody>
                    <a:bodyPr lIns="7560" rIns="7560" tIns="75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URL canonica do servidor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f6ee"/>
                    </a:solidFill>
                  </a:tcPr>
                </a:tc>
              </a:tr>
            </a:tbl>
          </a:graphicData>
        </a:graphic>
      </p:graphicFrame>
      <p:sp>
        <p:nvSpPr>
          <p:cNvPr id="288" name="CustomShape 3"/>
          <p:cNvSpPr/>
          <p:nvPr/>
        </p:nvSpPr>
        <p:spPr>
          <a:xfrm>
            <a:off x="2520360" y="1778400"/>
            <a:ext cx="3555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Tw Cen MT"/>
              </a:rPr>
              <a:t>Dados principais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Análise que serão utilizadas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Análises de grupos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K-Médias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DBSCAN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Single-Linkage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91" name="Picture 4" descr=""/>
          <p:cNvPicPr/>
          <p:nvPr/>
        </p:nvPicPr>
        <p:blipFill>
          <a:blip r:embed="rId1"/>
          <a:stretch/>
        </p:blipFill>
        <p:spPr>
          <a:xfrm>
            <a:off x="6095880" y="1452240"/>
            <a:ext cx="4614480" cy="49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Tipos de bancos e armazenamentos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440000" y="2016000"/>
            <a:ext cx="3384000" cy="170064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5030280" y="1998720"/>
            <a:ext cx="1601280" cy="160128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6427440" y="2376000"/>
            <a:ext cx="3436560" cy="89064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4"/>
          <a:stretch/>
        </p:blipFill>
        <p:spPr>
          <a:xfrm>
            <a:off x="2376000" y="4392000"/>
            <a:ext cx="1392120" cy="104400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5"/>
          <a:stretch/>
        </p:blipFill>
        <p:spPr>
          <a:xfrm>
            <a:off x="7416000" y="4320000"/>
            <a:ext cx="972000" cy="1080000"/>
          </a:xfrm>
          <a:prstGeom prst="rect">
            <a:avLst/>
          </a:prstGeom>
          <a:ln>
            <a:noFill/>
          </a:ln>
        </p:spPr>
      </p:pic>
      <p:sp>
        <p:nvSpPr>
          <p:cNvPr id="298" name="TextShape 2"/>
          <p:cNvSpPr txBox="1"/>
          <p:nvPr/>
        </p:nvSpPr>
        <p:spPr>
          <a:xfrm>
            <a:off x="2520000" y="3384000"/>
            <a:ext cx="1067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AWS S3</a:t>
            </a:r>
            <a:br/>
            <a:r>
              <a:rPr b="0" lang="en-GB" sz="1800" spc="-1" strike="noStrike">
                <a:latin typeface="Arial"/>
              </a:rPr>
              <a:t>Arquivos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6552000" y="3285720"/>
            <a:ext cx="2315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AWS EMR – Hadoop</a:t>
            </a:r>
            <a:br/>
            <a:r>
              <a:rPr b="0" lang="en-GB" sz="1800" spc="-1" strike="noStrike">
                <a:latin typeface="Arial"/>
              </a:rPr>
              <a:t>HDFS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0" name="TextShape 4"/>
          <p:cNvSpPr txBox="1"/>
          <p:nvPr/>
        </p:nvSpPr>
        <p:spPr>
          <a:xfrm>
            <a:off x="1634400" y="5517720"/>
            <a:ext cx="2829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DynamoDB</a:t>
            </a:r>
            <a:br/>
            <a:r>
              <a:rPr b="0" lang="en-GB" sz="1800" spc="-1" strike="noStrike">
                <a:latin typeface="Arial"/>
              </a:rPr>
              <a:t>Chave-valor e Documento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1" name="TextShape 5"/>
          <p:cNvSpPr txBox="1"/>
          <p:nvPr/>
        </p:nvSpPr>
        <p:spPr>
          <a:xfrm>
            <a:off x="6677640" y="5616000"/>
            <a:ext cx="2538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latin typeface="Arial"/>
              </a:rPr>
              <a:t>Elasticsearch</a:t>
            </a:r>
            <a:br/>
            <a:r>
              <a:rPr b="0" lang="en-GB" sz="1800" spc="-1" strike="noStrike">
                <a:latin typeface="Arial"/>
              </a:rPr>
              <a:t>Pesquisa e Documento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141560" y="26352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Arquitetura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648360" y="1440000"/>
            <a:ext cx="1087164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Referências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936000" y="1944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7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Tw Cen MT"/>
              </a:rPr>
              <a:t>Thomas Steiner. 2014. Bots vs. Wikipedians, Anons vs. Logged-Ins (Redux)</a:t>
            </a: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7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Tw Cen MT"/>
              </a:rPr>
              <a:t>Merla, PrathyushaRani, and Yiheng Liang. "Data analysis using hadoop MapReduce environment." 2017 IEEE International Conference on Big Data (Big Data). IEEE, 2017.</a:t>
            </a: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7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Tw Cen MT"/>
              </a:rPr>
              <a:t>Rabiner, Lawrence R., Jay G. Wilpon, and Bling‐Hwang Juang. "A segmental k‐means training procedure for connected word recognition." AT&amp;T technical journal 65.3 (1986): 21-31.</a:t>
            </a: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7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Tw Cen MT"/>
              </a:rPr>
              <a:t>Rabiner, Lawrence R., Jay G. Wilpon, and Bling‐Hwang Juang. "A segmental k‐means training procedure for connected word recognition." AT&amp;T technical journal 65.3 (1986): 21-31.</a:t>
            </a: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7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Tw Cen MT"/>
              </a:rPr>
              <a:t>Cai, Yue, and Jin-Sheng Yuan. "Text clustering based on improved DBSCAN algorithm." Computer Engineering 12 (2011): 018.</a:t>
            </a: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7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Tw Cen MT"/>
              </a:rPr>
              <a:t>Cai, Yue, and Jin-Sheng Yuan. "Text clustering based on improved DBSCAN algorithm." Computer Engineering 12 (2011): 018.</a:t>
            </a: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500" spc="-1" strike="noStrike">
                <a:solidFill>
                  <a:srgbClr val="ffffff"/>
                </a:solidFill>
                <a:latin typeface="Tw Cen MT"/>
              </a:rPr>
              <a:t>  </a:t>
            </a: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{FA0C97D7-5DCE-DF43-BB0D-17EADA0F2231}tf10001122</Template>
  <TotalTime>62</TotalTime>
  <Application>LibreOffice/6.0.7.3$Linux_X86_64 LibreOffice_project/00m0$Build-3</Application>
  <Words>458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2020-03-30T00:21:15Z</dcterms:created>
  <dc:creator>Microsoft Office User</dc:creator>
  <dc:description/>
  <dc:language>en-GB</dc:language>
  <cp:lastModifiedBy/>
  <dcterms:modified xsi:type="dcterms:W3CDTF">2020-04-26T01:29:53Z</dcterms:modified>
  <cp:revision>9</cp:revision>
  <dc:subject/>
  <dc:title>Bots vs Wikipedia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