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45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5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2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657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1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5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3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7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0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9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8F8A3-6714-394D-9D03-CA5C0B5C7BC3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F5E3-0949-F142-85FF-01518BAEA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abs/10.1145/2641580.2641613?casa_token=e_fCsoOrhPEAAAAA:FN-_bAfocmvKLtpJq3GdtihAjahDEC-3t3cOiPjot4ColH73iQFd5YopdP76TFLEjHHdWJlrAL6dgH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E731-4E11-AC48-82E0-586E15FB6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271" y="2767461"/>
            <a:ext cx="8791575" cy="2387600"/>
          </a:xfrm>
        </p:spPr>
        <p:txBody>
          <a:bodyPr/>
          <a:lstStyle/>
          <a:p>
            <a:pPr algn="ctr"/>
            <a:r>
              <a:rPr lang="en-US" dirty="0"/>
              <a:t>Bots vs Wikipedia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746B4-339A-AD4F-81CA-DACD9F50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58" y="1549399"/>
            <a:ext cx="2387601" cy="238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E5919-8B7A-2F41-9905-2A8D8804D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71" y="1497461"/>
            <a:ext cx="2540000" cy="25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4BC8D7-BFFE-D34F-A219-A18F7B6C4D86}"/>
              </a:ext>
            </a:extLst>
          </p:cNvPr>
          <p:cNvSpPr txBox="1"/>
          <p:nvPr/>
        </p:nvSpPr>
        <p:spPr>
          <a:xfrm>
            <a:off x="5115841" y="2105741"/>
            <a:ext cx="1119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effectLst>
                  <a:innerShdw dist="50800">
                    <a:prstClr val="black"/>
                  </a:innerShdw>
                </a:effectLst>
                <a:latin typeface="Bauer" pitchFamily="2" charset="0"/>
                <a:cs typeface="Apple Chancery" panose="03020702040506060504" pitchFamily="66" charset="-79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410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8C-1A8A-EB4F-8BF5-CE43FD0F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2F53-C020-564E-86CB-F1B6E57D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992" y="4981433"/>
            <a:ext cx="10230820" cy="7326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Referência</a:t>
            </a:r>
            <a:r>
              <a:rPr lang="en-US" dirty="0"/>
              <a:t>: </a:t>
            </a:r>
            <a:r>
              <a:rPr lang="en-US" b="1" i="1" dirty="0"/>
              <a:t>"</a:t>
            </a:r>
            <a:r>
              <a:rPr lang="en-US" b="1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Bots vs. </a:t>
            </a:r>
            <a:r>
              <a:rPr lang="en-US" b="1" i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Wikipedians</a:t>
            </a:r>
            <a:r>
              <a:rPr lang="en-US" b="1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US" b="1" i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Anons</a:t>
            </a:r>
            <a:r>
              <a:rPr lang="en-US" b="1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vs. Logged-Ins (Redux): A Global Study of Edit Activity on Wikipedia and </a:t>
            </a:r>
            <a:r>
              <a:rPr lang="en-US" b="1" i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Wikidata</a:t>
            </a:r>
            <a:r>
              <a:rPr lang="en-US" b="1" i="1" dirty="0"/>
              <a:t>"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1CC815-A63C-B544-88E8-87B254CA0E59}"/>
              </a:ext>
            </a:extLst>
          </p:cNvPr>
          <p:cNvSpPr txBox="1">
            <a:spLocks/>
          </p:cNvSpPr>
          <p:nvPr/>
        </p:nvSpPr>
        <p:spPr>
          <a:xfrm>
            <a:off x="1293812" y="2401887"/>
            <a:ext cx="9905999" cy="1787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Influência</a:t>
            </a:r>
            <a:r>
              <a:rPr lang="en-US" dirty="0"/>
              <a:t> dos bots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alterações</a:t>
            </a:r>
            <a:r>
              <a:rPr lang="en-US" dirty="0"/>
              <a:t> de </a:t>
            </a:r>
            <a:r>
              <a:rPr lang="en-US" dirty="0" err="1"/>
              <a:t>artigos</a:t>
            </a:r>
            <a:r>
              <a:rPr lang="en-US" dirty="0"/>
              <a:t> da Wikipedia</a:t>
            </a:r>
          </a:p>
          <a:p>
            <a:r>
              <a:rPr lang="en-US" dirty="0"/>
              <a:t>Bots </a:t>
            </a:r>
            <a:r>
              <a:rPr lang="en-US" dirty="0" err="1"/>
              <a:t>atuam</a:t>
            </a:r>
            <a:r>
              <a:rPr lang="en-US" dirty="0"/>
              <a:t> para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influência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religião</a:t>
            </a:r>
            <a:r>
              <a:rPr lang="en-US" dirty="0"/>
              <a:t>, </a:t>
            </a:r>
            <a:r>
              <a:rPr lang="en-US" dirty="0" err="1"/>
              <a:t>política</a:t>
            </a:r>
            <a:r>
              <a:rPr lang="en-US" dirty="0"/>
              <a:t>, </a:t>
            </a:r>
            <a:r>
              <a:rPr lang="en-US" dirty="0" err="1"/>
              <a:t>esportes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alterações</a:t>
            </a:r>
            <a:r>
              <a:rPr lang="en-US" dirty="0"/>
              <a:t> por bots vs </a:t>
            </a:r>
            <a:r>
              <a:rPr lang="en-US" dirty="0" err="1"/>
              <a:t>usuários</a:t>
            </a:r>
            <a:r>
              <a:rPr lang="en-US" dirty="0"/>
              <a:t> </a:t>
            </a:r>
            <a:r>
              <a:rPr lang="en-US" dirty="0" err="1"/>
              <a:t>comuns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32DD-98BC-3D47-84F1-51C22A7B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EE7A-7A31-0049-8892-DB4A80D0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de dados semi-</a:t>
            </a:r>
            <a:r>
              <a:rPr lang="en-US" dirty="0" err="1"/>
              <a:t>estruturados</a:t>
            </a:r>
            <a:r>
              <a:rPr lang="en-US" dirty="0"/>
              <a:t>, </a:t>
            </a:r>
            <a:r>
              <a:rPr lang="en-US" dirty="0" err="1"/>
              <a:t>recebidos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partir</a:t>
            </a:r>
            <a:r>
              <a:rPr lang="en-US" dirty="0"/>
              <a:t> de um endpoint rest no </a:t>
            </a:r>
            <a:r>
              <a:rPr lang="en-US" dirty="0" err="1"/>
              <a:t>formato</a:t>
            </a:r>
            <a:r>
              <a:rPr lang="en-US" dirty="0"/>
              <a:t> JSON</a:t>
            </a:r>
          </a:p>
          <a:p>
            <a:r>
              <a:rPr lang="en-US" dirty="0"/>
              <a:t>Grande </a:t>
            </a:r>
            <a:r>
              <a:rPr lang="en-US" dirty="0" err="1"/>
              <a:t>parte</a:t>
            </a:r>
            <a:r>
              <a:rPr lang="en-US" dirty="0"/>
              <a:t> dos dados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texto</a:t>
            </a:r>
            <a:endParaRPr lang="en-US" dirty="0"/>
          </a:p>
          <a:p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armazenados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Hadoop (HDFS) para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analisados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D0F1-5F36-2842-8BF2-AA2CC65C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45660"/>
            <a:ext cx="9905998" cy="1478570"/>
          </a:xfrm>
        </p:spPr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dos dados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55B36C-6D43-8243-9FF2-2B5474FF2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78667"/>
              </p:ext>
            </p:extLst>
          </p:nvPr>
        </p:nvGraphicFramePr>
        <p:xfrm>
          <a:off x="3053475" y="876490"/>
          <a:ext cx="5776628" cy="5885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8748">
                  <a:extLst>
                    <a:ext uri="{9D8B030D-6E8A-4147-A177-3AD203B41FA5}">
                      <a16:colId xmlns:a16="http://schemas.microsoft.com/office/drawing/2014/main" val="3424742612"/>
                    </a:ext>
                  </a:extLst>
                </a:gridCol>
                <a:gridCol w="755468">
                  <a:extLst>
                    <a:ext uri="{9D8B030D-6E8A-4147-A177-3AD203B41FA5}">
                      <a16:colId xmlns:a16="http://schemas.microsoft.com/office/drawing/2014/main" val="2878611917"/>
                    </a:ext>
                  </a:extLst>
                </a:gridCol>
                <a:gridCol w="3812412">
                  <a:extLst>
                    <a:ext uri="{9D8B030D-6E8A-4147-A177-3AD203B41FA5}">
                      <a16:colId xmlns:a16="http://schemas.microsoft.com/office/drawing/2014/main" val="2541049189"/>
                    </a:ext>
                  </a:extLst>
                </a:gridCol>
              </a:tblGrid>
              <a:tr h="249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Campo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Tipo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Descrição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395052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único que identifica o evento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869239022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uri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URI única que identifica o evento ou entidade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736838108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request_id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único da requisição que ocasionou o evento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24375970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Data do </a:t>
                      </a:r>
                      <a:r>
                        <a:rPr lang="en-US" sz="1000" u="none" strike="noStrike" dirty="0" err="1">
                          <a:effectLst/>
                        </a:rPr>
                        <a:t>evento</a:t>
                      </a:r>
                      <a:r>
                        <a:rPr lang="en-US" sz="1000" u="none" strike="noStrike" dirty="0">
                          <a:effectLst/>
                        </a:rPr>
                        <a:t> no </a:t>
                      </a:r>
                      <a:r>
                        <a:rPr lang="en-US" sz="1000" u="none" strike="noStrike" dirty="0" err="1">
                          <a:effectLst/>
                        </a:rPr>
                        <a:t>formato</a:t>
                      </a:r>
                      <a:r>
                        <a:rPr lang="en-US" sz="1000" u="none" strike="noStrike" dirty="0">
                          <a:effectLst/>
                        </a:rPr>
                        <a:t> ISO-8601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120343520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domain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Domínio do evento ou entidade a qual pertence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3596632698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stream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Nome do stream/fila/datase ao qual o evento pertence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865007106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rcid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do evento "recentchange"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2170977201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Tipo de evento "recentchante" - (edit, new, log, categorize, external)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516071943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Título da página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2154871853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namespace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do namespace relativo à página afetada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380295018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Comentário da alteração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755709726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parsedcomment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Comentário da alteração em formato HTML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789403857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Timestamp do comentário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3727660278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Usuário que efetuou a alteração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198646594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Boolean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Identifica se é um bot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560615906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server_url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URL </a:t>
                      </a:r>
                      <a:r>
                        <a:rPr lang="en-US" sz="1000" u="none" strike="noStrike" dirty="0" err="1">
                          <a:effectLst/>
                        </a:rPr>
                        <a:t>canonica</a:t>
                      </a:r>
                      <a:r>
                        <a:rPr lang="en-US" sz="1000" u="none" strike="noStrike" dirty="0">
                          <a:effectLst/>
                        </a:rPr>
                        <a:t> do </a:t>
                      </a:r>
                      <a:r>
                        <a:rPr lang="en-US" sz="1000" u="none" strike="noStrike" dirty="0" err="1">
                          <a:effectLst/>
                        </a:rPr>
                        <a:t>servidor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344140599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server_name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Nome do servidor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2859753711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server_script_path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Caminho do script do servidor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645530231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wiki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da wiki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764738961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length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object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Tamanho da antiga e nova mudança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837796996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length.old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Tamanho antes da mudança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3353176041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length.new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Tamanho da nova mudança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2566573139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revision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object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Antigo e novo ID da revisão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758707731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revision.new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da nova mudança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907703504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revision.old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da antiga mudança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993800009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log_id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de log da mudança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273121149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log_type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Tipo da mudança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795393841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log_action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Ação da mudança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2710868636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log_params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Array[String]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Parâmetros da mudança se existirem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896210161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log_action_comment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Comentário</a:t>
                      </a:r>
                      <a:r>
                        <a:rPr lang="en-US" sz="1000" u="none" strike="noStrike" dirty="0">
                          <a:effectLst/>
                        </a:rPr>
                        <a:t> da </a:t>
                      </a:r>
                      <a:r>
                        <a:rPr lang="en-US" sz="1000" u="none" strike="noStrike" dirty="0" err="1">
                          <a:effectLst/>
                        </a:rPr>
                        <a:t>ação</a:t>
                      </a:r>
                      <a:r>
                        <a:rPr lang="en-US" sz="1000" u="none" strike="noStrike" dirty="0">
                          <a:effectLst/>
                        </a:rPr>
                        <a:t> da </a:t>
                      </a:r>
                      <a:r>
                        <a:rPr lang="en-US" sz="1000" u="none" strike="noStrike" dirty="0" err="1">
                          <a:effectLst/>
                        </a:rPr>
                        <a:t>mudança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362517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95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D0F1-5F36-2842-8BF2-AA2CC65C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dos dados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55B36C-6D43-8243-9FF2-2B5474FF2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49155"/>
              </p:ext>
            </p:extLst>
          </p:nvPr>
        </p:nvGraphicFramePr>
        <p:xfrm>
          <a:off x="2848758" y="2447560"/>
          <a:ext cx="6936687" cy="2459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6067">
                  <a:extLst>
                    <a:ext uri="{9D8B030D-6E8A-4147-A177-3AD203B41FA5}">
                      <a16:colId xmlns:a16="http://schemas.microsoft.com/office/drawing/2014/main" val="3424742612"/>
                    </a:ext>
                  </a:extLst>
                </a:gridCol>
                <a:gridCol w="929577">
                  <a:extLst>
                    <a:ext uri="{9D8B030D-6E8A-4147-A177-3AD203B41FA5}">
                      <a16:colId xmlns:a16="http://schemas.microsoft.com/office/drawing/2014/main" val="2878611917"/>
                    </a:ext>
                  </a:extLst>
                </a:gridCol>
                <a:gridCol w="4691043">
                  <a:extLst>
                    <a:ext uri="{9D8B030D-6E8A-4147-A177-3AD203B41FA5}">
                      <a16:colId xmlns:a16="http://schemas.microsoft.com/office/drawing/2014/main" val="2541049189"/>
                    </a:ext>
                  </a:extLst>
                </a:gridCol>
              </a:tblGrid>
              <a:tr h="3497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Campo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Tipo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Descrição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395052"/>
                  </a:ext>
                </a:extLst>
              </a:tr>
              <a:tr h="263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ID </a:t>
                      </a:r>
                      <a:r>
                        <a:rPr lang="en-US" sz="1400" u="none" strike="noStrike" dirty="0" err="1">
                          <a:effectLst/>
                        </a:rPr>
                        <a:t>único</a:t>
                      </a:r>
                      <a:r>
                        <a:rPr lang="en-US" sz="1400" u="none" strike="noStrike" dirty="0">
                          <a:effectLst/>
                        </a:rPr>
                        <a:t> que </a:t>
                      </a:r>
                      <a:r>
                        <a:rPr lang="en-US" sz="1400" u="none" strike="noStrike" dirty="0" err="1">
                          <a:effectLst/>
                        </a:rPr>
                        <a:t>identifica</a:t>
                      </a:r>
                      <a:r>
                        <a:rPr lang="en-US" sz="1400" u="none" strike="noStrike" dirty="0">
                          <a:effectLst/>
                        </a:rPr>
                        <a:t> o </a:t>
                      </a:r>
                      <a:r>
                        <a:rPr lang="en-US" sz="1400" u="none" strike="noStrike" dirty="0" err="1">
                          <a:effectLst/>
                        </a:rPr>
                        <a:t>evento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869239022"/>
                  </a:ext>
                </a:extLst>
              </a:tr>
              <a:tr h="263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uri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URI </a:t>
                      </a:r>
                      <a:r>
                        <a:rPr lang="en-US" sz="1400" u="none" strike="noStrike" dirty="0" err="1">
                          <a:effectLst/>
                        </a:rPr>
                        <a:t>única</a:t>
                      </a:r>
                      <a:r>
                        <a:rPr lang="en-US" sz="1400" u="none" strike="noStrike" dirty="0">
                          <a:effectLst/>
                        </a:rPr>
                        <a:t> que </a:t>
                      </a:r>
                      <a:r>
                        <a:rPr lang="en-US" sz="1400" u="none" strike="noStrike" dirty="0" err="1">
                          <a:effectLst/>
                        </a:rPr>
                        <a:t>identifica</a:t>
                      </a:r>
                      <a:r>
                        <a:rPr lang="en-US" sz="1400" u="none" strike="noStrike" dirty="0">
                          <a:effectLst/>
                        </a:rPr>
                        <a:t> o </a:t>
                      </a:r>
                      <a:r>
                        <a:rPr lang="en-US" sz="1400" u="none" strike="noStrike" dirty="0" err="1">
                          <a:effectLst/>
                        </a:rPr>
                        <a:t>evento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ou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entidade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736838108"/>
                  </a:ext>
                </a:extLst>
              </a:tr>
              <a:tr h="263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Data do </a:t>
                      </a:r>
                      <a:r>
                        <a:rPr lang="en-US" sz="1400" u="none" strike="noStrike" dirty="0" err="1">
                          <a:effectLst/>
                        </a:rPr>
                        <a:t>evento</a:t>
                      </a:r>
                      <a:r>
                        <a:rPr lang="en-US" sz="1400" u="none" strike="noStrike" dirty="0">
                          <a:effectLst/>
                        </a:rPr>
                        <a:t> no </a:t>
                      </a:r>
                      <a:r>
                        <a:rPr lang="en-US" sz="1400" u="none" strike="noStrike" dirty="0" err="1">
                          <a:effectLst/>
                        </a:rPr>
                        <a:t>formato</a:t>
                      </a:r>
                      <a:r>
                        <a:rPr lang="en-US" sz="1400" u="none" strike="noStrike" dirty="0">
                          <a:effectLst/>
                        </a:rPr>
                        <a:t> ISO-8601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120343520"/>
                  </a:ext>
                </a:extLst>
              </a:tr>
              <a:tr h="263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domain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Domínio</a:t>
                      </a:r>
                      <a:r>
                        <a:rPr lang="en-US" sz="1400" u="none" strike="noStrike" dirty="0">
                          <a:effectLst/>
                        </a:rPr>
                        <a:t> do </a:t>
                      </a:r>
                      <a:r>
                        <a:rPr lang="en-US" sz="1400" u="none" strike="noStrike" dirty="0" err="1">
                          <a:effectLst/>
                        </a:rPr>
                        <a:t>evento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ou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entidade</a:t>
                      </a:r>
                      <a:r>
                        <a:rPr lang="en-US" sz="1400" u="none" strike="noStrike" dirty="0">
                          <a:effectLst/>
                        </a:rPr>
                        <a:t> a qual </a:t>
                      </a:r>
                      <a:r>
                        <a:rPr lang="en-US" sz="1400" u="none" strike="noStrike" dirty="0" err="1">
                          <a:effectLst/>
                        </a:rPr>
                        <a:t>pertence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3596632698"/>
                  </a:ext>
                </a:extLst>
              </a:tr>
              <a:tr h="263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title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Título</a:t>
                      </a:r>
                      <a:r>
                        <a:rPr lang="en-US" sz="1400" u="none" strike="noStrike" dirty="0">
                          <a:effectLst/>
                        </a:rPr>
                        <a:t> da </a:t>
                      </a:r>
                      <a:r>
                        <a:rPr lang="en-US" sz="1400" u="none" strike="noStrike" dirty="0" err="1">
                          <a:effectLst/>
                        </a:rPr>
                        <a:t>página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2154871853"/>
                  </a:ext>
                </a:extLst>
              </a:tr>
              <a:tr h="263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Usuário</a:t>
                      </a:r>
                      <a:r>
                        <a:rPr lang="en-US" sz="1400" u="none" strike="noStrike" dirty="0">
                          <a:effectLst/>
                        </a:rPr>
                        <a:t> que </a:t>
                      </a:r>
                      <a:r>
                        <a:rPr lang="en-US" sz="1400" u="none" strike="noStrike" dirty="0" err="1">
                          <a:effectLst/>
                        </a:rPr>
                        <a:t>efetuou</a:t>
                      </a:r>
                      <a:r>
                        <a:rPr lang="en-US" sz="1400" u="none" strike="noStrike" dirty="0">
                          <a:effectLst/>
                        </a:rPr>
                        <a:t> a </a:t>
                      </a:r>
                      <a:r>
                        <a:rPr lang="en-US" sz="1400" u="none" strike="noStrike" dirty="0" err="1">
                          <a:effectLst/>
                        </a:rPr>
                        <a:t>alteração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1198646594"/>
                  </a:ext>
                </a:extLst>
              </a:tr>
              <a:tr h="263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bot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Boolean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Identifica</a:t>
                      </a:r>
                      <a:r>
                        <a:rPr lang="en-US" sz="1400" u="none" strike="noStrike" dirty="0">
                          <a:effectLst/>
                        </a:rPr>
                        <a:t> se </a:t>
                      </a:r>
                      <a:r>
                        <a:rPr lang="en-US" sz="1400" u="none" strike="noStrike" dirty="0" err="1">
                          <a:effectLst/>
                        </a:rPr>
                        <a:t>é</a:t>
                      </a:r>
                      <a:r>
                        <a:rPr lang="en-US" sz="1400" u="none" strike="noStrike" dirty="0">
                          <a:effectLst/>
                        </a:rPr>
                        <a:t> um bot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560615906"/>
                  </a:ext>
                </a:extLst>
              </a:tr>
              <a:tr h="263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server_url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URL </a:t>
                      </a:r>
                      <a:r>
                        <a:rPr lang="en-US" sz="1400" u="none" strike="noStrike" dirty="0" err="1">
                          <a:effectLst/>
                        </a:rPr>
                        <a:t>canonica</a:t>
                      </a:r>
                      <a:r>
                        <a:rPr lang="en-US" sz="1400" u="none" strike="noStrike" dirty="0">
                          <a:effectLst/>
                        </a:rPr>
                        <a:t> do </a:t>
                      </a:r>
                      <a:r>
                        <a:rPr lang="en-US" sz="1400" u="none" strike="noStrike" dirty="0" err="1">
                          <a:effectLst/>
                        </a:rPr>
                        <a:t>servidor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4" marR="7734" marT="7734" marB="0" anchor="b"/>
                </a:tc>
                <a:extLst>
                  <a:ext uri="{0D108BD9-81ED-4DB2-BD59-A6C34878D82A}">
                    <a16:rowId xmlns:a16="http://schemas.microsoft.com/office/drawing/2014/main" val="28015952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B95EE4-ABDD-D44F-A45A-CCAD6646FBF5}"/>
              </a:ext>
            </a:extLst>
          </p:cNvPr>
          <p:cNvSpPr txBox="1"/>
          <p:nvPr/>
        </p:nvSpPr>
        <p:spPr>
          <a:xfrm>
            <a:off x="2848758" y="1778399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Dados </a:t>
            </a:r>
            <a:r>
              <a:rPr lang="en-US" sz="3200" dirty="0" err="1"/>
              <a:t>principais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258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1854-8769-EF4C-AF3F-BE9AB5A9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que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utilizadas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A83F-D56B-9148-B1B9-41920D46D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Análises</a:t>
            </a:r>
            <a:r>
              <a:rPr lang="en-US" dirty="0"/>
              <a:t> de </a:t>
            </a:r>
            <a:r>
              <a:rPr lang="en-US" dirty="0" err="1"/>
              <a:t>grupos</a:t>
            </a:r>
            <a:endParaRPr lang="en-US" dirty="0"/>
          </a:p>
          <a:p>
            <a:r>
              <a:rPr lang="en-US" dirty="0"/>
              <a:t>K-</a:t>
            </a:r>
            <a:r>
              <a:rPr lang="en-US" dirty="0" err="1"/>
              <a:t>Médias</a:t>
            </a:r>
            <a:endParaRPr lang="en-US" dirty="0"/>
          </a:p>
          <a:p>
            <a:r>
              <a:rPr lang="en-US" dirty="0"/>
              <a:t>DBSCAN</a:t>
            </a:r>
          </a:p>
          <a:p>
            <a:r>
              <a:rPr lang="en-US" dirty="0"/>
              <a:t>Single-Linkage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56423-3991-BC4F-8BDC-DD8C317D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2135"/>
            <a:ext cx="4614951" cy="49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2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549F-1132-B844-AE53-370791F7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3677"/>
            <a:ext cx="9905998" cy="1478570"/>
          </a:xfrm>
        </p:spPr>
        <p:txBody>
          <a:bodyPr/>
          <a:lstStyle/>
          <a:p>
            <a:r>
              <a:rPr lang="en-US" dirty="0" err="1"/>
              <a:t>Arquitetura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F652C-1D85-8B42-8DBB-41C17D88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89" y="1494528"/>
            <a:ext cx="8741646" cy="48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7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4041-37C3-3C42-8B77-007B88FE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48F42-F792-2344-A702-75B6CA40F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03696" cy="6858000"/>
          </a:xfrm>
        </p:spPr>
      </p:pic>
    </p:spTree>
    <p:extLst>
      <p:ext uri="{BB962C8B-B14F-4D97-AF65-F5344CB8AC3E}">
        <p14:creationId xmlns:p14="http://schemas.microsoft.com/office/powerpoint/2010/main" val="263297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A0E9-9B0B-B34A-B667-7F76D838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do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Analítico</a:t>
            </a:r>
            <a:r>
              <a:rPr lang="en-US" dirty="0"/>
              <a:t> (CPA)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D46AE-E27D-0E45-A4F2-10480584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328" y="0"/>
            <a:ext cx="12255328" cy="6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36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{FA0C97D7-5DCE-DF43-BB0D-17EADA0F2231}tf10001122</Template>
  <TotalTime>55</TotalTime>
  <Words>458</Words>
  <Application>Microsoft Macintosh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Bauer</vt:lpstr>
      <vt:lpstr>Calibri</vt:lpstr>
      <vt:lpstr>Tw Cen MT</vt:lpstr>
      <vt:lpstr>Circuit</vt:lpstr>
      <vt:lpstr>Bots vs Wikipedia</vt:lpstr>
      <vt:lpstr>Problema</vt:lpstr>
      <vt:lpstr>Características dos dados</vt:lpstr>
      <vt:lpstr>Características dos dados</vt:lpstr>
      <vt:lpstr>Características dos dados</vt:lpstr>
      <vt:lpstr>Análise que serão utilizadas</vt:lpstr>
      <vt:lpstr>Arquitetura</vt:lpstr>
      <vt:lpstr>PowerPoint Presentation</vt:lpstr>
      <vt:lpstr>Canvas do Processo Analítico (CPA)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Bots vs Wikipedia</dc:title>
  <dc:creator>Microsoft Office User</dc:creator>
  <cp:lastModifiedBy>Microsoft Office User</cp:lastModifiedBy>
  <cp:revision>7</cp:revision>
  <dcterms:created xsi:type="dcterms:W3CDTF">2020-03-30T00:21:15Z</dcterms:created>
  <dcterms:modified xsi:type="dcterms:W3CDTF">2020-03-30T01:16:18Z</dcterms:modified>
</cp:coreProperties>
</file>