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6" r:id="rId2"/>
    <p:sldId id="260" r:id="rId3"/>
    <p:sldId id="257" r:id="rId4"/>
    <p:sldId id="264" r:id="rId5"/>
    <p:sldId id="263" r:id="rId6"/>
    <p:sldId id="275" r:id="rId7"/>
    <p:sldId id="276" r:id="rId8"/>
    <p:sldId id="259" r:id="rId9"/>
    <p:sldId id="258" r:id="rId10"/>
    <p:sldId id="268" r:id="rId11"/>
    <p:sldId id="269" r:id="rId12"/>
    <p:sldId id="270" r:id="rId13"/>
    <p:sldId id="265" r:id="rId14"/>
    <p:sldId id="266" r:id="rId15"/>
    <p:sldId id="267" r:id="rId16"/>
    <p:sldId id="261" r:id="rId17"/>
    <p:sldId id="262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E7D710A-4300-EA4B-ADB9-4D2D345A27C9}">
          <p14:sldIdLst>
            <p14:sldId id="256"/>
          </p14:sldIdLst>
        </p14:section>
        <p14:section name="Data Quality" id="{F2BC93CC-1A58-2545-A61D-DC5A351EAF72}">
          <p14:sldIdLst>
            <p14:sldId id="260"/>
            <p14:sldId id="257"/>
            <p14:sldId id="264"/>
            <p14:sldId id="263"/>
            <p14:sldId id="275"/>
            <p14:sldId id="276"/>
          </p14:sldIdLst>
        </p14:section>
        <p14:section name="Trends" id="{5FEAD404-A2F2-784D-AFAF-4C04A571F29E}">
          <p14:sldIdLst>
            <p14:sldId id="259"/>
            <p14:sldId id="258"/>
            <p14:sldId id="268"/>
            <p14:sldId id="269"/>
            <p14:sldId id="270"/>
            <p14:sldId id="265"/>
            <p14:sldId id="266"/>
            <p14:sldId id="267"/>
          </p14:sldIdLst>
        </p14:section>
        <p14:section name="Correlations" id="{BFD4C69C-A4A7-374B-93D6-94448B709E9A}">
          <p14:sldIdLst>
            <p14:sldId id="261"/>
            <p14:sldId id="262"/>
            <p14:sldId id="271"/>
            <p14:sldId id="272"/>
          </p14:sldIdLst>
        </p14:section>
        <p14:section name="Appendix" id="{43180BA9-4995-8A40-9638-A69F314649F0}">
          <p14:sldIdLst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9"/>
    <p:restoredTop sz="97636"/>
  </p:normalViewPr>
  <p:slideViewPr>
    <p:cSldViewPr snapToGrid="0" snapToObjects="1">
      <p:cViewPr varScale="1">
        <p:scale>
          <a:sx n="148" d="100"/>
          <a:sy n="148" d="100"/>
        </p:scale>
        <p:origin x="216" y="1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Days to departure / trip</a:t>
            </a:r>
            <a:r>
              <a:rPr lang="en-GB" baseline="0" dirty="0"/>
              <a:t> duration (in days)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Days to departure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</c:v>
                </c:pt>
                <c:pt idx="1">
                  <c:v>49</c:v>
                </c:pt>
                <c:pt idx="2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06-7848-9B6D-F1DD79A57F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Trip duration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13</c:v>
                </c:pt>
                <c:pt idx="1">
                  <c:v>14</c:v>
                </c:pt>
                <c:pt idx="2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06-7848-9B6D-F1DD79A57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1054672"/>
        <c:axId val="1398978848"/>
      </c:lineChart>
      <c:catAx>
        <c:axId val="144105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98978848"/>
        <c:crosses val="autoZero"/>
        <c:auto val="1"/>
        <c:lblAlgn val="ctr"/>
        <c:lblOffset val="100"/>
        <c:noMultiLvlLbl val="0"/>
      </c:catAx>
      <c:valAx>
        <c:axId val="139897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4105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Distance (in </a:t>
            </a:r>
            <a:r>
              <a:rPr lang="en-US" dirty="0" err="1"/>
              <a:t>kilometres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3618</c:v>
                </c:pt>
                <c:pt idx="1">
                  <c:v>3683</c:v>
                </c:pt>
                <c:pt idx="2">
                  <c:v>3775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06-7848-9B6D-F1DD79A57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1054672"/>
        <c:axId val="1398978848"/>
      </c:lineChart>
      <c:catAx>
        <c:axId val="144105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98978848"/>
        <c:crosses val="autoZero"/>
        <c:auto val="1"/>
        <c:lblAlgn val="ctr"/>
        <c:lblOffset val="100"/>
        <c:noMultiLvlLbl val="0"/>
      </c:catAx>
      <c:valAx>
        <c:axId val="139897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4105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Days to departure / trip</a:t>
            </a:r>
            <a:r>
              <a:rPr lang="en-GB" baseline="0" dirty="0"/>
              <a:t> duration (in days)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Days to departure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Beginning</c:v>
                </c:pt>
                <c:pt idx="1">
                  <c:v>Mid</c:v>
                </c:pt>
                <c:pt idx="2">
                  <c:v>End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</c:v>
                </c:pt>
                <c:pt idx="1">
                  <c:v>55</c:v>
                </c:pt>
                <c:pt idx="2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06-7848-9B6D-F1DD79A57F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Trip duration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Beginning</c:v>
                </c:pt>
                <c:pt idx="1">
                  <c:v>Mid</c:v>
                </c:pt>
                <c:pt idx="2">
                  <c:v>End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</c:v>
                </c:pt>
                <c:pt idx="1">
                  <c:v>14</c:v>
                </c:pt>
                <c:pt idx="2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06-7848-9B6D-F1DD79A57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1054672"/>
        <c:axId val="1398978848"/>
      </c:lineChart>
      <c:catAx>
        <c:axId val="144105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98978848"/>
        <c:crosses val="autoZero"/>
        <c:auto val="1"/>
        <c:lblAlgn val="ctr"/>
        <c:lblOffset val="100"/>
        <c:noMultiLvlLbl val="0"/>
      </c:catAx>
      <c:valAx>
        <c:axId val="139897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4105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Distance (in </a:t>
            </a:r>
            <a:r>
              <a:rPr lang="en-US" dirty="0" err="1"/>
              <a:t>kilometres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Beginning</c:v>
                </c:pt>
                <c:pt idx="1">
                  <c:v>Mid</c:v>
                </c:pt>
                <c:pt idx="2">
                  <c:v>End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3682</c:v>
                </c:pt>
                <c:pt idx="1">
                  <c:v>3735</c:v>
                </c:pt>
                <c:pt idx="2">
                  <c:v>3730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06-7848-9B6D-F1DD79A57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1054672"/>
        <c:axId val="1398978848"/>
      </c:lineChart>
      <c:catAx>
        <c:axId val="144105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98978848"/>
        <c:crosses val="autoZero"/>
        <c:auto val="1"/>
        <c:lblAlgn val="ctr"/>
        <c:lblOffset val="100"/>
        <c:noMultiLvlLbl val="0"/>
      </c:catAx>
      <c:valAx>
        <c:axId val="139897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4105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Days to departure / trip</a:t>
            </a:r>
            <a:r>
              <a:rPr lang="en-GB" baseline="0" dirty="0"/>
              <a:t> duration (in days)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Days to departure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</c:v>
                </c:pt>
                <c:pt idx="1">
                  <c:v>53</c:v>
                </c:pt>
                <c:pt idx="2">
                  <c:v>50</c:v>
                </c:pt>
                <c:pt idx="3">
                  <c:v>54</c:v>
                </c:pt>
                <c:pt idx="4">
                  <c:v>56</c:v>
                </c:pt>
                <c:pt idx="5">
                  <c:v>58</c:v>
                </c:pt>
                <c:pt idx="6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06-7848-9B6D-F1DD79A57F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Trip duration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13</c:v>
                </c:pt>
                <c:pt idx="1">
                  <c:v>13</c:v>
                </c:pt>
                <c:pt idx="2">
                  <c:v>14</c:v>
                </c:pt>
                <c:pt idx="3">
                  <c:v>14</c:v>
                </c:pt>
                <c:pt idx="4">
                  <c:v>15</c:v>
                </c:pt>
                <c:pt idx="5">
                  <c:v>14</c:v>
                </c:pt>
                <c:pt idx="6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06-7848-9B6D-F1DD79A57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1054672"/>
        <c:axId val="1398978848"/>
      </c:lineChart>
      <c:catAx>
        <c:axId val="144105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98978848"/>
        <c:crosses val="autoZero"/>
        <c:auto val="1"/>
        <c:lblAlgn val="ctr"/>
        <c:lblOffset val="100"/>
        <c:noMultiLvlLbl val="0"/>
      </c:catAx>
      <c:valAx>
        <c:axId val="139897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4105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Distance (in </a:t>
            </a:r>
            <a:r>
              <a:rPr lang="en-US" dirty="0" err="1"/>
              <a:t>kilometres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3702</c:v>
                </c:pt>
                <c:pt idx="1">
                  <c:v>3736</c:v>
                </c:pt>
                <c:pt idx="2">
                  <c:v>3711</c:v>
                </c:pt>
                <c:pt idx="3">
                  <c:v>3656</c:v>
                </c:pt>
                <c:pt idx="4">
                  <c:v>3747</c:v>
                </c:pt>
                <c:pt idx="5">
                  <c:v>3706</c:v>
                </c:pt>
                <c:pt idx="6">
                  <c:v>3727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06-7848-9B6D-F1DD79A57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1054672"/>
        <c:axId val="1398978848"/>
      </c:lineChart>
      <c:catAx>
        <c:axId val="144105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98978848"/>
        <c:crosses val="autoZero"/>
        <c:auto val="1"/>
        <c:lblAlgn val="ctr"/>
        <c:lblOffset val="100"/>
        <c:noMultiLvlLbl val="0"/>
      </c:catAx>
      <c:valAx>
        <c:axId val="139897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4105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139A4-296F-BE4E-9D52-AFDED27CC295}" type="datetimeFigureOut">
              <a:rPr lang="en-DE" smtClean="0"/>
              <a:t>03.11.21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47F13-FA9A-8642-83AA-8A7D1B17F5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051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your observations in data quality?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47F13-FA9A-8642-83AA-8A7D1B17F52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692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search trends do we see?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47F13-FA9A-8642-83AA-8A7D1B17F528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496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there a correlation between user city and search destination or between any other data points?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47F13-FA9A-8642-83AA-8A7D1B17F528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910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9C30-F43B-E541-9A92-61A860580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Technical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5D3C9-55E9-9C4D-A270-BB48F8598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Travel Audience – Senior Data Analyst</a:t>
            </a:r>
            <a:br>
              <a:rPr lang="en-DE" dirty="0"/>
            </a:br>
            <a:br>
              <a:rPr lang="en-DE" dirty="0"/>
            </a:br>
            <a:r>
              <a:rPr lang="en-DE" dirty="0"/>
              <a:t>Marcos Daniels</a:t>
            </a:r>
          </a:p>
        </p:txBody>
      </p:sp>
    </p:spTree>
    <p:extLst>
      <p:ext uri="{BB962C8B-B14F-4D97-AF65-F5344CB8AC3E}">
        <p14:creationId xmlns:p14="http://schemas.microsoft.com/office/powerpoint/2010/main" val="137347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5AFC3F-0C91-5F4F-A69A-FB8FCEFE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 Sources and Destinations</a:t>
            </a:r>
            <a:br>
              <a:rPr lang="en-DE" dirty="0"/>
            </a:br>
            <a:r>
              <a:rPr lang="en-DE" dirty="0"/>
              <a:t>By Month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C922726-DBBB-C841-999F-6E7AB7A1D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734897"/>
              </p:ext>
            </p:extLst>
          </p:nvPr>
        </p:nvGraphicFramePr>
        <p:xfrm>
          <a:off x="1911188" y="2937486"/>
          <a:ext cx="8369623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43">
                  <a:extLst>
                    <a:ext uri="{9D8B030D-6E8A-4147-A177-3AD203B41FA5}">
                      <a16:colId xmlns:a16="http://schemas.microsoft.com/office/drawing/2014/main" val="1739202914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205281272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2041980740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428874634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1703121778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127480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DE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City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Country 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City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Country 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Searched Destination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298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July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Cairo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18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August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Istanbul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501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September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Riyadh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Riyadh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Cairo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911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2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5AFC3F-0C91-5F4F-A69A-FB8FCEFE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 Sources and Destinations</a:t>
            </a:r>
            <a:br>
              <a:rPr lang="en-DE" dirty="0"/>
            </a:br>
            <a:r>
              <a:rPr lang="en-DE" dirty="0"/>
              <a:t>By Month Phase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C922726-DBBB-C841-999F-6E7AB7A1D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12896"/>
              </p:ext>
            </p:extLst>
          </p:nvPr>
        </p:nvGraphicFramePr>
        <p:xfrm>
          <a:off x="1911188" y="2937486"/>
          <a:ext cx="8369623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43">
                  <a:extLst>
                    <a:ext uri="{9D8B030D-6E8A-4147-A177-3AD203B41FA5}">
                      <a16:colId xmlns:a16="http://schemas.microsoft.com/office/drawing/2014/main" val="1739202914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205281272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2041980740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428874634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1703121778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127480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DE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City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Country 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City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Country 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Searched Destination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298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Beginning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Riyadh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Cairo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18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Mid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Istanbul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501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End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Istanbul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911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3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5AFC3F-0C91-5F4F-A69A-FB8FCEFE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 Sources and Destinations</a:t>
            </a:r>
            <a:br>
              <a:rPr lang="en-DE" dirty="0"/>
            </a:br>
            <a:r>
              <a:rPr lang="en-DE" dirty="0"/>
              <a:t>By Weekday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C922726-DBBB-C841-999F-6E7AB7A1D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848249"/>
              </p:ext>
            </p:extLst>
          </p:nvPr>
        </p:nvGraphicFramePr>
        <p:xfrm>
          <a:off x="1911188" y="2937486"/>
          <a:ext cx="8369623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43">
                  <a:extLst>
                    <a:ext uri="{9D8B030D-6E8A-4147-A177-3AD203B41FA5}">
                      <a16:colId xmlns:a16="http://schemas.microsoft.com/office/drawing/2014/main" val="1739202914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205281272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2041980740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428874634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1703121778"/>
                    </a:ext>
                  </a:extLst>
                </a:gridCol>
                <a:gridCol w="1471296">
                  <a:extLst>
                    <a:ext uri="{9D8B030D-6E8A-4147-A177-3AD203B41FA5}">
                      <a16:colId xmlns:a16="http://schemas.microsoft.com/office/drawing/2014/main" val="127480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DE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City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Country 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City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Country 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Searched Destination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298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Monday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Istanbul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18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Tuesday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Riyadh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Riyadh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Istanbul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501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Wednesday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Istanbul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91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Thursday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Cairo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871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Friday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Riyadh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Istanbul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188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Saturday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Cairo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513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Sunday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Istanbul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238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0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804C-06A5-2C4B-81C2-50309951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Numeric Metrics</a:t>
            </a:r>
            <a:br>
              <a:rPr lang="en-DE" dirty="0"/>
            </a:br>
            <a:r>
              <a:rPr lang="en-DE" dirty="0"/>
              <a:t>By Month (Average)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F91938-07E1-9249-99D4-DDBF7BA44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425643"/>
              </p:ext>
            </p:extLst>
          </p:nvPr>
        </p:nvGraphicFramePr>
        <p:xfrm>
          <a:off x="2230437" y="2638425"/>
          <a:ext cx="3859811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E141B05-90BA-8F4A-B658-ECD1683BF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031337"/>
              </p:ext>
            </p:extLst>
          </p:nvPr>
        </p:nvGraphicFramePr>
        <p:xfrm>
          <a:off x="6101753" y="2638425"/>
          <a:ext cx="3859811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96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804C-06A5-2C4B-81C2-50309951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Numeric Metrics</a:t>
            </a:r>
            <a:br>
              <a:rPr lang="en-DE" dirty="0"/>
            </a:br>
            <a:r>
              <a:rPr lang="en-DE" dirty="0"/>
              <a:t>By Month phase (Average)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F91938-07E1-9249-99D4-DDBF7BA44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49022"/>
              </p:ext>
            </p:extLst>
          </p:nvPr>
        </p:nvGraphicFramePr>
        <p:xfrm>
          <a:off x="2230437" y="2638425"/>
          <a:ext cx="3859811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E141B05-90BA-8F4A-B658-ECD1683BF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258676"/>
              </p:ext>
            </p:extLst>
          </p:nvPr>
        </p:nvGraphicFramePr>
        <p:xfrm>
          <a:off x="6101753" y="2638425"/>
          <a:ext cx="3859811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5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804C-06A5-2C4B-81C2-50309951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Numeric Metrics</a:t>
            </a:r>
            <a:br>
              <a:rPr lang="en-DE" dirty="0"/>
            </a:br>
            <a:r>
              <a:rPr lang="en-DE" dirty="0"/>
              <a:t>By Weekday (Average)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F91938-07E1-9249-99D4-DDBF7BA44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141644"/>
              </p:ext>
            </p:extLst>
          </p:nvPr>
        </p:nvGraphicFramePr>
        <p:xfrm>
          <a:off x="2230437" y="2638425"/>
          <a:ext cx="3859811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E141B05-90BA-8F4A-B658-ECD1683BF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895845"/>
              </p:ext>
            </p:extLst>
          </p:nvPr>
        </p:nvGraphicFramePr>
        <p:xfrm>
          <a:off x="6101753" y="2638425"/>
          <a:ext cx="3859811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648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2555-AF49-B940-9767-B83DB69C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DD8BE-E7A1-A648-A3C1-3A640AA54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326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26FD6-397F-2048-86C3-AC09DDD34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Independent 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67A314-29B7-7A49-8D2E-B736CE10FA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E" dirty="0"/>
              <a:t>City 1</a:t>
            </a:r>
          </a:p>
          <a:p>
            <a:r>
              <a:rPr lang="en-DE" dirty="0"/>
              <a:t>Country 1</a:t>
            </a:r>
          </a:p>
          <a:p>
            <a:r>
              <a:rPr lang="en-DE" dirty="0"/>
              <a:t>City 2</a:t>
            </a:r>
          </a:p>
          <a:p>
            <a:r>
              <a:rPr lang="en-DE" dirty="0"/>
              <a:t>Country 2</a:t>
            </a:r>
          </a:p>
          <a:p>
            <a:r>
              <a:rPr lang="en-DE" dirty="0"/>
              <a:t>Website language</a:t>
            </a:r>
          </a:p>
          <a:p>
            <a:r>
              <a:rPr lang="en-DE" dirty="0"/>
              <a:t>Month</a:t>
            </a:r>
          </a:p>
          <a:p>
            <a:r>
              <a:rPr lang="en-DE" dirty="0"/>
              <a:t>Day</a:t>
            </a:r>
          </a:p>
          <a:p>
            <a:r>
              <a:rPr lang="en-DE" dirty="0"/>
              <a:t>Day (month phase)</a:t>
            </a:r>
          </a:p>
          <a:p>
            <a:r>
              <a:rPr lang="en-DE" dirty="0"/>
              <a:t>Weekday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4B91BB-BF53-7F46-B7E8-794246A454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E" dirty="0"/>
              <a:t>Days to departure</a:t>
            </a:r>
          </a:p>
          <a:p>
            <a:r>
              <a:rPr lang="en-DE" dirty="0"/>
              <a:t>Trip duration</a:t>
            </a:r>
          </a:p>
          <a:p>
            <a:r>
              <a:rPr lang="en-DE" dirty="0"/>
              <a:t>Searched destination</a:t>
            </a:r>
          </a:p>
          <a:p>
            <a:r>
              <a:rPr lang="en-DE" dirty="0"/>
              <a:t>Distance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41B771-62DE-894A-B2F7-9CCB81350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Dependent Variables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F8F3D35-7DFD-214B-A0E5-34629A7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02966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9B9C-3E66-6C42-9C2F-8AEAFA61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Normally Distributed?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46827C69-ACF4-1A40-B5EC-7E9A77F3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33" y="2484989"/>
            <a:ext cx="2713608" cy="1888022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86F507E-7476-9741-B031-7E8C903D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62" y="4704588"/>
            <a:ext cx="2673005" cy="1881254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80BD03C-4A2D-A246-A4CC-ECB372608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936" y="4704588"/>
            <a:ext cx="2673005" cy="1888021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4E9C902C-CC78-B84B-BEC5-8933A665B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059" y="2484989"/>
            <a:ext cx="2713608" cy="18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7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C342-1EDC-5845-993F-52BCE5F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Spearman Correlation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5DEE893-F3F1-1344-BFD1-08C887A9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48" y="2420052"/>
            <a:ext cx="6183103" cy="44379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Grading table of Spearman correlation coefficient (ρ). | Download Table">
            <a:extLst>
              <a:ext uri="{FF2B5EF4-FFF2-40B4-BE49-F238E27FC236}">
                <a16:creationId xmlns:a16="http://schemas.microsoft.com/office/drawing/2014/main" id="{448E3369-6703-A740-A88A-163B1491E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0" y="5669615"/>
            <a:ext cx="2520950" cy="118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82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A6C9-63A7-A440-8AD6-FA2FBDB9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 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F42D-5982-0648-BDB3-C12D930BD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53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BA5-39F1-5748-B5C6-C66321F0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EE80-FE15-4F40-9672-2861055D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Fill NA gaps by creating profiles for each user</a:t>
            </a:r>
          </a:p>
          <a:p>
            <a:r>
              <a:rPr lang="en-DE" dirty="0"/>
              <a:t>Think of an approach to detect anomalies with the help of standard deviation</a:t>
            </a:r>
          </a:p>
          <a:p>
            <a:r>
              <a:rPr lang="en-DE" dirty="0"/>
              <a:t>Look for other anomalies like multiple changes in city/country/language for the same user within a short time period</a:t>
            </a:r>
          </a:p>
          <a:p>
            <a:r>
              <a:rPr lang="en-DE" dirty="0"/>
              <a:t>Look for trends by time (hourly / times of day)</a:t>
            </a:r>
          </a:p>
          <a:p>
            <a:r>
              <a:rPr lang="en-DE" dirty="0"/>
              <a:t>Look for trends by specific cities/countries/languages</a:t>
            </a:r>
          </a:p>
          <a:p>
            <a:r>
              <a:rPr lang="en-DE" dirty="0"/>
              <a:t>Internalize differences between short-term and long-term trends as well as seasonal adjustments and cycles</a:t>
            </a:r>
          </a:p>
          <a:p>
            <a:r>
              <a:rPr lang="en-DE" dirty="0"/>
              <a:t>Use other correlation methods like linear regression that also allows for predicting future outcomes</a:t>
            </a:r>
          </a:p>
        </p:txBody>
      </p:sp>
    </p:spTree>
    <p:extLst>
      <p:ext uri="{BB962C8B-B14F-4D97-AF65-F5344CB8AC3E}">
        <p14:creationId xmlns:p14="http://schemas.microsoft.com/office/powerpoint/2010/main" val="353507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BA5-39F1-5748-B5C6-C66321F0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EE80-FE15-4F40-9672-2861055D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Only data for three months?</a:t>
            </a:r>
          </a:p>
          <a:p>
            <a:r>
              <a:rPr lang="en-DE" dirty="0"/>
              <a:t>Multiple sources?</a:t>
            </a:r>
          </a:p>
          <a:p>
            <a:r>
              <a:rPr lang="en-DE" dirty="0"/>
              <a:t>So many N</a:t>
            </a:r>
            <a:r>
              <a:rPr lang="en-GB" dirty="0"/>
              <a:t>A</a:t>
            </a:r>
            <a:r>
              <a:rPr lang="en-DE" dirty="0"/>
              <a:t>s?</a:t>
            </a:r>
          </a:p>
          <a:p>
            <a:r>
              <a:rPr lang="en-DE" dirty="0"/>
              <a:t>No correlations?</a:t>
            </a:r>
          </a:p>
        </p:txBody>
      </p:sp>
    </p:spTree>
    <p:extLst>
      <p:ext uri="{BB962C8B-B14F-4D97-AF65-F5344CB8AC3E}">
        <p14:creationId xmlns:p14="http://schemas.microsoft.com/office/powerpoint/2010/main" val="11138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CDD90-FDB1-B344-A2F0-12F94C29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978596-4318-3D4F-A6F8-1EE575A672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sz="1200" dirty="0"/>
              <a:t>Raw data: 231,504 rows; 11 columns</a:t>
            </a:r>
          </a:p>
          <a:p>
            <a:r>
              <a:rPr lang="en-GB" sz="1200" dirty="0"/>
              <a:t>138,281 r</a:t>
            </a:r>
            <a:r>
              <a:rPr lang="en-DE" sz="1200" dirty="0"/>
              <a:t>ows containing at least one empty variable</a:t>
            </a:r>
          </a:p>
          <a:p>
            <a:r>
              <a:rPr lang="en-DE" sz="1200" dirty="0"/>
              <a:t>No duplicates (all columns + all columns except ID)</a:t>
            </a:r>
          </a:p>
          <a:p>
            <a:r>
              <a:rPr lang="en-DE" sz="1200" dirty="0"/>
              <a:t>“days_to_departure”:</a:t>
            </a:r>
          </a:p>
          <a:p>
            <a:pPr lvl="1"/>
            <a:r>
              <a:rPr lang="en-GB" sz="1000" dirty="0"/>
              <a:t>79 r</a:t>
            </a:r>
            <a:r>
              <a:rPr lang="en-DE" sz="1000" dirty="0"/>
              <a:t>ows containing negative values</a:t>
            </a:r>
          </a:p>
          <a:p>
            <a:r>
              <a:rPr lang="en-GB" sz="1200" dirty="0"/>
              <a:t>“t</a:t>
            </a:r>
            <a:r>
              <a:rPr lang="en-DE" sz="1200" dirty="0"/>
              <a:t>rip_duration”:</a:t>
            </a:r>
          </a:p>
          <a:p>
            <a:pPr lvl="1"/>
            <a:r>
              <a:rPr lang="en-GB" sz="1000" dirty="0"/>
              <a:t>0 r</a:t>
            </a:r>
            <a:r>
              <a:rPr lang="en-DE" sz="1000" dirty="0"/>
              <a:t>ows containing negative values</a:t>
            </a:r>
            <a:endParaRPr lang="en-GB" sz="1000" dirty="0"/>
          </a:p>
          <a:p>
            <a:pPr lvl="1"/>
            <a:r>
              <a:rPr lang="en-GB" sz="1000" dirty="0"/>
              <a:t>26 r</a:t>
            </a:r>
            <a:r>
              <a:rPr lang="en-DE" sz="1000" dirty="0"/>
              <a:t>ows containing unrealistic values (&gt; 365 days)</a:t>
            </a:r>
          </a:p>
          <a:p>
            <a:r>
              <a:rPr lang="en-GB" sz="1200" dirty="0"/>
              <a:t>“d</a:t>
            </a:r>
            <a:r>
              <a:rPr lang="en-DE" sz="1200" dirty="0"/>
              <a:t>istance”:</a:t>
            </a:r>
          </a:p>
          <a:p>
            <a:pPr lvl="1"/>
            <a:r>
              <a:rPr lang="en-GB" sz="1000" dirty="0"/>
              <a:t>0 r</a:t>
            </a:r>
            <a:r>
              <a:rPr lang="en-DE" sz="1000" dirty="0"/>
              <a:t>ows containing unrealistic values (&gt; 40,000 kms)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6C156A-57D7-B045-A4E8-EA1D3F7F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8044"/>
            <a:ext cx="2781300" cy="302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691DCC-0D4A-5449-A2F3-AFCA44EE1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79" t="838" b="1220"/>
          <a:stretch/>
        </p:blipFill>
        <p:spPr>
          <a:xfrm>
            <a:off x="8885926" y="2638044"/>
            <a:ext cx="186667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CDD90-FDB1-B344-A2F0-12F94C29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Description (raw)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4125C2B-93A5-D342-91E1-B949FFA80E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8446211"/>
              </p:ext>
            </p:extLst>
          </p:nvPr>
        </p:nvGraphicFramePr>
        <p:xfrm>
          <a:off x="3085381" y="2728034"/>
          <a:ext cx="6021237" cy="316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48">
                  <a:extLst>
                    <a:ext uri="{9D8B030D-6E8A-4147-A177-3AD203B41FA5}">
                      <a16:colId xmlns:a16="http://schemas.microsoft.com/office/drawing/2014/main" val="3058390647"/>
                    </a:ext>
                  </a:extLst>
                </a:gridCol>
                <a:gridCol w="1763563">
                  <a:extLst>
                    <a:ext uri="{9D8B030D-6E8A-4147-A177-3AD203B41FA5}">
                      <a16:colId xmlns:a16="http://schemas.microsoft.com/office/drawing/2014/main" val="4238942939"/>
                    </a:ext>
                  </a:extLst>
                </a:gridCol>
                <a:gridCol w="1763563">
                  <a:extLst>
                    <a:ext uri="{9D8B030D-6E8A-4147-A177-3AD203B41FA5}">
                      <a16:colId xmlns:a16="http://schemas.microsoft.com/office/drawing/2014/main" val="1137431286"/>
                    </a:ext>
                  </a:extLst>
                </a:gridCol>
                <a:gridCol w="1763563">
                  <a:extLst>
                    <a:ext uri="{9D8B030D-6E8A-4147-A177-3AD203B41FA5}">
                      <a16:colId xmlns:a16="http://schemas.microsoft.com/office/drawing/2014/main" val="3802689735"/>
                    </a:ext>
                  </a:extLst>
                </a:gridCol>
              </a:tblGrid>
              <a:tr h="539536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DE" sz="1400" dirty="0"/>
                        <a:t>ays_to_departure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</a:t>
                      </a:r>
                      <a:r>
                        <a:rPr lang="en-DE" sz="1400" dirty="0"/>
                        <a:t>rip_duration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DE" sz="1400" dirty="0"/>
                        <a:t>istance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4010729671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Unit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days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days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kilometres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4140072989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Mean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35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14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3681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361593916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Std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67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23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2033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1235045656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Min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-99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0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1007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4162347594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Max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649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569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9760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2941910623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75%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41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14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5249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20629989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06AB23-68DC-734C-848E-AD89AAFC9A07}"/>
              </a:ext>
            </a:extLst>
          </p:cNvPr>
          <p:cNvSpPr txBox="1"/>
          <p:nvPr/>
        </p:nvSpPr>
        <p:spPr>
          <a:xfrm>
            <a:off x="5500776" y="6067127"/>
            <a:ext cx="119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Total rows: 231,504</a:t>
            </a:r>
          </a:p>
        </p:txBody>
      </p:sp>
    </p:spTree>
    <p:extLst>
      <p:ext uri="{BB962C8B-B14F-4D97-AF65-F5344CB8AC3E}">
        <p14:creationId xmlns:p14="http://schemas.microsoft.com/office/powerpoint/2010/main" val="258613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D44-6358-1B44-B6F3-1A522B1E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Boxplots (raw)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D43820D-4F82-C343-AB3C-D65A3A47D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30" y="3036498"/>
            <a:ext cx="3922706" cy="2703902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F6782CF-B7CE-0A44-834B-55C8D7C3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31946" y="3036498"/>
            <a:ext cx="3840770" cy="270390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BAB6720-750C-3F49-96DF-039CCB6F65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12427" y="3036498"/>
            <a:ext cx="3810043" cy="270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6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CDD90-FDB1-B344-A2F0-12F94C29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Description (cleaned)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4125C2B-93A5-D342-91E1-B949FFA80E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320900"/>
              </p:ext>
            </p:extLst>
          </p:nvPr>
        </p:nvGraphicFramePr>
        <p:xfrm>
          <a:off x="3085381" y="2728034"/>
          <a:ext cx="6021237" cy="316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48">
                  <a:extLst>
                    <a:ext uri="{9D8B030D-6E8A-4147-A177-3AD203B41FA5}">
                      <a16:colId xmlns:a16="http://schemas.microsoft.com/office/drawing/2014/main" val="3058390647"/>
                    </a:ext>
                  </a:extLst>
                </a:gridCol>
                <a:gridCol w="1763563">
                  <a:extLst>
                    <a:ext uri="{9D8B030D-6E8A-4147-A177-3AD203B41FA5}">
                      <a16:colId xmlns:a16="http://schemas.microsoft.com/office/drawing/2014/main" val="4238942939"/>
                    </a:ext>
                  </a:extLst>
                </a:gridCol>
                <a:gridCol w="1763563">
                  <a:extLst>
                    <a:ext uri="{9D8B030D-6E8A-4147-A177-3AD203B41FA5}">
                      <a16:colId xmlns:a16="http://schemas.microsoft.com/office/drawing/2014/main" val="1137431286"/>
                    </a:ext>
                  </a:extLst>
                </a:gridCol>
                <a:gridCol w="1763563">
                  <a:extLst>
                    <a:ext uri="{9D8B030D-6E8A-4147-A177-3AD203B41FA5}">
                      <a16:colId xmlns:a16="http://schemas.microsoft.com/office/drawing/2014/main" val="3802689735"/>
                    </a:ext>
                  </a:extLst>
                </a:gridCol>
              </a:tblGrid>
              <a:tr h="539536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DE" sz="1400" dirty="0"/>
                        <a:t>ays_to_departure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</a:t>
                      </a:r>
                      <a:r>
                        <a:rPr lang="en-DE" sz="1400" dirty="0"/>
                        <a:t>rip_duration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DE" sz="1400" dirty="0"/>
                        <a:t>istance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4010729671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Unit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days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days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kilometres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4140072989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Mean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53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14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3712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361593916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Std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73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22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1939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1235045656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Min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0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0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1007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4162347594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Max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649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365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9519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2941910623"/>
                  </a:ext>
                </a:extLst>
              </a:tr>
              <a:tr h="437623">
                <a:tc>
                  <a:txBody>
                    <a:bodyPr/>
                    <a:lstStyle/>
                    <a:p>
                      <a:r>
                        <a:rPr lang="en-DE" sz="1400" dirty="0"/>
                        <a:t>75%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70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14</a:t>
                      </a:r>
                    </a:p>
                  </a:txBody>
                  <a:tcPr marL="107907" marR="107907" marT="53954" marB="53954" anchor="ctr"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5222</a:t>
                      </a:r>
                    </a:p>
                  </a:txBody>
                  <a:tcPr marL="107907" marR="107907" marT="53954" marB="53954" anchor="ctr"/>
                </a:tc>
                <a:extLst>
                  <a:ext uri="{0D108BD9-81ED-4DB2-BD59-A6C34878D82A}">
                    <a16:rowId xmlns:a16="http://schemas.microsoft.com/office/drawing/2014/main" val="20629989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331DD8-13BC-D446-A976-59F32CABA250}"/>
              </a:ext>
            </a:extLst>
          </p:cNvPr>
          <p:cNvSpPr txBox="1"/>
          <p:nvPr/>
        </p:nvSpPr>
        <p:spPr>
          <a:xfrm>
            <a:off x="5500776" y="6067127"/>
            <a:ext cx="119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Total rows: 93,129</a:t>
            </a:r>
          </a:p>
        </p:txBody>
      </p:sp>
    </p:spTree>
    <p:extLst>
      <p:ext uri="{BB962C8B-B14F-4D97-AF65-F5344CB8AC3E}">
        <p14:creationId xmlns:p14="http://schemas.microsoft.com/office/powerpoint/2010/main" val="413410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D44-6358-1B44-B6F3-1A522B1E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Boxplots (cleaned)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3820D-4F82-C343-AB3C-D65A3A47D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0498" y="3036498"/>
            <a:ext cx="3840769" cy="2703902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F6782CF-B7CE-0A44-834B-55C8D7C3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31946" y="3036498"/>
            <a:ext cx="3840769" cy="270390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BAB6720-750C-3F49-96DF-039CCB6F65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12427" y="3068434"/>
            <a:ext cx="3810043" cy="26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48B4-BAF1-2F49-B1D5-9F70697D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DB010-6AE0-0A4C-B9F6-01E0E9359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484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D650E5-5911-4740-9A8E-5C9978557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1722" y="2313433"/>
            <a:ext cx="4270248" cy="704087"/>
          </a:xfrm>
        </p:spPr>
        <p:txBody>
          <a:bodyPr/>
          <a:lstStyle/>
          <a:p>
            <a:r>
              <a:rPr lang="en-DE" dirty="0"/>
              <a:t>Top 5 Sources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C922726-DBBB-C841-999F-6E7AB7A1D7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1120941"/>
              </p:ext>
            </p:extLst>
          </p:nvPr>
        </p:nvGraphicFramePr>
        <p:xfrm>
          <a:off x="1420580" y="3143250"/>
          <a:ext cx="4432533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77">
                  <a:extLst>
                    <a:ext uri="{9D8B030D-6E8A-4147-A177-3AD203B41FA5}">
                      <a16:colId xmlns:a16="http://schemas.microsoft.com/office/drawing/2014/main" val="1739202914"/>
                    </a:ext>
                  </a:extLst>
                </a:gridCol>
                <a:gridCol w="1028339">
                  <a:extLst>
                    <a:ext uri="{9D8B030D-6E8A-4147-A177-3AD203B41FA5}">
                      <a16:colId xmlns:a16="http://schemas.microsoft.com/office/drawing/2014/main" val="205281272"/>
                    </a:ext>
                  </a:extLst>
                </a:gridCol>
                <a:gridCol w="1028339">
                  <a:extLst>
                    <a:ext uri="{9D8B030D-6E8A-4147-A177-3AD203B41FA5}">
                      <a16:colId xmlns:a16="http://schemas.microsoft.com/office/drawing/2014/main" val="2041980740"/>
                    </a:ext>
                  </a:extLst>
                </a:gridCol>
                <a:gridCol w="1028339">
                  <a:extLst>
                    <a:ext uri="{9D8B030D-6E8A-4147-A177-3AD203B41FA5}">
                      <a16:colId xmlns:a16="http://schemas.microsoft.com/office/drawing/2014/main" val="428874634"/>
                    </a:ext>
                  </a:extLst>
                </a:gridCol>
                <a:gridCol w="1028339">
                  <a:extLst>
                    <a:ext uri="{9D8B030D-6E8A-4147-A177-3AD203B41FA5}">
                      <a16:colId xmlns:a16="http://schemas.microsoft.com/office/drawing/2014/main" val="170312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DE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City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Country 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City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Country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98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1.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Saudia Arabia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Dubai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Saudia Arabia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8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2.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Riyadh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United Arab Emirates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Riyadh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United Arab Emirates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01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3.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Jeddah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Germany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Jeddah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Germany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4.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Dammam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United Kingdom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Dammam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United Kingdom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14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5.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Abu Dhabi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France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Abu Dhabi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France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0047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2B1CC47-7767-354E-85B1-4B5004F432B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36724548"/>
              </p:ext>
            </p:extLst>
          </p:nvPr>
        </p:nvGraphicFramePr>
        <p:xfrm>
          <a:off x="6338888" y="3143249"/>
          <a:ext cx="4252912" cy="2880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52912">
                  <a:extLst>
                    <a:ext uri="{9D8B030D-6E8A-4147-A177-3AD203B41FA5}">
                      <a16:colId xmlns:a16="http://schemas.microsoft.com/office/drawing/2014/main" val="2048233732"/>
                    </a:ext>
                  </a:extLst>
                </a:gridCol>
              </a:tblGrid>
              <a:tr h="576072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1. Istanbul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714696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2. Cairo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123994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3. Abu Dhabi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466353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4. Antalya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106945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5. Hurghada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146621"/>
                  </a:ext>
                </a:extLst>
              </a:tr>
            </a:tbl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AACC7A-195E-CA45-BA0F-31BF89708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Top 5 Searched Destinations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C5AFC3F-0C91-5F4F-A69A-FB8FCEFE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6646233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406</TotalTime>
  <Words>677</Words>
  <Application>Microsoft Macintosh PowerPoint</Application>
  <PresentationFormat>Widescreen</PresentationFormat>
  <Paragraphs>255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Parcel</vt:lpstr>
      <vt:lpstr>Technical Exercise</vt:lpstr>
      <vt:lpstr>Data Quality</vt:lpstr>
      <vt:lpstr>Overview</vt:lpstr>
      <vt:lpstr>Description (raw)</vt:lpstr>
      <vt:lpstr>Boxplots (raw)</vt:lpstr>
      <vt:lpstr>Description (cleaned)</vt:lpstr>
      <vt:lpstr>Boxplots (cleaned)</vt:lpstr>
      <vt:lpstr>Trends</vt:lpstr>
      <vt:lpstr>Total</vt:lpstr>
      <vt:lpstr>Top Sources and Destinations By Month</vt:lpstr>
      <vt:lpstr>Top Sources and Destinations By Month Phase</vt:lpstr>
      <vt:lpstr>Top Sources and Destinations By Weekday</vt:lpstr>
      <vt:lpstr>Numeric Metrics By Month (Average)</vt:lpstr>
      <vt:lpstr>Numeric Metrics By Month phase (Average)</vt:lpstr>
      <vt:lpstr>Numeric Metrics By Weekday (Average)</vt:lpstr>
      <vt:lpstr>Correlations</vt:lpstr>
      <vt:lpstr>Overview</vt:lpstr>
      <vt:lpstr>Normally Distributed?</vt:lpstr>
      <vt:lpstr>Spearman Correlation</vt:lpstr>
      <vt:lpstr>Further ideas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Exercise</dc:title>
  <dc:creator>Marcos Daniels</dc:creator>
  <cp:lastModifiedBy>Marcos Daniels</cp:lastModifiedBy>
  <cp:revision>19</cp:revision>
  <dcterms:created xsi:type="dcterms:W3CDTF">2021-11-03T09:05:07Z</dcterms:created>
  <dcterms:modified xsi:type="dcterms:W3CDTF">2021-11-03T15:51:52Z</dcterms:modified>
</cp:coreProperties>
</file>