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0">
          <p15:clr>
            <a:srgbClr val="A4A3A4"/>
          </p15:clr>
        </p15:guide>
        <p15:guide id="2" pos="73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jR7SV4v2TX4so1x7+K+Lor8WzU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/>
        <p:guide pos="7392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ID=d924773e-9a16-4d6d-9803-8cb819e99682</a:t>
            </a:r>
            <a:br>
              <a:rPr lang="pt-BR"/>
            </a:br>
            <a:r>
              <a:rPr lang="pt-BR"/>
              <a:t>Recipe=text_billboard</a:t>
            </a:r>
            <a:br>
              <a:rPr lang="pt-BR"/>
            </a:br>
            <a:r>
              <a:rPr lang="pt-BR"/>
              <a:t>Type=TextOnly</a:t>
            </a:r>
            <a:br>
              <a:rPr lang="pt-BR"/>
            </a:br>
            <a:r>
              <a:rPr lang="pt-BR"/>
              <a:t>Variant=0</a:t>
            </a:r>
            <a:br>
              <a:rPr lang="pt-BR"/>
            </a:br>
            <a:r>
              <a:rPr lang="pt-BR"/>
              <a:t>FamilyID=AccentBoxWalbaum_Zero</a:t>
            </a:r>
            <a:endParaRPr/>
          </a:p>
        </p:txBody>
      </p:sp>
      <p:sp>
        <p:nvSpPr>
          <p:cNvPr id="161" name="Google Shape;1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1528762" y="1473243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3 imagens">
  <p:cSld name="Título e Conteúdo com 3 image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/>
          <p:nvPr/>
        </p:nvSpPr>
        <p:spPr>
          <a:xfrm>
            <a:off x="409575" y="633619"/>
            <a:ext cx="492741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5"/>
          <p:cNvSpPr txBox="1"/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841248" y="2359152"/>
            <a:ext cx="405993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5"/>
          <p:cNvSpPr/>
          <p:nvPr>
            <p:ph idx="2" type="pic"/>
          </p:nvPr>
        </p:nvSpPr>
        <p:spPr>
          <a:xfrm>
            <a:off x="8961120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5"/>
          <p:cNvSpPr/>
          <p:nvPr>
            <p:ph idx="3" type="pic"/>
          </p:nvPr>
        </p:nvSpPr>
        <p:spPr>
          <a:xfrm>
            <a:off x="5843016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5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5"/>
          <p:cNvSpPr/>
          <p:nvPr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5"/>
          <p:cNvSpPr/>
          <p:nvPr>
            <p:ph idx="4" type="pic"/>
          </p:nvPr>
        </p:nvSpPr>
        <p:spPr>
          <a:xfrm>
            <a:off x="5843016" y="3108960"/>
            <a:ext cx="5989320" cy="305409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5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4 imagens">
  <p:cSld name="Título e Conteúdo com 4 image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/>
          <p:nvPr/>
        </p:nvSpPr>
        <p:spPr>
          <a:xfrm>
            <a:off x="7324344" y="630936"/>
            <a:ext cx="4517136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6"/>
          <p:cNvSpPr txBox="1"/>
          <p:nvPr>
            <p:ph type="title"/>
          </p:nvPr>
        </p:nvSpPr>
        <p:spPr>
          <a:xfrm>
            <a:off x="7772400" y="978408"/>
            <a:ext cx="3721608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/>
          <p:nvPr>
            <p:ph idx="2" type="pic"/>
          </p:nvPr>
        </p:nvSpPr>
        <p:spPr>
          <a:xfrm>
            <a:off x="3767328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6"/>
          <p:cNvSpPr/>
          <p:nvPr>
            <p:ph idx="3" type="pic"/>
          </p:nvPr>
        </p:nvSpPr>
        <p:spPr>
          <a:xfrm>
            <a:off x="411480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6"/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6"/>
          <p:cNvSpPr/>
          <p:nvPr>
            <p:ph idx="4" type="pic"/>
          </p:nvPr>
        </p:nvSpPr>
        <p:spPr>
          <a:xfrm>
            <a:off x="411480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6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36"/>
          <p:cNvSpPr/>
          <p:nvPr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6"/>
          <p:cNvSpPr/>
          <p:nvPr>
            <p:ph idx="5" type="pic"/>
          </p:nvPr>
        </p:nvSpPr>
        <p:spPr>
          <a:xfrm>
            <a:off x="3767328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7772400" y="3099816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6" type="body"/>
          </p:nvPr>
        </p:nvSpPr>
        <p:spPr>
          <a:xfrm>
            <a:off x="7772400" y="4215384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7" type="body"/>
          </p:nvPr>
        </p:nvSpPr>
        <p:spPr>
          <a:xfrm>
            <a:off x="7772400" y="5321808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6"/>
          <p:cNvSpPr/>
          <p:nvPr>
            <p:ph idx="8" type="pic"/>
          </p:nvPr>
        </p:nvSpPr>
        <p:spPr>
          <a:xfrm>
            <a:off x="7772400" y="253288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36"/>
          <p:cNvSpPr/>
          <p:nvPr>
            <p:ph idx="9" type="pic"/>
          </p:nvPr>
        </p:nvSpPr>
        <p:spPr>
          <a:xfrm>
            <a:off x="7772400" y="363016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6"/>
          <p:cNvSpPr/>
          <p:nvPr>
            <p:ph idx="13" type="pic"/>
          </p:nvPr>
        </p:nvSpPr>
        <p:spPr>
          <a:xfrm>
            <a:off x="7772400" y="4754880"/>
            <a:ext cx="457200" cy="4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7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9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9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39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39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imagens">
  <p:cSld name="Título e Conteúdo com image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0416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27"/>
          <p:cNvSpPr/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7"/>
          <p:cNvSpPr/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7"/>
          <p:cNvSpPr/>
          <p:nvPr>
            <p:ph idx="2" type="pic"/>
          </p:nvPr>
        </p:nvSpPr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8"/>
          <p:cNvSpPr txBox="1"/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613648" y="1938528"/>
            <a:ext cx="2688336" cy="2990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8"/>
          <p:cNvSpPr/>
          <p:nvPr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8"/>
          <p:cNvSpPr/>
          <p:nvPr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2 imagens">
  <p:cSld name="Título e Conteúdo com 2 image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5605272" y="6356350"/>
            <a:ext cx="1280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29"/>
          <p:cNvSpPr/>
          <p:nvPr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9"/>
          <p:cNvSpPr/>
          <p:nvPr>
            <p:ph idx="2" type="pic"/>
          </p:nvPr>
        </p:nvSpPr>
        <p:spPr>
          <a:xfrm>
            <a:off x="7680960" y="4352544"/>
            <a:ext cx="4507992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9"/>
          <p:cNvSpPr/>
          <p:nvPr>
            <p:ph idx="3" type="pic"/>
          </p:nvPr>
        </p:nvSpPr>
        <p:spPr>
          <a:xfrm>
            <a:off x="7680960" y="0"/>
            <a:ext cx="4507992" cy="4123944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9"/>
          <p:cNvSpPr/>
          <p:nvPr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110185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1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">
  <p:cSld name="Equip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2"/>
          <p:cNvSpPr/>
          <p:nvPr>
            <p:ph idx="2" type="pic"/>
          </p:nvPr>
        </p:nvSpPr>
        <p:spPr>
          <a:xfrm>
            <a:off x="542239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2"/>
          <p:cNvSpPr/>
          <p:nvPr>
            <p:ph idx="3" type="pic"/>
          </p:nvPr>
        </p:nvSpPr>
        <p:spPr>
          <a:xfrm>
            <a:off x="57607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2"/>
          <p:cNvSpPr/>
          <p:nvPr>
            <p:ph idx="4" type="pic"/>
          </p:nvPr>
        </p:nvSpPr>
        <p:spPr>
          <a:xfrm>
            <a:off x="784555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/>
          <p:nvPr>
            <p:ph idx="5" type="pic"/>
          </p:nvPr>
        </p:nvSpPr>
        <p:spPr>
          <a:xfrm>
            <a:off x="299923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2"/>
          <p:cNvSpPr/>
          <p:nvPr>
            <p:ph idx="6" type="pic"/>
          </p:nvPr>
        </p:nvSpPr>
        <p:spPr>
          <a:xfrm>
            <a:off x="1026871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543153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7" type="body"/>
          </p:nvPr>
        </p:nvSpPr>
        <p:spPr>
          <a:xfrm>
            <a:off x="784555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8" type="body"/>
          </p:nvPr>
        </p:nvSpPr>
        <p:spPr>
          <a:xfrm>
            <a:off x="1026871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9" type="body"/>
          </p:nvPr>
        </p:nvSpPr>
        <p:spPr>
          <a:xfrm>
            <a:off x="594360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3" type="body"/>
          </p:nvPr>
        </p:nvSpPr>
        <p:spPr>
          <a:xfrm>
            <a:off x="300837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33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33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comparação 3">
  <p:cSld name="Coluna de comparação 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" type="body"/>
          </p:nvPr>
        </p:nvSpPr>
        <p:spPr>
          <a:xfrm>
            <a:off x="57607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34"/>
          <p:cNvSpPr txBox="1"/>
          <p:nvPr>
            <p:ph idx="2" type="body"/>
          </p:nvPr>
        </p:nvSpPr>
        <p:spPr>
          <a:xfrm>
            <a:off x="576072" y="3203688"/>
            <a:ext cx="329184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3" type="body"/>
          </p:nvPr>
        </p:nvSpPr>
        <p:spPr>
          <a:xfrm>
            <a:off x="450799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34"/>
          <p:cNvSpPr txBox="1"/>
          <p:nvPr>
            <p:ph idx="4" type="body"/>
          </p:nvPr>
        </p:nvSpPr>
        <p:spPr>
          <a:xfrm>
            <a:off x="450799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34"/>
          <p:cNvSpPr txBox="1"/>
          <p:nvPr>
            <p:ph idx="5" type="body"/>
          </p:nvPr>
        </p:nvSpPr>
        <p:spPr>
          <a:xfrm>
            <a:off x="843991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34"/>
          <p:cNvSpPr txBox="1"/>
          <p:nvPr>
            <p:ph idx="6" type="body"/>
          </p:nvPr>
        </p:nvSpPr>
        <p:spPr>
          <a:xfrm>
            <a:off x="843991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</a:pPr>
            <a:r>
              <a:rPr lang="pt-BR"/>
              <a:t>Lógica</a:t>
            </a:r>
            <a:endParaRPr/>
          </a:p>
        </p:txBody>
      </p:sp>
      <p:sp>
        <p:nvSpPr>
          <p:cNvPr id="164" name="Google Shape;164;p1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/>
              <a:t>Introdução a Lógica de Programação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612647" y="1078992"/>
            <a:ext cx="6962611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Comandos de entrada</a:t>
            </a:r>
            <a:endParaRPr/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Exemplo sem interação: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algoritmo "MeuNome"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   nome: caractere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   nome &lt;- (“Vini”)</a:t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   Escreva(“Muito prazer, “, nome)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fimalgoritmo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type="title"/>
          </p:nvPr>
        </p:nvSpPr>
        <p:spPr>
          <a:xfrm>
            <a:off x="634897" y="677842"/>
            <a:ext cx="69627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Comandos de entrada</a:t>
            </a:r>
            <a:endParaRPr/>
          </a:p>
        </p:txBody>
      </p:sp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634898" y="2954698"/>
            <a:ext cx="10922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Exemplo com interação: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algoritmo "MeuNome"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nome: caractere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Escreval ("Digite seu nome: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 (nome)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 ("Muito prazer ", nome)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fimalgoritmo</a:t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634897" y="5780194"/>
            <a:ext cx="550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*Obs: nesse caso não é necessário usar "Escreval".</a:t>
            </a:r>
            <a:endParaRPr i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612647" y="1078992"/>
            <a:ext cx="1021487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Praticando Comandos de Entrada</a:t>
            </a:r>
            <a:endParaRPr/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Agora tente o seguinte: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Faça um algoritmo que solicite 2 números quaisquer para o usuário e mostre a soma desses números.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title"/>
          </p:nvPr>
        </p:nvSpPr>
        <p:spPr>
          <a:xfrm>
            <a:off x="612647" y="1078992"/>
            <a:ext cx="1021487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Praticando Comandos de Entrada</a:t>
            </a:r>
            <a:endParaRPr/>
          </a:p>
        </p:txBody>
      </p:sp>
      <p:sp>
        <p:nvSpPr>
          <p:cNvPr id="256" name="Google Shape;256;p13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 1: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algoritmo "soma2numeros"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n1, n2: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primeiro numero da soma: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 (n1)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segundo numero da soma: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 (n2)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Escreval ("O primeiro numero é ", n1," e o segundo numero é ", 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 ("A soma entre os numeros digitados é: ",n1+n2)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fimalgoritmo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type="title"/>
          </p:nvPr>
        </p:nvSpPr>
        <p:spPr>
          <a:xfrm>
            <a:off x="612647" y="1078992"/>
            <a:ext cx="1021487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Praticando Comandos de Entrada</a:t>
            </a:r>
            <a:endParaRPr/>
          </a:p>
        </p:txBody>
      </p:sp>
      <p:sp>
        <p:nvSpPr>
          <p:cNvPr id="263" name="Google Shape;263;p14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Ex2: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algoritmo "soma2numeros"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n1, n2, S: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primeiro numero da soma: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 (n1)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segundo numero da soma: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 (n2)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S &lt;- n1 + n2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Escreval ("O primeiro numero é ", n1," e o segundo numero é ", 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 ("A soma entre os numeros digitados é: ",S)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fimalgoritmo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612647" y="1078992"/>
            <a:ext cx="7474339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Operadores Aritméticos</a:t>
            </a:r>
            <a:endParaRPr/>
          </a:p>
        </p:txBody>
      </p:sp>
      <p:sp>
        <p:nvSpPr>
          <p:cNvPr id="270" name="Google Shape;270;p15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Assuma		A = 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Assuma		B =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--------------------------------------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+ Adição			A + B = 7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- Subtração		A - B = 3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* Multiplicação	A * B = 10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/ Divisão			A / B = 2.5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\ Divisão Inteira	A \ B =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^ Exponenciação	A ^ B = 25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% Módulo		A % B =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586172" y="400842"/>
            <a:ext cx="72393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774396" y="3512333"/>
            <a:ext cx="10922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() Parênteses	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^  Exponenciação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* Multiplicação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/ Divisão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+ Adição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- </a:t>
            </a:r>
            <a:r>
              <a:rPr lang="pt-BR"/>
              <a:t>Subtração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/>
          <p:nvPr>
            <p:ph type="title"/>
          </p:nvPr>
        </p:nvSpPr>
        <p:spPr>
          <a:xfrm>
            <a:off x="612647" y="1078992"/>
            <a:ext cx="7239447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3 + 2 / 2 = 3 + 1 = 4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(3 + 2) / 2 = 5 / 2 = 2.5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612647" y="1078992"/>
            <a:ext cx="7239447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291" name="Google Shape;291;p18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algoritmo "media"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n1, n2: inteiro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M: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primeiro numero da soma: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 (n1)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segundo numero da soma: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 (n2)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M &lt;- (n1 + n2) /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Escreval ("O primeiro numero é ", n1," e o segundo numero é ", n2)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 ("A media entre os numeros digitados é: ",M)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fimalgoritmo</a:t>
            </a:r>
            <a:endParaRPr i="1"/>
          </a:p>
        </p:txBody>
      </p:sp>
      <p:sp>
        <p:nvSpPr>
          <p:cNvPr id="292" name="Google Shape;292;p18"/>
          <p:cNvSpPr txBox="1"/>
          <p:nvPr/>
        </p:nvSpPr>
        <p:spPr>
          <a:xfrm>
            <a:off x="612647" y="2986516"/>
            <a:ext cx="18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 no algoritmo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612647" y="1078992"/>
            <a:ext cx="7239447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299" name="Google Shape;299;p19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Tente remover os parênteses onde M recebe a media: M &lt;- n1 + n2 / 2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logo, o resultado será calculado de forma INCORRETA como: n2/2 + n1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Agenda</a:t>
            </a:r>
            <a:endParaRPr/>
          </a:p>
        </p:txBody>
      </p:sp>
      <p:pic>
        <p:nvPicPr>
          <p:cNvPr descr="gesto de mão de trabalho em equipe" id="171" name="Google Shape;171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" r="15" t="0"/>
          <a:stretch/>
        </p:blipFill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Variáveis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Tipos Primitivos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Utilizando variáveis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Comandos de entrada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Praticando comandos de entrada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Operadores aritméticos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Ordem de precedência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type="title"/>
          </p:nvPr>
        </p:nvSpPr>
        <p:spPr>
          <a:xfrm>
            <a:off x="612647" y="1078992"/>
            <a:ext cx="7239447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306" name="Google Shape;306;p20"/>
          <p:cNvSpPr txBox="1"/>
          <p:nvPr>
            <p:ph idx="1" type="body"/>
          </p:nvPr>
        </p:nvSpPr>
        <p:spPr>
          <a:xfrm>
            <a:off x="612648" y="3355848"/>
            <a:ext cx="10922214" cy="863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Crie um algoritmo para calcular a fórmula de Bhaskara da seguinte equação: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446" y="4435520"/>
            <a:ext cx="34290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4">
            <a:alphaModFix/>
          </a:blip>
          <a:srcRect b="60035" l="215" r="79655" t="-180"/>
          <a:stretch/>
        </p:blipFill>
        <p:spPr>
          <a:xfrm>
            <a:off x="949225" y="4003708"/>
            <a:ext cx="223200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0"/>
          <p:cNvSpPr/>
          <p:nvPr/>
        </p:nvSpPr>
        <p:spPr>
          <a:xfrm>
            <a:off x="839755" y="3928188"/>
            <a:ext cx="2528596" cy="690465"/>
          </a:xfrm>
          <a:prstGeom prst="rect">
            <a:avLst/>
          </a:prstGeom>
          <a:noFill/>
          <a:ln cap="flat" cmpd="sng" w="254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612647" y="1078992"/>
            <a:ext cx="7239447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316" name="Google Shape;316;p21"/>
          <p:cNvSpPr txBox="1"/>
          <p:nvPr>
            <p:ph idx="1" type="body"/>
          </p:nvPr>
        </p:nvSpPr>
        <p:spPr>
          <a:xfrm>
            <a:off x="612648" y="3355848"/>
            <a:ext cx="10922214" cy="106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Crie um algoritmo para calcular a fórmula de Bhaskara.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pt-BR"/>
              <a:t>x = (-b ± √(b² – 4ac)) / (2a)</a:t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612647" y="1078992"/>
            <a:ext cx="72393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612648" y="3355848"/>
            <a:ext cx="109221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Crie um algoritmo para calcular a fórmula de Bhaskara.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324" name="Google Shape;3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792" y="3825380"/>
            <a:ext cx="5767926" cy="303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612647" y="1078992"/>
            <a:ext cx="7239447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612648" y="3100251"/>
            <a:ext cx="10922214" cy="3483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x1=(-b+(RaizQ(B2-4ac)))/2a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pt-BR"/>
              <a:t>x2=(-b-(RaizQ(B2-4ac)))/2a</a:t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type="title"/>
          </p:nvPr>
        </p:nvSpPr>
        <p:spPr>
          <a:xfrm>
            <a:off x="612647" y="1078992"/>
            <a:ext cx="7239447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338" name="Google Shape;338;p24"/>
          <p:cNvSpPr txBox="1"/>
          <p:nvPr>
            <p:ph idx="1" type="body"/>
          </p:nvPr>
        </p:nvSpPr>
        <p:spPr>
          <a:xfrm>
            <a:off x="612648" y="3100251"/>
            <a:ext cx="10922214" cy="3483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algoritmo "bhaskara"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a: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b: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c: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delta: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x1: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x2: real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balor de a: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Leia(a)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valor de b: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Leia(b)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Escreva("Digite o valor de c: 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Leia(c)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delta &lt;- (RaizQ((b^2) - 4*a*c))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x1 &lt;- ((-b + delta) / 2*a)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x2 &lt;- ((-b - delta) / 2*a)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Escreval("O resultado para x' e: ",x1)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Escreval("O resultado para x'' e: ",x2)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fimalgoritmo</a:t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79" name="Google Shape;179;p3"/>
          <p:cNvSpPr txBox="1"/>
          <p:nvPr>
            <p:ph idx="1" type="body"/>
          </p:nvPr>
        </p:nvSpPr>
        <p:spPr>
          <a:xfrm>
            <a:off x="8613648" y="1938528"/>
            <a:ext cx="2688336" cy="2990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Tipo: Categoria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Brinquedo: Boneca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Roupa: Casaco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Comida: Maçã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Sintaxe: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identificador (nome): tipo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Ex: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 msg: caractere</a:t>
            </a:r>
            <a:endParaRPr/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252" y="629173"/>
            <a:ext cx="4512699" cy="294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5091" y="3573709"/>
            <a:ext cx="4513860" cy="253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Identificadores (nome da variável)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1 - Deve começar com uma letra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2 - Os próximos podem ser letras ou números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3 - Não pode utilizar nenhum símbolo, exceto _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4 - Não pode conter espaços em branco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5 - Não pode conter letras com acentos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6 - Não pode ser uma palavra reservada</a:t>
            </a:r>
            <a:endParaRPr/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252" y="629173"/>
            <a:ext cx="4512699" cy="294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5091" y="3573709"/>
            <a:ext cx="4513860" cy="253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204" name="Google Shape;204;p6"/>
          <p:cNvSpPr txBox="1"/>
          <p:nvPr>
            <p:ph idx="1" type="body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Exemplos: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 = Nota1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trike="sngStrike"/>
              <a:t>x = Média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trike="sngStrike"/>
              <a:t>x = Salário Bruto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trike="sngStrike"/>
              <a:t>x = 5codigo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trike="sngStrike"/>
              <a:t>x = Algoritmo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v = Inicio_Algoritmo</a:t>
            </a:r>
            <a:endParaRPr/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252" y="629173"/>
            <a:ext cx="4512699" cy="294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5091" y="3573709"/>
            <a:ext cx="4513860" cy="253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Variáveis e seus Tipos Primitivos</a:t>
            </a:r>
            <a:endParaRPr/>
          </a:p>
        </p:txBody>
      </p:sp>
      <p:sp>
        <p:nvSpPr>
          <p:cNvPr id="213" name="Google Shape;213;p7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Inteiro Ex:</a:t>
            </a:r>
            <a:r>
              <a:rPr lang="pt-BR"/>
              <a:t> 1   3   -5   205   0   45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Real EX: 0.5   3.1415   10.5   -1.5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Caractere Ex: "Paulo"   "Casa Branca"   "123"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Lógico Ex: Verdadeiro    Falso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Variáveis e seus Tipos Primitivos</a:t>
            </a:r>
            <a:endParaRPr/>
          </a:p>
        </p:txBody>
      </p:sp>
      <p:sp>
        <p:nvSpPr>
          <p:cNvPr id="220" name="Google Shape;220;p8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Tente utilizar uma variável: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algoritmo "primeiro"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var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msg: caractere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inicio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msg &lt;- ("Ola, Mundo!")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   Escreval("msg")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pt-BR"/>
              <a:t>fimalgoritmo</a:t>
            </a:r>
            <a:endParaRPr i="1"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Observe o que mostra na saída de execução do seu algoritmo.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title"/>
          </p:nvPr>
        </p:nvSpPr>
        <p:spPr>
          <a:xfrm>
            <a:off x="612647" y="1078992"/>
            <a:ext cx="6962611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Comandos de entrada</a:t>
            </a:r>
            <a:endParaRPr/>
          </a:p>
        </p:txBody>
      </p:sp>
      <p:sp>
        <p:nvSpPr>
          <p:cNvPr id="227" name="Google Shape;227;p9"/>
          <p:cNvSpPr txBox="1"/>
          <p:nvPr>
            <p:ph idx="1" type="body"/>
          </p:nvPr>
        </p:nvSpPr>
        <p:spPr>
          <a:xfrm>
            <a:off x="612648" y="3355848"/>
            <a:ext cx="1092221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Solicitam alguma entrada para o usuário.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Podem ser atribuídos com Interação ou Sem Interação.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2023-06-14T14:21:01Z</dcterms:created>
  <dc:creator>Vinícius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