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Quattrocento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0">
          <p15:clr>
            <a:srgbClr val="A4A3A4"/>
          </p15:clr>
        </p15:guide>
        <p15:guide id="2" pos="73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x1uqpzTpurEMqsAOc9DFd6aHU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/>
        <p:guide pos="7392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ID=d924773e-9a16-4d6d-9803-8cb819e99682</a:t>
            </a:r>
            <a:br>
              <a:rPr lang="pt-BR"/>
            </a:br>
            <a:r>
              <a:rPr lang="pt-BR"/>
              <a:t>Recipe=text_billboard</a:t>
            </a:r>
            <a:br>
              <a:rPr lang="pt-BR"/>
            </a:br>
            <a:r>
              <a:rPr lang="pt-BR"/>
              <a:t>Type=TextOnly</a:t>
            </a:r>
            <a:br>
              <a:rPr lang="pt-BR"/>
            </a:br>
            <a:r>
              <a:rPr lang="pt-BR"/>
              <a:t>Variant=0</a:t>
            </a:r>
            <a:br>
              <a:rPr lang="pt-BR"/>
            </a:br>
            <a:r>
              <a:rPr lang="pt-BR"/>
              <a:t>FamilyID=AccentBoxWalbaum_Zero</a:t>
            </a:r>
            <a:endParaRPr/>
          </a:p>
        </p:txBody>
      </p:sp>
      <p:sp>
        <p:nvSpPr>
          <p:cNvPr id="161" name="Google Shape;1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1528762" y="1473243"/>
            <a:ext cx="9144000" cy="30074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8"/>
          <p:cNvSpPr txBox="1"/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subTitle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3 imagens">
  <p:cSld name="Título e Conteúdo com 3 image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/>
          <p:nvPr/>
        </p:nvSpPr>
        <p:spPr>
          <a:xfrm>
            <a:off x="409575" y="633619"/>
            <a:ext cx="4927413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7"/>
          <p:cNvSpPr txBox="1"/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841248" y="2359152"/>
            <a:ext cx="405993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7"/>
          <p:cNvSpPr/>
          <p:nvPr>
            <p:ph idx="2" type="pic"/>
          </p:nvPr>
        </p:nvSpPr>
        <p:spPr>
          <a:xfrm>
            <a:off x="8961120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7"/>
          <p:cNvSpPr/>
          <p:nvPr>
            <p:ph idx="3" type="pic"/>
          </p:nvPr>
        </p:nvSpPr>
        <p:spPr>
          <a:xfrm>
            <a:off x="5843016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7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7"/>
          <p:cNvSpPr/>
          <p:nvPr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7"/>
          <p:cNvSpPr/>
          <p:nvPr>
            <p:ph idx="4" type="pic"/>
          </p:nvPr>
        </p:nvSpPr>
        <p:spPr>
          <a:xfrm>
            <a:off x="5843016" y="3108960"/>
            <a:ext cx="5989320" cy="305409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7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4 imagens">
  <p:cSld name="Título e Conteúdo com 4 image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/>
          <p:nvPr/>
        </p:nvSpPr>
        <p:spPr>
          <a:xfrm>
            <a:off x="7324344" y="630936"/>
            <a:ext cx="4517136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8"/>
          <p:cNvSpPr txBox="1"/>
          <p:nvPr>
            <p:ph type="title"/>
          </p:nvPr>
        </p:nvSpPr>
        <p:spPr>
          <a:xfrm>
            <a:off x="7772400" y="978408"/>
            <a:ext cx="3721608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/>
          <p:nvPr>
            <p:ph idx="2" type="pic"/>
          </p:nvPr>
        </p:nvSpPr>
        <p:spPr>
          <a:xfrm>
            <a:off x="3767328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38"/>
          <p:cNvSpPr/>
          <p:nvPr>
            <p:ph idx="3" type="pic"/>
          </p:nvPr>
        </p:nvSpPr>
        <p:spPr>
          <a:xfrm>
            <a:off x="411480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8"/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8"/>
          <p:cNvSpPr/>
          <p:nvPr>
            <p:ph idx="4" type="pic"/>
          </p:nvPr>
        </p:nvSpPr>
        <p:spPr>
          <a:xfrm>
            <a:off x="411480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8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38"/>
          <p:cNvSpPr/>
          <p:nvPr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8"/>
          <p:cNvSpPr/>
          <p:nvPr>
            <p:ph idx="5" type="pic"/>
          </p:nvPr>
        </p:nvSpPr>
        <p:spPr>
          <a:xfrm>
            <a:off x="3767328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8"/>
          <p:cNvSpPr txBox="1"/>
          <p:nvPr>
            <p:ph idx="1" type="body"/>
          </p:nvPr>
        </p:nvSpPr>
        <p:spPr>
          <a:xfrm>
            <a:off x="7772400" y="3099816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6" type="body"/>
          </p:nvPr>
        </p:nvSpPr>
        <p:spPr>
          <a:xfrm>
            <a:off x="7772400" y="4215384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7" type="body"/>
          </p:nvPr>
        </p:nvSpPr>
        <p:spPr>
          <a:xfrm>
            <a:off x="7772400" y="5321808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8"/>
          <p:cNvSpPr/>
          <p:nvPr>
            <p:ph idx="8" type="pic"/>
          </p:nvPr>
        </p:nvSpPr>
        <p:spPr>
          <a:xfrm>
            <a:off x="7772400" y="253288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38"/>
          <p:cNvSpPr/>
          <p:nvPr>
            <p:ph idx="9" type="pic"/>
          </p:nvPr>
        </p:nvSpPr>
        <p:spPr>
          <a:xfrm>
            <a:off x="7772400" y="363016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8"/>
          <p:cNvSpPr/>
          <p:nvPr>
            <p:ph idx="13" type="pic"/>
          </p:nvPr>
        </p:nvSpPr>
        <p:spPr>
          <a:xfrm>
            <a:off x="7772400" y="4754880"/>
            <a:ext cx="457200" cy="4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9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9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1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41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41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2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42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42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imagens">
  <p:cSld name="Título e Conteúdo com image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5084064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5084064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1" type="ftr"/>
          </p:nvPr>
        </p:nvSpPr>
        <p:spPr>
          <a:xfrm>
            <a:off x="40416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29"/>
          <p:cNvSpPr/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9"/>
          <p:cNvSpPr/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9"/>
          <p:cNvSpPr/>
          <p:nvPr>
            <p:ph idx="2" type="pic"/>
          </p:nvPr>
        </p:nvSpPr>
        <p:spPr>
          <a:xfrm>
            <a:off x="457200" y="603504"/>
            <a:ext cx="4050792" cy="5577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2 imagens">
  <p:cSld name="Título e Conteúdo com 2 image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612648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5605272" y="6356350"/>
            <a:ext cx="1280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30"/>
          <p:cNvSpPr/>
          <p:nvPr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0"/>
          <p:cNvSpPr/>
          <p:nvPr>
            <p:ph idx="2" type="pic"/>
          </p:nvPr>
        </p:nvSpPr>
        <p:spPr>
          <a:xfrm>
            <a:off x="7680960" y="4352544"/>
            <a:ext cx="4507992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0"/>
          <p:cNvSpPr/>
          <p:nvPr>
            <p:ph idx="3" type="pic"/>
          </p:nvPr>
        </p:nvSpPr>
        <p:spPr>
          <a:xfrm>
            <a:off x="7680960" y="0"/>
            <a:ext cx="4507992" cy="4123944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0"/>
          <p:cNvSpPr/>
          <p:nvPr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1"/>
          <p:cNvSpPr txBox="1"/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8613648" y="1938528"/>
            <a:ext cx="2688336" cy="2990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1"/>
          <p:cNvSpPr/>
          <p:nvPr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1"/>
          <p:cNvSpPr/>
          <p:nvPr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110185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3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">
  <p:cSld name="Equip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4"/>
          <p:cNvSpPr/>
          <p:nvPr>
            <p:ph idx="2" type="pic"/>
          </p:nvPr>
        </p:nvSpPr>
        <p:spPr>
          <a:xfrm>
            <a:off x="542239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4"/>
          <p:cNvSpPr/>
          <p:nvPr>
            <p:ph idx="3" type="pic"/>
          </p:nvPr>
        </p:nvSpPr>
        <p:spPr>
          <a:xfrm>
            <a:off x="57607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4"/>
          <p:cNvSpPr/>
          <p:nvPr>
            <p:ph idx="4" type="pic"/>
          </p:nvPr>
        </p:nvSpPr>
        <p:spPr>
          <a:xfrm>
            <a:off x="784555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/>
          <p:nvPr>
            <p:ph idx="5" type="pic"/>
          </p:nvPr>
        </p:nvSpPr>
        <p:spPr>
          <a:xfrm>
            <a:off x="299923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4"/>
          <p:cNvSpPr/>
          <p:nvPr>
            <p:ph idx="6" type="pic"/>
          </p:nvPr>
        </p:nvSpPr>
        <p:spPr>
          <a:xfrm>
            <a:off x="1026871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543153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7" type="body"/>
          </p:nvPr>
        </p:nvSpPr>
        <p:spPr>
          <a:xfrm>
            <a:off x="784555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8" type="body"/>
          </p:nvPr>
        </p:nvSpPr>
        <p:spPr>
          <a:xfrm>
            <a:off x="1026871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9" type="body"/>
          </p:nvPr>
        </p:nvSpPr>
        <p:spPr>
          <a:xfrm>
            <a:off x="594360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3" type="body"/>
          </p:nvPr>
        </p:nvSpPr>
        <p:spPr>
          <a:xfrm>
            <a:off x="300837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35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35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comparação 3">
  <p:cSld name="Coluna de comparação 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>
            <a:off x="57607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36"/>
          <p:cNvSpPr txBox="1"/>
          <p:nvPr>
            <p:ph idx="2" type="body"/>
          </p:nvPr>
        </p:nvSpPr>
        <p:spPr>
          <a:xfrm>
            <a:off x="576072" y="3203688"/>
            <a:ext cx="329184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3" type="body"/>
          </p:nvPr>
        </p:nvSpPr>
        <p:spPr>
          <a:xfrm>
            <a:off x="450799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36"/>
          <p:cNvSpPr txBox="1"/>
          <p:nvPr>
            <p:ph idx="4" type="body"/>
          </p:nvPr>
        </p:nvSpPr>
        <p:spPr>
          <a:xfrm>
            <a:off x="450799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36"/>
          <p:cNvSpPr txBox="1"/>
          <p:nvPr>
            <p:ph idx="5" type="body"/>
          </p:nvPr>
        </p:nvSpPr>
        <p:spPr>
          <a:xfrm>
            <a:off x="843991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36"/>
          <p:cNvSpPr txBox="1"/>
          <p:nvPr>
            <p:ph idx="6" type="body"/>
          </p:nvPr>
        </p:nvSpPr>
        <p:spPr>
          <a:xfrm>
            <a:off x="843991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</a:pPr>
            <a:r>
              <a:rPr lang="pt-BR"/>
              <a:t>Lógica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/>
              <a:t>Introdução a Lógica de Programação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612648" y="1078992"/>
            <a:ext cx="73731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Relacionais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612647" y="3355848"/>
            <a:ext cx="10778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São usados para criar a relação entre variáveis ou expressões, permitem comparar variáveis ou expressões e gerar resultados lógicos como verdadeiro ou falso.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&gt; Maior que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&lt; Menor que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&gt;= Maior ou igual 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&lt;= Menor ou igual 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= Igual 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&lt;&gt; Diferente 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612648" y="1078992"/>
            <a:ext cx="73731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Relacionais</a:t>
            </a:r>
            <a:endParaRPr/>
          </a:p>
        </p:txBody>
      </p:sp>
      <p:sp>
        <p:nvSpPr>
          <p:cNvPr id="235" name="Google Shape;235;p11"/>
          <p:cNvSpPr txBox="1"/>
          <p:nvPr>
            <p:ph idx="1" type="body"/>
          </p:nvPr>
        </p:nvSpPr>
        <p:spPr>
          <a:xfrm>
            <a:off x="612648" y="3355848"/>
            <a:ext cx="33933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Ex1: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algoritmo "semnome"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A, B, C: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A &lt;- 2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B &lt;- 3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C &lt;- 5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 (A&gt;B)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fimalgoritimo</a:t>
            </a: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4589182" y="3355847"/>
            <a:ext cx="2704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Ex2: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algoritmo "semnome"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A, B, C: Inteiro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inicio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A &lt;- 2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B &lt;- 3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C &lt;- 5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Escreva (A=B)    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fimalgoritimo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612648" y="2986516"/>
            <a:ext cx="345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Comparando valores numéricos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7988636" y="3355848"/>
            <a:ext cx="29034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Ex3: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algoritmo "semnome"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A, B, C: Inteiro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inicio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A &lt;- 2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B &lt;- 3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C &lt;- 5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Escreva (A&lt;&gt;B)      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fimalgoritimo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type="title"/>
          </p:nvPr>
        </p:nvSpPr>
        <p:spPr>
          <a:xfrm>
            <a:off x="612648" y="1078992"/>
            <a:ext cx="73731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Relacionais</a:t>
            </a:r>
            <a:endParaRPr/>
          </a:p>
        </p:txBody>
      </p:sp>
      <p:sp>
        <p:nvSpPr>
          <p:cNvPr id="245" name="Google Shape;245;p12"/>
          <p:cNvSpPr txBox="1"/>
          <p:nvPr>
            <p:ph idx="1" type="body"/>
          </p:nvPr>
        </p:nvSpPr>
        <p:spPr>
          <a:xfrm>
            <a:off x="612647" y="3355847"/>
            <a:ext cx="3088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Ex4: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algoritmo "semnome"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A, B, C: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A &lt;- 2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B &lt;- 3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C &lt;- 5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Escreva (C&gt;5)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fimalgoritimo</a:t>
            </a:r>
            <a:endParaRPr/>
          </a:p>
        </p:txBody>
      </p:sp>
      <p:sp>
        <p:nvSpPr>
          <p:cNvPr id="246" name="Google Shape;246;p12"/>
          <p:cNvSpPr txBox="1"/>
          <p:nvPr/>
        </p:nvSpPr>
        <p:spPr>
          <a:xfrm>
            <a:off x="4519750" y="3355847"/>
            <a:ext cx="30885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Ex5: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algoritmo "semnome"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A, B, C: Inteiro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inicio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A &lt;- 2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B &lt;- 3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C &lt;- 5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Escreva (C&gt;=5)       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fimalgoritimo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571498" y="1029092"/>
            <a:ext cx="73731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Relacionais</a:t>
            </a:r>
            <a:endParaRPr/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571497" y="3305948"/>
            <a:ext cx="10778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Ex6: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algoritmo "semnome"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A, B, C: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A &lt;- 2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B &lt;- 3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C &lt;- 5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Escreva (C=A+B)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fimalgoritimo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>
            <p:ph type="title"/>
          </p:nvPr>
        </p:nvSpPr>
        <p:spPr>
          <a:xfrm>
            <a:off x="571498" y="1198792"/>
            <a:ext cx="73731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Relacionais</a:t>
            </a:r>
            <a:endParaRPr/>
          </a:p>
        </p:txBody>
      </p:sp>
      <p:sp>
        <p:nvSpPr>
          <p:cNvPr id="260" name="Google Shape;260;p14"/>
          <p:cNvSpPr txBox="1"/>
          <p:nvPr>
            <p:ph idx="1" type="body"/>
          </p:nvPr>
        </p:nvSpPr>
        <p:spPr>
          <a:xfrm>
            <a:off x="571498" y="3154648"/>
            <a:ext cx="30885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Ex7: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algoritmo "semnome"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A, B, C: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A &lt;- 2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B &lt;- 3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C &lt;- 5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 (C&gt;=B^A)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fimalgoritimo</a:t>
            </a:r>
            <a:endParaRPr/>
          </a:p>
        </p:txBody>
      </p:sp>
      <p:sp>
        <p:nvSpPr>
          <p:cNvPr id="261" name="Google Shape;261;p14"/>
          <p:cNvSpPr txBox="1"/>
          <p:nvPr/>
        </p:nvSpPr>
        <p:spPr>
          <a:xfrm>
            <a:off x="4258054" y="3154648"/>
            <a:ext cx="30885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Ex8: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algoritmo "semnome"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A, B, C: Inteiro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inicio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A &lt;- 2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B &lt;- 3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C &lt;- 5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Escreva (C&lt;=B^A)       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fimalgoritimo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7664629" y="3237380"/>
            <a:ext cx="30885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Ex9: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algoritmo "semnome"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var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A, B, C: Inteiro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inicio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A &lt;- 2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B &lt;- 3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C &lt;- 5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Escreva (1=C%2)        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fimalgoritimo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7664629" y="5754976"/>
            <a:ext cx="354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(% operador para obter o resto da divisão)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270" name="Google Shape;270;p15"/>
          <p:cNvSpPr txBox="1"/>
          <p:nvPr>
            <p:ph idx="1" type="body"/>
          </p:nvPr>
        </p:nvSpPr>
        <p:spPr>
          <a:xfrm>
            <a:off x="612647" y="3355848"/>
            <a:ext cx="10778163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Os operadores lógicos também retornam resultados lógicos como verdadeiro ou falso, mas não são utilizados para comparar expressões ou números, servem para comparar outros resultados lógicos.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277" name="Google Shape;277;p16"/>
          <p:cNvSpPr txBox="1"/>
          <p:nvPr>
            <p:ph idx="1" type="body"/>
          </p:nvPr>
        </p:nvSpPr>
        <p:spPr>
          <a:xfrm>
            <a:off x="612647" y="3355848"/>
            <a:ext cx="10778163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Operador E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	q	pEq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	V	 V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	F	 F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	V	 F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	F	 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612647" y="3355848"/>
            <a:ext cx="10778163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Operador OU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	q	pOUq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	V	 V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	F	 V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	V	 V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	F	 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291" name="Google Shape;291;p18"/>
          <p:cNvSpPr txBox="1"/>
          <p:nvPr>
            <p:ph idx="1" type="body"/>
          </p:nvPr>
        </p:nvSpPr>
        <p:spPr>
          <a:xfrm>
            <a:off x="612647" y="3355848"/>
            <a:ext cx="10778163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Operador NÃo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	NÃOp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	 F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	 F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612647" y="3355847"/>
            <a:ext cx="10778163" cy="33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 diferença entre os operadores E e OU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Quero tomar suco de laranja. Então preciso de água E laranjas.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 = água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q = laranjas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água	laranjas	água E laranjas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			V		V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			F		F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			V		F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			F		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5084064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Agenda</a:t>
            </a:r>
            <a:endParaRPr/>
          </a:p>
        </p:txBody>
      </p:sp>
      <p:pic>
        <p:nvPicPr>
          <p:cNvPr descr="gesto de mão de trabalho em equipe" id="171" name="Google Shape;171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" r="15" t="0"/>
          <a:stretch/>
        </p:blipFill>
        <p:spPr>
          <a:xfrm>
            <a:off x="457200" y="603504"/>
            <a:ext cx="4050792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5084064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Funções Aritméticas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Operadores Relacionais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305" name="Google Shape;305;p20"/>
          <p:cNvSpPr txBox="1"/>
          <p:nvPr>
            <p:ph idx="1" type="body"/>
          </p:nvPr>
        </p:nvSpPr>
        <p:spPr>
          <a:xfrm>
            <a:off x="612647" y="3355847"/>
            <a:ext cx="10778163" cy="33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 diferença entre os operadores E e OU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Estou com muita sede, qualquer coisa serve. Então preciso de água OU laranjas.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 = água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q = laranjas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água	laranjas	água OU laranjas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			V		V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			F		V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			V		V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			F		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312" name="Google Shape;312;p21"/>
          <p:cNvSpPr txBox="1"/>
          <p:nvPr>
            <p:ph idx="1" type="body"/>
          </p:nvPr>
        </p:nvSpPr>
        <p:spPr>
          <a:xfrm>
            <a:off x="612647" y="3355847"/>
            <a:ext cx="10778163" cy="33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Testando OU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algoritmo "semnome"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A, B, C: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A &lt;- 2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B &lt;- 3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C &lt;- 5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Escreva ((A=B ou (C&gt;A))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fimalgotimo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319" name="Google Shape;319;p22"/>
          <p:cNvSpPr txBox="1"/>
          <p:nvPr>
            <p:ph idx="1" type="body"/>
          </p:nvPr>
        </p:nvSpPr>
        <p:spPr>
          <a:xfrm>
            <a:off x="612647" y="3355847"/>
            <a:ext cx="107781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Testando NÃO com OU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algoritmo "semnome"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A, B, C: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A &lt;- 2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B &lt;- 3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C &lt;- 5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	Escreva (nao((A=B) ou (C&gt;A)))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fimalgotimo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612648" y="3355847"/>
            <a:ext cx="3518482" cy="33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Aritméticos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()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^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*/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+-</a:t>
            </a:r>
            <a:endParaRPr/>
          </a:p>
        </p:txBody>
      </p:sp>
      <p:sp>
        <p:nvSpPr>
          <p:cNvPr id="327" name="Google Shape;327;p23"/>
          <p:cNvSpPr txBox="1"/>
          <p:nvPr/>
        </p:nvSpPr>
        <p:spPr>
          <a:xfrm>
            <a:off x="4798205" y="3355847"/>
            <a:ext cx="3518482" cy="33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Relacionais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&gt; Maior que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 Menor que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&gt;= Maior ou igual a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&lt;= Menor ou igual a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= Igual a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&lt;&gt; Diferente de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(Todos tem a mesmo ordem de precedência e são executados da esquerda para a direita)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8316687" y="3355847"/>
            <a:ext cx="3518482" cy="33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Lógicos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</a:t>
            </a:r>
            <a:endParaRPr/>
          </a:p>
          <a:p>
            <a:pPr indent="0" lvl="0" marL="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NÃO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>
            <a:off x="612647" y="3355847"/>
            <a:ext cx="10778163" cy="33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Crie um algoritmo solicitando que o usuário digite os 3 lados de um triangulo. Verifique se o triangulo é Equilátero ou Escaleno, e escreva: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 triangulo é EQUILATERO? (VERDADEIRO / FALSO)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 triangulo é ESCALENO? (VERDADEIRO / FALSO)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612648" y="1078992"/>
            <a:ext cx="737311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612647" y="3355847"/>
            <a:ext cx="10778163" cy="33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Resposta: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algoritmo "triangulos"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L1, L2, L3: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EQ, ES: Logico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Escreva("Digite o primeiro lado: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Leia(L1)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Escreva("Digite o segundo lado: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Leia(L2)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Escreva("Digite o terceiro lado: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Leia(L3)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EQ &lt;- (L1 = L2) e (L2=L3)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ES &lt;- (L1 &lt;&gt; L2) e (L2&lt;&gt;L3) e (L1&lt;&gt;L3)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Escraval ("O triangulo é EQUILATERO? ", EQ)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Escraval ("O triangulo é ESCALENO? ", ES)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fimalgotimo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612648" y="1078992"/>
            <a:ext cx="73731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Lógicos</a:t>
            </a:r>
            <a:endParaRPr/>
          </a:p>
        </p:txBody>
      </p:sp>
      <p:sp>
        <p:nvSpPr>
          <p:cNvPr id="349" name="Google Shape;349;p26"/>
          <p:cNvSpPr txBox="1"/>
          <p:nvPr>
            <p:ph idx="1" type="body"/>
          </p:nvPr>
        </p:nvSpPr>
        <p:spPr>
          <a:xfrm>
            <a:off x="612647" y="3355847"/>
            <a:ext cx="10778163" cy="33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Resposta com teste se pode ser um triangulo: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algoritmo "triangulos"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L1, L2, L3: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EQ, ES, TRI: Logico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Escreva("Digite o primeiro lado: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Leia(L1)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Escreva("Digite o segundo lado: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Leia(L2)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Escreva("Digite o terceiro lado: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Leia(L3)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TRI &lt;- (L1 &lt; L2 + L3) e (L2 &lt; L1 + L3) e (L3 &lt; L1)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EQ &lt;- (L1 = L2) e (L2=L3)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ES &lt;- (L1 &lt;&gt; L2) e (L2&lt;&gt;L3) e (L1&lt;&gt;L3)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Escreval ("Pode formar um TRIANGULO? ", TRI)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Escraval ("O triangulo é EQUILATERO? ", EQ)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Escraval ("O triangulo é ESCALENO? ", ES)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fimalgotimo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612648" y="1078992"/>
            <a:ext cx="62727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Funções Aritméticas</a:t>
            </a:r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612647" y="3355848"/>
            <a:ext cx="93588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Abs	 		Valor absoluto		Abs(-10) = 10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Exp	 		Exponenciação		Exp(3,2) = 9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Int	 		Valor Inteiro		       Int(3.9) = 3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RaizQ		Raiz Quadrada             RaizQ(25) = 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Pi	 		Retorna Pi		       Pi = 3.14...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Sen	 		Seno (rad)		       Sen(0.523~30°) = 0.5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Cos	 		Cosseno (rad)		Cos(0.523~30°) = (raiz de 3 sobre 2) 0.86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Tan	 		Tangente (rad)		Tan(0.523~30°) = (raiz de 3 sobre 3) 0.57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GraupRad 	Graus para Rad		GraupRad(30°) = 0.532(rad)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612648" y="1078992"/>
            <a:ext cx="62727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Funções Aritméticas</a:t>
            </a:r>
            <a:endParaRPr/>
          </a:p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612647" y="3355848"/>
            <a:ext cx="93588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Exemplos: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algoritmo "absoluto"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A: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A &lt;- Abs(-50)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Escreva(A)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fimalgoritimo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612648" y="1078992"/>
            <a:ext cx="62727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Funções Aritméticas</a:t>
            </a:r>
            <a:endParaRPr/>
          </a:p>
        </p:txBody>
      </p:sp>
      <p:sp>
        <p:nvSpPr>
          <p:cNvPr id="193" name="Google Shape;193;p5"/>
          <p:cNvSpPr txBox="1"/>
          <p:nvPr>
            <p:ph idx="1" type="body"/>
          </p:nvPr>
        </p:nvSpPr>
        <p:spPr>
          <a:xfrm>
            <a:off x="612647" y="3355848"/>
            <a:ext cx="93588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Exemplos: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algoritmo "exponencial"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A: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A &lt;- Exp(9, 5)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Escreva(A)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fimalgoritimo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612648" y="1078992"/>
            <a:ext cx="62727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Funções Aritméticas</a:t>
            </a:r>
            <a:endParaRPr/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612647" y="3355848"/>
            <a:ext cx="93588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Exemplos: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algoritmo "raizquadrada"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A: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A &lt;- Raiz(81)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Escreva(A)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fimalgoritimo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612648" y="1078992"/>
            <a:ext cx="62727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Funções Aritméticas</a:t>
            </a:r>
            <a:endParaRPr/>
          </a:p>
        </p:txBody>
      </p:sp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612647" y="3355848"/>
            <a:ext cx="93588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Exemplos: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algoritmo "grauspararadianos"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A: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A &lt;- GraupRad(90)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        Escreva(A)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fimalgoritimo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612648" y="1078992"/>
            <a:ext cx="62727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Funções Aritméticas</a:t>
            </a:r>
            <a:endParaRPr/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612647" y="3355848"/>
            <a:ext cx="93588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Exemplo combinando Funções aritméticas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algoritmo "conversor"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angulo, S: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Escreva("Informe um angulo: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Leia(angulo)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S &lt;- Sen(GraupRad(angulo))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Escreva("O seno de ", angulo, " e igual a ", S)       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fimalgoritimo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612648" y="1078992"/>
            <a:ext cx="62727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PRATIQUE</a:t>
            </a:r>
            <a:endParaRPr/>
          </a:p>
        </p:txBody>
      </p:sp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612647" y="3355848"/>
            <a:ext cx="93588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Agora que conhece operadores e funções aritméticas é hora de praticar: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faça um algoritmo que tenha solicitação para o usuário digitar alguma informação, o uso de parênteses, operadores, funções aritméticas, comando leia, variáveis e seus tipos primitivos.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2023-06-14T14:21:01Z</dcterms:created>
  <dc:creator>Vinícius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