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embeddedFontLst>
    <p:embeddedFont>
      <p:font typeface="Quattrocento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60">
          <p15:clr>
            <a:srgbClr val="A4A3A4"/>
          </p15:clr>
        </p15:guide>
        <p15:guide id="2" pos="7392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hOGWvWOtheO2w60FdcnPMRQE/W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7DDC44-2B5D-4E93-A2BB-DF6151B57ED2}">
  <a:tblStyle styleId="{D67DDC44-2B5D-4E93-A2BB-DF6151B57ED2}" styleName="Table_0">
    <a:wholeTbl>
      <a:tcTxStyle b="off" i="off">
        <a:font>
          <a:latin typeface="Avenir Next LT Pro"/>
          <a:ea typeface="Avenir Next LT Pro"/>
          <a:cs typeface="Avenir Next LT Pro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DF0E6"/>
          </a:solidFill>
        </a:fill>
      </a:tcStyle>
    </a:wholeTbl>
    <a:band1H>
      <a:tcTxStyle/>
      <a:tcStyle>
        <a:fill>
          <a:solidFill>
            <a:srgbClr val="FBE1CA"/>
          </a:solidFill>
        </a:fill>
      </a:tcStyle>
    </a:band1H>
    <a:band2H>
      <a:tcTxStyle/>
    </a:band2H>
    <a:band1V>
      <a:tcTxStyle/>
      <a:tcStyle>
        <a:fill>
          <a:solidFill>
            <a:srgbClr val="FBE1CA"/>
          </a:solidFill>
        </a:fill>
      </a:tcStyle>
    </a:band1V>
    <a:band2V>
      <a:tcTxStyle/>
    </a:band2V>
    <a:la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60"/>
        <p:guide pos="7392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QuattrocentoSans-bold.fntdata"/><Relationship Id="rId21" Type="http://schemas.openxmlformats.org/officeDocument/2006/relationships/font" Target="fonts/QuattrocentoSans-regular.fntdata"/><Relationship Id="rId24" Type="http://schemas.openxmlformats.org/officeDocument/2006/relationships/font" Target="fonts/QuattrocentoSans-boldItalic.fntdata"/><Relationship Id="rId23" Type="http://schemas.openxmlformats.org/officeDocument/2006/relationships/font" Target="fonts/Quattrocento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ID=d924773e-9a16-4d6d-9803-8cb819e99682</a:t>
            </a:r>
            <a:br>
              <a:rPr lang="pt-BR"/>
            </a:br>
            <a:r>
              <a:rPr lang="pt-BR"/>
              <a:t>Recipe=text_billboard</a:t>
            </a:r>
            <a:br>
              <a:rPr lang="pt-BR"/>
            </a:br>
            <a:r>
              <a:rPr lang="pt-BR"/>
              <a:t>Type=TextOnly</a:t>
            </a:r>
            <a:br>
              <a:rPr lang="pt-BR"/>
            </a:br>
            <a:r>
              <a:rPr lang="pt-BR"/>
              <a:t>Variant=0</a:t>
            </a:r>
            <a:br>
              <a:rPr lang="pt-BR"/>
            </a:br>
            <a:r>
              <a:rPr lang="pt-BR"/>
              <a:t>FamilyID=AccentBoxWalbaum_Zero</a:t>
            </a:r>
            <a:endParaRPr/>
          </a:p>
        </p:txBody>
      </p:sp>
      <p:sp>
        <p:nvSpPr>
          <p:cNvPr id="161" name="Google Shape;16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/>
          <p:nvPr/>
        </p:nvSpPr>
        <p:spPr>
          <a:xfrm>
            <a:off x="1528762" y="1473243"/>
            <a:ext cx="9144000" cy="300744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7"/>
          <p:cNvSpPr txBox="1"/>
          <p:nvPr>
            <p:ph type="ctrTitle"/>
          </p:nvPr>
        </p:nvSpPr>
        <p:spPr>
          <a:xfrm>
            <a:off x="1801368" y="1664208"/>
            <a:ext cx="8586216" cy="21762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venir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" type="subTitle"/>
          </p:nvPr>
        </p:nvSpPr>
        <p:spPr>
          <a:xfrm>
            <a:off x="2487168" y="4142232"/>
            <a:ext cx="722376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com 3 imagens">
  <p:cSld name="Título e Conteúdo com 3 imagen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/>
        </p:nvSpPr>
        <p:spPr>
          <a:xfrm>
            <a:off x="409575" y="633619"/>
            <a:ext cx="4927413" cy="54959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841248" y="978408"/>
            <a:ext cx="4059936" cy="110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841248" y="2359152"/>
            <a:ext cx="4059936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6"/>
          <p:cNvSpPr/>
          <p:nvPr>
            <p:ph idx="2" type="pic"/>
          </p:nvPr>
        </p:nvSpPr>
        <p:spPr>
          <a:xfrm>
            <a:off x="8961120" y="566928"/>
            <a:ext cx="2871216" cy="2340864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26"/>
          <p:cNvSpPr/>
          <p:nvPr>
            <p:ph idx="3" type="pic"/>
          </p:nvPr>
        </p:nvSpPr>
        <p:spPr>
          <a:xfrm>
            <a:off x="5843016" y="566928"/>
            <a:ext cx="2871216" cy="2340864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6"/>
          <p:cNvSpPr/>
          <p:nvPr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6"/>
          <p:cNvSpPr/>
          <p:nvPr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6"/>
          <p:cNvSpPr/>
          <p:nvPr>
            <p:ph idx="4" type="pic"/>
          </p:nvPr>
        </p:nvSpPr>
        <p:spPr>
          <a:xfrm>
            <a:off x="5843016" y="3108960"/>
            <a:ext cx="5989320" cy="3054096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0" type="dt"/>
          </p:nvPr>
        </p:nvSpPr>
        <p:spPr>
          <a:xfrm>
            <a:off x="90525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com 4 imagens">
  <p:cSld name="Título e Conteúdo com 4 image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/>
          <p:nvPr/>
        </p:nvSpPr>
        <p:spPr>
          <a:xfrm>
            <a:off x="7324344" y="630936"/>
            <a:ext cx="4517136" cy="54959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7"/>
          <p:cNvSpPr txBox="1"/>
          <p:nvPr>
            <p:ph type="title"/>
          </p:nvPr>
        </p:nvSpPr>
        <p:spPr>
          <a:xfrm>
            <a:off x="7772400" y="978408"/>
            <a:ext cx="3721608" cy="110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7"/>
          <p:cNvSpPr/>
          <p:nvPr>
            <p:ph idx="2" type="pic"/>
          </p:nvPr>
        </p:nvSpPr>
        <p:spPr>
          <a:xfrm>
            <a:off x="3767328" y="630936"/>
            <a:ext cx="3246120" cy="2688336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7"/>
          <p:cNvSpPr/>
          <p:nvPr>
            <p:ph idx="3" type="pic"/>
          </p:nvPr>
        </p:nvSpPr>
        <p:spPr>
          <a:xfrm>
            <a:off x="411480" y="630936"/>
            <a:ext cx="3246120" cy="2688336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27"/>
          <p:cNvSpPr/>
          <p:nvPr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7"/>
          <p:cNvSpPr/>
          <p:nvPr>
            <p:ph idx="4" type="pic"/>
          </p:nvPr>
        </p:nvSpPr>
        <p:spPr>
          <a:xfrm>
            <a:off x="411480" y="3438144"/>
            <a:ext cx="3246120" cy="2688336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7"/>
          <p:cNvSpPr txBox="1"/>
          <p:nvPr>
            <p:ph idx="10" type="dt"/>
          </p:nvPr>
        </p:nvSpPr>
        <p:spPr>
          <a:xfrm>
            <a:off x="90525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7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1" name="Google Shape;121;p27"/>
          <p:cNvSpPr/>
          <p:nvPr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7"/>
          <p:cNvSpPr/>
          <p:nvPr>
            <p:ph idx="5" type="pic"/>
          </p:nvPr>
        </p:nvSpPr>
        <p:spPr>
          <a:xfrm>
            <a:off x="3767328" y="3438144"/>
            <a:ext cx="3246120" cy="2688336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7"/>
          <p:cNvSpPr txBox="1"/>
          <p:nvPr>
            <p:ph idx="1" type="body"/>
          </p:nvPr>
        </p:nvSpPr>
        <p:spPr>
          <a:xfrm>
            <a:off x="7772400" y="3099816"/>
            <a:ext cx="37211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7"/>
          <p:cNvSpPr txBox="1"/>
          <p:nvPr>
            <p:ph idx="6" type="body"/>
          </p:nvPr>
        </p:nvSpPr>
        <p:spPr>
          <a:xfrm>
            <a:off x="7772400" y="4215384"/>
            <a:ext cx="37211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7"/>
          <p:cNvSpPr txBox="1"/>
          <p:nvPr>
            <p:ph idx="7" type="body"/>
          </p:nvPr>
        </p:nvSpPr>
        <p:spPr>
          <a:xfrm>
            <a:off x="7772400" y="5321808"/>
            <a:ext cx="37211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7"/>
          <p:cNvSpPr/>
          <p:nvPr>
            <p:ph idx="8" type="pic"/>
          </p:nvPr>
        </p:nvSpPr>
        <p:spPr>
          <a:xfrm>
            <a:off x="7772400" y="2532888"/>
            <a:ext cx="457200" cy="4572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7"/>
          <p:cNvSpPr/>
          <p:nvPr>
            <p:ph idx="9" type="pic"/>
          </p:nvPr>
        </p:nvSpPr>
        <p:spPr>
          <a:xfrm>
            <a:off x="7772400" y="3630168"/>
            <a:ext cx="457200" cy="4572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27"/>
          <p:cNvSpPr/>
          <p:nvPr>
            <p:ph idx="13" type="pic"/>
          </p:nvPr>
        </p:nvSpPr>
        <p:spPr>
          <a:xfrm>
            <a:off x="7772400" y="4754880"/>
            <a:ext cx="457200" cy="45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8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8"/>
          <p:cNvSpPr txBox="1"/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venir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0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0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4965192" y="1709928"/>
            <a:ext cx="6729984" cy="409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5" name="Google Shape;145;p30"/>
          <p:cNvSpPr txBox="1"/>
          <p:nvPr>
            <p:ph idx="2" type="body"/>
          </p:nvPr>
        </p:nvSpPr>
        <p:spPr>
          <a:xfrm>
            <a:off x="868680" y="3429000"/>
            <a:ext cx="3099816" cy="20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6" name="Google Shape;146;p30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31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1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1"/>
          <p:cNvSpPr/>
          <p:nvPr>
            <p:ph idx="2" type="pic"/>
          </p:nvPr>
        </p:nvSpPr>
        <p:spPr>
          <a:xfrm>
            <a:off x="4965192" y="1161288"/>
            <a:ext cx="6729984" cy="4645152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868680" y="3438144"/>
            <a:ext cx="309981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5" name="Google Shape;155;p31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com imagens">
  <p:cSld name="Título e Conteúdo com image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/>
          <p:nvPr>
            <p:ph type="title"/>
          </p:nvPr>
        </p:nvSpPr>
        <p:spPr>
          <a:xfrm>
            <a:off x="5084064" y="1078992"/>
            <a:ext cx="6272784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" type="body"/>
          </p:nvPr>
        </p:nvSpPr>
        <p:spPr>
          <a:xfrm>
            <a:off x="5084064" y="3355848"/>
            <a:ext cx="6272784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0" type="dt"/>
          </p:nvPr>
        </p:nvSpPr>
        <p:spPr>
          <a:xfrm>
            <a:off x="90525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1" type="ftr"/>
          </p:nvPr>
        </p:nvSpPr>
        <p:spPr>
          <a:xfrm>
            <a:off x="404164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" name="Google Shape;25;p18"/>
          <p:cNvSpPr/>
          <p:nvPr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8"/>
          <p:cNvSpPr/>
          <p:nvPr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8"/>
          <p:cNvSpPr/>
          <p:nvPr>
            <p:ph idx="2" type="pic"/>
          </p:nvPr>
        </p:nvSpPr>
        <p:spPr>
          <a:xfrm>
            <a:off x="457200" y="603504"/>
            <a:ext cx="4050792" cy="55778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com 2 imagens">
  <p:cSld name="Título e Conteúdo com 2 image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612648" y="1078992"/>
            <a:ext cx="6272784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" type="body"/>
          </p:nvPr>
        </p:nvSpPr>
        <p:spPr>
          <a:xfrm>
            <a:off x="612648" y="3355848"/>
            <a:ext cx="6272784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5605272" y="6356350"/>
            <a:ext cx="12801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" name="Google Shape;32;p19"/>
          <p:cNvSpPr/>
          <p:nvPr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9"/>
          <p:cNvSpPr/>
          <p:nvPr>
            <p:ph idx="2" type="pic"/>
          </p:nvPr>
        </p:nvSpPr>
        <p:spPr>
          <a:xfrm>
            <a:off x="7680960" y="4352544"/>
            <a:ext cx="4507992" cy="2505456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19"/>
          <p:cNvSpPr/>
          <p:nvPr>
            <p:ph idx="3" type="pic"/>
          </p:nvPr>
        </p:nvSpPr>
        <p:spPr>
          <a:xfrm>
            <a:off x="7680960" y="0"/>
            <a:ext cx="4507992" cy="4123944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19"/>
          <p:cNvSpPr/>
          <p:nvPr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0"/>
          <p:cNvSpPr txBox="1"/>
          <p:nvPr>
            <p:ph type="title"/>
          </p:nvPr>
        </p:nvSpPr>
        <p:spPr>
          <a:xfrm>
            <a:off x="1078992" y="1938528"/>
            <a:ext cx="7013448" cy="299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venir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8613648" y="1938528"/>
            <a:ext cx="2688336" cy="2990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0"/>
          <p:cNvSpPr/>
          <p:nvPr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0"/>
          <p:cNvSpPr/>
          <p:nvPr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1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1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110185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">
  <p:cSld name="Citaçã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2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2"/>
          <p:cNvSpPr txBox="1"/>
          <p:nvPr>
            <p:ph idx="1" type="body"/>
          </p:nvPr>
        </p:nvSpPr>
        <p:spPr>
          <a:xfrm>
            <a:off x="841248" y="5102352"/>
            <a:ext cx="10607040" cy="585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22"/>
          <p:cNvSpPr txBox="1"/>
          <p:nvPr>
            <p:ph idx="10" type="dt"/>
          </p:nvPr>
        </p:nvSpPr>
        <p:spPr>
          <a:xfrm>
            <a:off x="90525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e">
  <p:cSld name="Equip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3"/>
          <p:cNvSpPr/>
          <p:nvPr>
            <p:ph idx="2" type="pic"/>
          </p:nvPr>
        </p:nvSpPr>
        <p:spPr>
          <a:xfrm>
            <a:off x="5422392" y="2798064"/>
            <a:ext cx="1463040" cy="1481328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23"/>
          <p:cNvSpPr/>
          <p:nvPr>
            <p:ph idx="3" type="pic"/>
          </p:nvPr>
        </p:nvSpPr>
        <p:spPr>
          <a:xfrm>
            <a:off x="576072" y="2798064"/>
            <a:ext cx="1463040" cy="1481328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23"/>
          <p:cNvSpPr/>
          <p:nvPr>
            <p:ph idx="4" type="pic"/>
          </p:nvPr>
        </p:nvSpPr>
        <p:spPr>
          <a:xfrm>
            <a:off x="7845552" y="2798064"/>
            <a:ext cx="1463040" cy="1481328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23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3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/>
          <p:nvPr>
            <p:ph idx="5" type="pic"/>
          </p:nvPr>
        </p:nvSpPr>
        <p:spPr>
          <a:xfrm>
            <a:off x="2999232" y="2798064"/>
            <a:ext cx="1463040" cy="148132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3"/>
          <p:cNvSpPr/>
          <p:nvPr>
            <p:ph idx="6" type="pic"/>
          </p:nvPr>
        </p:nvSpPr>
        <p:spPr>
          <a:xfrm>
            <a:off x="10268712" y="2798064"/>
            <a:ext cx="1463040" cy="1481328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23"/>
          <p:cNvSpPr txBox="1"/>
          <p:nvPr>
            <p:ph idx="10" type="dt"/>
          </p:nvPr>
        </p:nvSpPr>
        <p:spPr>
          <a:xfrm>
            <a:off x="90525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>
            <a:off x="5431536" y="4489704"/>
            <a:ext cx="1462088" cy="64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7" type="body"/>
          </p:nvPr>
        </p:nvSpPr>
        <p:spPr>
          <a:xfrm>
            <a:off x="7845552" y="4489704"/>
            <a:ext cx="1462088" cy="64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8" type="body"/>
          </p:nvPr>
        </p:nvSpPr>
        <p:spPr>
          <a:xfrm>
            <a:off x="10268712" y="4489704"/>
            <a:ext cx="1462088" cy="64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9" type="body"/>
          </p:nvPr>
        </p:nvSpPr>
        <p:spPr>
          <a:xfrm>
            <a:off x="594360" y="4489704"/>
            <a:ext cx="1462088" cy="64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3" type="body"/>
          </p:nvPr>
        </p:nvSpPr>
        <p:spPr>
          <a:xfrm>
            <a:off x="3008376" y="4489704"/>
            <a:ext cx="1462088" cy="64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4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4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" type="body"/>
          </p:nvPr>
        </p:nvSpPr>
        <p:spPr>
          <a:xfrm>
            <a:off x="1115568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0" name="Google Shape;80;p24"/>
          <p:cNvSpPr txBox="1"/>
          <p:nvPr>
            <p:ph idx="2" type="body"/>
          </p:nvPr>
        </p:nvSpPr>
        <p:spPr>
          <a:xfrm>
            <a:off x="1115568" y="3203688"/>
            <a:ext cx="4937760" cy="296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3" type="body"/>
          </p:nvPr>
        </p:nvSpPr>
        <p:spPr>
          <a:xfrm>
            <a:off x="6345936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2" name="Google Shape;82;p24"/>
          <p:cNvSpPr txBox="1"/>
          <p:nvPr>
            <p:ph idx="4" type="body"/>
          </p:nvPr>
        </p:nvSpPr>
        <p:spPr>
          <a:xfrm>
            <a:off x="6345936" y="3203687"/>
            <a:ext cx="4937760" cy="296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0" type="dt"/>
          </p:nvPr>
        </p:nvSpPr>
        <p:spPr>
          <a:xfrm>
            <a:off x="90525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na de comparação 3">
  <p:cSld name="Coluna de comparação 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25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5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" type="body"/>
          </p:nvPr>
        </p:nvSpPr>
        <p:spPr>
          <a:xfrm>
            <a:off x="576072" y="2372650"/>
            <a:ext cx="32918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1" name="Google Shape;91;p25"/>
          <p:cNvSpPr txBox="1"/>
          <p:nvPr>
            <p:ph idx="2" type="body"/>
          </p:nvPr>
        </p:nvSpPr>
        <p:spPr>
          <a:xfrm>
            <a:off x="576072" y="3203688"/>
            <a:ext cx="3291840" cy="296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3" type="body"/>
          </p:nvPr>
        </p:nvSpPr>
        <p:spPr>
          <a:xfrm>
            <a:off x="4507992" y="2372650"/>
            <a:ext cx="32918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3" name="Google Shape;93;p25"/>
          <p:cNvSpPr txBox="1"/>
          <p:nvPr>
            <p:ph idx="4" type="body"/>
          </p:nvPr>
        </p:nvSpPr>
        <p:spPr>
          <a:xfrm>
            <a:off x="4507992" y="3203687"/>
            <a:ext cx="3291840" cy="296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0" type="dt"/>
          </p:nvPr>
        </p:nvSpPr>
        <p:spPr>
          <a:xfrm>
            <a:off x="90525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7" name="Google Shape;97;p25"/>
          <p:cNvSpPr txBox="1"/>
          <p:nvPr>
            <p:ph idx="5" type="body"/>
          </p:nvPr>
        </p:nvSpPr>
        <p:spPr>
          <a:xfrm>
            <a:off x="8439912" y="2372650"/>
            <a:ext cx="32918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8" name="Google Shape;98;p25"/>
          <p:cNvSpPr txBox="1"/>
          <p:nvPr>
            <p:ph idx="6" type="body"/>
          </p:nvPr>
        </p:nvSpPr>
        <p:spPr>
          <a:xfrm>
            <a:off x="8439912" y="3203687"/>
            <a:ext cx="3291840" cy="296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  <a:defRPr b="0" i="0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 txBox="1"/>
          <p:nvPr>
            <p:ph type="ctrTitle"/>
          </p:nvPr>
        </p:nvSpPr>
        <p:spPr>
          <a:xfrm>
            <a:off x="1801368" y="1664208"/>
            <a:ext cx="8586216" cy="21762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venir"/>
              <a:buNone/>
            </a:pPr>
            <a:r>
              <a:rPr lang="pt-BR"/>
              <a:t>Lógica</a:t>
            </a:r>
            <a:endParaRPr/>
          </a:p>
        </p:txBody>
      </p:sp>
      <p:sp>
        <p:nvSpPr>
          <p:cNvPr id="164" name="Google Shape;164;p1"/>
          <p:cNvSpPr txBox="1"/>
          <p:nvPr>
            <p:ph idx="1" type="subTitle"/>
          </p:nvPr>
        </p:nvSpPr>
        <p:spPr>
          <a:xfrm>
            <a:off x="2487168" y="4142232"/>
            <a:ext cx="722376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pt-BR"/>
              <a:t>Introdução a Lógica de Programação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>
            <p:ph type="title"/>
          </p:nvPr>
        </p:nvSpPr>
        <p:spPr>
          <a:xfrm>
            <a:off x="612648" y="1078992"/>
            <a:ext cx="7495032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Estruturas Condicionais</a:t>
            </a:r>
            <a:endParaRPr/>
          </a:p>
        </p:txBody>
      </p:sp>
      <p:sp>
        <p:nvSpPr>
          <p:cNvPr id="239" name="Google Shape;239;p11"/>
          <p:cNvSpPr txBox="1"/>
          <p:nvPr>
            <p:ph idx="1" type="body"/>
          </p:nvPr>
        </p:nvSpPr>
        <p:spPr>
          <a:xfrm>
            <a:off x="612647" y="3355848"/>
            <a:ext cx="10090187" cy="3280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PRATIQUE NO VISUALG: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algoritmo "MediaAluno"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var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N1, N2, M: real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inicio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Escreva("Primeira nota: ")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Leia(N1)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Escreva("Segunda nota: ")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Leia(N2)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M &lt;- (N1 + N2) / 2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Escreval("A média do aluno é: ",M:5:2)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i="1" lang="pt-BR">
                <a:solidFill>
                  <a:srgbClr val="7F7F7F"/>
                </a:solidFill>
              </a:rPr>
              <a:t>   //Usando condicional SE, complete o algoritmo para que o aluno com nota abaixo </a:t>
            </a:r>
            <a:endParaRPr i="1">
              <a:solidFill>
                <a:srgbClr val="7F7F7F"/>
              </a:solidFill>
            </a:endParaRPr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i="1" lang="pt-BR">
                <a:solidFill>
                  <a:srgbClr val="7F7F7F"/>
                </a:solidFill>
              </a:rPr>
              <a:t>   //de 5 seja REPROVADO, entre 5 e 7 RECUPERAÇÃO, e 7 ou mais APROVADO.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fimalgoritmo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"/>
          <p:cNvSpPr txBox="1"/>
          <p:nvPr>
            <p:ph type="title"/>
          </p:nvPr>
        </p:nvSpPr>
        <p:spPr>
          <a:xfrm>
            <a:off x="612648" y="1078992"/>
            <a:ext cx="7495032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Estruturas Condicionais</a:t>
            </a:r>
            <a:endParaRPr/>
          </a:p>
        </p:txBody>
      </p:sp>
      <p:sp>
        <p:nvSpPr>
          <p:cNvPr id="246" name="Google Shape;246;p12"/>
          <p:cNvSpPr txBox="1"/>
          <p:nvPr>
            <p:ph idx="1" type="body"/>
          </p:nvPr>
        </p:nvSpPr>
        <p:spPr>
          <a:xfrm>
            <a:off x="612647" y="3006970"/>
            <a:ext cx="10090187" cy="3780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1100"/>
              <a:t>algoritmo "MediaAluno"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1100"/>
              <a:t>var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1100"/>
              <a:t>   N1, N2, M: real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1100"/>
              <a:t>inicio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1100"/>
              <a:t>   Escreva("Primeira nota: ")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1100"/>
              <a:t>   Leia(N1)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1100"/>
              <a:t>   Escreva("Segunda nota: ")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1100"/>
              <a:t>   Leia(N2)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1100"/>
              <a:t>   M &lt;- (N1 + N2) / 2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1100"/>
              <a:t>   Escreval("A média do aluno é: ",M:5:2)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1100"/>
              <a:t>   Se (M &gt;= 7) Entao</a:t>
            </a:r>
            <a:endParaRPr sz="1100"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1100"/>
              <a:t>      Escreval("Aluno APROVADO")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1100"/>
              <a:t>   Senao</a:t>
            </a:r>
            <a:endParaRPr sz="1100"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1100"/>
              <a:t>      Se (M &gt;=5) e (M &lt; 7) Entao</a:t>
            </a:r>
            <a:endParaRPr sz="1100"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1100"/>
              <a:t>         Escreval("Aluno em RECUPERAÇÃO")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1100"/>
              <a:t>      Senao</a:t>
            </a:r>
            <a:endParaRPr sz="1100"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1100"/>
              <a:t>         Escreval("Aluno REPROVADO")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1100"/>
              <a:t>      FimSe</a:t>
            </a:r>
            <a:endParaRPr sz="1100"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1100"/>
              <a:t>   FimSe</a:t>
            </a:r>
            <a:endParaRPr sz="1100"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1100"/>
              <a:t>fimalgoritmo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"/>
          <p:cNvSpPr txBox="1"/>
          <p:nvPr>
            <p:ph type="title"/>
          </p:nvPr>
        </p:nvSpPr>
        <p:spPr>
          <a:xfrm>
            <a:off x="612648" y="1078992"/>
            <a:ext cx="7495032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Estruturas Condicionais</a:t>
            </a:r>
            <a:endParaRPr/>
          </a:p>
        </p:txBody>
      </p:sp>
      <p:sp>
        <p:nvSpPr>
          <p:cNvPr id="253" name="Google Shape;253;p13"/>
          <p:cNvSpPr txBox="1"/>
          <p:nvPr>
            <p:ph idx="1" type="body"/>
          </p:nvPr>
        </p:nvSpPr>
        <p:spPr>
          <a:xfrm>
            <a:off x="612647" y="3355848"/>
            <a:ext cx="4051717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/>
              <a:t>Exercício 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/>
              <a:t>-------------------------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/>
              <a:t>DEPARTAMETO DE TRAGOS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/>
              <a:t>-------------------------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/>
              <a:t>Ano atual (yyyy): 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/>
              <a:t>Ano de nascimento: (yyyy): 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/>
              <a:t>------ STATUS ------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/>
              <a:t>IDADE: yy ANOS (caso maior de 18 anos)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/>
              <a:t>APTO PARA BEBER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/>
              <a:t>-------------------------</a:t>
            </a:r>
            <a:endParaRPr sz="1400"/>
          </a:p>
        </p:txBody>
      </p:sp>
      <p:sp>
        <p:nvSpPr>
          <p:cNvPr id="254" name="Google Shape;254;p13"/>
          <p:cNvSpPr txBox="1"/>
          <p:nvPr/>
        </p:nvSpPr>
        <p:spPr>
          <a:xfrm>
            <a:off x="5181597" y="3281959"/>
            <a:ext cx="6326909" cy="3331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senao</a:t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---------------------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DEPARTAMETO DE TRAGOS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---------------------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Ano atual (yyyy): 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Ano de nascimento: (yyyy): 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------ STATUS ------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IDADE: yy ANOS (caso menor de 18 anos)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DEVE BEBER NESCAU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--------------------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"/>
          <p:cNvSpPr txBox="1"/>
          <p:nvPr>
            <p:ph type="title"/>
          </p:nvPr>
        </p:nvSpPr>
        <p:spPr>
          <a:xfrm>
            <a:off x="612648" y="1078992"/>
            <a:ext cx="7495032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Estruturas Condicionais</a:t>
            </a:r>
            <a:endParaRPr/>
          </a:p>
        </p:txBody>
      </p:sp>
      <p:sp>
        <p:nvSpPr>
          <p:cNvPr id="261" name="Google Shape;261;p14"/>
          <p:cNvSpPr txBox="1"/>
          <p:nvPr>
            <p:ph idx="1" type="body"/>
          </p:nvPr>
        </p:nvSpPr>
        <p:spPr>
          <a:xfrm>
            <a:off x="612647" y="3355848"/>
            <a:ext cx="4051717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/>
              <a:t>Ex4: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/>
              <a:t>Cálculo de IMC (Índice de Massa Corporal)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/>
              <a:t>IMC = Massa / Altura^2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/>
              <a:t>Peso ideal: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/>
              <a:t>IMC entre 18,5 e 25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262" name="Google Shape;262;p14"/>
          <p:cNvSpPr txBox="1"/>
          <p:nvPr/>
        </p:nvSpPr>
        <p:spPr>
          <a:xfrm>
            <a:off x="5181597" y="3355847"/>
            <a:ext cx="6326909" cy="3331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algoritmo "CalculoIMC"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var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M, A, IMC : Real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inicio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Escreva("Massa (Kg): ")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Leia(M)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Escreva("Altura (m): ")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Leia(A)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IMC &lt;- M / (A ^ 2)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Escreval("IMC: ", IMC:5:2)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Se (IMC &gt;= 18.5) e (IMC &lt; 25) entao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  Escreval("Parabéns voce esta no peso ideal!")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senao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  Escreval("Voce NAO esta no peso ideal.")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FimSe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fimalgoritmo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"/>
          <p:cNvSpPr txBox="1"/>
          <p:nvPr>
            <p:ph type="title"/>
          </p:nvPr>
        </p:nvSpPr>
        <p:spPr>
          <a:xfrm>
            <a:off x="612648" y="1078992"/>
            <a:ext cx="7495032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Estruturas Condicionais</a:t>
            </a:r>
            <a:endParaRPr/>
          </a:p>
        </p:txBody>
      </p:sp>
      <p:graphicFrame>
        <p:nvGraphicFramePr>
          <p:cNvPr id="269" name="Google Shape;269;p15"/>
          <p:cNvGraphicFramePr/>
          <p:nvPr/>
        </p:nvGraphicFramePr>
        <p:xfrm>
          <a:off x="612648" y="32411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{D67DDC44-2B5D-4E93-A2BB-DF6151B57ED2}</a:tableStyleId>
              </a:tblPr>
              <a:tblGrid>
                <a:gridCol w="4293375"/>
                <a:gridCol w="4293375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venir"/>
                        <a:buNone/>
                      </a:pPr>
                      <a:r>
                        <a:rPr lang="pt-BR" sz="1800" u="none" cap="none" strike="noStrike"/>
                        <a:t>Ajuste o algoritmo do cálculo de IMC inserindo todas as faixas indicativas: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45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abaixo de 17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venir"/>
                        <a:buNone/>
                      </a:pPr>
                      <a:r>
                        <a:rPr lang="pt-BR" sz="1800"/>
                        <a:t>Muito abaixo do peso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entre 17 e 18.5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Abaixo do peso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de 18.5 a 25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Peso ideal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de 25 a 30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venir"/>
                        <a:buNone/>
                      </a:pPr>
                      <a:r>
                        <a:rPr lang="pt-BR" sz="1800"/>
                        <a:t>Sobrepeso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de 30 a 35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Obesidade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de 35 a 40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Obesidade severa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40 ou mais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Obesidade mórbida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/>
          <p:nvPr>
            <p:ph type="title"/>
          </p:nvPr>
        </p:nvSpPr>
        <p:spPr>
          <a:xfrm>
            <a:off x="5084064" y="1078992"/>
            <a:ext cx="6272784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Agenda</a:t>
            </a:r>
            <a:endParaRPr/>
          </a:p>
        </p:txBody>
      </p:sp>
      <p:pic>
        <p:nvPicPr>
          <p:cNvPr descr="gesto de mão de trabalho em equipe" id="171" name="Google Shape;171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6" r="15" t="0"/>
          <a:stretch/>
        </p:blipFill>
        <p:spPr>
          <a:xfrm>
            <a:off x="457200" y="603504"/>
            <a:ext cx="4050792" cy="557784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"/>
          <p:cNvSpPr txBox="1"/>
          <p:nvPr>
            <p:ph idx="1" type="body"/>
          </p:nvPr>
        </p:nvSpPr>
        <p:spPr>
          <a:xfrm>
            <a:off x="5084064" y="3355848"/>
            <a:ext cx="6272784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Estruturas Condicionais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   -  Condicional Simples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   -  Condicional Composta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   -  Condicional Composta Aninhada (SE encadeado)</a:t>
            </a:r>
            <a:endParaRPr sz="1800"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"/>
          <p:cNvSpPr txBox="1"/>
          <p:nvPr>
            <p:ph type="title"/>
          </p:nvPr>
        </p:nvSpPr>
        <p:spPr>
          <a:xfrm>
            <a:off x="612648" y="1078992"/>
            <a:ext cx="7495032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Estruturas Condicionais</a:t>
            </a:r>
            <a:endParaRPr/>
          </a:p>
        </p:txBody>
      </p:sp>
      <p:sp>
        <p:nvSpPr>
          <p:cNvPr id="179" name="Google Shape;179;p3"/>
          <p:cNvSpPr txBox="1"/>
          <p:nvPr>
            <p:ph idx="1" type="body"/>
          </p:nvPr>
        </p:nvSpPr>
        <p:spPr>
          <a:xfrm>
            <a:off x="612647" y="3799189"/>
            <a:ext cx="2679193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Se (expressão) então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	Faça A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FimSe</a:t>
            </a:r>
            <a:endParaRPr/>
          </a:p>
        </p:txBody>
      </p:sp>
      <p:sp>
        <p:nvSpPr>
          <p:cNvPr id="180" name="Google Shape;180;p3"/>
          <p:cNvSpPr txBox="1"/>
          <p:nvPr/>
        </p:nvSpPr>
        <p:spPr>
          <a:xfrm>
            <a:off x="4448773" y="3836135"/>
            <a:ext cx="3327981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SE</a:t>
            </a:r>
            <a:r>
              <a:rPr b="0" i="0" lang="pt-BR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eu tiver dinheiro </a:t>
            </a:r>
            <a:r>
              <a:rPr b="0" i="0" lang="pt-BR" sz="1800" u="none" cap="none" strike="noStrike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ENTÃO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	vou viajar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FIMSE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1" name="Google Shape;181;p3"/>
          <p:cNvSpPr txBox="1"/>
          <p:nvPr/>
        </p:nvSpPr>
        <p:spPr>
          <a:xfrm>
            <a:off x="612647" y="3140364"/>
            <a:ext cx="28264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Condicional Simples 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70C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"/>
          <p:cNvSpPr txBox="1"/>
          <p:nvPr>
            <p:ph type="title"/>
          </p:nvPr>
        </p:nvSpPr>
        <p:spPr>
          <a:xfrm>
            <a:off x="612648" y="1078992"/>
            <a:ext cx="7495032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Estruturas Condicionais</a:t>
            </a:r>
            <a:endParaRPr/>
          </a:p>
        </p:txBody>
      </p:sp>
      <p:sp>
        <p:nvSpPr>
          <p:cNvPr id="188" name="Google Shape;188;p4"/>
          <p:cNvSpPr txBox="1"/>
          <p:nvPr>
            <p:ph idx="1" type="body"/>
          </p:nvPr>
        </p:nvSpPr>
        <p:spPr>
          <a:xfrm>
            <a:off x="612647" y="3355848"/>
            <a:ext cx="10090187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Ex3: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algoritmo "CalculoIdade"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var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ano, nasc, idade: Inteiro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inicio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Escreva("Em que ano estamos? ")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Leia(ano)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Escreva("Em que ano você nasceu? ")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Leia(nasc)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idade &lt;- ano - nasc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Escreva("Em ", ano, " Você tera ", idade, " anos")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Se (idade &gt;= 21) entao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 Escreval("E ja tera atingido a maiordade.")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FimSe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fimalgoritmo</a:t>
            </a:r>
            <a:endParaRPr/>
          </a:p>
        </p:txBody>
      </p:sp>
      <p:sp>
        <p:nvSpPr>
          <p:cNvPr id="189" name="Google Shape;189;p4"/>
          <p:cNvSpPr/>
          <p:nvPr/>
        </p:nvSpPr>
        <p:spPr>
          <a:xfrm>
            <a:off x="730728" y="5320145"/>
            <a:ext cx="4275908" cy="409303"/>
          </a:xfrm>
          <a:prstGeom prst="rect">
            <a:avLst/>
          </a:prstGeom>
          <a:noFill/>
          <a:ln cap="flat" cmpd="sng" w="254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90" name="Google Shape;190;p4"/>
          <p:cNvCxnSpPr/>
          <p:nvPr/>
        </p:nvCxnSpPr>
        <p:spPr>
          <a:xfrm flipH="1" rot="10800000">
            <a:off x="5006636" y="4481391"/>
            <a:ext cx="1154545" cy="1034472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1" name="Google Shape;191;p4"/>
          <p:cNvSpPr txBox="1"/>
          <p:nvPr/>
        </p:nvSpPr>
        <p:spPr>
          <a:xfrm>
            <a:off x="6161181" y="3881226"/>
            <a:ext cx="4942379" cy="1200329"/>
          </a:xfrm>
          <a:prstGeom prst="rect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Observe que caso o teste da condicional SE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seja verdadeiro, o algoritmo deve mostrar a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Saída após o teste, no contrário, permanecerá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apenas a saída anterior ao teste.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"/>
          <p:cNvSpPr txBox="1"/>
          <p:nvPr>
            <p:ph type="title"/>
          </p:nvPr>
        </p:nvSpPr>
        <p:spPr>
          <a:xfrm>
            <a:off x="612648" y="1078992"/>
            <a:ext cx="7495032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Estruturas Condicionais</a:t>
            </a:r>
            <a:endParaRPr/>
          </a:p>
        </p:txBody>
      </p:sp>
      <p:sp>
        <p:nvSpPr>
          <p:cNvPr id="198" name="Google Shape;198;p5"/>
          <p:cNvSpPr txBox="1"/>
          <p:nvPr>
            <p:ph idx="1" type="body"/>
          </p:nvPr>
        </p:nvSpPr>
        <p:spPr>
          <a:xfrm>
            <a:off x="612647" y="3642172"/>
            <a:ext cx="2679193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Se (expressão) então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	Faça A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senao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	Faça B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FimSe</a:t>
            </a:r>
            <a:endParaRPr/>
          </a:p>
        </p:txBody>
      </p:sp>
      <p:sp>
        <p:nvSpPr>
          <p:cNvPr id="199" name="Google Shape;199;p5"/>
          <p:cNvSpPr txBox="1"/>
          <p:nvPr/>
        </p:nvSpPr>
        <p:spPr>
          <a:xfrm>
            <a:off x="4448773" y="3642172"/>
            <a:ext cx="3327981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lang="pt-BR" sz="180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SE</a:t>
            </a: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eu tiver dinheiro </a:t>
            </a:r>
            <a:r>
              <a:rPr lang="pt-BR" sz="180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ENTÃO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	vou viajar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rPr>
              <a:t>SENÃO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	vou ficar em casa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lang="pt-BR" sz="180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FIMSE</a:t>
            </a:r>
            <a:endParaRPr sz="1800">
              <a:solidFill>
                <a:srgbClr val="0070C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0" name="Google Shape;200;p5"/>
          <p:cNvSpPr txBox="1"/>
          <p:nvPr/>
        </p:nvSpPr>
        <p:spPr>
          <a:xfrm>
            <a:off x="612647" y="3140364"/>
            <a:ext cx="307007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Condicional Composta 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70C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"/>
          <p:cNvSpPr txBox="1"/>
          <p:nvPr>
            <p:ph type="title"/>
          </p:nvPr>
        </p:nvSpPr>
        <p:spPr>
          <a:xfrm>
            <a:off x="612648" y="1078992"/>
            <a:ext cx="7495032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Estruturas Condicionais</a:t>
            </a:r>
            <a:endParaRPr/>
          </a:p>
        </p:txBody>
      </p:sp>
      <p:sp>
        <p:nvSpPr>
          <p:cNvPr id="207" name="Google Shape;207;p6"/>
          <p:cNvSpPr txBox="1"/>
          <p:nvPr>
            <p:ph idx="1" type="body"/>
          </p:nvPr>
        </p:nvSpPr>
        <p:spPr>
          <a:xfrm>
            <a:off x="612647" y="3355848"/>
            <a:ext cx="10090187" cy="3146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Ex1: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algoritmo "viajem"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var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dinheiro: inteiro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inicio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Escreva("Quanto dinheiro voce tem? ")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Leia(dinheiro)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</a:t>
            </a:r>
            <a:r>
              <a:rPr lang="pt-BR">
                <a:solidFill>
                  <a:srgbClr val="0070C0"/>
                </a:solidFill>
              </a:rPr>
              <a:t>Se</a:t>
            </a:r>
            <a:r>
              <a:rPr lang="pt-BR"/>
              <a:t> (dinheiro &gt;= 10000) </a:t>
            </a:r>
            <a:r>
              <a:rPr lang="pt-BR">
                <a:solidFill>
                  <a:srgbClr val="0070C0"/>
                </a:solidFill>
              </a:rPr>
              <a:t>entao</a:t>
            </a:r>
            <a:endParaRPr>
              <a:solidFill>
                <a:srgbClr val="0070C0"/>
              </a:solidFill>
            </a:endParaRPr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 Escreva("Partiu Aeroporto!")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</a:t>
            </a:r>
            <a:r>
              <a:rPr lang="pt-BR">
                <a:solidFill>
                  <a:schemeClr val="accent3"/>
                </a:solidFill>
              </a:rPr>
              <a:t>senao</a:t>
            </a:r>
            <a:endParaRPr>
              <a:solidFill>
                <a:schemeClr val="accent3"/>
              </a:solidFill>
            </a:endParaRPr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 Escreva("Nao vai ter role!")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</a:t>
            </a:r>
            <a:r>
              <a:rPr lang="pt-BR">
                <a:solidFill>
                  <a:srgbClr val="0070C0"/>
                </a:solidFill>
              </a:rPr>
              <a:t>FimSe</a:t>
            </a:r>
            <a:endParaRPr>
              <a:solidFill>
                <a:srgbClr val="0070C0"/>
              </a:solidFill>
            </a:endParaRPr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fimalgoritmo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/>
          <p:nvPr>
            <p:ph type="title"/>
          </p:nvPr>
        </p:nvSpPr>
        <p:spPr>
          <a:xfrm>
            <a:off x="612648" y="1078992"/>
            <a:ext cx="7495032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Estruturas Condicionais</a:t>
            </a:r>
            <a:endParaRPr/>
          </a:p>
        </p:txBody>
      </p:sp>
      <p:sp>
        <p:nvSpPr>
          <p:cNvPr id="214" name="Google Shape;214;p7"/>
          <p:cNvSpPr txBox="1"/>
          <p:nvPr>
            <p:ph idx="1" type="body"/>
          </p:nvPr>
        </p:nvSpPr>
        <p:spPr>
          <a:xfrm>
            <a:off x="612647" y="3355848"/>
            <a:ext cx="10090187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Ex2: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algoritmo "ParOuImpar"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var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N: Inteiro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inicio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Escreva("Digite um numero: ")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Leia(N)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Se (N % 2 = 0) entao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 Escreva("O numero ", N, " e par")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senao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 Escreva("O numero ", N, " e impar")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FimSe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fimalgoritmo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"/>
          <p:cNvSpPr txBox="1"/>
          <p:nvPr>
            <p:ph type="title"/>
          </p:nvPr>
        </p:nvSpPr>
        <p:spPr>
          <a:xfrm>
            <a:off x="571498" y="509967"/>
            <a:ext cx="74949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Estruturas Condicionais</a:t>
            </a:r>
            <a:endParaRPr/>
          </a:p>
        </p:txBody>
      </p:sp>
      <p:sp>
        <p:nvSpPr>
          <p:cNvPr id="221" name="Google Shape;221;p8"/>
          <p:cNvSpPr txBox="1"/>
          <p:nvPr>
            <p:ph idx="1" type="body"/>
          </p:nvPr>
        </p:nvSpPr>
        <p:spPr>
          <a:xfrm>
            <a:off x="571497" y="3073147"/>
            <a:ext cx="3393600" cy="3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Se (expressão) entao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Faça A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Senao 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Se (expressão) então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     Faça B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Senao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     Faça C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FimSe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FimSe</a:t>
            </a:r>
            <a:endParaRPr/>
          </a:p>
        </p:txBody>
      </p:sp>
      <p:sp>
        <p:nvSpPr>
          <p:cNvPr id="222" name="Google Shape;222;p8"/>
          <p:cNvSpPr txBox="1"/>
          <p:nvPr/>
        </p:nvSpPr>
        <p:spPr>
          <a:xfrm>
            <a:off x="4407623" y="3073147"/>
            <a:ext cx="3970500" cy="3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pt-BR" sz="180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SE</a:t>
            </a: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eu tiver muito dinheiro </a:t>
            </a:r>
            <a:r>
              <a:rPr lang="pt-BR" sz="180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ENTAO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pt-BR" sz="180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     vou para Europa</a:t>
            </a:r>
            <a:endParaRPr sz="1800">
              <a:solidFill>
                <a:srgbClr val="0070C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pt-BR" sz="180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SENAO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None/>
            </a:pPr>
            <a:r>
              <a:rPr lang="pt-BR" sz="1800"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rPr>
              <a:t>     SE </a:t>
            </a: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eu tiver pouco dinheiro </a:t>
            </a:r>
            <a:r>
              <a:rPr lang="pt-BR" sz="1800"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rPr>
              <a:t>ENTAO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      </a:t>
            </a:r>
            <a:r>
              <a:rPr lang="pt-BR" sz="1800"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rPr>
              <a:t>vou para minha cidade natal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800">
              <a:solidFill>
                <a:srgbClr val="00B05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 </a:t>
            </a:r>
            <a:r>
              <a:rPr lang="pt-BR" sz="1800"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rPr>
              <a:t>SENAO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None/>
            </a:pPr>
            <a:r>
              <a:rPr lang="pt-BR" sz="1800"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rPr>
              <a:t>          vou ficar em casa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80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pt-BR" sz="180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     </a:t>
            </a:r>
            <a:r>
              <a:rPr lang="pt-BR" sz="1800"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rPr>
              <a:t>FIMSE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pt-BR" sz="180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FIMSE</a:t>
            </a:r>
            <a:endParaRPr sz="1800">
              <a:solidFill>
                <a:srgbClr val="0070C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3" name="Google Shape;223;p8"/>
          <p:cNvSpPr txBox="1"/>
          <p:nvPr/>
        </p:nvSpPr>
        <p:spPr>
          <a:xfrm>
            <a:off x="571497" y="2571339"/>
            <a:ext cx="433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Condicional Composta SE encadeado</a:t>
            </a:r>
            <a:endParaRPr b="1" sz="1800">
              <a:solidFill>
                <a:srgbClr val="0070C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70C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4" name="Google Shape;224;p8"/>
          <p:cNvSpPr/>
          <p:nvPr/>
        </p:nvSpPr>
        <p:spPr>
          <a:xfrm>
            <a:off x="4038481" y="2974275"/>
            <a:ext cx="3697500" cy="323460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5" name="Google Shape;225;p8"/>
          <p:cNvSpPr/>
          <p:nvPr/>
        </p:nvSpPr>
        <p:spPr>
          <a:xfrm>
            <a:off x="4587411" y="4068963"/>
            <a:ext cx="2856300" cy="1762800"/>
          </a:xfrm>
          <a:prstGeom prst="rect">
            <a:avLst/>
          </a:prstGeom>
          <a:noFill/>
          <a:ln cap="flat" cmpd="sng" w="254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"/>
          <p:cNvSpPr txBox="1"/>
          <p:nvPr>
            <p:ph type="title"/>
          </p:nvPr>
        </p:nvSpPr>
        <p:spPr>
          <a:xfrm>
            <a:off x="612648" y="1078992"/>
            <a:ext cx="7495032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Estruturas Condicionais</a:t>
            </a:r>
            <a:endParaRPr/>
          </a:p>
        </p:txBody>
      </p:sp>
      <p:sp>
        <p:nvSpPr>
          <p:cNvPr id="232" name="Google Shape;232;p9"/>
          <p:cNvSpPr txBox="1"/>
          <p:nvPr>
            <p:ph idx="1" type="body"/>
          </p:nvPr>
        </p:nvSpPr>
        <p:spPr>
          <a:xfrm>
            <a:off x="612647" y="3355848"/>
            <a:ext cx="10090187" cy="3146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Ex1: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pt-BR">
                <a:solidFill>
                  <a:srgbClr val="0070C0"/>
                </a:solidFill>
              </a:rPr>
              <a:t>se</a:t>
            </a:r>
            <a:r>
              <a:rPr lang="pt-BR"/>
              <a:t> (dinheiro &gt;= 10000) </a:t>
            </a:r>
            <a:r>
              <a:rPr lang="pt-BR">
                <a:solidFill>
                  <a:srgbClr val="0070C0"/>
                </a:solidFill>
              </a:rPr>
              <a:t>entao</a:t>
            </a:r>
            <a:endParaRPr>
              <a:solidFill>
                <a:srgbClr val="0070C0"/>
              </a:solidFill>
            </a:endParaRPr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      escreva("Partiu Europa!")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   </a:t>
            </a:r>
            <a:r>
              <a:rPr lang="pt-BR">
                <a:solidFill>
                  <a:srgbClr val="0070C0"/>
                </a:solidFill>
              </a:rPr>
              <a:t>senao</a:t>
            </a:r>
            <a:endParaRPr>
              <a:solidFill>
                <a:srgbClr val="0070C0"/>
              </a:solidFill>
            </a:endParaRPr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      </a:t>
            </a:r>
            <a:r>
              <a:rPr lang="pt-BR">
                <a:solidFill>
                  <a:schemeClr val="accent3"/>
                </a:solidFill>
              </a:rPr>
              <a:t>se</a:t>
            </a:r>
            <a:r>
              <a:rPr lang="pt-BR"/>
              <a:t> (dinheiro &gt;= 5000) e (dinheiro &lt; 10000) </a:t>
            </a:r>
            <a:r>
              <a:rPr lang="pt-BR">
                <a:solidFill>
                  <a:schemeClr val="accent3"/>
                </a:solidFill>
              </a:rPr>
              <a:t>entao</a:t>
            </a:r>
            <a:endParaRPr>
              <a:solidFill>
                <a:schemeClr val="accent3"/>
              </a:solidFill>
            </a:endParaRPr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         escreva("Visitar a familia.")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      </a:t>
            </a:r>
            <a:r>
              <a:rPr lang="pt-BR">
                <a:solidFill>
                  <a:schemeClr val="accent3"/>
                </a:solidFill>
              </a:rPr>
              <a:t>senao</a:t>
            </a:r>
            <a:endParaRPr>
              <a:solidFill>
                <a:schemeClr val="accent3"/>
              </a:solidFill>
            </a:endParaRPr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         escreva("Fique em casa e passe um café.")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      </a:t>
            </a:r>
            <a:r>
              <a:rPr lang="pt-BR">
                <a:solidFill>
                  <a:schemeClr val="accent3"/>
                </a:solidFill>
              </a:rPr>
              <a:t>fimse</a:t>
            </a:r>
            <a:endParaRPr>
              <a:solidFill>
                <a:schemeClr val="accent3"/>
              </a:solidFill>
            </a:endParaRPr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   </a:t>
            </a:r>
            <a:r>
              <a:rPr lang="pt-BR">
                <a:solidFill>
                  <a:srgbClr val="0070C0"/>
                </a:solidFill>
              </a:rPr>
              <a:t>fimse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ccentBoxVTI">
  <a:themeElements>
    <a:clrScheme name="AccentBoxVTI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2023-06-14T14:21:01Z</dcterms:created>
  <dc:creator>Vinícius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