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0"/>
  </p:notesMasterIdLst>
  <p:handoutMasterIdLst>
    <p:handoutMasterId r:id="rId31"/>
  </p:handoutMasterIdLst>
  <p:sldIdLst>
    <p:sldId id="281" r:id="rId5"/>
    <p:sldId id="355" r:id="rId6"/>
    <p:sldId id="421" r:id="rId7"/>
    <p:sldId id="430" r:id="rId8"/>
    <p:sldId id="431" r:id="rId9"/>
    <p:sldId id="428" r:id="rId10"/>
    <p:sldId id="429" r:id="rId11"/>
    <p:sldId id="432" r:id="rId12"/>
    <p:sldId id="433" r:id="rId13"/>
    <p:sldId id="434" r:id="rId14"/>
    <p:sldId id="435" r:id="rId15"/>
    <p:sldId id="424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7" r:id="rId27"/>
    <p:sldId id="446" r:id="rId28"/>
    <p:sldId id="448" r:id="rId2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7" d="100"/>
          <a:sy n="87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D0F6F2-A277-4DB2-B78A-B20601D4CE50}" type="datetime1">
              <a:rPr lang="pt-BR" smtClean="0"/>
              <a:t>03/02/2025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AB883-099A-417B-9D0B-82E8D6B879E6}" type="datetime1">
              <a:rPr lang="pt-BR" smtClean="0"/>
              <a:pPr/>
              <a:t>03/02/2025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pt-BR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477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67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351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47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708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94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943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704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7631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53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518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5787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013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639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726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587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842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482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04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394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32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264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057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01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Espaço Reservado para Imagem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20" name="Espaço Reservado para o Número do Slide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2" name="Espaço Reservado para Texto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3" name="Espaço Reservado para Imagem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4" name="Espaço Reservado para Imagem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  <p:sp>
        <p:nvSpPr>
          <p:cNvPr id="25" name="Espaço Reservado para Imagem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pt-BR" noProof="0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tângulo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tângulo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 useBgFill="1">
        <p:nvSpPr>
          <p:cNvPr id="4" name="Retângulo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ângulo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0" name="Espaço Reservado para Imagem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6" name="Espaço Reservado para Imagem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2" name="Espaço Reservado para Imagem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33" name="Espaço Reservado para Imagem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pt-BR" noProof="0"/>
              <a:t>Imagem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37" name="Espaço Reservado para Texto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8" name="Espaço Reservado para Texto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39" name="Espaço Reservado para Texto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0" name="Espaço Reservado para Texto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  <p:sp>
        <p:nvSpPr>
          <p:cNvPr id="41" name="Espaço Reservado para Texto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t-BR" noProof="0"/>
              <a:t>Nome</a:t>
            </a:r>
          </a:p>
          <a:p>
            <a:pPr lvl="1" rt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tângulo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pt-BR" noProof="0"/>
              <a:t>4/9/20XX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14" name="Espaço reservado para texto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conteúdo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4/9/20XX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Lógica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Introdução a Lógica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6" y="3191608"/>
            <a:ext cx="8302753" cy="3586264"/>
          </a:xfrm>
        </p:spPr>
        <p:txBody>
          <a:bodyPr rtlCol="0">
            <a:normAutofit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Pratique: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>
                <a:solidFill>
                  <a:srgbClr val="0070C0"/>
                </a:solidFill>
              </a:rPr>
              <a:t>Faça um algoritmo que conte de 0 até o número que o usuário escolher.</a:t>
            </a:r>
          </a:p>
        </p:txBody>
      </p:sp>
    </p:spTree>
    <p:extLst>
      <p:ext uri="{BB962C8B-B14F-4D97-AF65-F5344CB8AC3E}">
        <p14:creationId xmlns:p14="http://schemas.microsoft.com/office/powerpoint/2010/main" val="579526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191608"/>
            <a:ext cx="8109322" cy="3586264"/>
          </a:xfrm>
        </p:spPr>
        <p:txBody>
          <a:bodyPr rtlCol="0">
            <a:normAutofit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Pratique: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>
                <a:solidFill>
                  <a:srgbClr val="0070C0"/>
                </a:solidFill>
              </a:rPr>
              <a:t>Faça um algoritmo que conte de 0 até o número que o usuário escolher.</a:t>
            </a:r>
          </a:p>
          <a:p>
            <a:pPr algn="just">
              <a:spcBef>
                <a:spcPts val="0"/>
              </a:spcBef>
            </a:pPr>
            <a:endParaRPr lang="pt-BR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BR" dirty="0">
                <a:solidFill>
                  <a:schemeClr val="accent1"/>
                </a:solidFill>
              </a:rPr>
              <a:t>Agora permita que usuário possa escolher também a variação do contador. Contar de 3 em 3 por exemplo. </a:t>
            </a:r>
          </a:p>
        </p:txBody>
      </p:sp>
    </p:spTree>
    <p:extLst>
      <p:ext uri="{BB962C8B-B14F-4D97-AF65-F5344CB8AC3E}">
        <p14:creationId xmlns:p14="http://schemas.microsoft.com/office/powerpoint/2010/main" val="2075333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037" y="1415562"/>
            <a:ext cx="5284179" cy="4532388"/>
          </a:xfrm>
        </p:spPr>
        <p:txBody>
          <a:bodyPr rtlCol="0">
            <a:normAutofit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algoritmo "</a:t>
            </a:r>
            <a:r>
              <a:rPr lang="pt-BR" dirty="0" err="1"/>
              <a:t>SomadorNumerico</a:t>
            </a:r>
            <a:r>
              <a:rPr lang="pt-BR" dirty="0"/>
              <a:t>"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var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contador, Numero, Soma: inteiro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inicio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contador &lt;- 1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Soma &lt;- 0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enquanto (contador &lt;= 5) faca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</a:t>
            </a:r>
            <a:r>
              <a:rPr lang="pt-BR" dirty="0" err="1"/>
              <a:t>Escreval</a:t>
            </a:r>
            <a:r>
              <a:rPr lang="pt-BR" dirty="0"/>
              <a:t>("Digite o ",</a:t>
            </a:r>
            <a:r>
              <a:rPr lang="pt-BR" dirty="0" err="1"/>
              <a:t>contador,"o</a:t>
            </a:r>
            <a:r>
              <a:rPr lang="pt-BR" dirty="0"/>
              <a:t>. valor: ")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Leia(Numero)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contador &lt;- contador + 1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Soma &lt;- Soma + Numero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/>
              <a:t>fimenquanto</a:t>
            </a: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Escreva("A soma de todos os valores é ",Soma)</a:t>
            </a:r>
          </a:p>
          <a:p>
            <a:pPr algn="just">
              <a:spcBef>
                <a:spcPts val="0"/>
              </a:spcBef>
            </a:pPr>
            <a:r>
              <a:rPr lang="pt-BR" dirty="0" err="1"/>
              <a:t>fimalgoritmo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04973" y="707010"/>
            <a:ext cx="626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Observe o algoritmo a seguir e tente compreender </a:t>
            </a:r>
          </a:p>
        </p:txBody>
      </p:sp>
    </p:spTree>
    <p:extLst>
      <p:ext uri="{BB962C8B-B14F-4D97-AF65-F5344CB8AC3E}">
        <p14:creationId xmlns:p14="http://schemas.microsoft.com/office/powerpoint/2010/main" val="249844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04972" y="707010"/>
            <a:ext cx="862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Complemente o algoritmo para mostrar o maior numero digitado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 txBox="1">
            <a:spLocks/>
          </p:cNvSpPr>
          <p:nvPr/>
        </p:nvSpPr>
        <p:spPr>
          <a:xfrm>
            <a:off x="3416037" y="1415562"/>
            <a:ext cx="5284179" cy="453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pt-BR"/>
              <a:t>algoritmo "SomadorNumerico"</a:t>
            </a:r>
          </a:p>
          <a:p>
            <a:pPr algn="just">
              <a:spcBef>
                <a:spcPts val="0"/>
              </a:spcBef>
            </a:pPr>
            <a:r>
              <a:rPr lang="pt-BR"/>
              <a:t>var</a:t>
            </a:r>
          </a:p>
          <a:p>
            <a:pPr algn="just">
              <a:spcBef>
                <a:spcPts val="0"/>
              </a:spcBef>
            </a:pPr>
            <a:r>
              <a:rPr lang="pt-BR"/>
              <a:t>   contador, Numero, Soma: inteiro</a:t>
            </a:r>
          </a:p>
          <a:p>
            <a:pPr algn="just">
              <a:spcBef>
                <a:spcPts val="0"/>
              </a:spcBef>
            </a:pPr>
            <a:r>
              <a:rPr lang="pt-BR"/>
              <a:t>inicio</a:t>
            </a:r>
          </a:p>
          <a:p>
            <a:pPr algn="just">
              <a:spcBef>
                <a:spcPts val="0"/>
              </a:spcBef>
            </a:pPr>
            <a:r>
              <a:rPr lang="pt-BR"/>
              <a:t>   contador &lt;- 1</a:t>
            </a:r>
          </a:p>
          <a:p>
            <a:pPr algn="just">
              <a:spcBef>
                <a:spcPts val="0"/>
              </a:spcBef>
            </a:pPr>
            <a:r>
              <a:rPr lang="pt-BR"/>
              <a:t>   Soma &lt;- 0</a:t>
            </a:r>
          </a:p>
          <a:p>
            <a:pPr algn="just">
              <a:spcBef>
                <a:spcPts val="0"/>
              </a:spcBef>
            </a:pPr>
            <a:r>
              <a:rPr lang="pt-BR"/>
              <a:t>   enquanto (contador &lt;= 5) faca</a:t>
            </a:r>
          </a:p>
          <a:p>
            <a:pPr algn="just">
              <a:spcBef>
                <a:spcPts val="0"/>
              </a:spcBef>
            </a:pPr>
            <a:r>
              <a:rPr lang="pt-BR"/>
              <a:t>      Escreval("Digite o ",contador,"o. valor: ")</a:t>
            </a:r>
          </a:p>
          <a:p>
            <a:pPr algn="just">
              <a:spcBef>
                <a:spcPts val="0"/>
              </a:spcBef>
            </a:pPr>
            <a:r>
              <a:rPr lang="pt-BR"/>
              <a:t>      Leia(Numero)</a:t>
            </a:r>
          </a:p>
          <a:p>
            <a:pPr algn="just">
              <a:spcBef>
                <a:spcPts val="0"/>
              </a:spcBef>
            </a:pPr>
            <a:r>
              <a:rPr lang="pt-BR"/>
              <a:t>      contador &lt;- contador + 1</a:t>
            </a:r>
          </a:p>
          <a:p>
            <a:pPr algn="just">
              <a:spcBef>
                <a:spcPts val="0"/>
              </a:spcBef>
            </a:pPr>
            <a:r>
              <a:rPr lang="pt-BR"/>
              <a:t>      Soma &lt;- Soma + Numero</a:t>
            </a:r>
          </a:p>
          <a:p>
            <a:pPr algn="just">
              <a:spcBef>
                <a:spcPts val="0"/>
              </a:spcBef>
            </a:pPr>
            <a:r>
              <a:rPr lang="pt-BR"/>
              <a:t>   fimenquanto</a:t>
            </a:r>
          </a:p>
          <a:p>
            <a:pPr algn="just">
              <a:spcBef>
                <a:spcPts val="0"/>
              </a:spcBef>
            </a:pPr>
            <a:r>
              <a:rPr lang="pt-BR"/>
              <a:t>   Escreva("A soma de todos os valores é ",Soma)</a:t>
            </a:r>
          </a:p>
          <a:p>
            <a:pPr algn="just">
              <a:spcBef>
                <a:spcPts val="0"/>
              </a:spcBef>
            </a:pPr>
            <a:r>
              <a:rPr lang="pt-BR"/>
              <a:t>fimalgoritmo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8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037" y="1415561"/>
            <a:ext cx="5284179" cy="4888523"/>
          </a:xfrm>
        </p:spPr>
        <p:txBody>
          <a:bodyPr rtlCol="0">
            <a:normAutofit fontScale="92500" lnSpcReduction="10000"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algoritmo "</a:t>
            </a:r>
            <a:r>
              <a:rPr lang="pt-BR" dirty="0" err="1"/>
              <a:t>SomadorNumerico</a:t>
            </a:r>
            <a:r>
              <a:rPr lang="pt-BR" dirty="0"/>
              <a:t>"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var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contador, Numero, Soma, Maior: inteiro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inicio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contador &lt;- 1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Soma &lt;- 0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enquanto (contador &lt;= 5) faca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</a:t>
            </a:r>
            <a:r>
              <a:rPr lang="pt-BR" dirty="0" err="1"/>
              <a:t>Escreval</a:t>
            </a:r>
            <a:r>
              <a:rPr lang="pt-BR" dirty="0"/>
              <a:t>("Digite o ",</a:t>
            </a:r>
            <a:r>
              <a:rPr lang="pt-BR" dirty="0" err="1"/>
              <a:t>contador,"o</a:t>
            </a:r>
            <a:r>
              <a:rPr lang="pt-BR" dirty="0"/>
              <a:t>. valor: ")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Leia(Numero)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Se (Numero &gt; Maior) </a:t>
            </a:r>
            <a:r>
              <a:rPr lang="pt-BR" dirty="0" err="1"/>
              <a:t>entao</a:t>
            </a: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      Maior &lt;- Numero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</a:t>
            </a:r>
            <a:r>
              <a:rPr lang="pt-BR" dirty="0" err="1"/>
              <a:t>FimSe</a:t>
            </a: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   contador &lt;- contador + 1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Soma &lt;- Soma + Numero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/>
              <a:t>fimenquanto</a:t>
            </a: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/>
              <a:t>Escreval</a:t>
            </a:r>
            <a:r>
              <a:rPr lang="pt-BR" dirty="0"/>
              <a:t>("A soma de todos os valores é ",Soma)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Escreva("O </a:t>
            </a:r>
            <a:r>
              <a:rPr lang="pt-BR" dirty="0" err="1"/>
              <a:t>mair</a:t>
            </a:r>
            <a:r>
              <a:rPr lang="pt-BR" dirty="0"/>
              <a:t> numero digitado é: ",Maior)</a:t>
            </a:r>
          </a:p>
          <a:p>
            <a:pPr algn="just">
              <a:spcBef>
                <a:spcPts val="0"/>
              </a:spcBef>
            </a:pPr>
            <a:r>
              <a:rPr lang="pt-BR" dirty="0" err="1"/>
              <a:t>fimalgoritmo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904972" y="707010"/>
            <a:ext cx="862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Complemente o algoritmo para mostrar o maior numero digitado</a:t>
            </a:r>
          </a:p>
        </p:txBody>
      </p:sp>
    </p:spTree>
    <p:extLst>
      <p:ext uri="{BB962C8B-B14F-4D97-AF65-F5344CB8AC3E}">
        <p14:creationId xmlns:p14="http://schemas.microsoft.com/office/powerpoint/2010/main" val="214980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04972" y="707010"/>
            <a:ext cx="10270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Faça um algoritmo que pergunte quantas vezes o usuário quer converter Reais para Dólares e mostre os valores digitados, convertidos.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885881" y="2106672"/>
            <a:ext cx="4308231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Quantas vezes você quer converter? 2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Qual é o valor em R$? 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valor convertido é US$ 5.45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Qual é o valor em R$? 8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valor convertido é US$ 43,60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*** Fim da execução.</a:t>
            </a:r>
          </a:p>
        </p:txBody>
      </p:sp>
    </p:spTree>
    <p:extLst>
      <p:ext uri="{BB962C8B-B14F-4D97-AF65-F5344CB8AC3E}">
        <p14:creationId xmlns:p14="http://schemas.microsoft.com/office/powerpoint/2010/main" val="2388423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04972" y="707010"/>
            <a:ext cx="10375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Faça um algoritmo que realize uma contagem inteligente permitindo que usuário possa escolher o inicio e fim da contagem. Podendo ser crescente ou decrescente.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04972" y="1891432"/>
            <a:ext cx="4807097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CONTAGEM INTELIGENTE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Inicio: 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Fim: 6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CONTANDO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1.. 2.. 3.. 4.. 5.. 6..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*** Fim da execução.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473434" y="1891432"/>
            <a:ext cx="4807097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CONTAGEM INTELIGENTE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Inicio: 8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Fim: 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CONTANDO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8.. 7.. 6.. 5.. 4.. 3.. 2.. 1.. 0..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*** Fim da execução.</a:t>
            </a:r>
          </a:p>
        </p:txBody>
      </p:sp>
    </p:spTree>
    <p:extLst>
      <p:ext uri="{BB962C8B-B14F-4D97-AF65-F5344CB8AC3E}">
        <p14:creationId xmlns:p14="http://schemas.microsoft.com/office/powerpoint/2010/main" val="1038878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552592" y="3085161"/>
            <a:ext cx="4457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Faça um algoritmo que mostre o(a) melhor aluno(a) da turma.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09318" y="315173"/>
            <a:ext cx="6797090" cy="618630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ESCOLA SO DE GENIOS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Quantos alunos tem na turma? 4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ALUNO 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Nome do aluno: Carlos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 de Carlos: 8.5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ALUNO 2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Nome do aluno: Paulo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 de Carlos: 5.5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ALUNO 3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Nome do aluno: Ana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 de Carlos: 7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ALUNO 4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Nome do aluno: Otavio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 de Carlos: 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melhor aproveitamento foi de Carlos com a nota 8.5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*** Fim da execução.</a:t>
            </a:r>
          </a:p>
        </p:txBody>
      </p:sp>
    </p:spTree>
    <p:extLst>
      <p:ext uri="{BB962C8B-B14F-4D97-AF65-F5344CB8AC3E}">
        <p14:creationId xmlns:p14="http://schemas.microsoft.com/office/powerpoint/2010/main" val="92503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642172"/>
            <a:ext cx="4768245" cy="1562874"/>
          </a:xfrm>
        </p:spPr>
        <p:txBody>
          <a:bodyPr rtlCol="0">
            <a:normAutofit/>
          </a:bodyPr>
          <a:lstStyle/>
          <a:p>
            <a:pPr algn="just">
              <a:spcBef>
                <a:spcPts val="0"/>
              </a:spcBef>
            </a:pPr>
            <a:r>
              <a:rPr lang="pt-BR" dirty="0">
                <a:solidFill>
                  <a:srgbClr val="0070C0"/>
                </a:solidFill>
              </a:rPr>
              <a:t>Enquanto</a:t>
            </a:r>
            <a:r>
              <a:rPr lang="pt-BR" dirty="0"/>
              <a:t> (</a:t>
            </a:r>
            <a:r>
              <a:rPr lang="pt-BR" dirty="0">
                <a:solidFill>
                  <a:srgbClr val="FF0000"/>
                </a:solidFill>
              </a:rPr>
              <a:t>quarto bagunçado</a:t>
            </a:r>
            <a:r>
              <a:rPr lang="pt-BR" dirty="0"/>
              <a:t>) </a:t>
            </a:r>
            <a:r>
              <a:rPr lang="pt-BR" dirty="0">
                <a:solidFill>
                  <a:srgbClr val="0070C0"/>
                </a:solidFill>
              </a:rPr>
              <a:t>faça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fica de castigo</a:t>
            </a:r>
          </a:p>
          <a:p>
            <a:pPr algn="just">
              <a:spcBef>
                <a:spcPts val="0"/>
              </a:spcBef>
            </a:pPr>
            <a:r>
              <a:rPr lang="pt-BR" dirty="0" err="1">
                <a:solidFill>
                  <a:srgbClr val="0070C0"/>
                </a:solidFill>
              </a:rPr>
              <a:t>FimEnquanto</a:t>
            </a:r>
            <a:endParaRPr lang="pt-BR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BR" dirty="0"/>
              <a:t>fora do castigo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12647" y="314036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Repetição Repita</a:t>
            </a:r>
          </a:p>
          <a:p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 txBox="1">
            <a:spLocks/>
          </p:cNvSpPr>
          <p:nvPr/>
        </p:nvSpPr>
        <p:spPr>
          <a:xfrm>
            <a:off x="6704595" y="3642172"/>
            <a:ext cx="4768245" cy="156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pt-BR" dirty="0">
                <a:solidFill>
                  <a:schemeClr val="accent3"/>
                </a:solidFill>
              </a:rPr>
              <a:t>Repita</a:t>
            </a:r>
            <a:r>
              <a:rPr lang="pt-BR" dirty="0"/>
              <a:t> 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fica de castigo</a:t>
            </a:r>
          </a:p>
          <a:p>
            <a:pPr algn="just">
              <a:spcBef>
                <a:spcPts val="0"/>
              </a:spcBef>
            </a:pPr>
            <a:r>
              <a:rPr lang="pt-BR" dirty="0">
                <a:solidFill>
                  <a:schemeClr val="accent3"/>
                </a:solidFill>
              </a:rPr>
              <a:t>ate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arrumar o quarto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fora do castigo</a:t>
            </a:r>
          </a:p>
        </p:txBody>
      </p:sp>
      <p:sp>
        <p:nvSpPr>
          <p:cNvPr id="4" name="Cruz 3"/>
          <p:cNvSpPr/>
          <p:nvPr/>
        </p:nvSpPr>
        <p:spPr>
          <a:xfrm rot="2885888">
            <a:off x="5007429" y="4066904"/>
            <a:ext cx="522514" cy="470262"/>
          </a:xfrm>
          <a:prstGeom prst="plus">
            <a:avLst>
              <a:gd name="adj" fmla="val 41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32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642172"/>
            <a:ext cx="4768245" cy="2976342"/>
          </a:xfrm>
        </p:spPr>
        <p:txBody>
          <a:bodyPr rtlCol="0">
            <a:normAutofit fontScale="70000" lnSpcReduction="20000"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algoritmo "somador"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var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N, S: inteiro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/>
              <a:t>resp</a:t>
            </a:r>
            <a:r>
              <a:rPr lang="pt-BR" dirty="0"/>
              <a:t>: caractere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inicio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S &lt;- 0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/>
              <a:t>resp</a:t>
            </a:r>
            <a:r>
              <a:rPr lang="pt-BR" dirty="0"/>
              <a:t> &lt;- "s"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Enquanto</a:t>
            </a:r>
            <a:r>
              <a:rPr lang="pt-BR" dirty="0"/>
              <a:t> (</a:t>
            </a:r>
            <a:r>
              <a:rPr lang="pt-BR" dirty="0" err="1">
                <a:solidFill>
                  <a:srgbClr val="FF0000"/>
                </a:solidFill>
              </a:rPr>
              <a:t>resp</a:t>
            </a:r>
            <a:r>
              <a:rPr lang="pt-BR" dirty="0">
                <a:solidFill>
                  <a:srgbClr val="FF0000"/>
                </a:solidFill>
              </a:rPr>
              <a:t> = "s") </a:t>
            </a:r>
            <a:r>
              <a:rPr lang="pt-BR" dirty="0">
                <a:solidFill>
                  <a:srgbClr val="0070C0"/>
                </a:solidFill>
              </a:rPr>
              <a:t>faca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Escreva("Digite um valor para ser somado ==&gt; ")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Leia(N)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S &lt;- S + N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Escreva("Você quer continuar? [s/n] ")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Leia(</a:t>
            </a:r>
            <a:r>
              <a:rPr lang="pt-BR" dirty="0" err="1"/>
              <a:t>resp</a:t>
            </a:r>
            <a:r>
              <a:rPr lang="pt-BR" dirty="0"/>
              <a:t>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>
                <a:solidFill>
                  <a:srgbClr val="0070C0"/>
                </a:solidFill>
              </a:rPr>
              <a:t>FimEnquanto</a:t>
            </a:r>
            <a:endParaRPr lang="pt-BR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BR" dirty="0"/>
              <a:t>   escreva("A soma de todos os valores é: ",S)</a:t>
            </a:r>
          </a:p>
          <a:p>
            <a:pPr algn="just">
              <a:spcBef>
                <a:spcPts val="0"/>
              </a:spcBef>
            </a:pPr>
            <a:r>
              <a:rPr lang="pt-BR" dirty="0" err="1"/>
              <a:t>fimalgoritmo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2647" y="314036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Repetição Repita</a:t>
            </a:r>
          </a:p>
          <a:p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 txBox="1">
            <a:spLocks/>
          </p:cNvSpPr>
          <p:nvPr/>
        </p:nvSpPr>
        <p:spPr>
          <a:xfrm>
            <a:off x="6704595" y="3642172"/>
            <a:ext cx="4768245" cy="2976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pt-BR" dirty="0"/>
              <a:t>algoritmo "somador"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var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N, S: inteiro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/>
              <a:t>resp</a:t>
            </a:r>
            <a:r>
              <a:rPr lang="pt-BR" dirty="0"/>
              <a:t>: caractere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inicio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S &lt;- 0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>
                <a:solidFill>
                  <a:schemeClr val="accent3"/>
                </a:solidFill>
              </a:rPr>
              <a:t>Repita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Escreva("Digite um valor para ser somado ==&gt; ")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Leia(N)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S &lt;- S + N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Escreva("Você quer continuar? [s/n] ")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Leia(</a:t>
            </a:r>
            <a:r>
              <a:rPr lang="pt-BR" dirty="0" err="1"/>
              <a:t>resp</a:t>
            </a:r>
            <a:r>
              <a:rPr lang="pt-BR" dirty="0"/>
              <a:t>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>
                <a:solidFill>
                  <a:schemeClr val="accent3"/>
                </a:solidFill>
              </a:rPr>
              <a:t>Ate</a:t>
            </a:r>
            <a:r>
              <a:rPr lang="pt-BR" dirty="0"/>
              <a:t> (</a:t>
            </a:r>
            <a:r>
              <a:rPr lang="pt-BR" dirty="0" err="1">
                <a:solidFill>
                  <a:srgbClr val="FF0000"/>
                </a:solidFill>
              </a:rPr>
              <a:t>resp</a:t>
            </a:r>
            <a:r>
              <a:rPr lang="pt-BR" dirty="0">
                <a:solidFill>
                  <a:srgbClr val="FF0000"/>
                </a:solidFill>
              </a:rPr>
              <a:t> = "n"</a:t>
            </a:r>
            <a:r>
              <a:rPr lang="pt-BR" dirty="0"/>
              <a:t>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escreva("A soma de todos os valores é: ",S)</a:t>
            </a:r>
          </a:p>
          <a:p>
            <a:pPr algn="just">
              <a:spcBef>
                <a:spcPts val="0"/>
              </a:spcBef>
            </a:pPr>
            <a:r>
              <a:rPr lang="pt-BR" dirty="0" err="1"/>
              <a:t>fimalgoritmo</a:t>
            </a:r>
            <a:endParaRPr lang="pt-BR" dirty="0"/>
          </a:p>
        </p:txBody>
      </p:sp>
      <p:sp>
        <p:nvSpPr>
          <p:cNvPr id="4" name="Cruz 3"/>
          <p:cNvSpPr/>
          <p:nvPr/>
        </p:nvSpPr>
        <p:spPr>
          <a:xfrm rot="2885888">
            <a:off x="5251269" y="4763588"/>
            <a:ext cx="522514" cy="470262"/>
          </a:xfrm>
          <a:prstGeom prst="plus">
            <a:avLst>
              <a:gd name="adj" fmla="val 40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43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Agenda</a:t>
            </a:r>
          </a:p>
        </p:txBody>
      </p:sp>
      <p:pic>
        <p:nvPicPr>
          <p:cNvPr id="11" name="Espaço Reservado para Imagem 10" descr="gesto de mão de trabalho em equipe">
            <a:extLst>
              <a:ext uri="{FF2B5EF4-FFF2-40B4-BE49-F238E27FC236}">
                <a16:creationId xmlns:a16="http://schemas.microsoft.com/office/drawing/2014/main" id="{41749033-B92E-4E63-82DE-801849DA2B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" r="16"/>
          <a:stretch/>
        </p:blipFill>
        <p:spPr/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lnSpc>
                <a:spcPct val="110000"/>
              </a:lnSpc>
              <a:buNone/>
            </a:pPr>
            <a:r>
              <a:rPr lang="pt-BR" dirty="0"/>
              <a:t>Estruturas Condicionais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pt-BR" dirty="0"/>
              <a:t>   - Laço de Repetição ‘Enquanto’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pt-BR" sz="1800" dirty="0"/>
              <a:t>   - </a:t>
            </a:r>
            <a:r>
              <a:rPr lang="pt-BR" dirty="0"/>
              <a:t>Laço de Repetição ‘</a:t>
            </a:r>
            <a:r>
              <a:rPr lang="pt-BR" sz="1800" dirty="0"/>
              <a:t>Repita’</a:t>
            </a:r>
          </a:p>
          <a:p>
            <a:pPr marL="0" indent="0" rtl="0">
              <a:lnSpc>
                <a:spcPct val="110000"/>
              </a:lnSpc>
              <a:buNone/>
            </a:pPr>
            <a:r>
              <a:rPr lang="pt-BR" dirty="0"/>
              <a:t>   - Condicional Caso</a:t>
            </a:r>
            <a:endParaRPr lang="pt-BR" sz="1800" dirty="0"/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642172"/>
            <a:ext cx="4768245" cy="2976342"/>
          </a:xfrm>
        </p:spPr>
        <p:txBody>
          <a:bodyPr rtlCol="0"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algoritmo "somador1a10"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var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/>
              <a:t>Cont</a:t>
            </a:r>
            <a:r>
              <a:rPr lang="pt-BR" dirty="0"/>
              <a:t>: inteiro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inicio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/>
              <a:t>Cont</a:t>
            </a:r>
            <a:r>
              <a:rPr lang="pt-BR" dirty="0"/>
              <a:t> &lt;- 1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>
                <a:solidFill>
                  <a:schemeClr val="accent3"/>
                </a:solidFill>
              </a:rPr>
              <a:t>Repita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</a:t>
            </a:r>
            <a:r>
              <a:rPr lang="pt-BR" dirty="0" err="1"/>
              <a:t>Escreval</a:t>
            </a:r>
            <a:r>
              <a:rPr lang="pt-BR" dirty="0"/>
              <a:t>(</a:t>
            </a:r>
            <a:r>
              <a:rPr lang="pt-BR" dirty="0" err="1"/>
              <a:t>Cont</a:t>
            </a:r>
            <a:r>
              <a:rPr lang="pt-BR" dirty="0"/>
              <a:t>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</a:t>
            </a:r>
            <a:r>
              <a:rPr lang="pt-BR" dirty="0" err="1"/>
              <a:t>Cont</a:t>
            </a:r>
            <a:r>
              <a:rPr lang="pt-BR" dirty="0"/>
              <a:t> &lt;- </a:t>
            </a:r>
            <a:r>
              <a:rPr lang="pt-BR" dirty="0" err="1"/>
              <a:t>Cont</a:t>
            </a:r>
            <a:r>
              <a:rPr lang="pt-BR" dirty="0"/>
              <a:t> + 1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>
                <a:solidFill>
                  <a:schemeClr val="accent3"/>
                </a:solidFill>
              </a:rPr>
              <a:t>Ate</a:t>
            </a:r>
            <a:r>
              <a:rPr lang="pt-BR" dirty="0"/>
              <a:t> (</a:t>
            </a:r>
            <a:r>
              <a:rPr lang="pt-BR" dirty="0" err="1"/>
              <a:t>Cont</a:t>
            </a:r>
            <a:r>
              <a:rPr lang="pt-BR" dirty="0"/>
              <a:t> &gt; 10)</a:t>
            </a:r>
          </a:p>
          <a:p>
            <a:pPr algn="just">
              <a:spcBef>
                <a:spcPts val="0"/>
              </a:spcBef>
            </a:pPr>
            <a:r>
              <a:rPr lang="pt-BR" dirty="0" err="1"/>
              <a:t>fimalgoritmo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2647" y="314036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Repetição Repita</a:t>
            </a:r>
          </a:p>
          <a:p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47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642172"/>
            <a:ext cx="4768245" cy="2976342"/>
          </a:xfrm>
        </p:spPr>
        <p:txBody>
          <a:bodyPr rtlCol="0">
            <a:normAutofit fontScale="92500" lnSpcReduction="20000"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algoritmo "tabuada"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var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/>
              <a:t>Cont</a:t>
            </a:r>
            <a:r>
              <a:rPr lang="pt-BR" dirty="0"/>
              <a:t>, N, R: inteiro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inicio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/>
              <a:t>Cont</a:t>
            </a:r>
            <a:r>
              <a:rPr lang="pt-BR" dirty="0"/>
              <a:t> &lt;- 1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N &lt;- 7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>
                <a:solidFill>
                  <a:schemeClr val="accent3"/>
                </a:solidFill>
              </a:rPr>
              <a:t>Repita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R &lt;- N * </a:t>
            </a:r>
            <a:r>
              <a:rPr lang="pt-BR" dirty="0" err="1"/>
              <a:t>Cont</a:t>
            </a: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   </a:t>
            </a:r>
            <a:r>
              <a:rPr lang="pt-BR" dirty="0" err="1"/>
              <a:t>Escreval</a:t>
            </a:r>
            <a:r>
              <a:rPr lang="pt-BR" dirty="0"/>
              <a:t>(N," x ", </a:t>
            </a:r>
            <a:r>
              <a:rPr lang="pt-BR" dirty="0" err="1"/>
              <a:t>Cont</a:t>
            </a:r>
            <a:r>
              <a:rPr lang="pt-BR" dirty="0"/>
              <a:t>, " = ", R)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</a:t>
            </a:r>
            <a:r>
              <a:rPr lang="pt-BR" dirty="0" err="1"/>
              <a:t>Cont</a:t>
            </a:r>
            <a:r>
              <a:rPr lang="pt-BR" dirty="0"/>
              <a:t> &lt;- </a:t>
            </a:r>
            <a:r>
              <a:rPr lang="pt-BR" dirty="0" err="1"/>
              <a:t>Cont</a:t>
            </a:r>
            <a:r>
              <a:rPr lang="pt-BR" dirty="0"/>
              <a:t> + 1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>
                <a:solidFill>
                  <a:schemeClr val="accent3"/>
                </a:solidFill>
              </a:rPr>
              <a:t>Ate</a:t>
            </a:r>
            <a:r>
              <a:rPr lang="pt-BR" dirty="0"/>
              <a:t> (</a:t>
            </a:r>
            <a:r>
              <a:rPr lang="pt-BR" dirty="0" err="1"/>
              <a:t>Cont</a:t>
            </a:r>
            <a:r>
              <a:rPr lang="pt-BR" dirty="0"/>
              <a:t> &gt; 10)</a:t>
            </a:r>
          </a:p>
          <a:p>
            <a:pPr algn="just">
              <a:spcBef>
                <a:spcPts val="0"/>
              </a:spcBef>
            </a:pPr>
            <a:r>
              <a:rPr lang="pt-BR" dirty="0" err="1"/>
              <a:t>fimalgoritmo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2647" y="314036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Repetição Repita</a:t>
            </a:r>
          </a:p>
          <a:p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181600" y="4528456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Observe o </a:t>
            </a:r>
            <a:r>
              <a:rPr lang="pt-BR">
                <a:solidFill>
                  <a:srgbClr val="0070C0"/>
                </a:solidFill>
              </a:rPr>
              <a:t>algoritmo que mostra </a:t>
            </a:r>
            <a:r>
              <a:rPr lang="pt-BR" dirty="0">
                <a:solidFill>
                  <a:srgbClr val="0070C0"/>
                </a:solidFill>
              </a:rPr>
              <a:t>a tabuada do 7</a:t>
            </a:r>
          </a:p>
        </p:txBody>
      </p:sp>
    </p:spTree>
    <p:extLst>
      <p:ext uri="{BB962C8B-B14F-4D97-AF65-F5344CB8AC3E}">
        <p14:creationId xmlns:p14="http://schemas.microsoft.com/office/powerpoint/2010/main" val="3540023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642172"/>
            <a:ext cx="4768245" cy="2976342"/>
          </a:xfrm>
        </p:spPr>
        <p:txBody>
          <a:bodyPr rtlCol="0">
            <a:normAutofit fontScale="70000" lnSpcReduction="20000"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algoritmo "</a:t>
            </a:r>
            <a:r>
              <a:rPr lang="pt-BR" dirty="0" err="1"/>
              <a:t>contaNegativos</a:t>
            </a:r>
            <a:r>
              <a:rPr lang="pt-BR" dirty="0"/>
              <a:t>"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var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N, C, </a:t>
            </a:r>
            <a:r>
              <a:rPr lang="pt-BR" dirty="0" err="1"/>
              <a:t>TotN</a:t>
            </a:r>
            <a:r>
              <a:rPr lang="pt-BR" dirty="0"/>
              <a:t>: inteiro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inicio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C &lt;- 1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/>
              <a:t>TotN</a:t>
            </a:r>
            <a:r>
              <a:rPr lang="pt-BR" dirty="0"/>
              <a:t> &lt;- 0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Repita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Escreva("Digite um numero: ")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Leia(N)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Se (N&lt;0) </a:t>
            </a:r>
            <a:r>
              <a:rPr lang="pt-BR" dirty="0" err="1"/>
              <a:t>entao</a:t>
            </a: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      </a:t>
            </a:r>
            <a:r>
              <a:rPr lang="pt-BR" dirty="0" err="1"/>
              <a:t>TotN</a:t>
            </a:r>
            <a:r>
              <a:rPr lang="pt-BR" dirty="0"/>
              <a:t> &lt;- </a:t>
            </a:r>
            <a:r>
              <a:rPr lang="pt-BR" dirty="0" err="1"/>
              <a:t>TotN</a:t>
            </a:r>
            <a:r>
              <a:rPr lang="pt-BR" dirty="0"/>
              <a:t> + 1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</a:t>
            </a:r>
            <a:r>
              <a:rPr lang="pt-BR" dirty="0" err="1"/>
              <a:t>Fimse</a:t>
            </a: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   C &lt;- C + 1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ate (C &gt; 5)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Escreva("Foram digitados ", </a:t>
            </a:r>
            <a:r>
              <a:rPr lang="pt-BR" dirty="0" err="1"/>
              <a:t>TotN</a:t>
            </a:r>
            <a:r>
              <a:rPr lang="pt-BR" dirty="0"/>
              <a:t>, " valores negativos.")</a:t>
            </a:r>
          </a:p>
          <a:p>
            <a:pPr algn="just">
              <a:spcBef>
                <a:spcPts val="0"/>
              </a:spcBef>
            </a:pPr>
            <a:r>
              <a:rPr lang="pt-BR" dirty="0" err="1"/>
              <a:t>fimalgoritmo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612647" y="3140364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Repetição Repita</a:t>
            </a:r>
          </a:p>
          <a:p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181600" y="4528455"/>
            <a:ext cx="647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Observe o algoritmo que mostra quantos números negativos foram digitados.</a:t>
            </a:r>
          </a:p>
        </p:txBody>
      </p:sp>
    </p:spTree>
    <p:extLst>
      <p:ext uri="{BB962C8B-B14F-4D97-AF65-F5344CB8AC3E}">
        <p14:creationId xmlns:p14="http://schemas.microsoft.com/office/powerpoint/2010/main" val="2338210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642172"/>
            <a:ext cx="4768245" cy="2976342"/>
          </a:xfrm>
        </p:spPr>
        <p:txBody>
          <a:bodyPr rtlCol="0"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pt-BR" dirty="0">
                <a:solidFill>
                  <a:schemeClr val="accent3"/>
                </a:solidFill>
              </a:rPr>
              <a:t>Escolha</a:t>
            </a:r>
            <a:r>
              <a:rPr lang="pt-BR" dirty="0"/>
              <a:t> (variável)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>
                <a:solidFill>
                  <a:srgbClr val="0070C0"/>
                </a:solidFill>
              </a:rPr>
              <a:t>Caso</a:t>
            </a:r>
            <a:r>
              <a:rPr lang="pt-BR" dirty="0"/>
              <a:t> valor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Bloco 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Caso valor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Bloco B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Caso valor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Bloco C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Caso valor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Bloco D</a:t>
            </a:r>
          </a:p>
          <a:p>
            <a:pPr algn="just">
              <a:spcBef>
                <a:spcPts val="0"/>
              </a:spcBef>
            </a:pPr>
            <a:r>
              <a:rPr lang="pt-BR" dirty="0" err="1">
                <a:solidFill>
                  <a:schemeClr val="accent3"/>
                </a:solidFill>
              </a:rPr>
              <a:t>FimEscolha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2647" y="3140364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Condicional Caso</a:t>
            </a:r>
          </a:p>
          <a:p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77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75847"/>
            <a:ext cx="66762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algoritmo "menu"</a:t>
            </a:r>
          </a:p>
          <a:p>
            <a:r>
              <a:rPr lang="pt-BR" sz="1200" dirty="0"/>
              <a:t>var</a:t>
            </a:r>
          </a:p>
          <a:p>
            <a:r>
              <a:rPr lang="pt-BR" sz="1200" dirty="0"/>
              <a:t>   O: inteiro</a:t>
            </a:r>
          </a:p>
          <a:p>
            <a:r>
              <a:rPr lang="pt-BR" sz="1200" dirty="0"/>
              <a:t>   </a:t>
            </a:r>
            <a:r>
              <a:rPr lang="pt-BR" sz="1200" dirty="0" err="1"/>
              <a:t>opcao</a:t>
            </a:r>
            <a:r>
              <a:rPr lang="pt-BR" sz="1200" dirty="0"/>
              <a:t>: caractere</a:t>
            </a:r>
          </a:p>
          <a:p>
            <a:r>
              <a:rPr lang="pt-BR" sz="1200" dirty="0"/>
              <a:t>inicio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Escreval</a:t>
            </a:r>
            <a:r>
              <a:rPr lang="pt-BR" sz="1200" dirty="0"/>
              <a:t> ("-------------------------")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Escreval</a:t>
            </a:r>
            <a:r>
              <a:rPr lang="pt-BR" sz="1200" dirty="0"/>
              <a:t> ("     Menu do programa    ")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Escreval</a:t>
            </a:r>
            <a:r>
              <a:rPr lang="pt-BR" sz="1200" dirty="0"/>
              <a:t> ("-------------------------")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Escreval</a:t>
            </a:r>
            <a:r>
              <a:rPr lang="pt-BR" sz="1200" dirty="0"/>
              <a:t> (" Escolha uma opção: ")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Escreval</a:t>
            </a:r>
            <a:r>
              <a:rPr lang="pt-BR" sz="1200" dirty="0"/>
              <a:t> (" [1] Novo arquivo ")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Escreval</a:t>
            </a:r>
            <a:r>
              <a:rPr lang="pt-BR" sz="1200" dirty="0"/>
              <a:t> (" [2] Salvar ")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Escreval</a:t>
            </a:r>
            <a:r>
              <a:rPr lang="pt-BR" sz="1200" dirty="0"/>
              <a:t> (" [3] Salvar como ")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Escreval</a:t>
            </a:r>
            <a:r>
              <a:rPr lang="pt-BR" sz="1200" dirty="0"/>
              <a:t> (" [4] Sair sem salvar ")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Escreval</a:t>
            </a:r>
            <a:r>
              <a:rPr lang="pt-BR" sz="1200" dirty="0"/>
              <a:t> (" [5] Fechar o programa e </a:t>
            </a:r>
            <a:r>
              <a:rPr lang="pt-BR" sz="1200" dirty="0" err="1"/>
              <a:t>desilgar</a:t>
            </a:r>
            <a:r>
              <a:rPr lang="pt-BR" sz="1200" dirty="0"/>
              <a:t> o PC ")</a:t>
            </a:r>
          </a:p>
          <a:p>
            <a:r>
              <a:rPr lang="pt-BR" sz="1200" dirty="0"/>
              <a:t>      Leia (O)</a:t>
            </a:r>
          </a:p>
          <a:p>
            <a:r>
              <a:rPr lang="pt-BR" sz="1200" dirty="0"/>
              <a:t>      Escolha O</a:t>
            </a:r>
          </a:p>
          <a:p>
            <a:r>
              <a:rPr lang="pt-BR" sz="1200" dirty="0"/>
              <a:t>              caso 1</a:t>
            </a:r>
          </a:p>
          <a:p>
            <a:r>
              <a:rPr lang="pt-BR" sz="1200" dirty="0"/>
              <a:t>              </a:t>
            </a:r>
            <a:r>
              <a:rPr lang="pt-BR" sz="1200" dirty="0" err="1"/>
              <a:t>opcao</a:t>
            </a:r>
            <a:r>
              <a:rPr lang="pt-BR" sz="1200" dirty="0"/>
              <a:t> &lt;- "Novo Arquivo Criado."</a:t>
            </a:r>
          </a:p>
          <a:p>
            <a:r>
              <a:rPr lang="pt-BR" sz="1200" dirty="0"/>
              <a:t>              caso 2</a:t>
            </a:r>
          </a:p>
          <a:p>
            <a:r>
              <a:rPr lang="pt-BR" sz="1200" dirty="0"/>
              <a:t>              </a:t>
            </a:r>
            <a:r>
              <a:rPr lang="pt-BR" sz="1200" dirty="0" err="1"/>
              <a:t>opcao</a:t>
            </a:r>
            <a:r>
              <a:rPr lang="pt-BR" sz="1200" dirty="0"/>
              <a:t> &lt;- "Arquivo Salvo."</a:t>
            </a:r>
          </a:p>
          <a:p>
            <a:r>
              <a:rPr lang="pt-BR" sz="1200" dirty="0"/>
              <a:t>              caso 3</a:t>
            </a:r>
          </a:p>
          <a:p>
            <a:r>
              <a:rPr lang="pt-BR" sz="1200" dirty="0"/>
              <a:t>              </a:t>
            </a:r>
            <a:r>
              <a:rPr lang="pt-BR" sz="1200" dirty="0" err="1"/>
              <a:t>opcao</a:t>
            </a:r>
            <a:r>
              <a:rPr lang="pt-BR" sz="1200" dirty="0"/>
              <a:t> &lt;- "Arquivo Salvo como Cópia."</a:t>
            </a:r>
          </a:p>
          <a:p>
            <a:r>
              <a:rPr lang="pt-BR" sz="1200" dirty="0"/>
              <a:t>              caso 4</a:t>
            </a:r>
          </a:p>
          <a:p>
            <a:r>
              <a:rPr lang="pt-BR" sz="1200" dirty="0"/>
              <a:t>              </a:t>
            </a:r>
            <a:r>
              <a:rPr lang="pt-BR" sz="1200" dirty="0" err="1"/>
              <a:t>opcao</a:t>
            </a:r>
            <a:r>
              <a:rPr lang="pt-BR" sz="1200" dirty="0"/>
              <a:t> &lt;- "</a:t>
            </a:r>
            <a:r>
              <a:rPr lang="pt-BR" sz="1200" dirty="0" err="1"/>
              <a:t>Voce</a:t>
            </a:r>
            <a:r>
              <a:rPr lang="pt-BR" sz="1200" dirty="0"/>
              <a:t> Saiu da Programa."</a:t>
            </a:r>
          </a:p>
          <a:p>
            <a:r>
              <a:rPr lang="pt-BR" sz="1200" dirty="0"/>
              <a:t>              caso 5</a:t>
            </a:r>
          </a:p>
          <a:p>
            <a:r>
              <a:rPr lang="pt-BR" sz="1200" dirty="0"/>
              <a:t>              </a:t>
            </a:r>
            <a:r>
              <a:rPr lang="pt-BR" sz="1200" dirty="0" err="1"/>
              <a:t>opcao</a:t>
            </a:r>
            <a:r>
              <a:rPr lang="pt-BR" sz="1200" dirty="0"/>
              <a:t> &lt;- "Seu PC Esta Sendo Desligado."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FimEscolha</a:t>
            </a:r>
            <a:endParaRPr lang="pt-BR" sz="1200" dirty="0"/>
          </a:p>
          <a:p>
            <a:r>
              <a:rPr lang="pt-BR" sz="1200" dirty="0"/>
              <a:t>      </a:t>
            </a:r>
            <a:r>
              <a:rPr lang="pt-BR" sz="1200" dirty="0" err="1"/>
              <a:t>LimpaTela</a:t>
            </a:r>
            <a:endParaRPr lang="pt-BR" sz="1200" dirty="0"/>
          </a:p>
          <a:p>
            <a:r>
              <a:rPr lang="pt-BR" sz="1200" dirty="0"/>
              <a:t>      </a:t>
            </a:r>
            <a:r>
              <a:rPr lang="pt-BR" sz="1200" dirty="0" err="1"/>
              <a:t>Escreval</a:t>
            </a:r>
            <a:r>
              <a:rPr lang="pt-BR" sz="1200" dirty="0"/>
              <a:t> ("-------------------------")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Escreval</a:t>
            </a:r>
            <a:r>
              <a:rPr lang="pt-BR" sz="1200" dirty="0"/>
              <a:t>(</a:t>
            </a:r>
            <a:r>
              <a:rPr lang="pt-BR" sz="1200" dirty="0" err="1"/>
              <a:t>opcao</a:t>
            </a:r>
            <a:r>
              <a:rPr lang="pt-BR" sz="1200" dirty="0"/>
              <a:t>)</a:t>
            </a:r>
          </a:p>
          <a:p>
            <a:r>
              <a:rPr lang="pt-BR" sz="1200" dirty="0"/>
              <a:t>      </a:t>
            </a:r>
            <a:r>
              <a:rPr lang="pt-BR" sz="1200" dirty="0" err="1"/>
              <a:t>Escreval</a:t>
            </a:r>
            <a:r>
              <a:rPr lang="pt-BR" sz="1200" dirty="0"/>
              <a:t> ("-------------------------")</a:t>
            </a:r>
          </a:p>
          <a:p>
            <a:r>
              <a:rPr lang="pt-BR" sz="1200" dirty="0"/>
              <a:t>      </a:t>
            </a:r>
          </a:p>
          <a:p>
            <a:r>
              <a:rPr lang="pt-BR" sz="1200" dirty="0" err="1"/>
              <a:t>fimalgoritmo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12783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36023" y="611927"/>
            <a:ext cx="10580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Faça um algoritmo que mostre a quantidade de homens com mais de 18 anos com cabelos castanhos e a quantidade de mulheres entre 25 e 30 anos, loiras.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494871" y="1506175"/>
            <a:ext cx="6797090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====================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SELECIONAR PESSOAS 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====================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Qual é o sexo? [m/f]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Qual é a idade? 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Qual é a cor do cabelo?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--------------------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[1] Preto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[2] Castanho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[3] Loiro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[4] Ruivo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Quer continuar? [s/n]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494871" y="5447411"/>
            <a:ext cx="679709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Total de homens com mais de 18 e cabelos castanhos 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Total de mulheres entre 25 e 30 e cabelos loiros 2 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4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642172"/>
            <a:ext cx="3393745" cy="3135700"/>
          </a:xfrm>
        </p:spPr>
        <p:txBody>
          <a:bodyPr rtlCol="0">
            <a:normAutofit/>
          </a:bodyPr>
          <a:lstStyle/>
          <a:p>
            <a:pPr algn="just">
              <a:spcBef>
                <a:spcPts val="0"/>
              </a:spcBef>
            </a:pPr>
            <a:r>
              <a:rPr lang="pt-BR" dirty="0">
                <a:solidFill>
                  <a:srgbClr val="0070C0"/>
                </a:solidFill>
              </a:rPr>
              <a:t>Enquanto</a:t>
            </a:r>
            <a:r>
              <a:rPr lang="pt-BR" dirty="0"/>
              <a:t> (expressão) </a:t>
            </a:r>
            <a:r>
              <a:rPr lang="pt-BR" dirty="0">
                <a:solidFill>
                  <a:srgbClr val="0070C0"/>
                </a:solidFill>
              </a:rPr>
              <a:t>faça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Tarefa</a:t>
            </a:r>
          </a:p>
          <a:p>
            <a:pPr algn="just">
              <a:spcBef>
                <a:spcPts val="0"/>
              </a:spcBef>
            </a:pPr>
            <a:r>
              <a:rPr lang="pt-BR" dirty="0" err="1">
                <a:solidFill>
                  <a:srgbClr val="0070C0"/>
                </a:solidFill>
              </a:rPr>
              <a:t>FimEnquanto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2647" y="314036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Repetição Enquanto</a:t>
            </a:r>
          </a:p>
          <a:p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7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642172"/>
            <a:ext cx="3393745" cy="3135700"/>
          </a:xfrm>
        </p:spPr>
        <p:txBody>
          <a:bodyPr rtlCol="0">
            <a:normAutofit/>
          </a:bodyPr>
          <a:lstStyle/>
          <a:p>
            <a:pPr algn="just">
              <a:spcBef>
                <a:spcPts val="0"/>
              </a:spcBef>
            </a:pPr>
            <a:r>
              <a:rPr lang="pt-BR" dirty="0">
                <a:solidFill>
                  <a:srgbClr val="0070C0"/>
                </a:solidFill>
              </a:rPr>
              <a:t>Enquanto</a:t>
            </a:r>
            <a:r>
              <a:rPr lang="pt-BR" dirty="0"/>
              <a:t> (expressão) </a:t>
            </a:r>
            <a:r>
              <a:rPr lang="pt-BR" dirty="0">
                <a:solidFill>
                  <a:srgbClr val="0070C0"/>
                </a:solidFill>
              </a:rPr>
              <a:t>faça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Tarefa</a:t>
            </a:r>
          </a:p>
          <a:p>
            <a:pPr algn="just">
              <a:spcBef>
                <a:spcPts val="0"/>
              </a:spcBef>
            </a:pPr>
            <a:r>
              <a:rPr lang="pt-BR" dirty="0" err="1">
                <a:solidFill>
                  <a:srgbClr val="0070C0"/>
                </a:solidFill>
              </a:rPr>
              <a:t>FimEnquanto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2647" y="314036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Repetição Enquanto</a:t>
            </a:r>
          </a:p>
          <a:p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11" name="Seta em Curva para a Esquerda 10"/>
          <p:cNvSpPr/>
          <p:nvPr/>
        </p:nvSpPr>
        <p:spPr>
          <a:xfrm>
            <a:off x="3586441" y="3786695"/>
            <a:ext cx="282174" cy="536964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2" name="Seta em Curva para a Esquerda 11"/>
          <p:cNvSpPr/>
          <p:nvPr/>
        </p:nvSpPr>
        <p:spPr>
          <a:xfrm rot="10800000">
            <a:off x="330473" y="3751539"/>
            <a:ext cx="282174" cy="536964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006392" y="3835355"/>
            <a:ext cx="272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Constitui um </a:t>
            </a:r>
            <a:r>
              <a:rPr lang="pt-BR" dirty="0" err="1"/>
              <a:t>looping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46785" y="5121947"/>
            <a:ext cx="5389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C000"/>
                </a:solidFill>
              </a:rPr>
              <a:t>Se precisar parar o </a:t>
            </a:r>
            <a:r>
              <a:rPr lang="pt-BR" dirty="0" err="1">
                <a:solidFill>
                  <a:srgbClr val="FFC000"/>
                </a:solidFill>
              </a:rPr>
              <a:t>looping</a:t>
            </a:r>
            <a:r>
              <a:rPr lang="pt-BR" dirty="0">
                <a:solidFill>
                  <a:srgbClr val="FFC000"/>
                </a:solidFill>
              </a:rPr>
              <a:t> utilize CTRL + F2</a:t>
            </a:r>
          </a:p>
        </p:txBody>
      </p:sp>
    </p:spTree>
    <p:extLst>
      <p:ext uri="{BB962C8B-B14F-4D97-AF65-F5344CB8AC3E}">
        <p14:creationId xmlns:p14="http://schemas.microsoft.com/office/powerpoint/2010/main" val="1155073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642172"/>
            <a:ext cx="4768245" cy="1562874"/>
          </a:xfrm>
        </p:spPr>
        <p:txBody>
          <a:bodyPr rtlCol="0">
            <a:normAutofit/>
          </a:bodyPr>
          <a:lstStyle/>
          <a:p>
            <a:pPr algn="just">
              <a:spcBef>
                <a:spcPts val="0"/>
              </a:spcBef>
            </a:pPr>
            <a:r>
              <a:rPr lang="pt-BR" dirty="0">
                <a:solidFill>
                  <a:srgbClr val="0070C0"/>
                </a:solidFill>
              </a:rPr>
              <a:t>Enquanto</a:t>
            </a:r>
            <a:r>
              <a:rPr lang="pt-BR" dirty="0"/>
              <a:t> (quarto bagunçado) </a:t>
            </a:r>
            <a:r>
              <a:rPr lang="pt-BR" dirty="0">
                <a:solidFill>
                  <a:srgbClr val="0070C0"/>
                </a:solidFill>
              </a:rPr>
              <a:t>faça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fica de castigo</a:t>
            </a:r>
          </a:p>
          <a:p>
            <a:pPr algn="just">
              <a:spcBef>
                <a:spcPts val="0"/>
              </a:spcBef>
            </a:pPr>
            <a:r>
              <a:rPr lang="pt-BR" dirty="0" err="1">
                <a:solidFill>
                  <a:srgbClr val="0070C0"/>
                </a:solidFill>
              </a:rPr>
              <a:t>FimEnquanto</a:t>
            </a:r>
            <a:endParaRPr lang="pt-BR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BR" dirty="0"/>
              <a:t>fora do castigo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12647" y="314036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Repetição Enquanto</a:t>
            </a:r>
          </a:p>
          <a:p>
            <a:endParaRPr lang="pt-BR" b="1" dirty="0">
              <a:solidFill>
                <a:srgbClr val="0070C0"/>
              </a:solidFill>
            </a:endParaRPr>
          </a:p>
        </p:txBody>
      </p:sp>
      <p:sp>
        <p:nvSpPr>
          <p:cNvPr id="7" name="Seta para a Esquerda 6"/>
          <p:cNvSpPr/>
          <p:nvPr/>
        </p:nvSpPr>
        <p:spPr>
          <a:xfrm>
            <a:off x="4888523" y="4176346"/>
            <a:ext cx="782515" cy="211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943600" y="3877408"/>
            <a:ext cx="3815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Apesar de não ser obrigatório, é interessante usar um contador para limitar o </a:t>
            </a:r>
            <a:r>
              <a:rPr lang="pt-BR" dirty="0" err="1"/>
              <a:t>looping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841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642172"/>
            <a:ext cx="3393745" cy="3135700"/>
          </a:xfrm>
        </p:spPr>
        <p:txBody>
          <a:bodyPr rtlCol="0">
            <a:normAutofit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Conta &lt;- 0</a:t>
            </a:r>
          </a:p>
          <a:p>
            <a:pPr algn="just">
              <a:spcBef>
                <a:spcPts val="0"/>
              </a:spcBef>
            </a:pPr>
            <a:r>
              <a:rPr lang="pt-BR" dirty="0">
                <a:solidFill>
                  <a:srgbClr val="0070C0"/>
                </a:solidFill>
              </a:rPr>
              <a:t>Enquanto </a:t>
            </a:r>
            <a:r>
              <a:rPr lang="pt-BR" dirty="0"/>
              <a:t>(Conta &lt;= 5) </a:t>
            </a:r>
            <a:r>
              <a:rPr lang="pt-BR" dirty="0">
                <a:solidFill>
                  <a:srgbClr val="0070C0"/>
                </a:solidFill>
              </a:rPr>
              <a:t>faca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Faça 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Conta &lt;- Conta + 1</a:t>
            </a:r>
          </a:p>
          <a:p>
            <a:pPr algn="just">
              <a:spcBef>
                <a:spcPts val="0"/>
              </a:spcBef>
            </a:pPr>
            <a:r>
              <a:rPr lang="pt-BR" dirty="0" err="1">
                <a:solidFill>
                  <a:srgbClr val="0070C0"/>
                </a:solidFill>
              </a:rPr>
              <a:t>FimEnquanto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12647" y="314036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Repetição Enquanto</a:t>
            </a:r>
          </a:p>
          <a:p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191608"/>
            <a:ext cx="3393745" cy="3586264"/>
          </a:xfrm>
        </p:spPr>
        <p:txBody>
          <a:bodyPr rtlCol="0">
            <a:normAutofit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algoritmo "</a:t>
            </a:r>
            <a:r>
              <a:rPr lang="pt-BR" dirty="0" err="1"/>
              <a:t>ContaAteDez</a:t>
            </a:r>
            <a:r>
              <a:rPr lang="pt-BR" dirty="0"/>
              <a:t>"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var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contador: inteiro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inicio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contador &lt;- 0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enquanto (contador &lt;= 10) faca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</a:t>
            </a:r>
            <a:r>
              <a:rPr lang="pt-BR" dirty="0" err="1"/>
              <a:t>Escreval</a:t>
            </a:r>
            <a:r>
              <a:rPr lang="pt-BR" dirty="0"/>
              <a:t>(contador)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contador &lt;- contador + 1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/>
              <a:t>fimenquanto</a:t>
            </a: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 err="1"/>
              <a:t>fimalgoritmo</a:t>
            </a:r>
            <a:endParaRPr lang="pt-B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7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191608"/>
            <a:ext cx="3393745" cy="3586264"/>
          </a:xfrm>
        </p:spPr>
        <p:txBody>
          <a:bodyPr rtlCol="0"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algoritmo "</a:t>
            </a:r>
            <a:r>
              <a:rPr lang="pt-BR" dirty="0" err="1"/>
              <a:t>ContaAteDez</a:t>
            </a:r>
            <a:r>
              <a:rPr lang="pt-BR" dirty="0"/>
              <a:t>"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var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contador: inteiro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inicio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contador &lt;- 0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enquanto (contador &lt;= 10) faca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</a:t>
            </a:r>
            <a:r>
              <a:rPr lang="pt-BR" dirty="0" err="1"/>
              <a:t>Escreval</a:t>
            </a:r>
            <a:r>
              <a:rPr lang="pt-BR" dirty="0"/>
              <a:t>(contador)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   contador &lt;- contador + 1</a:t>
            </a:r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 err="1"/>
              <a:t>fimenquanto</a:t>
            </a: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/>
              <a:t>   </a:t>
            </a:r>
            <a:r>
              <a:rPr lang="pt-BR" dirty="0">
                <a:solidFill>
                  <a:srgbClr val="FF0000"/>
                </a:solidFill>
              </a:rPr>
              <a:t>Escreva(“Terminei de contar”)</a:t>
            </a:r>
          </a:p>
          <a:p>
            <a:pPr algn="just">
              <a:spcBef>
                <a:spcPts val="0"/>
              </a:spcBef>
            </a:pPr>
            <a:r>
              <a:rPr lang="pt-BR" dirty="0" err="1"/>
              <a:t>fimalgoritmo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4" name="Seta para a Esquerda 3"/>
          <p:cNvSpPr/>
          <p:nvPr/>
        </p:nvSpPr>
        <p:spPr>
          <a:xfrm>
            <a:off x="4352192" y="6005146"/>
            <a:ext cx="782515" cy="2110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249008" y="5917223"/>
            <a:ext cx="38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Saída adicionada após o enquanto</a:t>
            </a:r>
          </a:p>
        </p:txBody>
      </p:sp>
    </p:spTree>
    <p:extLst>
      <p:ext uri="{BB962C8B-B14F-4D97-AF65-F5344CB8AC3E}">
        <p14:creationId xmlns:p14="http://schemas.microsoft.com/office/powerpoint/2010/main" val="35143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7495032" cy="1536192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3191608"/>
            <a:ext cx="5181484" cy="3586264"/>
          </a:xfrm>
        </p:spPr>
        <p:txBody>
          <a:bodyPr rtlCol="0">
            <a:normAutofit/>
          </a:bodyPr>
          <a:lstStyle/>
          <a:p>
            <a:pPr algn="just">
              <a:spcBef>
                <a:spcPts val="0"/>
              </a:spcBef>
            </a:pPr>
            <a:r>
              <a:rPr lang="pt-BR" dirty="0"/>
              <a:t>Pratique: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dirty="0">
                <a:solidFill>
                  <a:srgbClr val="0070C0"/>
                </a:solidFill>
              </a:rPr>
              <a:t>Faça um algoritmo que conte de 10 até 0.</a:t>
            </a:r>
          </a:p>
        </p:txBody>
      </p:sp>
    </p:spTree>
    <p:extLst>
      <p:ext uri="{BB962C8B-B14F-4D97-AF65-F5344CB8AC3E}">
        <p14:creationId xmlns:p14="http://schemas.microsoft.com/office/powerpoint/2010/main" val="9795069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855_TF89213316_Win32" id="{11B3EEEC-DD95-45A8-9E95-4E363FDD9288}" vid="{B64294C1-399F-4DCB-B50F-214B7C3DB18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www.w3.org/XML/1998/namespace"/>
    <ds:schemaRef ds:uri="http://purl.org/dc/elements/1.1/"/>
    <ds:schemaRef ds:uri="http://purl.org/dc/terms/"/>
    <ds:schemaRef ds:uri="71af3243-3dd4-4a8d-8c0d-dd76da1f02a5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AccentBox</Template>
  <TotalTime>1942</TotalTime>
  <Words>1586</Words>
  <Application>Microsoft Office PowerPoint</Application>
  <PresentationFormat>Widescreen</PresentationFormat>
  <Paragraphs>349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Calibri</vt:lpstr>
      <vt:lpstr>Consolas</vt:lpstr>
      <vt:lpstr>Segoe UI</vt:lpstr>
      <vt:lpstr>AccentBoxVTI</vt:lpstr>
      <vt:lpstr>Lógica</vt:lpstr>
      <vt:lpstr>Agenda</vt:lpstr>
      <vt:lpstr>Estruturas Condicionais</vt:lpstr>
      <vt:lpstr>Estruturas Condicionais</vt:lpstr>
      <vt:lpstr>Estruturas Condicionais</vt:lpstr>
      <vt:lpstr>Estruturas Condicionais</vt:lpstr>
      <vt:lpstr>Estruturas Condicionais</vt:lpstr>
      <vt:lpstr>Estruturas Condicionais</vt:lpstr>
      <vt:lpstr>Estruturas Condicionais</vt:lpstr>
      <vt:lpstr>Estruturas Condicionais</vt:lpstr>
      <vt:lpstr>Estruturas Condicionais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Estruturas Condicionais</vt:lpstr>
      <vt:lpstr>Estruturas Condicionais</vt:lpstr>
      <vt:lpstr>Estruturas Condicionais</vt:lpstr>
      <vt:lpstr>Estruturas Condicionais</vt:lpstr>
      <vt:lpstr>Estruturas Condicionais</vt:lpstr>
      <vt:lpstr>Estruturas Condicionais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</dc:title>
  <dc:creator>Vinícius</dc:creator>
  <cp:lastModifiedBy>Luis Guilherme Lopes</cp:lastModifiedBy>
  <cp:revision>82</cp:revision>
  <dcterms:created xsi:type="dcterms:W3CDTF">2023-06-14T14:21:01Z</dcterms:created>
  <dcterms:modified xsi:type="dcterms:W3CDTF">2025-02-04T11:47:40Z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