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Comfortaa SemiBold"/>
      <p:regular r:id="rId30"/>
      <p:bold r:id="rId31"/>
    </p:embeddedFont>
    <p:embeddedFont>
      <p:font typeface="League Spartan"/>
      <p:regular r:id="rId32"/>
      <p:bold r:id="rId33"/>
    </p:embeddedFont>
    <p:embeddedFont>
      <p:font typeface="Poppins"/>
      <p:regular r:id="rId34"/>
      <p:bold r:id="rId35"/>
      <p:italic r:id="rId36"/>
      <p:boldItalic r:id="rId37"/>
    </p:embeddedFont>
    <p:embeddedFont>
      <p:font typeface="Lato Light"/>
      <p:regular r:id="rId38"/>
      <p:bold r:id="rId39"/>
      <p:italic r:id="rId40"/>
      <p:boldItalic r:id="rId41"/>
    </p:embeddedFont>
    <p:embeddedFont>
      <p:font typeface="Nunito Medium"/>
      <p:regular r:id="rId42"/>
      <p:bold r:id="rId43"/>
      <p:italic r:id="rId44"/>
      <p:boldItalic r:id="rId45"/>
    </p:embeddedFont>
    <p:embeddedFont>
      <p:font typeface="Open Sans Medium"/>
      <p:regular r:id="rId46"/>
      <p:bold r:id="rId47"/>
      <p:italic r:id="rId48"/>
      <p:boldItalic r:id="rId49"/>
    </p:embeddedFont>
    <p:embeddedFont>
      <p:font typeface="Comfortaa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2" roundtripDataSignature="AMtx7mhSdSFintn2S0xXKF6uBgZn534H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italic.fntdata"/><Relationship Id="rId42" Type="http://schemas.openxmlformats.org/officeDocument/2006/relationships/font" Target="fonts/NunitoMedium-regular.fntdata"/><Relationship Id="rId41" Type="http://schemas.openxmlformats.org/officeDocument/2006/relationships/font" Target="fonts/LatoLight-boldItalic.fntdata"/><Relationship Id="rId44" Type="http://schemas.openxmlformats.org/officeDocument/2006/relationships/font" Target="fonts/NunitoMedium-italic.fntdata"/><Relationship Id="rId43" Type="http://schemas.openxmlformats.org/officeDocument/2006/relationships/font" Target="fonts/NunitoMedium-bold.fntdata"/><Relationship Id="rId46" Type="http://schemas.openxmlformats.org/officeDocument/2006/relationships/font" Target="fonts/OpenSansMedium-regular.fntdata"/><Relationship Id="rId45" Type="http://schemas.openxmlformats.org/officeDocument/2006/relationships/font" Target="fonts/Nunito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OpenSansMedium-italic.fntdata"/><Relationship Id="rId47" Type="http://schemas.openxmlformats.org/officeDocument/2006/relationships/font" Target="fonts/OpenSansMedium-bold.fntdata"/><Relationship Id="rId49" Type="http://schemas.openxmlformats.org/officeDocument/2006/relationships/font" Target="fonts/OpenSans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mfortaaSemiBold-bold.fntdata"/><Relationship Id="rId30" Type="http://schemas.openxmlformats.org/officeDocument/2006/relationships/font" Target="fonts/ComfortaaSemiBold-regular.fntdata"/><Relationship Id="rId33" Type="http://schemas.openxmlformats.org/officeDocument/2006/relationships/font" Target="fonts/LeagueSpartan-bold.fntdata"/><Relationship Id="rId32" Type="http://schemas.openxmlformats.org/officeDocument/2006/relationships/font" Target="fonts/LeagueSpartan-regular.fntdata"/><Relationship Id="rId35" Type="http://schemas.openxmlformats.org/officeDocument/2006/relationships/font" Target="fonts/Poppins-bold.fntdata"/><Relationship Id="rId34" Type="http://schemas.openxmlformats.org/officeDocument/2006/relationships/font" Target="fonts/Poppins-regular.fntdata"/><Relationship Id="rId37" Type="http://schemas.openxmlformats.org/officeDocument/2006/relationships/font" Target="fonts/Poppins-boldItalic.fntdata"/><Relationship Id="rId36" Type="http://schemas.openxmlformats.org/officeDocument/2006/relationships/font" Target="fonts/Poppins-italic.fntdata"/><Relationship Id="rId39" Type="http://schemas.openxmlformats.org/officeDocument/2006/relationships/font" Target="fonts/LatoLight-bold.fntdata"/><Relationship Id="rId38" Type="http://schemas.openxmlformats.org/officeDocument/2006/relationships/font" Target="fonts/LatoLight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Comfortaa-bold.fntdata"/><Relationship Id="rId50" Type="http://schemas.openxmlformats.org/officeDocument/2006/relationships/font" Target="fonts/Comfortaa-regular.fntdata"/><Relationship Id="rId52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1800"/>
              <a:t>Entered text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Esse ai por exemplo, que tá aparecendo na sua tela, é o ENIAC que era da Universidade da Pensilvânia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ele ocupava um andar inteiro quando você fez faculdade, ou quando você estudou informática básica, provavelmente você ouviu falar nele.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o que eu quero dizer sobre estes computadores é o seguinte: Eles não tinham uma linguagem de programação específica,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eles não tinham uma forma de se programar digitando comandos, a forma de programar eles, é do jeito que você ta vendo aí,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a mulher girando o botão, e fazendo a programação dele essa programação que você está vendo aí, era através de plugues e botões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então você tinha, uma pré definição das posições, onde cada botão deveria ficar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e essa, fazia a pré programação da máquina. Essa parte que está aparecendo aí o rapaz fazendo a manutenção, são as válvulas, que os primeiros computadores eram valvulados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o ENIAC, por curiosidade, era um computador que não funcionava na base binária ele funcionava diretamente na base decimal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E isso fazia com que a quantidade de válvulas necessárias fosse muito grande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Então, fica aí a curiosidade. Então, o que eu quero dizer desses primeiros computadores era que eles não tinham uma linguagem efetiva, você não tinha como programar nele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digitando comandos, até porque ele não tinha teclado, painel de entrada isso aí que você viu no vídeo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Aí as primeiras linguagens, com a evolução do computador Eu vou dar um salto um pouco mais pra frente, né? Essa evolução foi um pouco mais lenta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do que eu estou fazendo agora aqui com vocês Os primeiros computadores, eles não tinham linguagem. A partir do momento em que o computador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ganhou a mesa, né? Ganhou o Desktop começou a ter efetivamente um mercado pra ele, de software, as linguagens evoluíram e começaram a surgir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o que nós chamamos de linguagens de alto nível Por exemplo, você deve ter ouvido falar na linguagem Pascal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1800"/>
              <a:t>Entered text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E essa plataforma, vai gerar um código executável pra essa plataforma Isso por muitos anos , foi visto como revolucionário , Por isso que a linguagem C tem uma importancia muito grande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Basicamente, por ter essa característica A linguagem C, é conhecida como a linguagem multiplataforma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Isso é, uma vez utilizando o compilador certo Ele vai funcionar para múltiplas plataformas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E mais uma vez, cabe aqui um pequeno parênteses Em alguns casos, na maioria deles, você teria que pegar esse código fonte em C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e fazer pequenas adaptações, porque plataformas diferentes funcionam com micro instruções um pouco diferentes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Então, basicamente, na pratica não funcionava muito bem como os livros falavam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Você tinha que, sim, você pegava um código fonte, e compilava, mas você precisava fazer pequenas alterações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Que fique bem claro isso Por conta dessa característica de múltiplas plataformas, O C foi utilizado por muitos anos, e até hoje ainda é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Pra criar muitos softwares conhecidos, como por exemplo: O Firefox Se você se lembra muito bem,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O Firefox é um navegador que existe em múltiplas plataformas, Você tem ele pra Windows, você tem pra Linux,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Você tem pra Mac, você tem pra dispositivos móveis e muitos outros. A chave para que o Firefox funcione em todas essas plataformas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É a multiplataforma da linguagem C, O Windows que você usa é feito em C, O Linux que você usa é feito em C,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Se você tá no Mac OS é feito em C, Se você tá no seu celular vendo no iOS ou no Android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Esses sistemas foram feitos em linguagem C E por isso, é uma grande injustiça manter a linguagem C com o título que tá lá em cima,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"Linguagens Antigas" O C evoluiu, E faz parte também das linguagens modernas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A evolução do C, é o C++ Esse "++" Diz respeito ao acréscimo da Orientação a Objetos na linguagem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Que é um conceito extremamente moderno. E eu não poderia falar de C++ sem contar a piadinha que tá envolvida nisso,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A própria linguagem C, Tem um operador de incremento que é o operador "++" Que incrementa uma unidade,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Se você é nosso aluno do curso de PHP Com certeza você sabe usar o "++" Em várias aulas do curso de PHP eu falei sobre o "++"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"++" significa somar mais um Então, a linguagem C é a linguagem tradicional,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A linguagem C++ é uma linguagem tradicional com mais algum acréscimo,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pt-BR" sz="1800"/>
              <a:t>Entered text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Basicamente, essa serquilha aí seriam quatro símbolos de "+" representados visualmente.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Péssimo, né? "Piadinha de programador" Mas é exatamente isso que funciona, A linguagem C é a linguagem tradicional, a próxima linguagem C++,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Acima do C++, C#, Mas aí, eu dei um passo muito grande, C# é uma linguagem muito moderna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Vamos voltar um pouco ao C++ e entender como que ele foi importante, num projeto em específico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Em 1990, uma empresa chamada Sun Microsystems tinha um projeto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utilizando a linguagem C++ eles queriam interligar várias interfaces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e fazer diversos dispositivos diferentes trabalharem entre si e eu preciso aqui que você se transporte no tempo, estamos falando de 1990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em 1990 já existia o C++, com orientação a objeto e uma equipe da Sun Microsystems, sim a empresa se chamava "sol"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essa equipe seria responsável por criar uma tecnologia utilizando a própria linguagem C++, onde dispositivos diferentes pudessem se comunicar entre si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essa equipe da Sun liderada por James Gosling seria incumbida de realizar esse feito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Em 1990 isso era cada vez mais complicado porque não tinha microprocessadores autômatos como agente tem hoje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a coisa seria um pouco mais complicada e foi. a linguagem C++ não foi o suficiente para fazer isso, e eles tiveram que, o que?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abandonar o projeto? não. Vamos criar nossa própria linguagem dentro da empresa, esse grupo ficou conhecido com Green Team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mais uma piada sem graça de programador era uma ligação do Dream Team do basquete, que era o time dos sonhos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eles chamaram de Green Team o Green Team crio uma linguagem para substituir o C++ nessa tarefa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e batizou ela de GreenTalk basicamente, seria uma linguagem com o objetivo intercomunicação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fazer com que dispositivos deferentes falassem entre si em pouco tempo, o GreenTalk se tornou um dos maiores projetos da Sun Microsystems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e rapidamente foi rebatizado, e para não perder o costume, rebatizado de uma maneira bem bizarra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200"/>
              <a:t>o novo nome escolhido em 1991 para a linguagem seria Oak e se você fez inglês básico sabe que Oak significa o que?</a:t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3df738c7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33df738c7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3df738c7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33df738c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3df738c7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333df738c7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3df738c7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333df738c7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3df738c7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333df738c7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3df738c7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33df738c7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3df738c7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333df738c7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3df738c7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333df738c7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3df738c7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333df738c7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33df738c7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333df738c7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3df738c7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333df738c7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33df738c7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333df738c7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3df738c7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333df738c7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3df738c7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333df738c7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33df738c7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333df738c7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8fbbc485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2d8fbbc485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8fbbc485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d8fbbc485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3df738c7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333df738c7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3df738c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33df738c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2" name="Google Shape;5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3" name="Google Shape;53;p40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4" name="Google Shape;54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40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1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" name="Google Shape;58;p41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" name="Google Shape;59;p41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41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41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62" name="Google Shape;62;p41"/>
          <p:cNvGrpSpPr/>
          <p:nvPr/>
        </p:nvGrpSpPr>
        <p:grpSpPr>
          <a:xfrm>
            <a:off x="3095387" y="1241947"/>
            <a:ext cx="2953225" cy="2951755"/>
            <a:chOff x="3102288" y="1429998"/>
            <a:chExt cx="2953225" cy="2951755"/>
          </a:xfrm>
        </p:grpSpPr>
        <p:sp>
          <p:nvSpPr>
            <p:cNvPr id="63" name="Google Shape;63;p41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4" name="Google Shape;64;p41"/>
            <p:cNvSpPr/>
            <p:nvPr/>
          </p:nvSpPr>
          <p:spPr>
            <a:xfrm>
              <a:off x="3102288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5" name="Google Shape;65;p41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6" name="Google Shape;66;p41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7" name="Google Shape;67;p41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t/>
              </a:r>
              <a:endParaRPr b="0" i="0" sz="1300" u="none" cap="none" strike="noStrik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68" name="Google Shape;68;p41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pt-BR" sz="1600" u="none" cap="none" strike="noStrike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b="1" i="0" sz="16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69" name="Google Shape;69;p41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pt-BR" sz="1600" u="none" cap="none" strike="noStrike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b="1" i="0" sz="16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70" name="Google Shape;70;p41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pt-BR" sz="1600" u="none" cap="none" strike="noStrike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b="1" i="0" sz="16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71" name="Google Shape;71;p41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pt-BR" sz="1600" u="none" cap="none" strike="noStrike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b="1" i="0" sz="16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72" name="Google Shape;72;p41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pt-BR" sz="1600" u="none" cap="none" strike="noStrike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b="1" i="0" sz="1600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73" name="Google Shape;73;p41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42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42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8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8" name="Google Shape;78;p42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9" name="Google Shape;79;p42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C2C2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2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1" name="Google Shape;81;p42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2"/>
          <p:cNvSpPr txBox="1"/>
          <p:nvPr>
            <p:ph idx="1" type="subTitle"/>
          </p:nvPr>
        </p:nvSpPr>
        <p:spPr>
          <a:xfrm>
            <a:off x="4722075" y="1959150"/>
            <a:ext cx="3589800" cy="27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3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43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3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3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3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3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i="0" sz="5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0" name="Google Shape;90;p43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i="0" sz="5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1" name="Google Shape;91;p43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i="0" sz="5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2" name="Google Shape;92;p43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i="0" sz="5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3" name="Google Shape;93;p43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3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3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3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9" name="Google Shape;99;p44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00" name="Google Shape;100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_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45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5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5" name="Google Shape;105;p45"/>
          <p:cNvPicPr preferRelativeResize="0"/>
          <p:nvPr/>
        </p:nvPicPr>
        <p:blipFill rotWithShape="1">
          <a:blip r:embed="rId2">
            <a:alphaModFix/>
          </a:blip>
          <a:srcRect b="13463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5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7" name="Google Shape;107;p45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8" name="Google Shape;10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6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6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2" name="Google Shape;112;p46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6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6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46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46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7" name="Google Shape;117;p46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i="0" sz="5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8" name="Google Shape;118;p46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i="0" sz="5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9" name="Google Shape;119;p46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pt-BR" sz="2300" u="none" cap="none" strike="noStrike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i="0" sz="500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2" name="Google Shape;122;p47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23" name="Google Shape;123;p47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b="0" i="0" sz="2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7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5" name="Google Shape;125;p47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b="0" i="0" sz="2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7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7" name="Google Shape;127;p47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b="0" i="0" sz="20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7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29" name="Google Shape;129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7"/>
          <p:cNvSpPr/>
          <p:nvPr>
            <p:ph idx="4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oracle.com/java/technologies/downloads/" TargetMode="External"/><Relationship Id="rId4" Type="http://schemas.openxmlformats.org/officeDocument/2006/relationships/hyperlink" Target="https://netbeans.apache.org/front/main/download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1565" l="0" r="64128" t="0"/>
          <a:stretch/>
        </p:blipFill>
        <p:spPr>
          <a:xfrm>
            <a:off x="-94500" y="0"/>
            <a:ext cx="33503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 txBox="1"/>
          <p:nvPr>
            <p:ph type="ctrTitle"/>
          </p:nvPr>
        </p:nvSpPr>
        <p:spPr>
          <a:xfrm>
            <a:off x="2342075" y="888150"/>
            <a:ext cx="5997300" cy="25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3900">
                <a:latin typeface="Comfortaa"/>
                <a:ea typeface="Comfortaa"/>
                <a:cs typeface="Comfortaa"/>
                <a:sym typeface="Comfortaa"/>
              </a:rPr>
              <a:t>Lógica de Programação </a:t>
            </a:r>
            <a:endParaRPr b="1" sz="39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pt-BR" sz="3900">
                <a:latin typeface="Comfortaa"/>
                <a:ea typeface="Comfortaa"/>
                <a:cs typeface="Comfortaa"/>
                <a:sym typeface="Comfortaa"/>
              </a:rPr>
              <a:t>em Java</a:t>
            </a:r>
            <a:endParaRPr sz="39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" name="Google Shape;137;p1"/>
          <p:cNvSpPr txBox="1"/>
          <p:nvPr>
            <p:ph idx="1" type="subTitle"/>
          </p:nvPr>
        </p:nvSpPr>
        <p:spPr>
          <a:xfrm>
            <a:off x="2342075" y="3642850"/>
            <a:ext cx="59973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Prof. Luís Guilherme de S. Lopes</a:t>
            </a:r>
            <a:endParaRPr b="1"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8" name="Google Shape;13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25777" y="108775"/>
            <a:ext cx="1809450" cy="11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3df738c75_0_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Boas Práticas com Variáveis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2" name="Google Shape;202;g333df738c75_0_113"/>
          <p:cNvSpPr txBox="1"/>
          <p:nvPr>
            <p:ph idx="4294967295" type="body"/>
          </p:nvPr>
        </p:nvSpPr>
        <p:spPr>
          <a:xfrm>
            <a:off x="615900" y="1289950"/>
            <a:ext cx="4857000" cy="19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Use nomes significativos para variáveis.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Siga o padrão </a:t>
            </a: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camelCase</a:t>
            </a:r>
            <a:r>
              <a:rPr lang="pt-BR">
                <a:solidFill>
                  <a:schemeClr val="dk1"/>
                </a:solidFill>
              </a:rPr>
              <a:t> para nomes de variáveis.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Inicialize variáveis antes de usá-las.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Exemplos: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3" name="Google Shape;203;g333df738c75_0_113"/>
          <p:cNvSpPr txBox="1"/>
          <p:nvPr/>
        </p:nvSpPr>
        <p:spPr>
          <a:xfrm>
            <a:off x="709000" y="3560350"/>
            <a:ext cx="33813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numeroDeAlunos = 30;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mediaFinal = 85.5;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 isAprovado = true;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g333df738c75_0_113"/>
          <p:cNvSpPr/>
          <p:nvPr/>
        </p:nvSpPr>
        <p:spPr>
          <a:xfrm>
            <a:off x="1912525" y="2900554"/>
            <a:ext cx="2937100" cy="423425"/>
          </a:xfrm>
          <a:custGeom>
            <a:rect b="b" l="l" r="r" t="t"/>
            <a:pathLst>
              <a:path extrusionOk="0" h="16937" w="117484">
                <a:moveTo>
                  <a:pt x="0" y="15503"/>
                </a:moveTo>
                <a:cubicBezTo>
                  <a:pt x="3439" y="15551"/>
                  <a:pt x="13420" y="18369"/>
                  <a:pt x="20631" y="15790"/>
                </a:cubicBezTo>
                <a:cubicBezTo>
                  <a:pt x="27842" y="13211"/>
                  <a:pt x="36486" y="269"/>
                  <a:pt x="43268" y="30"/>
                </a:cubicBezTo>
                <a:cubicBezTo>
                  <a:pt x="50050" y="-209"/>
                  <a:pt x="55208" y="14309"/>
                  <a:pt x="61321" y="14357"/>
                </a:cubicBezTo>
                <a:cubicBezTo>
                  <a:pt x="67434" y="14405"/>
                  <a:pt x="70586" y="-66"/>
                  <a:pt x="79946" y="316"/>
                </a:cubicBezTo>
                <a:cubicBezTo>
                  <a:pt x="89307" y="698"/>
                  <a:pt x="111228" y="13927"/>
                  <a:pt x="117484" y="166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g333df738c75_0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3df738c75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Tipos Primitivos em Java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1" name="Google Shape;211;g333df738c75_0_17"/>
          <p:cNvSpPr txBox="1"/>
          <p:nvPr>
            <p:ph idx="4294967295" type="body"/>
          </p:nvPr>
        </p:nvSpPr>
        <p:spPr>
          <a:xfrm>
            <a:off x="615900" y="1289950"/>
            <a:ext cx="79122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Inteiros: 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byte, short, int, long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Reais: 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float, double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Caractere: 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Booleano: 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Exemplos de Tipos Primitivos: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2" name="Google Shape;212;g333df738c75_0_17"/>
          <p:cNvSpPr txBox="1"/>
          <p:nvPr/>
        </p:nvSpPr>
        <p:spPr>
          <a:xfrm>
            <a:off x="2881350" y="3431375"/>
            <a:ext cx="33813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numero = 205;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 = 19.99;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letra = 'A';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 ativo = true;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3df738c75_0_95"/>
          <p:cNvSpPr txBox="1"/>
          <p:nvPr>
            <p:ph type="title"/>
          </p:nvPr>
        </p:nvSpPr>
        <p:spPr>
          <a:xfrm>
            <a:off x="311700" y="724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Diferença entre Tipos Primitivos e Referências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8" name="Google Shape;218;g333df738c75_0_95"/>
          <p:cNvSpPr txBox="1"/>
          <p:nvPr>
            <p:ph idx="4294967295" type="body"/>
          </p:nvPr>
        </p:nvSpPr>
        <p:spPr>
          <a:xfrm>
            <a:off x="615900" y="1576500"/>
            <a:ext cx="79122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Tipos primitivos armazenam diretamente o valor.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Tipos de referência (como 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String, Arrays, Objetos</a:t>
            </a:r>
            <a:r>
              <a:rPr lang="pt-BR">
                <a:solidFill>
                  <a:schemeClr val="dk1"/>
                </a:solidFill>
              </a:rPr>
              <a:t>) armazenam o endereço de memória onde o objeto está armazenado.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Importante: Mesmo que </a:t>
            </a:r>
            <a:r>
              <a:rPr b="1"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pt-BR">
                <a:solidFill>
                  <a:schemeClr val="dk1"/>
                </a:solidFill>
              </a:rPr>
              <a:t> pareça simples, ela é uma classe e, portanto, um tipo de referência.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Exemplos de nomes válidos: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g333df738c75_0_95"/>
          <p:cNvSpPr txBox="1"/>
          <p:nvPr/>
        </p:nvSpPr>
        <p:spPr>
          <a:xfrm>
            <a:off x="1661950" y="3975825"/>
            <a:ext cx="63327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nome = "Maria";  // Tipo de referência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idade = 30;          // Tipo primitivo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3df738c75_0_101"/>
          <p:cNvSpPr txBox="1"/>
          <p:nvPr>
            <p:ph type="title"/>
          </p:nvPr>
        </p:nvSpPr>
        <p:spPr>
          <a:xfrm>
            <a:off x="311700" y="581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Sobre a String e os tipos de Referências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25" name="Google Shape;225;g333df738c75_0_101"/>
          <p:cNvSpPr txBox="1"/>
          <p:nvPr>
            <p:ph idx="4294967295" type="body"/>
          </p:nvPr>
        </p:nvSpPr>
        <p:spPr>
          <a:xfrm>
            <a:off x="615900" y="1275625"/>
            <a:ext cx="8030700" cy="3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chemeClr val="dk1"/>
                </a:solidFill>
              </a:rPr>
              <a:t>Em Java, tipos de referência armazenam o endereço de memória onde o objeto está localizado, em vez do valor diretamente. Isso acontece porque esses tipos representam estruturas mais complexas, como objetos, arrays e a classe String.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chemeClr val="dk1"/>
                </a:solidFill>
              </a:rPr>
              <a:t>Quando você cria uma variável </a:t>
            </a: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nome = "Maria"</a:t>
            </a:r>
            <a:r>
              <a:rPr lang="pt-BR" sz="1500">
                <a:solidFill>
                  <a:schemeClr val="dk1"/>
                </a:solidFill>
              </a:rPr>
              <a:t>;, o que está sendo armazenado na variável nome não é o texto "Maria" em si, mas o endereço de memória onde esse texto está guardado. Isso permite que o Java otimize o uso de memória e manipule objetos de forma mais eficiente, compartilhando dados entre diferentes partes do programa quando necessário.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500">
                <a:solidFill>
                  <a:schemeClr val="dk1"/>
                </a:solidFill>
              </a:rPr>
              <a:t>Por outro lado, tipos primitivos (como </a:t>
            </a: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int, double, char)</a:t>
            </a:r>
            <a:r>
              <a:rPr lang="pt-BR" sz="1500">
                <a:solidFill>
                  <a:schemeClr val="dk1"/>
                </a:solidFill>
              </a:rPr>
              <a:t> armazenam diretamente o valor na variável, o que os torna mais rápidos e simples de usar quando se trata de dados básicos.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3df738c75_0_122"/>
          <p:cNvSpPr txBox="1"/>
          <p:nvPr>
            <p:ph type="title"/>
          </p:nvPr>
        </p:nvSpPr>
        <p:spPr>
          <a:xfrm>
            <a:off x="311700" y="351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Conversão de Tipos (Casting)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1" name="Google Shape;231;g333df738c75_0_122"/>
          <p:cNvSpPr txBox="1"/>
          <p:nvPr>
            <p:ph idx="4294967295" type="body"/>
          </p:nvPr>
        </p:nvSpPr>
        <p:spPr>
          <a:xfrm>
            <a:off x="615900" y="1576500"/>
            <a:ext cx="79122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Implícito: Quando não há perda de dados.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Explícito: Necessário quando pode haver perda de informação.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Exemplos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g333df738c75_0_122"/>
          <p:cNvSpPr txBox="1"/>
          <p:nvPr/>
        </p:nvSpPr>
        <p:spPr>
          <a:xfrm>
            <a:off x="1948500" y="2593225"/>
            <a:ext cx="63327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 = 100;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valor = num; // Conversão implícita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Conversão explícita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preco = 19.99;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precoInteiro = (int) preco;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3df738c75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Utilizando Variáveis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Exemplo: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8" name="Google Shape;238;g333df738c75_0_24"/>
          <p:cNvSpPr txBox="1"/>
          <p:nvPr/>
        </p:nvSpPr>
        <p:spPr>
          <a:xfrm>
            <a:off x="1766400" y="2077450"/>
            <a:ext cx="5611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PrimeiroPrograma {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 msg = "Olá, Mundo!";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System.out.println(msg);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3df738c75_0_30"/>
          <p:cNvSpPr txBox="1"/>
          <p:nvPr>
            <p:ph type="title"/>
          </p:nvPr>
        </p:nvSpPr>
        <p:spPr>
          <a:xfrm>
            <a:off x="311700" y="774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Comandos de Entrada de Dados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 (Sem Interação)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4" name="Google Shape;244;g333df738c75_0_30"/>
          <p:cNvSpPr txBox="1"/>
          <p:nvPr/>
        </p:nvSpPr>
        <p:spPr>
          <a:xfrm>
            <a:off x="1264500" y="2091775"/>
            <a:ext cx="6615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MeuNome {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 nome = "Vini";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System.out.println("Muito prazer, " + nome);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3df738c75_0_35"/>
          <p:cNvSpPr txBox="1"/>
          <p:nvPr>
            <p:ph type="title"/>
          </p:nvPr>
        </p:nvSpPr>
        <p:spPr>
          <a:xfrm>
            <a:off x="311700" y="30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Comandos de Entrada de dados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(Com Interação - Scanner)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0" name="Google Shape;250;g333df738c75_0_35"/>
          <p:cNvSpPr txBox="1"/>
          <p:nvPr/>
        </p:nvSpPr>
        <p:spPr>
          <a:xfrm>
            <a:off x="1264500" y="1941325"/>
            <a:ext cx="66150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java.util.Scanner;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MeuNome 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input = new Scanner(System.in);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System.out.print("Digite seu nome: ");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String nome = input.nextLine();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System.out.print("Digite sua idade: ");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idade = input.nextInt();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System.out.println("Muito prazer, " + nome);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System.out.println("Legal saber que você tem " + nome + " anos" 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g333df738c75_0_35"/>
          <p:cNvSpPr txBox="1"/>
          <p:nvPr/>
        </p:nvSpPr>
        <p:spPr>
          <a:xfrm>
            <a:off x="952800" y="1443800"/>
            <a:ext cx="787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pt-BR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Java, usamos a classe Scanner para ler entradas do usuário.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3df738c75_0_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Praticando Comandos de Entrada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7" name="Google Shape;257;g333df738c75_0_40"/>
          <p:cNvSpPr txBox="1"/>
          <p:nvPr/>
        </p:nvSpPr>
        <p:spPr>
          <a:xfrm>
            <a:off x="529950" y="1740775"/>
            <a:ext cx="86466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java.util.Scanner;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SomaDoisNumeros 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input = new Scanner(System.in);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System.out.print("Digite o primeiro número da soma: ");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n1 = input.nextInt();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System.out.print("Digite o segundo número da soma: ");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n2 = input.nextInt();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System.out.println("O primeiro número é " + n1 + " e o segundo número é " + n2);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System.out.println("A soma entre os números digitados é: " + (n1 + n2));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g333df738c75_0_40"/>
          <p:cNvSpPr txBox="1"/>
          <p:nvPr>
            <p:ph idx="4294967295" type="body"/>
          </p:nvPr>
        </p:nvSpPr>
        <p:spPr>
          <a:xfrm>
            <a:off x="529950" y="1067875"/>
            <a:ext cx="79122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Exemplo 1: Somando dois números diretamente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33df738c75_0_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Praticando Comandos de Entrada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64" name="Google Shape;264;g333df738c75_0_87"/>
          <p:cNvSpPr txBox="1"/>
          <p:nvPr/>
        </p:nvSpPr>
        <p:spPr>
          <a:xfrm>
            <a:off x="529950" y="1740775"/>
            <a:ext cx="8646600" cy="29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java.util.Scanner;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SomaDoisNumeros 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input = new Scanner(System.in);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System.out.print("Digite o primeiro número da soma: ");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n1 = input.nextInt();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System.out.print("Digite o segundo número da soma: ");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n2 = input.nextInt();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System.out.println("O primeiro número é " + n1 + " e o segundo número é " + n2);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System.out.println("A soma entre os números digitados é: " + (n1 + n2));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g333df738c75_0_87"/>
          <p:cNvSpPr txBox="1"/>
          <p:nvPr>
            <p:ph idx="4294967295" type="body"/>
          </p:nvPr>
        </p:nvSpPr>
        <p:spPr>
          <a:xfrm>
            <a:off x="529950" y="1067875"/>
            <a:ext cx="79122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Exemplo 1: Somando dois números diretamente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O que é Java?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4" name="Google Shape;144;p3"/>
          <p:cNvSpPr txBox="1"/>
          <p:nvPr>
            <p:ph idx="4294967295" type="body"/>
          </p:nvPr>
        </p:nvSpPr>
        <p:spPr>
          <a:xfrm>
            <a:off x="615900" y="1282563"/>
            <a:ext cx="7912200" cy="19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Java é uma linguagem de programação tipada (sendo  necessário declarar o tipo de dado de uma variável antes de a usar) e amplamente utilizada em diversas áreas da tecnologia. Com sua capacidade de executar em diferentes plataformas, Java se tornou uma ferramenta essencial para desenvolvedores em todo o mundo.</a:t>
            </a:r>
            <a:endParaRPr b="1"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45" name="Google Shape;145;p3"/>
          <p:cNvPicPr preferRelativeResize="0"/>
          <p:nvPr/>
        </p:nvPicPr>
        <p:blipFill rotWithShape="1">
          <a:blip r:embed="rId3">
            <a:alphaModFix/>
          </a:blip>
          <a:srcRect b="1562" l="0" r="0" t="66658"/>
          <a:stretch/>
        </p:blipFill>
        <p:spPr>
          <a:xfrm>
            <a:off x="0" y="3483000"/>
            <a:ext cx="9144000" cy="166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"/>
          <p:cNvPicPr preferRelativeResize="0"/>
          <p:nvPr/>
        </p:nvPicPr>
        <p:blipFill rotWithShape="1">
          <a:blip r:embed="rId4">
            <a:alphaModFix/>
          </a:blip>
          <a:srcRect b="31184" l="7867" r="12898" t="31182"/>
          <a:stretch/>
        </p:blipFill>
        <p:spPr>
          <a:xfrm>
            <a:off x="0" y="3207899"/>
            <a:ext cx="9143998" cy="19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33df738c75_0_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Praticando Comandos de Entrada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1" name="Google Shape;271;g333df738c75_0_46"/>
          <p:cNvSpPr txBox="1"/>
          <p:nvPr/>
        </p:nvSpPr>
        <p:spPr>
          <a:xfrm>
            <a:off x="529950" y="1740775"/>
            <a:ext cx="86466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java.util.Scanner;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SomaDoisNumeros 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input = new Scanner(System.in);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System.out.print("Digite o primeiro número da soma: ");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n1 = input.nextInt();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System.out.print("Digite o segundo número da soma: ");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n2 = input.nextInt();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soma = n1 + n2;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System.out.println("O primeiro número é " + n1 + " e o segundo número é " + n2);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System.out.println("A soma entre os números digitados é: " + soma);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g333df738c75_0_46"/>
          <p:cNvSpPr txBox="1"/>
          <p:nvPr>
            <p:ph idx="4294967295" type="body"/>
          </p:nvPr>
        </p:nvSpPr>
        <p:spPr>
          <a:xfrm>
            <a:off x="529950" y="1157400"/>
            <a:ext cx="79122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Exemplo 2: Somando com variável intermediária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3df738c75_0_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Operadores Aritméticos em Java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78" name="Google Shape;278;g333df738c75_0_52"/>
          <p:cNvSpPr txBox="1"/>
          <p:nvPr>
            <p:ph idx="4294967295" type="body"/>
          </p:nvPr>
        </p:nvSpPr>
        <p:spPr>
          <a:xfrm>
            <a:off x="615900" y="1017725"/>
            <a:ext cx="7912200" cy="23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>
                <a:solidFill>
                  <a:schemeClr val="dk1"/>
                </a:solidFill>
              </a:rPr>
              <a:t>  Adição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>
                <a:solidFill>
                  <a:schemeClr val="dk1"/>
                </a:solidFill>
              </a:rPr>
              <a:t>  Subtração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>
                <a:solidFill>
                  <a:schemeClr val="dk1"/>
                </a:solidFill>
              </a:rPr>
              <a:t>  Multiplicação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t-BR">
                <a:solidFill>
                  <a:schemeClr val="dk1"/>
                </a:solidFill>
              </a:rPr>
              <a:t>  Divisão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pt-BR">
                <a:solidFill>
                  <a:schemeClr val="dk1"/>
                </a:solidFill>
              </a:rPr>
              <a:t>  Módulo (Resto da divisão)</a:t>
            </a:r>
            <a:br>
              <a:rPr lang="pt-B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Exemplos 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9" name="Google Shape;279;g333df738c75_0_52"/>
          <p:cNvSpPr txBox="1"/>
          <p:nvPr/>
        </p:nvSpPr>
        <p:spPr>
          <a:xfrm>
            <a:off x="1905550" y="2886925"/>
            <a:ext cx="6325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 = 5, b = 2;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System.out.println("Adição: " + (a + b));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System.out.println("Subtração: " + (a - b));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System.out.println("Multiplicação: " + (a * b));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System.out.println("Divisão: " + (a / (double)b));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System.out.println("Módulo: " + (a % b));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33df738c75_0_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Ordem de Precedência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85" name="Google Shape;285;g333df738c75_0_58"/>
          <p:cNvSpPr txBox="1"/>
          <p:nvPr>
            <p:ph idx="4294967295" type="body"/>
          </p:nvPr>
        </p:nvSpPr>
        <p:spPr>
          <a:xfrm>
            <a:off x="615900" y="1275600"/>
            <a:ext cx="7912200" cy="23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pt-BR">
                <a:solidFill>
                  <a:schemeClr val="dk1"/>
                </a:solidFill>
              </a:rPr>
              <a:t>  Parênteses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pt-BR">
                <a:solidFill>
                  <a:schemeClr val="dk1"/>
                </a:solidFill>
              </a:rPr>
              <a:t>  Exponenciação (em Java usamos </a:t>
            </a: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Math.pow</a:t>
            </a:r>
            <a:r>
              <a:rPr lang="pt-BR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*,  /,  %</a:t>
            </a:r>
            <a:r>
              <a:rPr lang="pt-BR">
                <a:solidFill>
                  <a:schemeClr val="dk1"/>
                </a:solidFill>
              </a:rPr>
              <a:t>  Multiplicação, Divisão, Módulo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+,  -</a:t>
            </a:r>
            <a:r>
              <a:rPr lang="pt-BR">
                <a:solidFill>
                  <a:schemeClr val="dk1"/>
                </a:solidFill>
              </a:rPr>
              <a:t>  Adição, Subtração</a:t>
            </a:r>
            <a:br>
              <a:rPr lang="pt-BR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Exemplos 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6" name="Google Shape;286;g333df738c75_0_58"/>
          <p:cNvSpPr txBox="1"/>
          <p:nvPr/>
        </p:nvSpPr>
        <p:spPr>
          <a:xfrm>
            <a:off x="1919875" y="3245125"/>
            <a:ext cx="63255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resultado1 = 3 + 2 / 2; // 4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resultado2 = (3 + 2) / 2; // 2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System.out.println("Resultado 1: " + resultado1);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System.out.println("Resultado 2: " + resultado2);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33df738c75_0_64"/>
          <p:cNvSpPr txBox="1"/>
          <p:nvPr>
            <p:ph type="title"/>
          </p:nvPr>
        </p:nvSpPr>
        <p:spPr>
          <a:xfrm>
            <a:off x="311700" y="710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Calculando a Média de Dois Números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2" name="Google Shape;292;g333df738c75_0_64"/>
          <p:cNvSpPr txBox="1"/>
          <p:nvPr/>
        </p:nvSpPr>
        <p:spPr>
          <a:xfrm>
            <a:off x="529950" y="1576000"/>
            <a:ext cx="86466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java.util.Scanner;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MediaDoisNumeros 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input = new Scanner(System.in);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System.out.print("Digite o primeiro número: ");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n1 = input.nextInt();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System.out.print("Digite o segundo número: ");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n2 = input.nextInt();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double media = (n1 + n2) / 2.0;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System.out.println("A média entre os números digitados é: " + media);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33df738c75_0_70"/>
          <p:cNvSpPr txBox="1"/>
          <p:nvPr>
            <p:ph type="title"/>
          </p:nvPr>
        </p:nvSpPr>
        <p:spPr>
          <a:xfrm>
            <a:off x="311700" y="710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Calculando a Fórmula de Bhaskara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98" name="Google Shape;298;g333df738c75_0_70"/>
          <p:cNvSpPr txBox="1"/>
          <p:nvPr/>
        </p:nvSpPr>
        <p:spPr>
          <a:xfrm>
            <a:off x="529950" y="1576000"/>
            <a:ext cx="8646600" cy="31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java.util.Scanner;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Bhaskara {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main(String[] args) {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Scanner input = new Scanner(System.in);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System.out.print("Digite o valor de a: ");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double a = input.nextDouble();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System.out.print("Digite o valor de b: ");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double b = input.nextDouble();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System.out.print("Digite o valor de c: ");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double c = input.nextDouble();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double delta = Math.pow(b, 2) - 4 * a * c;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(delta &lt; 0) {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System.out.println("Não existem raízes reais.");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 else {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double x1 = (-b + Math.sqrt(delta)) / (2 * a);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double x2 = (-b - Math.sqrt(delta)) / (2 * a);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System.out.println("O resultado para x' é: " + x1);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System.out.println("O resultado para x'' é: " + x2);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pt-BR" sz="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7" title="Typing Jim Carrey GIF (Fornecido por Tenor)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2050" y="1017725"/>
            <a:ext cx="6640069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2720">
                <a:latin typeface="Comfortaa"/>
                <a:ea typeface="Comfortaa"/>
                <a:cs typeface="Comfortaa"/>
                <a:sym typeface="Comfortaa"/>
              </a:rPr>
              <a:t>VAMOS PRATICAR COM EXERCÍCIOS!!!</a:t>
            </a:r>
            <a:endParaRPr b="1" sz="272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311700" y="1017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Para que é utilizado ?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2" name="Google Shape;152;p4"/>
          <p:cNvSpPr txBox="1"/>
          <p:nvPr>
            <p:ph idx="4294967295" type="body"/>
          </p:nvPr>
        </p:nvSpPr>
        <p:spPr>
          <a:xfrm>
            <a:off x="615900" y="1017725"/>
            <a:ext cx="79122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Java é utilizado para uma variedade de finalidades, desde o desenvolvimento de aplicativos móveis para Android até a criação de sistemas corporativos complexos. Sua portabilidade e escalabilidade o tornam adequado para projetos de todos os tamanhos e tipos.</a:t>
            </a:r>
            <a:endParaRPr b="1"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8fbbc485e_0_7"/>
          <p:cNvSpPr txBox="1"/>
          <p:nvPr>
            <p:ph type="title"/>
          </p:nvPr>
        </p:nvSpPr>
        <p:spPr>
          <a:xfrm>
            <a:off x="311700" y="641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Baixando os programas necessários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8" name="Google Shape;158;g2d8fbbc485e_0_7"/>
          <p:cNvSpPr txBox="1"/>
          <p:nvPr>
            <p:ph idx="4294967295" type="body"/>
          </p:nvPr>
        </p:nvSpPr>
        <p:spPr>
          <a:xfrm>
            <a:off x="615900" y="1527750"/>
            <a:ext cx="7912200" cy="3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pt-BR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Para começar a programar em Java com o NetBeans, você precisará dos seguintes programas:</a:t>
            </a:r>
            <a:endParaRPr b="1" sz="14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pt-BR" sz="14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Java Development Kit (JDK)</a:t>
            </a:r>
            <a:r>
              <a:rPr b="1" lang="pt-BR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</a:t>
            </a:r>
            <a:r>
              <a:rPr lang="pt-BR" sz="14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O JDK é um conjunto de ferramentas essenciais para desenvolver aplicativos Java. Ele inclui o compilador Java, bibliotecas de classes e outras ferramentas. Você pode baixar o JDK no site da Oracle: </a:t>
            </a:r>
            <a:r>
              <a:rPr lang="pt-BR" sz="1400" u="sng">
                <a:solidFill>
                  <a:schemeClr val="hlink"/>
                </a:solidFill>
                <a:latin typeface="Comfortaa SemiBold"/>
                <a:ea typeface="Comfortaa SemiBold"/>
                <a:cs typeface="Comfortaa SemiBold"/>
                <a:sym typeface="Comfortaa SemiBold"/>
                <a:hlinkClick r:id="rId3"/>
              </a:rPr>
              <a:t>https://www.oracle.com/java/technologies/downloads/</a:t>
            </a:r>
            <a:endParaRPr sz="14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pt-BR" sz="1400" u="sng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NetBeans IDE</a:t>
            </a:r>
            <a:r>
              <a:rPr b="1" lang="pt-BR" sz="14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: </a:t>
            </a:r>
            <a:r>
              <a:rPr lang="pt-BR" sz="14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O NetBeans é um ambiente de desenvolvimento integrado (IDE) que facilita a criação de aplicativos Java. Ele oferece recursos como editor de código, depurador e ferramentas de gerenciamento de projetos. Você pode baixar o NetBeans no site oficial: </a:t>
            </a:r>
            <a:r>
              <a:rPr lang="pt-BR" sz="1400" u="sng">
                <a:solidFill>
                  <a:schemeClr val="hlink"/>
                </a:solidFill>
                <a:latin typeface="Comfortaa SemiBold"/>
                <a:ea typeface="Comfortaa SemiBold"/>
                <a:cs typeface="Comfortaa SemiBold"/>
                <a:sym typeface="Comfortaa SemiBold"/>
                <a:hlinkClick r:id="rId4"/>
              </a:rPr>
              <a:t>https://netbeans.apache.org/front/main/download/</a:t>
            </a:r>
            <a:endParaRPr sz="14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8fbbc485e_0_13"/>
          <p:cNvSpPr txBox="1"/>
          <p:nvPr>
            <p:ph type="title"/>
          </p:nvPr>
        </p:nvSpPr>
        <p:spPr>
          <a:xfrm>
            <a:off x="268725" y="480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Instalando os programas necessários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4" name="Google Shape;164;g2d8fbbc485e_0_13"/>
          <p:cNvSpPr txBox="1"/>
          <p:nvPr>
            <p:ph idx="4294967295" type="body"/>
          </p:nvPr>
        </p:nvSpPr>
        <p:spPr>
          <a:xfrm>
            <a:off x="572925" y="1339900"/>
            <a:ext cx="7912200" cy="3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JDK:</a:t>
            </a:r>
            <a:endParaRPr b="1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pt-BR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Baixe o arquivo executável do JDK.</a:t>
            </a: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pt-BR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Execute o arquivo e siga as instruções de instalação.</a:t>
            </a: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pt-BR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Configure as variáveis de ambiente JAVA_HOME e PATH.</a:t>
            </a: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NetBeans:</a:t>
            </a:r>
            <a:endParaRPr b="1"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pt-BR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Baixe o instalador do NetBeans.</a:t>
            </a: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pt-BR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Execute o instalador e siga as instruções.</a:t>
            </a: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pt-BR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Na tela de seleção de pacotes, você pode escolher os recursos que deseja instalar (recomendo incluir o suporte a Java).</a:t>
            </a: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pt-BR" sz="1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Após a instalação, você estará pronto para criar seus primeiros projetos Java no NetBeans!</a:t>
            </a:r>
            <a:endParaRPr sz="1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idx="4294967295" type="body"/>
          </p:nvPr>
        </p:nvSpPr>
        <p:spPr>
          <a:xfrm>
            <a:off x="615900" y="1493175"/>
            <a:ext cx="7912200" cy="26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public class OlaMundo{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pt-BR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public static void main(String[] args) {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pt-BR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System.out.println("Olá, mundo ");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pt-BR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    }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pt-BR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b="1"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cxnSp>
        <p:nvCxnSpPr>
          <p:cNvPr id="170" name="Google Shape;170;p6"/>
          <p:cNvCxnSpPr/>
          <p:nvPr/>
        </p:nvCxnSpPr>
        <p:spPr>
          <a:xfrm>
            <a:off x="2424700" y="3188975"/>
            <a:ext cx="1209300" cy="664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1" name="Google Shape;171;p6"/>
          <p:cNvSpPr/>
          <p:nvPr/>
        </p:nvSpPr>
        <p:spPr>
          <a:xfrm>
            <a:off x="3969725" y="3803450"/>
            <a:ext cx="1987800" cy="853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Escrever na tela</a:t>
            </a:r>
            <a:endParaRPr b="0" i="0" sz="1900" u="none" cap="none" strike="noStrike">
              <a:solidFill>
                <a:srgbClr val="0000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6540300" y="1637250"/>
            <a:ext cx="1987800" cy="2059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é a linha que define o método principal do seu programa Java e onde a execução do seu programa começa.</a:t>
            </a:r>
            <a:endParaRPr b="0" i="0" sz="1800" u="none" cap="none" strike="noStrike">
              <a:solidFill>
                <a:srgbClr val="0000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cxnSp>
        <p:nvCxnSpPr>
          <p:cNvPr id="173" name="Google Shape;173;p6"/>
          <p:cNvCxnSpPr/>
          <p:nvPr/>
        </p:nvCxnSpPr>
        <p:spPr>
          <a:xfrm flipH="1" rot="10800000">
            <a:off x="1088400" y="2464638"/>
            <a:ext cx="5451900" cy="1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6"/>
          <p:cNvSpPr txBox="1"/>
          <p:nvPr>
            <p:ph type="title"/>
          </p:nvPr>
        </p:nvSpPr>
        <p:spPr>
          <a:xfrm>
            <a:off x="268725" y="480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Nosso primeiro código em Java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O que são Variáveis?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0" name="Google Shape;180;p8"/>
          <p:cNvSpPr txBox="1"/>
          <p:nvPr>
            <p:ph idx="4294967295" type="body"/>
          </p:nvPr>
        </p:nvSpPr>
        <p:spPr>
          <a:xfrm>
            <a:off x="615900" y="1791400"/>
            <a:ext cx="79122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●"/>
            </a:pPr>
            <a:r>
              <a:rPr lang="pt-BR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Variáveis são espaços na memória usados para armazenar dados que podem mudar durante a execução do programa.</a:t>
            </a:r>
            <a:br>
              <a:rPr lang="pt-BR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</a:b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●"/>
            </a:pPr>
            <a:r>
              <a:rPr lang="pt-BR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Em Java, é necessário declarar o tipo da variável antes de usá-la.</a:t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Exemplo:</a:t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3630000" y="3503000"/>
            <a:ext cx="1884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nota1;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media;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nome;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3df738c75_0_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Declaração e Inicialização de Variáveis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7" name="Google Shape;187;g333df738c75_0_81"/>
          <p:cNvSpPr txBox="1"/>
          <p:nvPr>
            <p:ph idx="4294967295" type="body"/>
          </p:nvPr>
        </p:nvSpPr>
        <p:spPr>
          <a:xfrm>
            <a:off x="615900" y="1791400"/>
            <a:ext cx="79122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●"/>
            </a:pPr>
            <a:r>
              <a:rPr lang="pt-BR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Declaração: Definimos o tipo e o nome da variável.</a:t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 SemiBold"/>
              <a:buChar char="●"/>
            </a:pPr>
            <a:r>
              <a:rPr lang="pt-BR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Inicialização: Atribuímos um valor inicial à variável.</a:t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sz="1600">
                <a:solidFill>
                  <a:schemeClr val="dk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Exemplo:</a:t>
            </a:r>
            <a:endParaRPr sz="1600">
              <a:solidFill>
                <a:schemeClr val="dk1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88" name="Google Shape;188;g333df738c75_0_81"/>
          <p:cNvSpPr txBox="1"/>
          <p:nvPr/>
        </p:nvSpPr>
        <p:spPr>
          <a:xfrm>
            <a:off x="3070200" y="3503000"/>
            <a:ext cx="30036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idade = 25;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altura = 1.75;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nome = "João";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3df738c75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pt-BR" sz="2700">
                <a:latin typeface="Comfortaa"/>
                <a:ea typeface="Comfortaa"/>
                <a:cs typeface="Comfortaa"/>
                <a:sym typeface="Comfortaa"/>
              </a:rPr>
              <a:t>Identificadores (Nome das Variáveis)</a:t>
            </a:r>
            <a:endParaRPr b="1" sz="27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94" name="Google Shape;194;g333df738c75_0_6"/>
          <p:cNvSpPr txBox="1"/>
          <p:nvPr>
            <p:ph idx="4294967295" type="body"/>
          </p:nvPr>
        </p:nvSpPr>
        <p:spPr>
          <a:xfrm>
            <a:off x="615900" y="1289950"/>
            <a:ext cx="79122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Deve começar com uma letra.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Pode conter letras, números e o símbolo _.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Não pode conter espaços ou acentos.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Não pode ser uma palavra reservada da linguagem.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Exemplos de nomes válidos:			Exemplos de nomes inválidos: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g333df738c75_0_6"/>
          <p:cNvSpPr txBox="1"/>
          <p:nvPr/>
        </p:nvSpPr>
        <p:spPr>
          <a:xfrm>
            <a:off x="615900" y="3524500"/>
            <a:ext cx="3381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notaFinal;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salarioBruto;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inicioAlgoritmo;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g333df738c75_0_6"/>
          <p:cNvSpPr txBox="1"/>
          <p:nvPr/>
        </p:nvSpPr>
        <p:spPr>
          <a:xfrm>
            <a:off x="3997200" y="3524500"/>
            <a:ext cx="48351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5codigo; // Começa com número</a:t>
            </a:r>
            <a:endParaRPr b="0" i="0" sz="16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nome completo; // Contém espaço</a:t>
            </a:r>
            <a:endParaRPr b="0" i="0" sz="16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boolean if; // Palavra reservada</a:t>
            </a:r>
            <a:endParaRPr b="0" i="0" sz="16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