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7" roundtripDataSignature="AMtx7miqR8bjtQBsy2Xyx2sLlNbTp+E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8A8867-8F6A-43C1-99C5-5A8399858D37}">
  <a:tblStyle styleId="{C18A8867-8F6A-43C1-99C5-5A8399858D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efb3f0a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efb3f0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aefb3f0a1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859f9c8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859f9c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b859f9c8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cfe081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5ccfe0812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efb3f0a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efb3f0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aefb3f0a1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859f9c8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859f9c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859f9c8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caa4ed0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caa4ed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ccaa4ed09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26f55d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26f55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c26f55d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2" name="Google Shape;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31" name="Google Shape;3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33" name="Google Shape;3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6" name="Google Shape;3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38" name="Google Shape;3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4" name="Google Shape;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6" name="Google Shape;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75" y="3205175"/>
            <a:ext cx="1697899" cy="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19" name="Google Shape;1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21" name="Google Shape;2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3" name="Google Shape;2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25" name="Google Shape;2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27" name="Google Shape;2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9" name="Google Shape;2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733050" y="2165546"/>
            <a:ext cx="44325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Idea de Proyecto</a:t>
            </a:r>
            <a:endParaRPr b="1" i="0" sz="3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864010" y="2681033"/>
            <a:ext cx="37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“Tienda Virtual de Venta de Ropa y Accesorios”</a:t>
            </a:r>
            <a:endParaRPr b="1" i="0" sz="1800" u="none" cap="none" strike="noStrike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/>
        </p:nvSpPr>
        <p:spPr>
          <a:xfrm>
            <a:off x="2212500" y="272950"/>
            <a:ext cx="4464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Cronograma De Costos Del Proyecto</a:t>
            </a:r>
            <a:endParaRPr b="1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2425"/>
            <a:ext cx="9070874" cy="41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950" y="2501450"/>
            <a:ext cx="3512925" cy="9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efb3f0a1_0_14"/>
          <p:cNvSpPr txBox="1"/>
          <p:nvPr/>
        </p:nvSpPr>
        <p:spPr>
          <a:xfrm>
            <a:off x="1560575" y="262725"/>
            <a:ext cx="626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FFFF"/>
                </a:solidFill>
              </a:rPr>
              <a:t>LEVANTAMIENTO DE  </a:t>
            </a:r>
            <a:r>
              <a:rPr lang="es-ES" sz="2000">
                <a:solidFill>
                  <a:srgbClr val="FFFFFF"/>
                </a:solidFill>
              </a:rPr>
              <a:t>INFORMACIÓN (Entrevista)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4" name="Google Shape;114;g5aefb3f0a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4850"/>
            <a:ext cx="4495425" cy="41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5aefb3f0a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34850"/>
            <a:ext cx="4495425" cy="4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859f9c86_0_7"/>
          <p:cNvSpPr txBox="1"/>
          <p:nvPr/>
        </p:nvSpPr>
        <p:spPr>
          <a:xfrm>
            <a:off x="1560575" y="262725"/>
            <a:ext cx="626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FFFF"/>
                </a:solidFill>
              </a:rPr>
              <a:t>LEVANTAMIENTO DE  INFORMACIÓN (Respuestas)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2" name="Google Shape;122;g5b859f9c8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325"/>
            <a:ext cx="4331175" cy="42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5b859f9c86_0_7"/>
          <p:cNvSpPr txBox="1"/>
          <p:nvPr/>
        </p:nvSpPr>
        <p:spPr>
          <a:xfrm>
            <a:off x="1058575" y="984600"/>
            <a:ext cx="57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5b859f9c8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175" y="950325"/>
            <a:ext cx="4748726" cy="42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1796550" y="288525"/>
            <a:ext cx="555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proceso de Usuario </a:t>
            </a:r>
            <a:r>
              <a:rPr b="1" lang="es-E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endParaRPr b="1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18731" l="8413" r="20643" t="29567"/>
          <a:stretch/>
        </p:blipFill>
        <p:spPr>
          <a:xfrm>
            <a:off x="0" y="920725"/>
            <a:ext cx="9084701" cy="42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1441000" y="98975"/>
            <a:ext cx="5550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Control  de Versiones GIT</a:t>
            </a:r>
            <a:endParaRPr b="1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300"/>
            <a:ext cx="9025524" cy="40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40129" y="2217267"/>
            <a:ext cx="4432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del proyecto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79893" y="3004220"/>
            <a:ext cx="37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567000" y="2008200"/>
            <a:ext cx="2579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75" y="2546350"/>
            <a:ext cx="1887576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24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40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RF01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Facturación Electrónica y/o Física.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sistema ayudará hacer la facturación electrónica y/o física del cliente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generará facturas en línea al momento de la compra.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 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RNF01, RFN02 y  RNF03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5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567000" y="2008200"/>
            <a:ext cx="2684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75" y="2546350"/>
            <a:ext cx="1887576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5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RF02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Datos Personales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 usuario podrá 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llenar los datos personales y serán guardados en el sistema.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ingresar los datos personales para su filtro y entrega.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RNF01,RNF02 y  RNF03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567000" y="2008200"/>
            <a:ext cx="2654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75" y="2546350"/>
            <a:ext cx="1887576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6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RF03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Pagos Electrónicos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seleccionará sus medios de pagos.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utilizar medios de pagos electrónicos.</a:t>
                      </a:r>
                      <a:endParaRPr sz="10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RFN01, RFN02 y RFN03.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567000" y="2008200"/>
            <a:ext cx="2631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00" y="2505750"/>
            <a:ext cx="1887576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7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RF04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Usuario y contraseña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 usuario 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tendrá un nombre de usuario y contraseña.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usar un nombre y contraseña para identificarse en la página web.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RFN01,RFN02 y RFN03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740125" y="485231"/>
            <a:ext cx="44325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b="1" lang="es-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“Mis Trapitos”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Espinosa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Sebastian Ruiz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1803183 G1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59475" y="1992700"/>
            <a:ext cx="2654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4" y="2484738"/>
            <a:ext cx="1923326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28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</a:t>
                      </a:r>
                      <a:r>
                        <a:rPr lang="es-ES">
                          <a:solidFill>
                            <a:srgbClr val="434343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Pedido.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 sistema puede generar la información del cliente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mirar la información del pedido del cliente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 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RFN01, RFN02 y RFN03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cfe08127_0_5"/>
          <p:cNvSpPr txBox="1"/>
          <p:nvPr/>
        </p:nvSpPr>
        <p:spPr>
          <a:xfrm>
            <a:off x="559475" y="1992700"/>
            <a:ext cx="2654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5ccfe0812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4" y="2484738"/>
            <a:ext cx="1923325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g5ccfe08127_0_5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RF05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Compra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 sistema mostrará la información de compra al cliente 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visualizar la información de compra, imprimir y confirmar por correo electrónico de la compra.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No Funcional 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RFN01, RFN02 y RFN03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Alta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253750" y="1991425"/>
            <a:ext cx="3056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0" y="2520950"/>
            <a:ext cx="2342479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RNF01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T</a:t>
                      </a: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iempos de espera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sistema estará en 10 segundos en espera mientras guarda o carga información.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 No Funcional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esperará un máximo de 10 segundos para cargar la página completa.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Baja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253750" y="1991425"/>
            <a:ext cx="3056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0" y="2520950"/>
            <a:ext cx="2342479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3864573" y="1870901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RNF02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Interfaz de Usuario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sistema permite al usuario cambiar color y tipo de letra de la página.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 No Funcional.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 usuario 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podrá </a:t>
                      </a: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modificar el color y estilo de letra y el idioma para su visualización.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Baja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253750" y="1991425"/>
            <a:ext cx="3056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0" y="2520950"/>
            <a:ext cx="2342479" cy="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31"/>
          <p:cNvGraphicFramePr/>
          <p:nvPr/>
        </p:nvGraphicFramePr>
        <p:xfrm>
          <a:off x="4094075" y="10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{C18A8867-8F6A-43C1-99C5-5A8399858D37}</a:tableStyleId>
              </a:tblPr>
              <a:tblGrid>
                <a:gridCol w="1891075"/>
                <a:gridCol w="2892875"/>
              </a:tblGrid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rgbClr val="434343"/>
                          </a:solidFill>
                        </a:rPr>
                        <a:t>RNF03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Actualización de datos personales del cliente.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Características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>
                          <a:solidFill>
                            <a:srgbClr val="434343"/>
                          </a:solidFill>
                        </a:rPr>
                        <a:t>El </a:t>
                      </a: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sistema guarda la información del usuario.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Requerimiento No Funcional.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34343"/>
                          </a:solidFill>
                        </a:rPr>
                        <a:t>El usuario podrá modificar y agregar los datos personales a gusto.</a:t>
                      </a:r>
                      <a:endParaRPr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u="none" cap="none" strike="noStrike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 del Requerimiento:  Baja</a:t>
                      </a:r>
                      <a:endParaRPr sz="1000" u="none" cap="none" strike="noStrike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452305" y="185415"/>
            <a:ext cx="38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1113275" y="1755450"/>
            <a:ext cx="6694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396" y="2522691"/>
            <a:ext cx="265430" cy="41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800" y="902900"/>
            <a:ext cx="9206475" cy="42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efb3f0a1_0_4"/>
          <p:cNvSpPr txBox="1"/>
          <p:nvPr/>
        </p:nvSpPr>
        <p:spPr>
          <a:xfrm>
            <a:off x="1990525" y="3981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rgbClr val="FFFFFF"/>
                </a:solidFill>
              </a:rPr>
              <a:t>MER (Modelo Entidad Relación) 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5aefb3f0a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125" y="970275"/>
            <a:ext cx="9144000" cy="4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859f9c86_0_16"/>
          <p:cNvSpPr txBox="1"/>
          <p:nvPr/>
        </p:nvSpPr>
        <p:spPr>
          <a:xfrm>
            <a:off x="1481325" y="3292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rgbClr val="FFFFFF"/>
                </a:solidFill>
              </a:rPr>
              <a:t>Diagrama Relacional</a:t>
            </a:r>
            <a:endParaRPr b="1" sz="2300">
              <a:solidFill>
                <a:srgbClr val="FFFFFF"/>
              </a:solidFill>
            </a:endParaRPr>
          </a:p>
        </p:txBody>
      </p:sp>
      <p:pic>
        <p:nvPicPr>
          <p:cNvPr id="228" name="Google Shape;228;g5b859f9c8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3475"/>
            <a:ext cx="9070874" cy="42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caa4ed09_0_5"/>
          <p:cNvSpPr txBox="1"/>
          <p:nvPr/>
        </p:nvSpPr>
        <p:spPr>
          <a:xfrm>
            <a:off x="2730850" y="3478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</a:rPr>
              <a:t>Diccionario de Datos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35" name="Google Shape;235;g5ccaa4ed09_0_5"/>
          <p:cNvPicPr preferRelativeResize="0"/>
          <p:nvPr/>
        </p:nvPicPr>
        <p:blipFill rotWithShape="1">
          <a:blip r:embed="rId3">
            <a:alphaModFix/>
          </a:blip>
          <a:srcRect b="35098" l="3584" r="14582" t="0"/>
          <a:stretch/>
        </p:blipFill>
        <p:spPr>
          <a:xfrm>
            <a:off x="-88800" y="947300"/>
            <a:ext cx="9176875" cy="4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5c26f55d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825" y="942400"/>
            <a:ext cx="4473049" cy="42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5c26f55d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25" y="942400"/>
            <a:ext cx="4706575" cy="42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5c26f55dfc_0_0"/>
          <p:cNvSpPr txBox="1"/>
          <p:nvPr/>
        </p:nvSpPr>
        <p:spPr>
          <a:xfrm>
            <a:off x="2344425" y="2960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</a:rPr>
              <a:t>Maquetación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3052526" y="2481399"/>
            <a:ext cx="197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 Principal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400" y="2843275"/>
            <a:ext cx="1697899" cy="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/>
        </p:nvSpPr>
        <p:spPr>
          <a:xfrm>
            <a:off x="31875" y="2481400"/>
            <a:ext cx="2720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 de Proyecto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851749" y="1696032"/>
            <a:ext cx="17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Aplicativo web para la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venta de ropa y  accesorios por medio de </a:t>
            </a: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plicativo web, </a:t>
            </a: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rind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ndo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asesoría en el momento de la compra, brindar promociones constantes.</a:t>
            </a:r>
            <a:endParaRPr b="0" i="0" sz="14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87" y="1696034"/>
            <a:ext cx="36000" cy="234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740129" y="2217267"/>
            <a:ext cx="4432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Muchas Gracias!!!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2723975" y="397450"/>
            <a:ext cx="38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E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i="0" lang="es-E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quién Beneficia?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113275" y="1755450"/>
            <a:ext cx="6694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Beneficia a todas las personas que por falta de tiempo, físicas o motoras no pueden acercarse al establecimiento para que los asesoren personalmente sobre vestuario y accesorios de moda locales, Permite hacer reconocimiento sobre sus productos y/o servicios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empresas o microempresas que normalmente no tienen acceso a la visibilización pública por diferentes motivos.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396" y="2522691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/>
        </p:nvSpPr>
        <p:spPr>
          <a:xfrm>
            <a:off x="253750" y="1991425"/>
            <a:ext cx="3056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0" y="2520950"/>
            <a:ext cx="2703798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3843200" y="1847550"/>
            <a:ext cx="3885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Hacer un sistema de información para productos de ropa y accesorios para la compra,venta; pedido de los productos.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131676" y="1778075"/>
            <a:ext cx="3702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54" y="2302075"/>
            <a:ext cx="3161828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/>
          <p:nvPr/>
        </p:nvSpPr>
        <p:spPr>
          <a:xfrm>
            <a:off x="3770148" y="1021451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 Symbols"/>
              <a:buChar char="●"/>
            </a:pPr>
            <a:r>
              <a:rPr lang="es-ES" sz="1600">
                <a:solidFill>
                  <a:srgbClr val="666666"/>
                </a:solidFill>
              </a:rPr>
              <a:t>Sistematizar los procesos de la empresa, </a:t>
            </a:r>
            <a:r>
              <a:rPr lang="es-ES" sz="1600">
                <a:solidFill>
                  <a:srgbClr val="666666"/>
                </a:solidFill>
              </a:rPr>
              <a:t>haciéndola</a:t>
            </a:r>
            <a:r>
              <a:rPr lang="es-ES" sz="1600">
                <a:solidFill>
                  <a:srgbClr val="666666"/>
                </a:solidFill>
              </a:rPr>
              <a:t> </a:t>
            </a:r>
            <a:r>
              <a:rPr lang="es-ES" sz="1600">
                <a:solidFill>
                  <a:srgbClr val="666666"/>
                </a:solidFill>
              </a:rPr>
              <a:t>más</a:t>
            </a:r>
            <a:r>
              <a:rPr lang="es-ES" sz="1600">
                <a:solidFill>
                  <a:srgbClr val="666666"/>
                </a:solidFill>
              </a:rPr>
              <a:t> productiva.</a:t>
            </a:r>
            <a:endParaRPr sz="1600">
              <a:solidFill>
                <a:srgbClr val="666666"/>
              </a:solidFill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-ES" sz="1600">
                <a:solidFill>
                  <a:srgbClr val="666666"/>
                </a:solidFill>
              </a:rPr>
              <a:t>Crear un Sistema integrado para la empresa.</a:t>
            </a:r>
            <a:endParaRPr sz="1600">
              <a:solidFill>
                <a:srgbClr val="666666"/>
              </a:solidFill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 Symbols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Satisfacer las necesidades del cliente. </a:t>
            </a:r>
            <a:endParaRPr b="0" i="0" sz="1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 Symbols"/>
              <a:buChar char="●"/>
            </a:pPr>
            <a:r>
              <a:rPr lang="es-ES" sz="1600">
                <a:solidFill>
                  <a:srgbClr val="666666"/>
                </a:solidFill>
              </a:rPr>
              <a:t>Mejorar rendimientos del negocio</a:t>
            </a:r>
            <a:r>
              <a:rPr b="0" i="0" lang="es-E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 Symbols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Generar reconocimiento</a:t>
            </a:r>
            <a:r>
              <a:rPr lang="es-ES" sz="1600">
                <a:solidFill>
                  <a:srgbClr val="666666"/>
                </a:solidFill>
              </a:rPr>
              <a:t> de la empresa</a:t>
            </a:r>
            <a:r>
              <a:rPr b="0" i="0" lang="es-E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/>
        </p:nvSpPr>
        <p:spPr>
          <a:xfrm>
            <a:off x="567001" y="2008200"/>
            <a:ext cx="1581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75" y="2546350"/>
            <a:ext cx="1416875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/>
        </p:nvSpPr>
        <p:spPr>
          <a:xfrm>
            <a:off x="3878925" y="1192499"/>
            <a:ext cx="38853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Acceso web desde cualquier parte del mundo.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oluciona preguntas o inquietudes con asesoramiento virtual.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Permite el rastreo de su pedido.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Pagos con varios medios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físicos o virtuales.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Acceso a productos onli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 locales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/>
        </p:nvSpPr>
        <p:spPr>
          <a:xfrm>
            <a:off x="497300" y="1971600"/>
            <a:ext cx="2179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50" y="2483475"/>
            <a:ext cx="1941952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/>
        </p:nvSpPr>
        <p:spPr>
          <a:xfrm>
            <a:off x="4197098" y="1129601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Manejo de datos es solo DIGITAL.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tiene aplicación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local para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ni pc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Manejo de compra solamente será virtual.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anejo de aplicativo solo con conexión internet.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os pagos solo serán virtuales, o por consignación. 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/>
        </p:nvSpPr>
        <p:spPr>
          <a:xfrm>
            <a:off x="360825" y="280025"/>
            <a:ext cx="8334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Cronograma Del Ciclo de vida del Sistema de información Del Proyecto</a:t>
            </a:r>
            <a:endParaRPr b="1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5025"/>
            <a:ext cx="9108376" cy="41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