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8" r:id="rId6"/>
    <p:sldId id="259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Ubuntu Mono"/>
              </a:rPr>
              <a:t>Clique para editar o formato do texto do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8082F9F-18A3-42B9-AC4D-BD21AE5094F1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1254C36-3743-4D18-90EF-FA0B27CB858A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60000" y="25164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985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Trabalho 3 – Conversão ER em ANFE</a:t>
            </a:r>
            <a:endParaRPr lang="pt-BR" sz="5200" b="0" strike="noStrike" spc="-1" dirty="0">
              <a:solidFill>
                <a:srgbClr val="000000"/>
              </a:solidFill>
              <a:latin typeface="Ubuntu Mono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572000" y="3857040"/>
            <a:ext cx="425988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Lucas do Nascimento Macedo</a:t>
            </a:r>
            <a:endParaRPr lang="pt-BR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Marcos Felipe Belisário da Costa</a:t>
            </a:r>
            <a:endParaRPr lang="pt-BR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Miguel Sanches Rocha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spc="-1" dirty="0">
                <a:solidFill>
                  <a:srgbClr val="000000"/>
                </a:solidFill>
                <a:latin typeface="Arial"/>
              </a:rPr>
              <a:t>Testando com a cadeia “cab”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51480"/>
            <a:ext cx="3888100" cy="107933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Resultado: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461499-6B03-465D-ACAF-7C9F5C6E0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76" y="951480"/>
            <a:ext cx="6224686" cy="399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4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3º Teste de Execução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51480"/>
            <a:ext cx="4047590" cy="107933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Expressão Regular: (</a:t>
            </a:r>
            <a:r>
              <a:rPr lang="pt-BR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a+b</a:t>
            </a: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)*.c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À direta, temos o AFNE resultante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6D28CD-5D03-4BCE-82C1-9D88E86F483E}"/>
              </a:ext>
            </a:extLst>
          </p:cNvPr>
          <p:cNvSpPr txBox="1"/>
          <p:nvPr/>
        </p:nvSpPr>
        <p:spPr>
          <a:xfrm>
            <a:off x="311760" y="2424645"/>
            <a:ext cx="4657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Assim temos que a linguagem para essa expressão regular é: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L = {W tal que W é o conjunto de todas as cadeias que terminam com um “c” em um alfabeto formado </a:t>
            </a:r>
            <a:r>
              <a:rPr lang="pt-BR">
                <a:solidFill>
                  <a:schemeClr val="accent6">
                    <a:lumMod val="75000"/>
                  </a:schemeClr>
                </a:solidFill>
              </a:rPr>
              <a:t>por {“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a”,”b”,”c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”}}.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3AB977-8636-4DED-83A8-6B0FFF5CF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347" y="0"/>
            <a:ext cx="16099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9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spc="-1" dirty="0">
                <a:solidFill>
                  <a:srgbClr val="000000"/>
                </a:solidFill>
                <a:latin typeface="Arial"/>
              </a:rPr>
              <a:t>Testando com a cadeia “</a:t>
            </a:r>
            <a:r>
              <a:rPr lang="pt-BR" sz="2800" spc="-1" dirty="0" err="1">
                <a:solidFill>
                  <a:srgbClr val="000000"/>
                </a:solidFill>
                <a:latin typeface="Arial"/>
              </a:rPr>
              <a:t>ababc</a:t>
            </a:r>
            <a:r>
              <a:rPr lang="pt-BR" sz="2800" spc="-1" dirty="0">
                <a:solidFill>
                  <a:srgbClr val="000000"/>
                </a:solidFill>
                <a:latin typeface="Arial"/>
              </a:rPr>
              <a:t>”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51480"/>
            <a:ext cx="3888100" cy="107933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Resultado: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A0DDFB-B4E3-49C3-83AE-5735744AC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40" y="1017360"/>
            <a:ext cx="6027297" cy="387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6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spc="-1" dirty="0">
                <a:solidFill>
                  <a:srgbClr val="000000"/>
                </a:solidFill>
                <a:latin typeface="Arial"/>
              </a:rPr>
              <a:t>Testando com a cadeia “</a:t>
            </a:r>
            <a:r>
              <a:rPr lang="pt-BR" sz="2800" spc="-1" dirty="0" err="1">
                <a:solidFill>
                  <a:srgbClr val="000000"/>
                </a:solidFill>
                <a:latin typeface="Arial"/>
              </a:rPr>
              <a:t>abcc</a:t>
            </a:r>
            <a:r>
              <a:rPr lang="pt-BR" sz="2800" spc="-1" dirty="0">
                <a:solidFill>
                  <a:srgbClr val="000000"/>
                </a:solidFill>
                <a:latin typeface="Arial"/>
              </a:rPr>
              <a:t>”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51480"/>
            <a:ext cx="3888100" cy="107933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Resultado: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6B3D70-AA65-4AD3-9CAE-9997A20B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77" y="1017360"/>
            <a:ext cx="6177946" cy="396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0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rial"/>
              </a:rPr>
              <a:t>Descrição geral do trabalho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607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O algoritmo desenvolvido possui a finalidade de representar a conversão de expressões regulares (</a:t>
            </a:r>
            <a:r>
              <a:rPr lang="pt-BR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ER’s</a:t>
            </a: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) para autômatos finitos não determinísticos com transições </a:t>
            </a:r>
            <a:r>
              <a:rPr lang="pt-BR" sz="18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</a:rPr>
              <a:t>vazias </a:t>
            </a:r>
            <a:r>
              <a:rPr lang="pt-BR" sz="18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"/>
              </a:rPr>
              <a:t>(</a:t>
            </a:r>
            <a:r>
              <a:rPr lang="el-G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ε</a:t>
            </a:r>
            <a:r>
              <a:rPr lang="pt-B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);</a:t>
            </a:r>
            <a:endParaRPr lang="pt-BR" sz="18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Foi desenvolvido na linguagem orientada a objetos Python;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Utilizamos a biblioteca “</a:t>
            </a:r>
            <a:r>
              <a:rPr lang="pt-BR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PySimpleAutomata</a:t>
            </a: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” para desenvolvermos a parte gráfica do programa;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Foi criado </a:t>
            </a:r>
            <a:r>
              <a:rPr lang="pt-BR" spc="-1" dirty="0">
                <a:solidFill>
                  <a:srgbClr val="595959"/>
                </a:solidFill>
                <a:latin typeface="Arial"/>
                <a:ea typeface="Arial"/>
              </a:rPr>
              <a:t>uma função </a:t>
            </a: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“infix2postfix” para realizar a conversão da forma infixa da ER passado pelo usuário, para a forma </a:t>
            </a:r>
            <a:r>
              <a:rPr lang="pt-BR" spc="-1" dirty="0" err="1">
                <a:solidFill>
                  <a:srgbClr val="595959"/>
                </a:solidFill>
                <a:latin typeface="Arial"/>
                <a:ea typeface="Arial"/>
              </a:rPr>
              <a:t>posfixa</a:t>
            </a:r>
            <a:r>
              <a:rPr lang="pt-BR" spc="-1" dirty="0">
                <a:solidFill>
                  <a:srgbClr val="595959"/>
                </a:solidFill>
                <a:latin typeface="Arial"/>
                <a:ea typeface="Arial"/>
              </a:rPr>
              <a:t>, de modo a facilitar o processo de obtenção do AFNE correspondente.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rial"/>
              </a:rPr>
              <a:t>Estruturas de dados utilizadas 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pc="-1" dirty="0">
                <a:solidFill>
                  <a:srgbClr val="595959"/>
                </a:solidFill>
                <a:latin typeface="Arial"/>
              </a:rPr>
              <a:t>Uso da estrutura árvore binária;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Uso da estrutura de dados dicionário “{ }”;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Uso da estrutura de dados lista “[ ]”;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Uso de classes para representar o autômato</a:t>
            </a:r>
            <a:r>
              <a:rPr lang="pt-BR" spc="-1" dirty="0">
                <a:solidFill>
                  <a:srgbClr val="595959"/>
                </a:solidFill>
                <a:latin typeface="Arial"/>
                <a:ea typeface="Arial"/>
              </a:rPr>
              <a:t>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Uso da função set();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Uso da estrutura de dados Pilha.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spc="-1" dirty="0">
                <a:solidFill>
                  <a:srgbClr val="000000"/>
                </a:solidFill>
                <a:latin typeface="Arial"/>
              </a:rPr>
              <a:t>Funcionamento do algoritmo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607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Primeiramente, o usuário fornece uma expressão regular na forma infixa como entrada para o algoritmo de conversão;</a:t>
            </a: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pc="-1" dirty="0">
                <a:solidFill>
                  <a:srgbClr val="595959"/>
                </a:solidFill>
                <a:latin typeface="Arial"/>
                <a:ea typeface="Arial"/>
              </a:rPr>
              <a:t>A expressão recebida é convertida para a sua forma </a:t>
            </a:r>
            <a:r>
              <a:rPr lang="pt-BR" spc="-1" dirty="0" err="1">
                <a:solidFill>
                  <a:srgbClr val="595959"/>
                </a:solidFill>
                <a:latin typeface="Arial"/>
                <a:ea typeface="Arial"/>
              </a:rPr>
              <a:t>posfixa</a:t>
            </a:r>
            <a:r>
              <a:rPr lang="pt-BR" spc="-1" dirty="0">
                <a:solidFill>
                  <a:srgbClr val="595959"/>
                </a:solidFill>
                <a:latin typeface="Arial"/>
                <a:ea typeface="Arial"/>
              </a:rPr>
              <a:t> por meio do uso de uma estrutura de dados pilha;</a:t>
            </a:r>
            <a:endParaRPr lang="pt-BR" sz="1800" b="0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pc="-1" dirty="0">
                <a:solidFill>
                  <a:srgbClr val="595959"/>
                </a:solidFill>
                <a:latin typeface="Arial"/>
              </a:rPr>
              <a:t>Uma árvore binária é criada a partir da expressão </a:t>
            </a:r>
            <a:r>
              <a:rPr lang="pt-BR" spc="-1" dirty="0" err="1">
                <a:solidFill>
                  <a:srgbClr val="595959"/>
                </a:solidFill>
                <a:latin typeface="Arial"/>
              </a:rPr>
              <a:t>posfixa</a:t>
            </a:r>
            <a:r>
              <a:rPr lang="pt-BR" spc="-1" dirty="0">
                <a:solidFill>
                  <a:srgbClr val="595959"/>
                </a:solidFill>
                <a:latin typeface="Arial"/>
              </a:rPr>
              <a:t>. Nela, os símbolos da expressão são representados como folhas e os operadores serão nós intermediários;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pc="-1" dirty="0">
                <a:solidFill>
                  <a:srgbClr val="595959"/>
                </a:solidFill>
                <a:latin typeface="Arial"/>
                <a:ea typeface="Arial"/>
              </a:rPr>
              <a:t>A</a:t>
            </a: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pt-BR" spc="-1" dirty="0">
                <a:solidFill>
                  <a:srgbClr val="595959"/>
                </a:solidFill>
                <a:latin typeface="Arial"/>
                <a:ea typeface="Arial"/>
              </a:rPr>
              <a:t>árvore é, então, percorrida</a:t>
            </a: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de </a:t>
            </a:r>
            <a:r>
              <a:rPr lang="pt-BR" spc="-1" dirty="0">
                <a:solidFill>
                  <a:srgbClr val="595959"/>
                </a:solidFill>
                <a:latin typeface="Arial"/>
                <a:ea typeface="Arial"/>
              </a:rPr>
              <a:t>forma</a:t>
            </a: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recursiva de modo que cada operador (união, concatenação ou fechamento) irá chamar sua função correspondente e irá aplica-la em seus nós filhos</a:t>
            </a:r>
            <a:r>
              <a:rPr lang="pt-BR" spc="-1" dirty="0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38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1º Teste de Execução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51480"/>
            <a:ext cx="3888100" cy="107933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Expressão Regular: a*.(b+c). c*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À direta, temos o AFNE resultante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AE79C5-3BC8-42A4-9198-C8E3B0955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04" y="111240"/>
            <a:ext cx="1818167" cy="492102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D6D28CD-5D03-4BCE-82C1-9D88E86F483E}"/>
              </a:ext>
            </a:extLst>
          </p:cNvPr>
          <p:cNvSpPr txBox="1"/>
          <p:nvPr/>
        </p:nvSpPr>
        <p:spPr>
          <a:xfrm>
            <a:off x="311760" y="2424645"/>
            <a:ext cx="4657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Assim temos que a linguagem para essa expressão regular é: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L = {W tal que W é o conjunto de todas as cadeias que possuem sempre um “b” ou pelo menos um “c” e todos os “a” vem antes do “b” e este vem antes de todos os “c”}.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spc="-1" dirty="0">
                <a:solidFill>
                  <a:srgbClr val="000000"/>
                </a:solidFill>
                <a:latin typeface="Arial"/>
              </a:rPr>
              <a:t>Testando com a cadeia “abc”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51480"/>
            <a:ext cx="3888100" cy="107933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Resultado: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10B225-504C-4C26-9893-0F142964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01" y="1017360"/>
            <a:ext cx="5760000" cy="37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7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spc="-1" dirty="0">
                <a:solidFill>
                  <a:srgbClr val="000000"/>
                </a:solidFill>
                <a:latin typeface="Arial"/>
              </a:rPr>
              <a:t>Testando com a cadeia “abb”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51480"/>
            <a:ext cx="3888100" cy="107933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Resultado: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382C65-21B4-491E-9485-51EFFE60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07" y="1017361"/>
            <a:ext cx="5760000" cy="371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2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spc="-1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º Teste de Execução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51480"/>
            <a:ext cx="4047590" cy="107933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Expressão Regular: c*.(b+a)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À direta, temos o AFNE resultante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6D28CD-5D03-4BCE-82C1-9D88E86F483E}"/>
              </a:ext>
            </a:extLst>
          </p:cNvPr>
          <p:cNvSpPr txBox="1"/>
          <p:nvPr/>
        </p:nvSpPr>
        <p:spPr>
          <a:xfrm>
            <a:off x="311760" y="2424645"/>
            <a:ext cx="4657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Assim temos que a linguagem para essa expressão regular é: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L = {W tal que W é o conjunto de todas as cadeias que se iniciam com qualquer quantidade de “c” e possuem um “b” ou um “a” no final}.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13D174-2F30-4287-82B1-4765E309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896" y="152178"/>
            <a:ext cx="1309558" cy="48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0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spc="-1" dirty="0">
                <a:solidFill>
                  <a:srgbClr val="000000"/>
                </a:solidFill>
                <a:latin typeface="Arial"/>
              </a:rPr>
              <a:t>Testando com a cadeia “ccb”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51480"/>
            <a:ext cx="3888100" cy="107933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Resultado: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B03F2D-A350-4380-AACD-3129D0EDB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25" y="951480"/>
            <a:ext cx="6087486" cy="39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2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532</Words>
  <Application>Microsoft Office PowerPoint</Application>
  <PresentationFormat>Apresentação na tela (16:9)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Symbol</vt:lpstr>
      <vt:lpstr>Times New Roman</vt:lpstr>
      <vt:lpstr>Ubuntu Mono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1 - Implementação de um AFD</dc:title>
  <dc:subject/>
  <dc:creator>Miguel Sanches</dc:creator>
  <dc:description/>
  <cp:lastModifiedBy>Miguel Sanches Rocha</cp:lastModifiedBy>
  <cp:revision>55</cp:revision>
  <dcterms:modified xsi:type="dcterms:W3CDTF">2021-05-17T22:37:35Z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0x010100508B25E689955F4AA0AE58829A427F93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16</vt:i4>
  </property>
  <property fmtid="{D5CDD505-2E9C-101B-9397-08002B2CF9AE}" pid="9" name="PresentationFormat">
    <vt:lpwstr>Apresentação na tela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