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8"/>
  </p:notesMasterIdLst>
  <p:sldIdLst>
    <p:sldId id="273" r:id="rId2"/>
    <p:sldId id="257" r:id="rId3"/>
    <p:sldId id="258" r:id="rId4"/>
    <p:sldId id="274" r:id="rId5"/>
    <p:sldId id="275" r:id="rId6"/>
    <p:sldId id="272" r:id="rId7"/>
  </p:sldIdLst>
  <p:sldSz cx="9144000" cy="5143500" type="screen16x9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Maven Pro" panose="020B0604020202020204" charset="0"/>
      <p:regular r:id="rId12"/>
      <p:bold r:id="rId13"/>
    </p:embeddedFont>
    <p:embeddedFont>
      <p:font typeface="Titillium Web" panose="00000500000000000000" pitchFamily="2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f9da3f506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f9da3f506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f9da3f50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f9da3f50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f9da3f50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f9da3f50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619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f9da3f506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f9da3f506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94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f9da3f50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f9da3f50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42879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2753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6651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0213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00133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0158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82161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2328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5107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1725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6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89830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922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85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0387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3067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00464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2497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488510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F12853-E5D2-43EF-B717-C77879221B84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970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  <p:sldLayoutId id="2147483744" r:id="rId18"/>
    <p:sldLayoutId id="2147483745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7;p13">
            <a:extLst>
              <a:ext uri="{FF2B5EF4-FFF2-40B4-BE49-F238E27FC236}">
                <a16:creationId xmlns:a16="http://schemas.microsoft.com/office/drawing/2014/main" id="{7CC97D1B-3CCE-4172-892F-B8A367732ACC}"/>
              </a:ext>
            </a:extLst>
          </p:cNvPr>
          <p:cNvSpPr txBox="1">
            <a:spLocks/>
          </p:cNvSpPr>
          <p:nvPr/>
        </p:nvSpPr>
        <p:spPr>
          <a:xfrm>
            <a:off x="331925" y="1454225"/>
            <a:ext cx="8565900" cy="19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Maven Pro"/>
              <a:buNone/>
              <a:defRPr sz="3600" b="1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algn="ctr">
              <a:buSzPts val="990"/>
            </a:pPr>
            <a:r>
              <a:rPr lang="pt-BR" sz="2400" dirty="0">
                <a:solidFill>
                  <a:schemeClr val="accent3"/>
                </a:solidFill>
                <a:latin typeface="Maven Pro" panose="020B0604020202020204" charset="0"/>
              </a:rPr>
              <a:t>LINGUAGEM DE PROGRAMAÇÃO APLICADA R</a:t>
            </a:r>
            <a:br>
              <a:rPr lang="pt-BR" sz="2400" dirty="0">
                <a:solidFill>
                  <a:srgbClr val="455A64"/>
                </a:solidFill>
                <a:latin typeface="Maven Pro" panose="020B0604020202020204" charset="0"/>
              </a:rPr>
            </a:br>
            <a:r>
              <a:rPr lang="pt-BR" sz="2400" dirty="0">
                <a:solidFill>
                  <a:schemeClr val="accent3"/>
                </a:solidFill>
                <a:latin typeface="Maven Pro" panose="020B0604020202020204" charset="0"/>
              </a:rPr>
              <a:t>&amp;</a:t>
            </a:r>
            <a:endParaRPr lang="pt-BR" sz="2740" dirty="0">
              <a:solidFill>
                <a:schemeClr val="accent3"/>
              </a:solidFill>
            </a:endParaRPr>
          </a:p>
          <a:p>
            <a:pPr algn="l"/>
            <a:r>
              <a:rPr lang="pt-BR" sz="1400" b="0" dirty="0">
                <a:solidFill>
                  <a:srgbClr val="455A64"/>
                </a:solidFill>
                <a:latin typeface="Titillium Web" panose="00000500000000000000" pitchFamily="2" charset="0"/>
              </a:rPr>
              <a:t>		</a:t>
            </a:r>
            <a:r>
              <a:rPr lang="pt-BR" sz="2400" i="0" dirty="0">
                <a:solidFill>
                  <a:schemeClr val="accent3"/>
                </a:solidFill>
                <a:effectLst/>
                <a:latin typeface="Maven Pro" panose="020B0604020202020204" charset="0"/>
              </a:rPr>
              <a:t>FUNDAMENTOS DE ESTATÍSTICA APLICADA</a:t>
            </a:r>
          </a:p>
          <a:p>
            <a:pPr>
              <a:buSzPts val="990"/>
            </a:pPr>
            <a:endParaRPr lang="pt-BR" sz="2750" dirty="0">
              <a:latin typeface="Maven Pro" panose="020B0604020202020204" charset="0"/>
            </a:endParaRPr>
          </a:p>
        </p:txBody>
      </p:sp>
      <p:pic>
        <p:nvPicPr>
          <p:cNvPr id="6" name="Google Shape;279;p13">
            <a:extLst>
              <a:ext uri="{FF2B5EF4-FFF2-40B4-BE49-F238E27FC236}">
                <a16:creationId xmlns:a16="http://schemas.microsoft.com/office/drawing/2014/main" id="{98733F12-D6E5-4763-B9E2-BF0BCAD3ADD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636" y="0"/>
            <a:ext cx="1370725" cy="14330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78;p13">
            <a:extLst>
              <a:ext uri="{FF2B5EF4-FFF2-40B4-BE49-F238E27FC236}">
                <a16:creationId xmlns:a16="http://schemas.microsoft.com/office/drawing/2014/main" id="{443487DC-85F7-4080-8A34-0C8EA4F8A98E}"/>
              </a:ext>
            </a:extLst>
          </p:cNvPr>
          <p:cNvSpPr txBox="1">
            <a:spLocks/>
          </p:cNvSpPr>
          <p:nvPr/>
        </p:nvSpPr>
        <p:spPr>
          <a:xfrm>
            <a:off x="1113450" y="3451025"/>
            <a:ext cx="6917100" cy="11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3660" b="1" dirty="0">
                <a:solidFill>
                  <a:schemeClr val="accent3"/>
                </a:solidFill>
              </a:rPr>
              <a:t>Professores</a:t>
            </a:r>
            <a:r>
              <a:rPr lang="pt-BR" sz="3660" dirty="0">
                <a:solidFill>
                  <a:schemeClr val="accent3"/>
                </a:solidFill>
              </a:rPr>
              <a:t>: Sergio Monteiro e Manoel Martins.</a:t>
            </a:r>
          </a:p>
          <a:p>
            <a:pPr algn="ctr"/>
            <a:r>
              <a:rPr lang="pt-BR" sz="3660" dirty="0">
                <a:solidFill>
                  <a:schemeClr val="accent3"/>
                </a:solidFill>
              </a:rPr>
              <a:t>Aluno: </a:t>
            </a:r>
            <a:r>
              <a:rPr lang="pt-BR" sz="3600" dirty="0">
                <a:solidFill>
                  <a:schemeClr val="accent3"/>
                </a:solidFill>
              </a:rPr>
              <a:t>Erick Santos</a:t>
            </a:r>
            <a:r>
              <a:rPr lang="pt-BR" sz="4400" dirty="0">
                <a:solidFill>
                  <a:schemeClr val="accent3"/>
                </a:solidFill>
              </a:rPr>
              <a:t> </a:t>
            </a:r>
            <a:r>
              <a:rPr lang="pt-BR" sz="3660" dirty="0">
                <a:solidFill>
                  <a:schemeClr val="accent3"/>
                </a:solidFill>
              </a:rPr>
              <a:t>- Matrícula: </a:t>
            </a:r>
            <a:r>
              <a:rPr lang="pt-BR" sz="4000" dirty="0">
                <a:solidFill>
                  <a:schemeClr val="accent3"/>
                </a:solidFill>
              </a:rPr>
              <a:t>2021200278</a:t>
            </a:r>
            <a:endParaRPr lang="pt-BR" sz="3660" dirty="0">
              <a:solidFill>
                <a:schemeClr val="accent3"/>
              </a:solidFill>
            </a:endParaRPr>
          </a:p>
          <a:p>
            <a:pPr algn="ctr"/>
            <a:r>
              <a:rPr lang="pt-BR" sz="3660" dirty="0">
                <a:solidFill>
                  <a:schemeClr val="accent3"/>
                </a:solidFill>
              </a:rPr>
              <a:t>        Aluno: Marcos Fernandes - Matrícula: 2024000119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55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1056750" y="1224141"/>
            <a:ext cx="70305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Nosso </a:t>
            </a:r>
            <a:r>
              <a:rPr lang="pt-BR" sz="1800" dirty="0" err="1"/>
              <a:t>dataset</a:t>
            </a:r>
            <a:r>
              <a:rPr lang="pt-BR" sz="1800" dirty="0"/>
              <a:t> foi gerado a partir de dados aleatórios de vendas de 5 itens, afim de calcular métodos estatísticos e verificar períodos de sazonalidades, melhores índices de vendas, através de gráficos gerados em Linguagem R, juntamente com a disciplina Fundamentos de Estatística Aplicada.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u="sng" dirty="0"/>
          </a:p>
          <a:p>
            <a:pPr marL="0" indent="0" algn="just">
              <a:buNone/>
            </a:pPr>
            <a:r>
              <a:rPr lang="pt-BR" sz="1400" u="sng" dirty="0"/>
              <a:t>OBS: Por se tratar de dados aleatórios cada cenário deverá ser analisado </a:t>
            </a:r>
            <a:r>
              <a:rPr lang="pt-BR" sz="1400" u="sng" dirty="0" err="1"/>
              <a:t>indivualmente</a:t>
            </a:r>
            <a:r>
              <a:rPr lang="pt-BR" sz="1400" u="sng" dirty="0"/>
              <a:t>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Contexto dos dados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268925"/>
            <a:ext cx="70305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dados utilizados foram gerados num período pré</a:t>
            </a:r>
            <a:r>
              <a:rPr lang="pt-BR" dirty="0"/>
              <a:t>-</a:t>
            </a:r>
            <a:r>
              <a:rPr lang="pt-BR" sz="1800" dirty="0"/>
              <a:t>definido ( 01/01/2023 à 31/12/2023).</a:t>
            </a:r>
            <a:endParaRPr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114300" indent="0" algn="just">
              <a:buSzPts val="1800"/>
              <a:buNone/>
            </a:pPr>
            <a:r>
              <a:rPr lang="pt-BR" dirty="0"/>
              <a:t>Nosso </a:t>
            </a:r>
            <a:r>
              <a:rPr lang="pt-BR" dirty="0" err="1"/>
              <a:t>Dataset</a:t>
            </a:r>
            <a:r>
              <a:rPr lang="pt-BR" dirty="0"/>
              <a:t> contém 100 linhas (geradas aleatoriamente) e 3 colunas :</a:t>
            </a:r>
          </a:p>
          <a:p>
            <a:pPr indent="-342900" algn="just">
              <a:buSzPts val="1800"/>
            </a:pPr>
            <a:r>
              <a:rPr lang="pt-BR" dirty="0"/>
              <a:t>Data (Date)</a:t>
            </a:r>
          </a:p>
          <a:p>
            <a:pPr indent="-342900" algn="just">
              <a:buSzPts val="1800"/>
            </a:pPr>
            <a:r>
              <a:rPr lang="pt-BR" dirty="0"/>
              <a:t>Item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pPr indent="-342900" algn="just">
              <a:buSzPts val="1800"/>
            </a:pPr>
            <a:r>
              <a:rPr lang="pt-BR" dirty="0"/>
              <a:t>Total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</p:txBody>
      </p:sp>
      <p:sp>
        <p:nvSpPr>
          <p:cNvPr id="5" name="Google Shape;363;p26">
            <a:extLst>
              <a:ext uri="{FF2B5EF4-FFF2-40B4-BE49-F238E27FC236}">
                <a16:creationId xmlns:a16="http://schemas.microsoft.com/office/drawing/2014/main" id="{29AB5C63-DF5A-4B17-8084-63A1AF18CC13}"/>
              </a:ext>
            </a:extLst>
          </p:cNvPr>
          <p:cNvSpPr txBox="1">
            <a:spLocks/>
          </p:cNvSpPr>
          <p:nvPr/>
        </p:nvSpPr>
        <p:spPr>
          <a:xfrm>
            <a:off x="1303800" y="2689411"/>
            <a:ext cx="7030500" cy="314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■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■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■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 typeface="Arial"/>
              <a:buNone/>
            </a:pPr>
            <a:endParaRPr lang="pt-BR" dirty="0"/>
          </a:p>
          <a:p>
            <a:pPr marL="0" indent="0" algn="just">
              <a:buFont typeface="Arial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Cálculo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268925"/>
            <a:ext cx="70305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Realizamos cálculos estatísticos a fim de inferir informações relevantes, como por exemplo a média de vendas, mediana</a:t>
            </a:r>
            <a:r>
              <a:rPr lang="pt-BR" dirty="0"/>
              <a:t> e moda.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Adicionamos cálculos adicionais, como moda, contagem e valor total de vendas, com o intuito de complementar e enriquecer o nosso projeto e nossas análise.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</p:txBody>
      </p:sp>
      <p:sp>
        <p:nvSpPr>
          <p:cNvPr id="5" name="Google Shape;363;p26">
            <a:extLst>
              <a:ext uri="{FF2B5EF4-FFF2-40B4-BE49-F238E27FC236}">
                <a16:creationId xmlns:a16="http://schemas.microsoft.com/office/drawing/2014/main" id="{29AB5C63-DF5A-4B17-8084-63A1AF18CC13}"/>
              </a:ext>
            </a:extLst>
          </p:cNvPr>
          <p:cNvSpPr txBox="1">
            <a:spLocks/>
          </p:cNvSpPr>
          <p:nvPr/>
        </p:nvSpPr>
        <p:spPr>
          <a:xfrm>
            <a:off x="1303800" y="2689411"/>
            <a:ext cx="7030500" cy="314581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457200" lvl="0" indent="-3111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●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  <a:defRPr sz="15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■"/>
              <a:defRPr sz="13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■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●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○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■"/>
              <a:defRPr sz="105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 algn="just">
              <a:buFont typeface="Arial"/>
              <a:buNone/>
            </a:pPr>
            <a:endParaRPr lang="pt-BR" dirty="0"/>
          </a:p>
          <a:p>
            <a:pPr marL="0" indent="0" algn="just">
              <a:buFont typeface="Arial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075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Gráficos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1303800" y="1268925"/>
            <a:ext cx="7030500" cy="32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Geramos gráficos para auxiliar nossa análise e, subsequente, tomarmos melhores decisões para o negócio. </a:t>
            </a:r>
          </a:p>
          <a:p>
            <a:pPr marL="114300" indent="0" algn="just">
              <a:buSzPts val="1800"/>
              <a:buNone/>
            </a:pPr>
            <a:r>
              <a:rPr lang="pt-BR" dirty="0"/>
              <a:t>Temos 4 gráficos no nosso código:</a:t>
            </a:r>
          </a:p>
          <a:p>
            <a:pPr indent="-342900" algn="just">
              <a:buSzPts val="1800"/>
            </a:pPr>
            <a:r>
              <a:rPr lang="pt-BR" dirty="0"/>
              <a:t>Histograma : Responsável por demonstrar a distribuição dos valores, e o segundo </a:t>
            </a:r>
            <a:r>
              <a:rPr lang="pt-BR" dirty="0" err="1"/>
              <a:t>desmostra</a:t>
            </a:r>
            <a:r>
              <a:rPr lang="pt-BR" dirty="0"/>
              <a:t> distribuição de vendas dos itens ordenados por dia da semana.</a:t>
            </a:r>
          </a:p>
          <a:p>
            <a:pPr indent="-342900" algn="just">
              <a:buSzPts val="1800"/>
            </a:pPr>
            <a:r>
              <a:rPr lang="pt-BR" dirty="0"/>
              <a:t>Gráfico de linhas: Responsável por demonstrar a recorrência de vendas diárias.</a:t>
            </a:r>
          </a:p>
          <a:p>
            <a:pPr indent="-342900" algn="just">
              <a:buSzPts val="1800"/>
            </a:pPr>
            <a:r>
              <a:rPr lang="pt-BR" dirty="0"/>
              <a:t>Gráfico de Barras: Responsável por demonstrar os itens mais vendidos em ordem (top 5 produtos).</a:t>
            </a:r>
          </a:p>
          <a:p>
            <a:pPr indent="-342900" algn="just">
              <a:buSzPts val="1800"/>
            </a:pPr>
            <a:endParaRPr lang="pt-BR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	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9470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9"/>
          <p:cNvSpPr txBox="1">
            <a:spLocks noGrp="1"/>
          </p:cNvSpPr>
          <p:nvPr>
            <p:ph type="body" idx="1"/>
          </p:nvPr>
        </p:nvSpPr>
        <p:spPr>
          <a:xfrm>
            <a:off x="1303799" y="1129553"/>
            <a:ext cx="7107335" cy="3415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 partir das análises realizadas, podemos identificar valores de tendência, meses e dias  com maiores vendas de produtos.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Como exemplo, podemos destacar uma loja de departamentos, para uma análise mensal, onde será verificado o mês que teve mais vendas, e no que teve menos vendas, a necessidade de uma ação de marketing, por exemplo.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Na análise diária, podemos exemplificar uma lanchonete, onde o maior número de vendas pode ser  nos dias sexta, sabado e domingo, e para os outros dias, a realização de promoções, descontos, etc.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6715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pt-BR" sz="6715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62</TotalTime>
  <Words>381</Words>
  <Application>Microsoft Office PowerPoint</Application>
  <PresentationFormat>Apresentação na tela (16:9)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Maven Pro</vt:lpstr>
      <vt:lpstr>Garamond</vt:lpstr>
      <vt:lpstr>Arial</vt:lpstr>
      <vt:lpstr>Titillium Web</vt:lpstr>
      <vt:lpstr>Orgânico</vt:lpstr>
      <vt:lpstr>Apresentação do PowerPoint</vt:lpstr>
      <vt:lpstr>Introdução </vt:lpstr>
      <vt:lpstr>Contexto dos dados </vt:lpstr>
      <vt:lpstr>Cálculo </vt:lpstr>
      <vt:lpstr>Gráficos </vt:lpstr>
      <vt:lpstr>Conclusão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Marketing, RH, Finanças e Redes Sociais Analytics &amp; Visualização de Dados com Power BI e Negócios </dc:title>
  <cp:lastModifiedBy>MARCOS VICTOR OLIVEIRA FERNANDES</cp:lastModifiedBy>
  <cp:revision>8</cp:revision>
  <dcterms:modified xsi:type="dcterms:W3CDTF">2025-05-10T14:18:50Z</dcterms:modified>
</cp:coreProperties>
</file>