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6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35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7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45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62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0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2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6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06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4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1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1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18352-59E6-49B3-B66C-017E897E4FA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27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Trabalho final de Projeto e analise de algoritmos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Aluno: </a:t>
            </a:r>
            <a:r>
              <a:rPr lang="pt-BR" dirty="0"/>
              <a:t>Marcos Rodolfo C. G. </a:t>
            </a:r>
            <a:r>
              <a:rPr lang="pt-BR" dirty="0" err="1"/>
              <a:t>Querino</a:t>
            </a:r>
            <a:endParaRPr lang="pt-BR" dirty="0" smtClean="0"/>
          </a:p>
          <a:p>
            <a:r>
              <a:rPr lang="pt-BR" dirty="0" smtClean="0"/>
              <a:t>              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5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Kruskal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cout &lt;&lt; "\nArvore geradora minima, usando algoritmo de Kruskal:\n";  </a:t>
            </a:r>
          </a:p>
          <a:p>
            <a:r>
              <a:rPr lang="pt-BR" b="1" dirty="0"/>
              <a:t>    for (i= 0; i &lt; e; ++i</a:t>
            </a:r>
            <a:r>
              <a:rPr lang="pt-BR" b="1" dirty="0" smtClean="0"/>
              <a:t>) {</a:t>
            </a:r>
            <a:endParaRPr lang="pt-BR" b="1" dirty="0"/>
          </a:p>
          <a:p>
            <a:r>
              <a:rPr lang="pt-BR" b="1" dirty="0"/>
              <a:t>		cout &lt;&lt; result[i].orig &lt;&lt; " --- " &lt;&lt; result[i].dest &lt;&lt; " = " &lt;&lt; result[i].peso &lt;&lt; endl</a:t>
            </a:r>
            <a:r>
              <a:rPr lang="pt-BR" b="1" dirty="0" smtClean="0"/>
              <a:t>; </a:t>
            </a:r>
            <a:r>
              <a:rPr lang="pt-BR" b="1" dirty="0" smtClean="0">
                <a:solidFill>
                  <a:srgbClr val="FF0000"/>
                </a:solidFill>
              </a:rPr>
              <a:t>n </a:t>
            </a:r>
            <a:r>
              <a:rPr lang="pt-BR" b="1" dirty="0">
                <a:solidFill>
                  <a:srgbClr val="FF0000"/>
                </a:solidFill>
              </a:rPr>
              <a:t>movimentos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smtClean="0"/>
              <a:t>} // fim for</a:t>
            </a:r>
          </a:p>
          <a:p>
            <a:r>
              <a:rPr lang="pt-BR" b="1" dirty="0" smtClean="0"/>
              <a:t>} // fim kruskal_fominha</a:t>
            </a:r>
          </a:p>
        </p:txBody>
      </p:sp>
    </p:spTree>
    <p:extLst>
      <p:ext uri="{BB962C8B-B14F-4D97-AF65-F5344CB8AC3E}">
        <p14:creationId xmlns:p14="http://schemas.microsoft.com/office/powerpoint/2010/main" val="3281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Union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void </a:t>
            </a:r>
            <a:r>
              <a:rPr lang="pt-BR" b="1" dirty="0"/>
              <a:t>Union(Subconjunto subset[], int vx, int vy) </a:t>
            </a:r>
            <a:r>
              <a:rPr lang="pt-BR" b="1" dirty="0" smtClean="0"/>
              <a:t>{  </a:t>
            </a:r>
            <a:endParaRPr lang="pt-BR" b="1" dirty="0"/>
          </a:p>
          <a:p>
            <a:r>
              <a:rPr lang="pt-BR" b="1" dirty="0"/>
              <a:t>    int vx_raiz= find(subset, vx);  </a:t>
            </a:r>
          </a:p>
          <a:p>
            <a:r>
              <a:rPr lang="pt-BR" b="1" dirty="0"/>
              <a:t>    int vy_raiz= find(subset, vy);  </a:t>
            </a:r>
            <a:r>
              <a:rPr lang="pt-BR" b="1" dirty="0" smtClean="0"/>
              <a:t> </a:t>
            </a:r>
            <a:endParaRPr lang="pt-BR" b="1" dirty="0"/>
          </a:p>
          <a:p>
            <a:r>
              <a:rPr lang="pt-BR" b="1" dirty="0"/>
              <a:t>    if (subset[vx_raiz].rank &lt; subset[vy_raiz].rank) </a:t>
            </a:r>
            <a:r>
              <a:rPr lang="pt-BR" b="1" dirty="0" smtClean="0"/>
              <a:t>{                                                </a:t>
            </a:r>
            <a:endParaRPr lang="pt-BR" b="1" dirty="0"/>
          </a:p>
          <a:p>
            <a:r>
              <a:rPr lang="pt-BR" b="1" dirty="0"/>
              <a:t>		subset[vx_raiz].pai= vy_raiz; </a:t>
            </a:r>
          </a:p>
          <a:p>
            <a:r>
              <a:rPr lang="pt-BR" b="1" dirty="0"/>
              <a:t>	</a:t>
            </a:r>
            <a:r>
              <a:rPr lang="pt-BR" b="1" dirty="0" smtClean="0"/>
              <a:t>} else </a:t>
            </a:r>
            <a:r>
              <a:rPr lang="pt-BR" b="1" dirty="0"/>
              <a:t>if (subset[vx_raiz].rank &gt; subset[vy_raiz].rank</a:t>
            </a:r>
            <a:r>
              <a:rPr lang="pt-BR" b="1" dirty="0" smtClean="0"/>
              <a:t>) {</a:t>
            </a:r>
            <a:endParaRPr lang="pt-BR" b="1" dirty="0"/>
          </a:p>
          <a:p>
            <a:r>
              <a:rPr lang="pt-BR" b="1" dirty="0"/>
              <a:t>		subset[vy_raiz].pai = vx_raiz; </a:t>
            </a:r>
          </a:p>
          <a:p>
            <a:r>
              <a:rPr lang="pt-BR" b="1" dirty="0"/>
              <a:t>	</a:t>
            </a:r>
            <a:r>
              <a:rPr lang="pt-BR" b="1" dirty="0" smtClean="0"/>
              <a:t>} else</a:t>
            </a:r>
            <a:r>
              <a:rPr lang="pt-BR" b="1" dirty="0"/>
              <a:t> </a:t>
            </a:r>
            <a:r>
              <a:rPr lang="pt-BR" b="1" dirty="0" smtClean="0"/>
              <a:t>{  </a:t>
            </a:r>
            <a:endParaRPr lang="pt-BR" b="1" dirty="0"/>
          </a:p>
          <a:p>
            <a:r>
              <a:rPr lang="pt-BR" b="1" dirty="0"/>
              <a:t>        subset[vy_raiz].pai= vx_raiz;  </a:t>
            </a:r>
          </a:p>
          <a:p>
            <a:r>
              <a:rPr lang="pt-BR" b="1" dirty="0"/>
              <a:t>        subset[vx_raiz].rank++;  </a:t>
            </a:r>
          </a:p>
          <a:p>
            <a:r>
              <a:rPr lang="pt-BR" b="1" dirty="0"/>
              <a:t>    } </a:t>
            </a:r>
            <a:r>
              <a:rPr lang="pt-BR" b="1" dirty="0" smtClean="0"/>
              <a:t>// fim if </a:t>
            </a:r>
            <a:endParaRPr lang="pt-BR" b="1" dirty="0"/>
          </a:p>
          <a:p>
            <a:r>
              <a:rPr lang="pt-BR" b="1" dirty="0" smtClean="0"/>
              <a:t>} // fim Union</a:t>
            </a:r>
          </a:p>
        </p:txBody>
      </p:sp>
    </p:spTree>
    <p:extLst>
      <p:ext uri="{BB962C8B-B14F-4D97-AF65-F5344CB8AC3E}">
        <p14:creationId xmlns:p14="http://schemas.microsoft.com/office/powerpoint/2010/main" val="18374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</a:t>
            </a:r>
            <a:r>
              <a:rPr lang="pt-BR" b="1" dirty="0" err="1" smtClean="0"/>
              <a:t>Find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 find(Subconjunto subset[], int v</a:t>
            </a:r>
            <a:r>
              <a:rPr lang="pt-BR" b="1" dirty="0" smtClean="0"/>
              <a:t>) {   </a:t>
            </a:r>
            <a:endParaRPr lang="pt-BR" b="1" dirty="0"/>
          </a:p>
          <a:p>
            <a:r>
              <a:rPr lang="pt-BR" b="1" dirty="0"/>
              <a:t>    if (subset[v].pai != v</a:t>
            </a:r>
            <a:r>
              <a:rPr lang="pt-BR" b="1" dirty="0" smtClean="0"/>
              <a:t>) {                       </a:t>
            </a:r>
            <a:endParaRPr lang="pt-BR" b="1" dirty="0"/>
          </a:p>
          <a:p>
            <a:r>
              <a:rPr lang="pt-BR" b="1" dirty="0"/>
              <a:t>    	subset[v].pai= find(subset, subset[v].pai); </a:t>
            </a:r>
          </a:p>
          <a:p>
            <a:r>
              <a:rPr lang="pt-BR" b="1" dirty="0"/>
              <a:t>	</a:t>
            </a:r>
            <a:r>
              <a:rPr lang="pt-BR" b="1" dirty="0" smtClean="0"/>
              <a:t>} // fim if</a:t>
            </a:r>
            <a:r>
              <a:rPr lang="pt-BR" b="1" dirty="0"/>
              <a:t>		</a:t>
            </a:r>
          </a:p>
          <a:p>
            <a:r>
              <a:rPr lang="pt-BR" b="1" dirty="0"/>
              <a:t>    return subset[v].pai;  </a:t>
            </a:r>
          </a:p>
          <a:p>
            <a:r>
              <a:rPr lang="pt-BR" b="1" dirty="0" smtClean="0"/>
              <a:t>} // fim find</a:t>
            </a: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075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Complexidade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Calculo: </a:t>
            </a:r>
          </a:p>
          <a:p>
            <a:r>
              <a:rPr lang="pt-BR" dirty="0"/>
              <a:t>M(n)= 3 + n^2 + 2n + </a:t>
            </a:r>
            <a:r>
              <a:rPr lang="pt-BR" dirty="0" smtClean="0"/>
              <a:t>3[(n-1)+(n-1)] + (log n) + (log n)+ </a:t>
            </a:r>
            <a:r>
              <a:rPr lang="pt-BR" dirty="0"/>
              <a:t>n =&gt; O(n^2)</a:t>
            </a:r>
          </a:p>
          <a:p>
            <a:r>
              <a:rPr lang="pt-BR" dirty="0"/>
              <a:t>C(n)= n^2 + </a:t>
            </a:r>
            <a:r>
              <a:rPr lang="pt-BR" dirty="0" smtClean="0"/>
              <a:t>[(n-1)+(n-1)] </a:t>
            </a:r>
            <a:r>
              <a:rPr lang="pt-BR" dirty="0"/>
              <a:t>+ (log n) + (log n</a:t>
            </a:r>
            <a:r>
              <a:rPr lang="pt-BR" dirty="0" smtClean="0"/>
              <a:t>) </a:t>
            </a:r>
            <a:r>
              <a:rPr lang="pt-BR" dirty="0"/>
              <a:t>=&gt; O(n^2)</a:t>
            </a:r>
          </a:p>
          <a:p>
            <a:r>
              <a:rPr lang="pt-BR" dirty="0" smtClean="0"/>
              <a:t>Conclusão: a complexidade desse algoritmo, no pior caso, é de O(n^2), aonde a parte de maior complexidade, de maior trabalho, está na ordenação quick sort das arestas, por ordem crescente de peso.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0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O problema e a solução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Problema</a:t>
            </a:r>
            <a:r>
              <a:rPr lang="pt-BR" dirty="0"/>
              <a:t>: o governo estadual deseja melhorar as estradas que conectam </a:t>
            </a:r>
            <a:r>
              <a:rPr lang="pt-BR" dirty="0" smtClean="0"/>
              <a:t>9 </a:t>
            </a:r>
            <a:r>
              <a:rPr lang="pt-BR" dirty="0"/>
              <a:t>cidades do interior de Goiás. Existem </a:t>
            </a:r>
            <a:r>
              <a:rPr lang="pt-BR" dirty="0" smtClean="0"/>
              <a:t>14 </a:t>
            </a:r>
            <a:r>
              <a:rPr lang="pt-BR" dirty="0"/>
              <a:t>estradas que conectam essas cidades umas nas outras, mas o governo deseja reestruturar e asfaltar apenas as estradas que formem os menores caminhos entre as cidades, e precisa de ajuda para tal planejamento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b="1" dirty="0"/>
              <a:t>Solução</a:t>
            </a:r>
            <a:r>
              <a:rPr lang="pt-BR" dirty="0"/>
              <a:t>: implementar um grafo não direcionado, conexo e com pesos, representando o mapa que engloba esse problema, aonde os vértices serão as cidades e as arestas, as estradas. Então, usaremos o </a:t>
            </a:r>
            <a:r>
              <a:rPr lang="pt-BR" b="1" dirty="0"/>
              <a:t>algoritmo de Kruskal </a:t>
            </a:r>
            <a:r>
              <a:rPr lang="pt-BR" dirty="0"/>
              <a:t>(elaborado usando a </a:t>
            </a:r>
            <a:r>
              <a:rPr lang="pt-BR" b="1" dirty="0"/>
              <a:t>técnica do algoritmo guloso</a:t>
            </a:r>
            <a:r>
              <a:rPr lang="pt-BR" dirty="0"/>
              <a:t>), para construir uma </a:t>
            </a:r>
            <a:r>
              <a:rPr lang="pt-BR" b="1" dirty="0"/>
              <a:t>árvore geradora mínima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5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O problema e a solução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Grafo: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87" y="2446023"/>
            <a:ext cx="68008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Técnica do Algoritmo Guloso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Resolve problemas fazendo, a cada iteração, um escolha local ótima, esperando que esta leve a uma solução global ótima.</a:t>
            </a:r>
          </a:p>
          <a:p>
            <a:pPr algn="just"/>
            <a:r>
              <a:rPr lang="pt-BR" dirty="0"/>
              <a:t>Em geral o algoritmo guloso tem cinco </a:t>
            </a:r>
            <a:r>
              <a:rPr lang="pt-BR" dirty="0" smtClean="0"/>
              <a:t>componentes:</a:t>
            </a:r>
            <a:endParaRPr lang="pt-BR" dirty="0"/>
          </a:p>
          <a:p>
            <a:pPr algn="just"/>
            <a:r>
              <a:rPr lang="pt-BR" dirty="0" smtClean="0"/>
              <a:t>1º - </a:t>
            </a:r>
            <a:r>
              <a:rPr lang="pt-BR" b="1" dirty="0" smtClean="0"/>
              <a:t>Um </a:t>
            </a:r>
            <a:r>
              <a:rPr lang="pt-BR" b="1" dirty="0"/>
              <a:t>conjunto candidato, a partir do qual é criada uma </a:t>
            </a:r>
            <a:r>
              <a:rPr lang="pt-BR" b="1" dirty="0" smtClean="0"/>
              <a:t>solução</a:t>
            </a:r>
            <a:r>
              <a:rPr lang="pt-BR" dirty="0" smtClean="0"/>
              <a:t>: será o grafo </a:t>
            </a:r>
            <a:r>
              <a:rPr lang="pt-BR" dirty="0"/>
              <a:t>não direcionado, conexo e com </a:t>
            </a:r>
            <a:r>
              <a:rPr lang="pt-BR" dirty="0" smtClean="0"/>
              <a:t>pesos, representando o mapa do problema.</a:t>
            </a:r>
            <a:endParaRPr lang="pt-BR" dirty="0"/>
          </a:p>
          <a:p>
            <a:pPr algn="just"/>
            <a:r>
              <a:rPr lang="pt-BR" dirty="0" smtClean="0"/>
              <a:t>2º - </a:t>
            </a:r>
            <a:r>
              <a:rPr lang="pt-BR" b="1" dirty="0" smtClean="0"/>
              <a:t>Uma </a:t>
            </a:r>
            <a:r>
              <a:rPr lang="pt-BR" b="1" dirty="0"/>
              <a:t>função de seleção, que </a:t>
            </a:r>
            <a:r>
              <a:rPr lang="pt-BR" b="1" dirty="0" smtClean="0"/>
              <a:t>escolhe o </a:t>
            </a:r>
            <a:r>
              <a:rPr lang="pt-BR" b="1" dirty="0"/>
              <a:t>melhor candidato para ser adicionado à </a:t>
            </a:r>
            <a:r>
              <a:rPr lang="pt-BR" b="1" dirty="0" smtClean="0"/>
              <a:t>solução</a:t>
            </a:r>
            <a:r>
              <a:rPr lang="pt-BR" dirty="0"/>
              <a:t>: </a:t>
            </a:r>
            <a:r>
              <a:rPr lang="pt-BR" dirty="0" smtClean="0"/>
              <a:t>o código em questão ordena </a:t>
            </a:r>
            <a:r>
              <a:rPr lang="pt-BR" dirty="0"/>
              <a:t>as arestas em ordem crescente de peso, usando uma funcao padronizada de biblioteca de </a:t>
            </a:r>
            <a:r>
              <a:rPr lang="pt-BR" dirty="0" smtClean="0"/>
              <a:t>funções da </a:t>
            </a:r>
            <a:r>
              <a:rPr lang="pt-BR" dirty="0"/>
              <a:t>linguagem </a:t>
            </a:r>
            <a:r>
              <a:rPr lang="pt-BR" dirty="0" smtClean="0"/>
              <a:t>C. Essa </a:t>
            </a:r>
            <a:r>
              <a:rPr lang="pt-BR" dirty="0"/>
              <a:t>funcao possui polimorfismo e preciso passar por parametro, uma funcao para que "</a:t>
            </a:r>
            <a:r>
              <a:rPr lang="pt-BR" dirty="0" smtClean="0"/>
              <a:t>qsort“ saiba </a:t>
            </a:r>
            <a:r>
              <a:rPr lang="pt-BR" dirty="0"/>
              <a:t>o que </a:t>
            </a:r>
            <a:r>
              <a:rPr lang="pt-BR" dirty="0" smtClean="0"/>
              <a:t>comparar.</a:t>
            </a:r>
          </a:p>
        </p:txBody>
      </p:sp>
    </p:spTree>
    <p:extLst>
      <p:ext uri="{BB962C8B-B14F-4D97-AF65-F5344CB8AC3E}">
        <p14:creationId xmlns:p14="http://schemas.microsoft.com/office/powerpoint/2010/main" val="13441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Técnica do Algoritmo Guloso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3º - </a:t>
            </a:r>
            <a:r>
              <a:rPr lang="pt-BR" b="1" dirty="0" smtClean="0"/>
              <a:t>Uma </a:t>
            </a:r>
            <a:r>
              <a:rPr lang="pt-BR" b="1" dirty="0"/>
              <a:t>função de viabilidade, que é usada para determinar se um candidato pode ser utilizado para contribuir para uma </a:t>
            </a:r>
            <a:r>
              <a:rPr lang="pt-BR" b="1" dirty="0" smtClean="0"/>
              <a:t>solução</a:t>
            </a:r>
            <a:r>
              <a:rPr lang="pt-BR" dirty="0" smtClean="0"/>
              <a:t>: é usado o algoritmo FIND com compressão de caminho. </a:t>
            </a:r>
          </a:p>
          <a:p>
            <a:pPr algn="just"/>
            <a:r>
              <a:rPr lang="pt-BR" dirty="0" smtClean="0"/>
              <a:t>Como funciona?</a:t>
            </a:r>
          </a:p>
          <a:p>
            <a:pPr algn="just"/>
            <a:r>
              <a:rPr lang="pt-BR" dirty="0" smtClean="0"/>
              <a:t>Primeiro, é criado um vetor chamado de subconjunto de tamanho igual a quantidade de vertices do grafo. Cada posição guardará um subconjunto que será cada aresta.</a:t>
            </a:r>
          </a:p>
          <a:p>
            <a:pPr algn="just"/>
            <a:r>
              <a:rPr lang="pt-BR" dirty="0" smtClean="0"/>
              <a:t>FIND verifica cada subconjunto determinando os pontos de “origem” e “destino” de cada aresta que conecta esses subconjuntos. Dois resultados são obtidos desse algoritmo, e se eles forem iguais, significa que a aresta é cíclica, logo, será descartada.</a:t>
            </a:r>
          </a:p>
        </p:txBody>
      </p:sp>
    </p:spTree>
    <p:extLst>
      <p:ext uri="{BB962C8B-B14F-4D97-AF65-F5344CB8AC3E}">
        <p14:creationId xmlns:p14="http://schemas.microsoft.com/office/powerpoint/2010/main" val="5147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Técnica do Algoritmo Guloso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4º - </a:t>
            </a:r>
            <a:r>
              <a:rPr lang="pt-BR" b="1" dirty="0" smtClean="0"/>
              <a:t>Uma </a:t>
            </a:r>
            <a:r>
              <a:rPr lang="pt-BR" b="1" dirty="0"/>
              <a:t>função objetivo, que atribui um valor a uma solução, ou uma solução </a:t>
            </a:r>
            <a:r>
              <a:rPr lang="pt-BR" b="1" dirty="0" smtClean="0"/>
              <a:t>parcial</a:t>
            </a:r>
            <a:r>
              <a:rPr lang="pt-BR" dirty="0"/>
              <a:t>:</a:t>
            </a:r>
            <a:r>
              <a:rPr lang="pt-BR" dirty="0" smtClean="0"/>
              <a:t> é usado o algoritmo UNION</a:t>
            </a:r>
            <a:r>
              <a:rPr lang="pt-BR" dirty="0"/>
              <a:t>, com união por </a:t>
            </a:r>
            <a:r>
              <a:rPr lang="pt-BR" dirty="0" smtClean="0"/>
              <a:t>classificação. </a:t>
            </a:r>
          </a:p>
          <a:p>
            <a:pPr algn="just"/>
            <a:r>
              <a:rPr lang="pt-BR" dirty="0"/>
              <a:t>Se FIND determinar que a aresta é acíclica, UNION unirá os dois vertices dessa aresta em um subconjunto, que será adicionado a outro, e assim até formar a arvore geradora mínima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 smtClean="0"/>
              <a:t>5º - </a:t>
            </a:r>
            <a:r>
              <a:rPr lang="pt-BR" b="1" dirty="0" smtClean="0"/>
              <a:t>Uma </a:t>
            </a:r>
            <a:r>
              <a:rPr lang="pt-BR" b="1" dirty="0"/>
              <a:t>função de solução, que irá indicar quando tivermos descoberto uma solução </a:t>
            </a:r>
            <a:r>
              <a:rPr lang="pt-BR" b="1" dirty="0" smtClean="0"/>
              <a:t>completa</a:t>
            </a:r>
            <a:r>
              <a:rPr lang="pt-BR" dirty="0" smtClean="0"/>
              <a:t>: o código usa uma estrutura de repetição que a cada iteração roda UNION e FIND até um contador “e” seja menor que quantidade de vertices – 1 e o contador “i” seja menor que quantidade de arestas do grafo.</a:t>
            </a:r>
          </a:p>
          <a:p>
            <a:pPr algn="just"/>
            <a:r>
              <a:rPr lang="pt-BR" dirty="0" smtClean="0"/>
              <a:t>“e” = contador iniciado com valor zero e que registra as posições do vetor de arestas “result”, que a cada posição, guardará uma aresta acíclica, formando a árvore geradora mínima (nº de arestas &gt;= (vertices-1)).</a:t>
            </a:r>
          </a:p>
          <a:p>
            <a:pPr algn="just"/>
            <a:r>
              <a:rPr lang="pt-BR" dirty="0" smtClean="0"/>
              <a:t>“i” = contador iniciado com valor zero e que marca as posições das arestas já ordenadas. Cada vez que FIND analise uma dessas, “i” é incrementado.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Resultado do algoritmo de Kruskal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Árvore geradora mínima: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Serão asfaltados um total de 37Km de estrada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2474598"/>
            <a:ext cx="6781800" cy="30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9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Kruskal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void Kruskal_fominha(Grafo* gr</a:t>
            </a:r>
            <a:r>
              <a:rPr lang="pt-BR" b="1" dirty="0" smtClean="0"/>
              <a:t>) {  </a:t>
            </a:r>
            <a:endParaRPr lang="pt-BR" b="1" dirty="0"/>
          </a:p>
          <a:p>
            <a:r>
              <a:rPr lang="pt-BR" b="1" dirty="0"/>
              <a:t>    int v= gr-&gt;v; </a:t>
            </a:r>
            <a:r>
              <a:rPr lang="pt-BR" b="1" dirty="0" smtClean="0">
                <a:solidFill>
                  <a:srgbClr val="FF0000"/>
                </a:solidFill>
              </a:rPr>
              <a:t>1 movimento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    Aresta result[v]; </a:t>
            </a:r>
          </a:p>
          <a:p>
            <a:r>
              <a:rPr lang="pt-BR" b="1" dirty="0"/>
              <a:t>    int e= 0; </a:t>
            </a:r>
            <a:r>
              <a:rPr lang="pt-BR" b="1" dirty="0">
                <a:solidFill>
                  <a:srgbClr val="FF0000"/>
                </a:solidFill>
              </a:rPr>
              <a:t>1 </a:t>
            </a:r>
            <a:r>
              <a:rPr lang="pt-BR" b="1" dirty="0" smtClean="0">
                <a:solidFill>
                  <a:srgbClr val="FF0000"/>
                </a:solidFill>
              </a:rPr>
              <a:t>movimento</a:t>
            </a:r>
            <a:endParaRPr lang="pt-BR" b="1" dirty="0"/>
          </a:p>
          <a:p>
            <a:r>
              <a:rPr lang="pt-BR" b="1" dirty="0"/>
              <a:t>    int i= 0; </a:t>
            </a:r>
            <a:r>
              <a:rPr lang="pt-BR" b="1" dirty="0">
                <a:solidFill>
                  <a:srgbClr val="FF0000"/>
                </a:solidFill>
              </a:rPr>
              <a:t>1 </a:t>
            </a:r>
            <a:r>
              <a:rPr lang="pt-BR" b="1" dirty="0" smtClean="0">
                <a:solidFill>
                  <a:srgbClr val="FF0000"/>
                </a:solidFill>
              </a:rPr>
              <a:t>movimento</a:t>
            </a:r>
            <a:endParaRPr lang="pt-BR" b="1" dirty="0"/>
          </a:p>
          <a:p>
            <a:r>
              <a:rPr lang="pt-BR" b="1" dirty="0"/>
              <a:t>    qsort(gr-&gt;ares, gr-&gt;a, sizeof(gr-&gt;ares[0]), comparacao); </a:t>
            </a:r>
            <a:endParaRPr lang="pt-BR" b="1" dirty="0" smtClean="0"/>
          </a:p>
          <a:p>
            <a:r>
              <a:rPr lang="pt-BR" b="1" dirty="0" smtClean="0">
                <a:solidFill>
                  <a:srgbClr val="00B050"/>
                </a:solidFill>
              </a:rPr>
              <a:t>Qsort = quicksort, que no pior caso: O(n^2)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/>
              <a:t>    Subconjunto* subset= new Subconjunto[( v * sizeof(subset) )]; </a:t>
            </a:r>
          </a:p>
          <a:p>
            <a:r>
              <a:rPr lang="pt-BR" b="1" dirty="0"/>
              <a:t>    for (int j= 0; j &lt; v; j</a:t>
            </a:r>
            <a:r>
              <a:rPr lang="pt-BR" b="1" dirty="0" smtClean="0"/>
              <a:t>++) </a:t>
            </a:r>
            <a:r>
              <a:rPr lang="pt-BR" b="1" dirty="0"/>
              <a:t>{  </a:t>
            </a:r>
          </a:p>
          <a:p>
            <a:r>
              <a:rPr lang="pt-BR" b="1" dirty="0"/>
              <a:t>        subset[j].pai= j; 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b="1" dirty="0" smtClean="0">
                <a:solidFill>
                  <a:srgbClr val="FF0000"/>
                </a:solidFill>
              </a:rPr>
              <a:t> movimentos</a:t>
            </a:r>
            <a:endParaRPr lang="pt-BR" b="1" dirty="0"/>
          </a:p>
          <a:p>
            <a:r>
              <a:rPr lang="pt-BR" b="1" dirty="0"/>
              <a:t>        subset[j].rank= 0; </a:t>
            </a:r>
            <a:r>
              <a:rPr lang="pt-BR" b="1" dirty="0" smtClean="0">
                <a:solidFill>
                  <a:srgbClr val="FF0000"/>
                </a:solidFill>
              </a:rPr>
              <a:t>n movimentos</a:t>
            </a:r>
            <a:endParaRPr lang="pt-BR" b="1" dirty="0"/>
          </a:p>
          <a:p>
            <a:r>
              <a:rPr lang="pt-BR" b="1" dirty="0"/>
              <a:t>    } </a:t>
            </a:r>
            <a:r>
              <a:rPr lang="pt-BR" b="1" dirty="0" smtClean="0"/>
              <a:t>// fim for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921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Kruskal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while (e &lt; v - 1 &amp;&amp; i &lt; gr-&gt;a</a:t>
            </a:r>
            <a:r>
              <a:rPr lang="pt-BR" b="1" dirty="0" smtClean="0"/>
              <a:t>) { </a:t>
            </a:r>
            <a:endParaRPr lang="pt-BR" b="1" dirty="0"/>
          </a:p>
          <a:p>
            <a:r>
              <a:rPr lang="pt-BR" b="1" dirty="0"/>
              <a:t>        Aresta prox_ares= gr-&gt;ares[i++]; </a:t>
            </a:r>
            <a:r>
              <a:rPr lang="pt-BR" b="1" dirty="0" smtClean="0">
                <a:solidFill>
                  <a:srgbClr val="FF0000"/>
                </a:solidFill>
              </a:rPr>
              <a:t>(n-1)+(n-1) movimentos</a:t>
            </a:r>
            <a:endParaRPr lang="pt-BR" b="1" dirty="0"/>
          </a:p>
          <a:p>
            <a:r>
              <a:rPr lang="pt-BR" b="1" dirty="0"/>
              <a:t>        int vx= find(subset, prox_ares.orig</a:t>
            </a:r>
            <a:r>
              <a:rPr lang="pt-BR" b="1" dirty="0" smtClean="0"/>
              <a:t>); </a:t>
            </a:r>
            <a:r>
              <a:rPr lang="pt-BR" b="1" dirty="0" smtClean="0">
                <a:solidFill>
                  <a:srgbClr val="00B050"/>
                </a:solidFill>
              </a:rPr>
              <a:t>O(log n)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/>
              <a:t>        int vy= find(subset, prox_ares.dest); </a:t>
            </a:r>
            <a:r>
              <a:rPr lang="pt-BR" b="1" dirty="0">
                <a:solidFill>
                  <a:srgbClr val="00B050"/>
                </a:solidFill>
              </a:rPr>
              <a:t>O(log n)</a:t>
            </a:r>
            <a:endParaRPr lang="pt-BR" dirty="0"/>
          </a:p>
          <a:p>
            <a:r>
              <a:rPr lang="pt-BR" b="1" dirty="0"/>
              <a:t>		if (vx != vy</a:t>
            </a:r>
            <a:r>
              <a:rPr lang="pt-BR" b="1" dirty="0" smtClean="0"/>
              <a:t>) </a:t>
            </a:r>
            <a:r>
              <a:rPr lang="pt-BR" b="1" dirty="0"/>
              <a:t>{ </a:t>
            </a:r>
            <a:r>
              <a:rPr lang="pt-BR" b="1" dirty="0" smtClean="0">
                <a:solidFill>
                  <a:srgbClr val="00B0F0"/>
                </a:solidFill>
              </a:rPr>
              <a:t>(n-1)+(n-1) comparações</a:t>
            </a:r>
            <a:r>
              <a:rPr lang="pt-BR" b="1" dirty="0" smtClean="0"/>
              <a:t> </a:t>
            </a:r>
            <a:endParaRPr lang="pt-BR" b="1" dirty="0"/>
          </a:p>
          <a:p>
            <a:r>
              <a:rPr lang="pt-BR" b="1" dirty="0"/>
              <a:t>            result[e++]= prox_ares; </a:t>
            </a:r>
            <a:r>
              <a:rPr lang="pt-BR" b="1" dirty="0">
                <a:solidFill>
                  <a:srgbClr val="FF0000"/>
                </a:solidFill>
              </a:rPr>
              <a:t>(n-1)+(n-1) movimentos</a:t>
            </a:r>
            <a:endParaRPr lang="pt-BR" b="1" dirty="0"/>
          </a:p>
          <a:p>
            <a:r>
              <a:rPr lang="pt-BR" b="1" dirty="0"/>
              <a:t>            Union(subset, vx, vy); </a:t>
            </a:r>
            <a:r>
              <a:rPr lang="pt-BR" b="1" dirty="0">
                <a:solidFill>
                  <a:srgbClr val="00B050"/>
                </a:solidFill>
              </a:rPr>
              <a:t>O(log n)</a:t>
            </a:r>
            <a:endParaRPr lang="pt-BR" b="1" dirty="0"/>
          </a:p>
          <a:p>
            <a:r>
              <a:rPr lang="pt-BR" b="1" dirty="0"/>
              <a:t>        } </a:t>
            </a:r>
            <a:r>
              <a:rPr lang="pt-BR" b="1" dirty="0" smtClean="0"/>
              <a:t>// fim if     </a:t>
            </a:r>
            <a:endParaRPr lang="pt-BR" b="1" dirty="0"/>
          </a:p>
          <a:p>
            <a:r>
              <a:rPr lang="pt-BR" b="1" dirty="0"/>
              <a:t>    </a:t>
            </a:r>
            <a:r>
              <a:rPr lang="pt-BR" b="1" dirty="0" smtClean="0"/>
              <a:t>} // fim while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923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426</TotalTime>
  <Words>935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Cacho</vt:lpstr>
      <vt:lpstr>Trabalho final de Projeto e analise de algoritmos </vt:lpstr>
      <vt:lpstr> O problema e a solução</vt:lpstr>
      <vt:lpstr> O problema e a solução</vt:lpstr>
      <vt:lpstr> Técnica do Algoritmo Guloso</vt:lpstr>
      <vt:lpstr> Técnica do Algoritmo Guloso</vt:lpstr>
      <vt:lpstr> Técnica do Algoritmo Guloso</vt:lpstr>
      <vt:lpstr> Resultado do algoritmo de Kruskal</vt:lpstr>
      <vt:lpstr> Complexidade - Kruskal</vt:lpstr>
      <vt:lpstr> Complexidade - Kruskal</vt:lpstr>
      <vt:lpstr> Complexidade - Kruskal</vt:lpstr>
      <vt:lpstr> Complexidade - Union</vt:lpstr>
      <vt:lpstr> Complexidade - Find</vt:lpstr>
      <vt:lpstr> Complexidade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de Projeto e analise de algoritmos </dc:title>
  <dc:creator>Windows User</dc:creator>
  <cp:lastModifiedBy>Windows User</cp:lastModifiedBy>
  <cp:revision>58</cp:revision>
  <dcterms:created xsi:type="dcterms:W3CDTF">2020-05-28T15:23:26Z</dcterms:created>
  <dcterms:modified xsi:type="dcterms:W3CDTF">2021-11-03T14:15:49Z</dcterms:modified>
</cp:coreProperties>
</file>