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7" d="100"/>
          <a:sy n="67" d="100"/>
        </p:scale>
        <p:origin x="64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6C0D-DF63-4CEF-AF7A-5D91CF2EAC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D7CC0A-F198-434A-8C7F-92C8A04A1A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78E0E2-5297-4BF4-98AB-6F52B74CA279}"/>
              </a:ext>
            </a:extLst>
          </p:cNvPr>
          <p:cNvSpPr>
            <a:spLocks noGrp="1"/>
          </p:cNvSpPr>
          <p:nvPr>
            <p:ph type="dt" sz="half" idx="10"/>
          </p:nvPr>
        </p:nvSpPr>
        <p:spPr/>
        <p:txBody>
          <a:bodyPr/>
          <a:lstStyle/>
          <a:p>
            <a:fld id="{84CF95DA-3276-4301-902B-750A4A001878}" type="datetimeFigureOut">
              <a:rPr lang="en-US" smtClean="0"/>
              <a:t>3/2/2019</a:t>
            </a:fld>
            <a:endParaRPr lang="en-US"/>
          </a:p>
        </p:txBody>
      </p:sp>
      <p:sp>
        <p:nvSpPr>
          <p:cNvPr id="5" name="Footer Placeholder 4">
            <a:extLst>
              <a:ext uri="{FF2B5EF4-FFF2-40B4-BE49-F238E27FC236}">
                <a16:creationId xmlns:a16="http://schemas.microsoft.com/office/drawing/2014/main" id="{E43D1849-C160-480B-84BC-728BFC653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E31E9-3880-4B85-B0B8-5463E05E66C3}"/>
              </a:ext>
            </a:extLst>
          </p:cNvPr>
          <p:cNvSpPr>
            <a:spLocks noGrp="1"/>
          </p:cNvSpPr>
          <p:nvPr>
            <p:ph type="sldNum" sz="quarter" idx="12"/>
          </p:nvPr>
        </p:nvSpPr>
        <p:spPr/>
        <p:txBody>
          <a:bodyPr/>
          <a:lstStyle/>
          <a:p>
            <a:fld id="{8778197B-84E7-4F54-B760-EE7710BA33E3}" type="slidenum">
              <a:rPr lang="en-US" smtClean="0"/>
              <a:t>‹#›</a:t>
            </a:fld>
            <a:endParaRPr lang="en-US"/>
          </a:p>
        </p:txBody>
      </p:sp>
    </p:spTree>
    <p:extLst>
      <p:ext uri="{BB962C8B-B14F-4D97-AF65-F5344CB8AC3E}">
        <p14:creationId xmlns:p14="http://schemas.microsoft.com/office/powerpoint/2010/main" val="236632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AFDE-EE95-4A4D-8B41-91EC3CB342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5E95F8-3D3C-4581-B1A7-0ED1C8C60C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4BD1E-9895-403D-A296-CCA1DFEA3286}"/>
              </a:ext>
            </a:extLst>
          </p:cNvPr>
          <p:cNvSpPr>
            <a:spLocks noGrp="1"/>
          </p:cNvSpPr>
          <p:nvPr>
            <p:ph type="dt" sz="half" idx="10"/>
          </p:nvPr>
        </p:nvSpPr>
        <p:spPr/>
        <p:txBody>
          <a:bodyPr/>
          <a:lstStyle/>
          <a:p>
            <a:fld id="{84CF95DA-3276-4301-902B-750A4A001878}" type="datetimeFigureOut">
              <a:rPr lang="en-US" smtClean="0"/>
              <a:t>3/2/2019</a:t>
            </a:fld>
            <a:endParaRPr lang="en-US"/>
          </a:p>
        </p:txBody>
      </p:sp>
      <p:sp>
        <p:nvSpPr>
          <p:cNvPr id="5" name="Footer Placeholder 4">
            <a:extLst>
              <a:ext uri="{FF2B5EF4-FFF2-40B4-BE49-F238E27FC236}">
                <a16:creationId xmlns:a16="http://schemas.microsoft.com/office/drawing/2014/main" id="{062A2FFE-60DA-4979-942C-DAF7F8480D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1B181-7EA0-43D6-8831-E71235DCB169}"/>
              </a:ext>
            </a:extLst>
          </p:cNvPr>
          <p:cNvSpPr>
            <a:spLocks noGrp="1"/>
          </p:cNvSpPr>
          <p:nvPr>
            <p:ph type="sldNum" sz="quarter" idx="12"/>
          </p:nvPr>
        </p:nvSpPr>
        <p:spPr/>
        <p:txBody>
          <a:bodyPr/>
          <a:lstStyle/>
          <a:p>
            <a:fld id="{8778197B-84E7-4F54-B760-EE7710BA33E3}" type="slidenum">
              <a:rPr lang="en-US" smtClean="0"/>
              <a:t>‹#›</a:t>
            </a:fld>
            <a:endParaRPr lang="en-US"/>
          </a:p>
        </p:txBody>
      </p:sp>
    </p:spTree>
    <p:extLst>
      <p:ext uri="{BB962C8B-B14F-4D97-AF65-F5344CB8AC3E}">
        <p14:creationId xmlns:p14="http://schemas.microsoft.com/office/powerpoint/2010/main" val="34699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3E46B1-05C6-471C-B0B1-B666553534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100611-F701-4BD1-9D9B-9E619C1DB0E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1C778-2682-45BE-A0BA-B3C63E20EA6B}"/>
              </a:ext>
            </a:extLst>
          </p:cNvPr>
          <p:cNvSpPr>
            <a:spLocks noGrp="1"/>
          </p:cNvSpPr>
          <p:nvPr>
            <p:ph type="dt" sz="half" idx="10"/>
          </p:nvPr>
        </p:nvSpPr>
        <p:spPr/>
        <p:txBody>
          <a:bodyPr/>
          <a:lstStyle/>
          <a:p>
            <a:fld id="{84CF95DA-3276-4301-902B-750A4A001878}" type="datetimeFigureOut">
              <a:rPr lang="en-US" smtClean="0"/>
              <a:t>3/2/2019</a:t>
            </a:fld>
            <a:endParaRPr lang="en-US"/>
          </a:p>
        </p:txBody>
      </p:sp>
      <p:sp>
        <p:nvSpPr>
          <p:cNvPr id="5" name="Footer Placeholder 4">
            <a:extLst>
              <a:ext uri="{FF2B5EF4-FFF2-40B4-BE49-F238E27FC236}">
                <a16:creationId xmlns:a16="http://schemas.microsoft.com/office/drawing/2014/main" id="{855AC711-DA4E-493A-AC01-5F14D6500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3430F-D7B0-42D1-952C-C717AC1EC88D}"/>
              </a:ext>
            </a:extLst>
          </p:cNvPr>
          <p:cNvSpPr>
            <a:spLocks noGrp="1"/>
          </p:cNvSpPr>
          <p:nvPr>
            <p:ph type="sldNum" sz="quarter" idx="12"/>
          </p:nvPr>
        </p:nvSpPr>
        <p:spPr/>
        <p:txBody>
          <a:bodyPr/>
          <a:lstStyle/>
          <a:p>
            <a:fld id="{8778197B-84E7-4F54-B760-EE7710BA33E3}" type="slidenum">
              <a:rPr lang="en-US" smtClean="0"/>
              <a:t>‹#›</a:t>
            </a:fld>
            <a:endParaRPr lang="en-US"/>
          </a:p>
        </p:txBody>
      </p:sp>
    </p:spTree>
    <p:extLst>
      <p:ext uri="{BB962C8B-B14F-4D97-AF65-F5344CB8AC3E}">
        <p14:creationId xmlns:p14="http://schemas.microsoft.com/office/powerpoint/2010/main" val="1554035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9614-AAA7-4CAC-8A3E-A528FBFFA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74F7D-719C-40C5-A9BF-0F6A97D041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8DA1A-932D-47AC-9985-CA90B86FC5BF}"/>
              </a:ext>
            </a:extLst>
          </p:cNvPr>
          <p:cNvSpPr>
            <a:spLocks noGrp="1"/>
          </p:cNvSpPr>
          <p:nvPr>
            <p:ph type="dt" sz="half" idx="10"/>
          </p:nvPr>
        </p:nvSpPr>
        <p:spPr/>
        <p:txBody>
          <a:bodyPr/>
          <a:lstStyle/>
          <a:p>
            <a:fld id="{84CF95DA-3276-4301-902B-750A4A001878}" type="datetimeFigureOut">
              <a:rPr lang="en-US" smtClean="0"/>
              <a:t>3/2/2019</a:t>
            </a:fld>
            <a:endParaRPr lang="en-US"/>
          </a:p>
        </p:txBody>
      </p:sp>
      <p:sp>
        <p:nvSpPr>
          <p:cNvPr id="5" name="Footer Placeholder 4">
            <a:extLst>
              <a:ext uri="{FF2B5EF4-FFF2-40B4-BE49-F238E27FC236}">
                <a16:creationId xmlns:a16="http://schemas.microsoft.com/office/drawing/2014/main" id="{DDD57608-2199-4C00-A812-A938CCA08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BD6FF-E51A-4D0C-9E8F-5B0B5554471D}"/>
              </a:ext>
            </a:extLst>
          </p:cNvPr>
          <p:cNvSpPr>
            <a:spLocks noGrp="1"/>
          </p:cNvSpPr>
          <p:nvPr>
            <p:ph type="sldNum" sz="quarter" idx="12"/>
          </p:nvPr>
        </p:nvSpPr>
        <p:spPr/>
        <p:txBody>
          <a:bodyPr/>
          <a:lstStyle/>
          <a:p>
            <a:fld id="{8778197B-84E7-4F54-B760-EE7710BA33E3}" type="slidenum">
              <a:rPr lang="en-US" smtClean="0"/>
              <a:t>‹#›</a:t>
            </a:fld>
            <a:endParaRPr lang="en-US"/>
          </a:p>
        </p:txBody>
      </p:sp>
    </p:spTree>
    <p:extLst>
      <p:ext uri="{BB962C8B-B14F-4D97-AF65-F5344CB8AC3E}">
        <p14:creationId xmlns:p14="http://schemas.microsoft.com/office/powerpoint/2010/main" val="177098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6147-9A3F-4D1E-8C95-384C52D8C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E803FF-EFAD-4984-80C1-C73B983D45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A71D9A2-EE34-48BB-BB2E-6E888FF333FE}"/>
              </a:ext>
            </a:extLst>
          </p:cNvPr>
          <p:cNvSpPr>
            <a:spLocks noGrp="1"/>
          </p:cNvSpPr>
          <p:nvPr>
            <p:ph type="dt" sz="half" idx="10"/>
          </p:nvPr>
        </p:nvSpPr>
        <p:spPr/>
        <p:txBody>
          <a:bodyPr/>
          <a:lstStyle/>
          <a:p>
            <a:fld id="{84CF95DA-3276-4301-902B-750A4A001878}" type="datetimeFigureOut">
              <a:rPr lang="en-US" smtClean="0"/>
              <a:t>3/2/2019</a:t>
            </a:fld>
            <a:endParaRPr lang="en-US"/>
          </a:p>
        </p:txBody>
      </p:sp>
      <p:sp>
        <p:nvSpPr>
          <p:cNvPr id="5" name="Footer Placeholder 4">
            <a:extLst>
              <a:ext uri="{FF2B5EF4-FFF2-40B4-BE49-F238E27FC236}">
                <a16:creationId xmlns:a16="http://schemas.microsoft.com/office/drawing/2014/main" id="{7F2AA652-C2B1-401F-826B-7F6722A640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74693C-2256-43CD-8431-8F642C289416}"/>
              </a:ext>
            </a:extLst>
          </p:cNvPr>
          <p:cNvSpPr>
            <a:spLocks noGrp="1"/>
          </p:cNvSpPr>
          <p:nvPr>
            <p:ph type="sldNum" sz="quarter" idx="12"/>
          </p:nvPr>
        </p:nvSpPr>
        <p:spPr/>
        <p:txBody>
          <a:bodyPr/>
          <a:lstStyle/>
          <a:p>
            <a:fld id="{8778197B-84E7-4F54-B760-EE7710BA33E3}" type="slidenum">
              <a:rPr lang="en-US" smtClean="0"/>
              <a:t>‹#›</a:t>
            </a:fld>
            <a:endParaRPr lang="en-US"/>
          </a:p>
        </p:txBody>
      </p:sp>
    </p:spTree>
    <p:extLst>
      <p:ext uri="{BB962C8B-B14F-4D97-AF65-F5344CB8AC3E}">
        <p14:creationId xmlns:p14="http://schemas.microsoft.com/office/powerpoint/2010/main" val="1078745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14DEC-BB7E-48D7-B724-71BEB487D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205347-5BF1-4C58-A0D1-34C15D918A7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C8FF6B-30DF-47C3-9433-4562F1DF97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30F00D-2822-4AC4-B436-A286AE1FCC82}"/>
              </a:ext>
            </a:extLst>
          </p:cNvPr>
          <p:cNvSpPr>
            <a:spLocks noGrp="1"/>
          </p:cNvSpPr>
          <p:nvPr>
            <p:ph type="dt" sz="half" idx="10"/>
          </p:nvPr>
        </p:nvSpPr>
        <p:spPr/>
        <p:txBody>
          <a:bodyPr/>
          <a:lstStyle/>
          <a:p>
            <a:fld id="{84CF95DA-3276-4301-902B-750A4A001878}" type="datetimeFigureOut">
              <a:rPr lang="en-US" smtClean="0"/>
              <a:t>3/2/2019</a:t>
            </a:fld>
            <a:endParaRPr lang="en-US"/>
          </a:p>
        </p:txBody>
      </p:sp>
      <p:sp>
        <p:nvSpPr>
          <p:cNvPr id="6" name="Footer Placeholder 5">
            <a:extLst>
              <a:ext uri="{FF2B5EF4-FFF2-40B4-BE49-F238E27FC236}">
                <a16:creationId xmlns:a16="http://schemas.microsoft.com/office/drawing/2014/main" id="{64B4E6B8-D4F7-4718-AA55-2366AD756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9D7B7B-80FA-4CF8-A1E4-1CE90337D4C5}"/>
              </a:ext>
            </a:extLst>
          </p:cNvPr>
          <p:cNvSpPr>
            <a:spLocks noGrp="1"/>
          </p:cNvSpPr>
          <p:nvPr>
            <p:ph type="sldNum" sz="quarter" idx="12"/>
          </p:nvPr>
        </p:nvSpPr>
        <p:spPr/>
        <p:txBody>
          <a:bodyPr/>
          <a:lstStyle/>
          <a:p>
            <a:fld id="{8778197B-84E7-4F54-B760-EE7710BA33E3}" type="slidenum">
              <a:rPr lang="en-US" smtClean="0"/>
              <a:t>‹#›</a:t>
            </a:fld>
            <a:endParaRPr lang="en-US"/>
          </a:p>
        </p:txBody>
      </p:sp>
    </p:spTree>
    <p:extLst>
      <p:ext uri="{BB962C8B-B14F-4D97-AF65-F5344CB8AC3E}">
        <p14:creationId xmlns:p14="http://schemas.microsoft.com/office/powerpoint/2010/main" val="788205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216C-9512-40B7-BDB5-FA3A6798AE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BE64E7-E41B-4CF9-BE2A-965ADBB10B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14A22B-D72D-4D9C-BD3F-A17A870E09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6BFF34-DD82-458F-8B93-5122C3BCCA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D673FD-8632-48C2-B719-9AF40168A1F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EEF0C2-4EDF-462B-BA1D-7AF1267C82FC}"/>
              </a:ext>
            </a:extLst>
          </p:cNvPr>
          <p:cNvSpPr>
            <a:spLocks noGrp="1"/>
          </p:cNvSpPr>
          <p:nvPr>
            <p:ph type="dt" sz="half" idx="10"/>
          </p:nvPr>
        </p:nvSpPr>
        <p:spPr/>
        <p:txBody>
          <a:bodyPr/>
          <a:lstStyle/>
          <a:p>
            <a:fld id="{84CF95DA-3276-4301-902B-750A4A001878}" type="datetimeFigureOut">
              <a:rPr lang="en-US" smtClean="0"/>
              <a:t>3/2/2019</a:t>
            </a:fld>
            <a:endParaRPr lang="en-US"/>
          </a:p>
        </p:txBody>
      </p:sp>
      <p:sp>
        <p:nvSpPr>
          <p:cNvPr id="8" name="Footer Placeholder 7">
            <a:extLst>
              <a:ext uri="{FF2B5EF4-FFF2-40B4-BE49-F238E27FC236}">
                <a16:creationId xmlns:a16="http://schemas.microsoft.com/office/drawing/2014/main" id="{EB4038C1-0C5D-4D74-82C0-691A1EA03C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03B0A2-92E1-4BD8-8D98-E8C42AC8BF4A}"/>
              </a:ext>
            </a:extLst>
          </p:cNvPr>
          <p:cNvSpPr>
            <a:spLocks noGrp="1"/>
          </p:cNvSpPr>
          <p:nvPr>
            <p:ph type="sldNum" sz="quarter" idx="12"/>
          </p:nvPr>
        </p:nvSpPr>
        <p:spPr/>
        <p:txBody>
          <a:bodyPr/>
          <a:lstStyle/>
          <a:p>
            <a:fld id="{8778197B-84E7-4F54-B760-EE7710BA33E3}" type="slidenum">
              <a:rPr lang="en-US" smtClean="0"/>
              <a:t>‹#›</a:t>
            </a:fld>
            <a:endParaRPr lang="en-US"/>
          </a:p>
        </p:txBody>
      </p:sp>
    </p:spTree>
    <p:extLst>
      <p:ext uri="{BB962C8B-B14F-4D97-AF65-F5344CB8AC3E}">
        <p14:creationId xmlns:p14="http://schemas.microsoft.com/office/powerpoint/2010/main" val="653075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087DF-02D0-4F0C-B3FF-E52767A20D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151490-73FC-4269-811C-C4C0AE623414}"/>
              </a:ext>
            </a:extLst>
          </p:cNvPr>
          <p:cNvSpPr>
            <a:spLocks noGrp="1"/>
          </p:cNvSpPr>
          <p:nvPr>
            <p:ph type="dt" sz="half" idx="10"/>
          </p:nvPr>
        </p:nvSpPr>
        <p:spPr/>
        <p:txBody>
          <a:bodyPr/>
          <a:lstStyle/>
          <a:p>
            <a:fld id="{84CF95DA-3276-4301-902B-750A4A001878}" type="datetimeFigureOut">
              <a:rPr lang="en-US" smtClean="0"/>
              <a:t>3/2/2019</a:t>
            </a:fld>
            <a:endParaRPr lang="en-US"/>
          </a:p>
        </p:txBody>
      </p:sp>
      <p:sp>
        <p:nvSpPr>
          <p:cNvPr id="4" name="Footer Placeholder 3">
            <a:extLst>
              <a:ext uri="{FF2B5EF4-FFF2-40B4-BE49-F238E27FC236}">
                <a16:creationId xmlns:a16="http://schemas.microsoft.com/office/drawing/2014/main" id="{BBA94C1A-6D27-43D4-A342-E8588D5886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41975-6488-4764-939C-BE0977015685}"/>
              </a:ext>
            </a:extLst>
          </p:cNvPr>
          <p:cNvSpPr>
            <a:spLocks noGrp="1"/>
          </p:cNvSpPr>
          <p:nvPr>
            <p:ph type="sldNum" sz="quarter" idx="12"/>
          </p:nvPr>
        </p:nvSpPr>
        <p:spPr/>
        <p:txBody>
          <a:bodyPr/>
          <a:lstStyle/>
          <a:p>
            <a:fld id="{8778197B-84E7-4F54-B760-EE7710BA33E3}" type="slidenum">
              <a:rPr lang="en-US" smtClean="0"/>
              <a:t>‹#›</a:t>
            </a:fld>
            <a:endParaRPr lang="en-US"/>
          </a:p>
        </p:txBody>
      </p:sp>
    </p:spTree>
    <p:extLst>
      <p:ext uri="{BB962C8B-B14F-4D97-AF65-F5344CB8AC3E}">
        <p14:creationId xmlns:p14="http://schemas.microsoft.com/office/powerpoint/2010/main" val="489749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94985-A114-4735-9249-154F3F08FD18}"/>
              </a:ext>
            </a:extLst>
          </p:cNvPr>
          <p:cNvSpPr>
            <a:spLocks noGrp="1"/>
          </p:cNvSpPr>
          <p:nvPr>
            <p:ph type="dt" sz="half" idx="10"/>
          </p:nvPr>
        </p:nvSpPr>
        <p:spPr/>
        <p:txBody>
          <a:bodyPr/>
          <a:lstStyle/>
          <a:p>
            <a:fld id="{84CF95DA-3276-4301-902B-750A4A001878}" type="datetimeFigureOut">
              <a:rPr lang="en-US" smtClean="0"/>
              <a:t>3/2/2019</a:t>
            </a:fld>
            <a:endParaRPr lang="en-US"/>
          </a:p>
        </p:txBody>
      </p:sp>
      <p:sp>
        <p:nvSpPr>
          <p:cNvPr id="3" name="Footer Placeholder 2">
            <a:extLst>
              <a:ext uri="{FF2B5EF4-FFF2-40B4-BE49-F238E27FC236}">
                <a16:creationId xmlns:a16="http://schemas.microsoft.com/office/drawing/2014/main" id="{2B4C0BF5-63D9-4EB3-96BE-D544885C7C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581BEA-6F18-467A-BC04-31149AE3844E}"/>
              </a:ext>
            </a:extLst>
          </p:cNvPr>
          <p:cNvSpPr>
            <a:spLocks noGrp="1"/>
          </p:cNvSpPr>
          <p:nvPr>
            <p:ph type="sldNum" sz="quarter" idx="12"/>
          </p:nvPr>
        </p:nvSpPr>
        <p:spPr/>
        <p:txBody>
          <a:bodyPr/>
          <a:lstStyle/>
          <a:p>
            <a:fld id="{8778197B-84E7-4F54-B760-EE7710BA33E3}" type="slidenum">
              <a:rPr lang="en-US" smtClean="0"/>
              <a:t>‹#›</a:t>
            </a:fld>
            <a:endParaRPr lang="en-US"/>
          </a:p>
        </p:txBody>
      </p:sp>
    </p:spTree>
    <p:extLst>
      <p:ext uri="{BB962C8B-B14F-4D97-AF65-F5344CB8AC3E}">
        <p14:creationId xmlns:p14="http://schemas.microsoft.com/office/powerpoint/2010/main" val="411274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1EF4-7E88-4246-9710-EF4A8D7101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C736D7-8513-4F6A-ABC0-21D7899BF9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DF9213-1733-41BF-893E-94E4CBBF8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983A77-251F-4D79-9FD5-B096F22D2567}"/>
              </a:ext>
            </a:extLst>
          </p:cNvPr>
          <p:cNvSpPr>
            <a:spLocks noGrp="1"/>
          </p:cNvSpPr>
          <p:nvPr>
            <p:ph type="dt" sz="half" idx="10"/>
          </p:nvPr>
        </p:nvSpPr>
        <p:spPr/>
        <p:txBody>
          <a:bodyPr/>
          <a:lstStyle/>
          <a:p>
            <a:fld id="{84CF95DA-3276-4301-902B-750A4A001878}" type="datetimeFigureOut">
              <a:rPr lang="en-US" smtClean="0"/>
              <a:t>3/2/2019</a:t>
            </a:fld>
            <a:endParaRPr lang="en-US"/>
          </a:p>
        </p:txBody>
      </p:sp>
      <p:sp>
        <p:nvSpPr>
          <p:cNvPr id="6" name="Footer Placeholder 5">
            <a:extLst>
              <a:ext uri="{FF2B5EF4-FFF2-40B4-BE49-F238E27FC236}">
                <a16:creationId xmlns:a16="http://schemas.microsoft.com/office/drawing/2014/main" id="{AEAA0873-CC84-4656-A800-9980D3F4E1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88986-4AA4-4EEA-BD06-EDC95871ABB4}"/>
              </a:ext>
            </a:extLst>
          </p:cNvPr>
          <p:cNvSpPr>
            <a:spLocks noGrp="1"/>
          </p:cNvSpPr>
          <p:nvPr>
            <p:ph type="sldNum" sz="quarter" idx="12"/>
          </p:nvPr>
        </p:nvSpPr>
        <p:spPr/>
        <p:txBody>
          <a:bodyPr/>
          <a:lstStyle/>
          <a:p>
            <a:fld id="{8778197B-84E7-4F54-B760-EE7710BA33E3}" type="slidenum">
              <a:rPr lang="en-US" smtClean="0"/>
              <a:t>‹#›</a:t>
            </a:fld>
            <a:endParaRPr lang="en-US"/>
          </a:p>
        </p:txBody>
      </p:sp>
    </p:spTree>
    <p:extLst>
      <p:ext uri="{BB962C8B-B14F-4D97-AF65-F5344CB8AC3E}">
        <p14:creationId xmlns:p14="http://schemas.microsoft.com/office/powerpoint/2010/main" val="102758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8207-B730-404C-9B43-B993FDE8B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A28B5B-C687-43D0-A046-B9717E983B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667E8-702E-4403-827B-30959A6EA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230342-3296-4D5D-B55E-E1AA54804C9B}"/>
              </a:ext>
            </a:extLst>
          </p:cNvPr>
          <p:cNvSpPr>
            <a:spLocks noGrp="1"/>
          </p:cNvSpPr>
          <p:nvPr>
            <p:ph type="dt" sz="half" idx="10"/>
          </p:nvPr>
        </p:nvSpPr>
        <p:spPr/>
        <p:txBody>
          <a:bodyPr/>
          <a:lstStyle/>
          <a:p>
            <a:fld id="{84CF95DA-3276-4301-902B-750A4A001878}" type="datetimeFigureOut">
              <a:rPr lang="en-US" smtClean="0"/>
              <a:t>3/2/2019</a:t>
            </a:fld>
            <a:endParaRPr lang="en-US"/>
          </a:p>
        </p:txBody>
      </p:sp>
      <p:sp>
        <p:nvSpPr>
          <p:cNvPr id="6" name="Footer Placeholder 5">
            <a:extLst>
              <a:ext uri="{FF2B5EF4-FFF2-40B4-BE49-F238E27FC236}">
                <a16:creationId xmlns:a16="http://schemas.microsoft.com/office/drawing/2014/main" id="{327A3F74-92D6-4149-9444-0725A5837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15F0B6-DA18-41C3-9E9A-1E13F49944D7}"/>
              </a:ext>
            </a:extLst>
          </p:cNvPr>
          <p:cNvSpPr>
            <a:spLocks noGrp="1"/>
          </p:cNvSpPr>
          <p:nvPr>
            <p:ph type="sldNum" sz="quarter" idx="12"/>
          </p:nvPr>
        </p:nvSpPr>
        <p:spPr/>
        <p:txBody>
          <a:bodyPr/>
          <a:lstStyle/>
          <a:p>
            <a:fld id="{8778197B-84E7-4F54-B760-EE7710BA33E3}" type="slidenum">
              <a:rPr lang="en-US" smtClean="0"/>
              <a:t>‹#›</a:t>
            </a:fld>
            <a:endParaRPr lang="en-US"/>
          </a:p>
        </p:txBody>
      </p:sp>
    </p:spTree>
    <p:extLst>
      <p:ext uri="{BB962C8B-B14F-4D97-AF65-F5344CB8AC3E}">
        <p14:creationId xmlns:p14="http://schemas.microsoft.com/office/powerpoint/2010/main" val="292275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560B9-AD33-4866-B59A-923DE96784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54388F-5D5F-4443-892D-1F4F876024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A865C-0949-4015-B07F-CAC6C03A37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F95DA-3276-4301-902B-750A4A001878}" type="datetimeFigureOut">
              <a:rPr lang="en-US" smtClean="0"/>
              <a:t>3/2/2019</a:t>
            </a:fld>
            <a:endParaRPr lang="en-US"/>
          </a:p>
        </p:txBody>
      </p:sp>
      <p:sp>
        <p:nvSpPr>
          <p:cNvPr id="5" name="Footer Placeholder 4">
            <a:extLst>
              <a:ext uri="{FF2B5EF4-FFF2-40B4-BE49-F238E27FC236}">
                <a16:creationId xmlns:a16="http://schemas.microsoft.com/office/drawing/2014/main" id="{C236792C-4713-4F46-A822-A1E8D7A8A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32F4D1-CA0F-4044-AEF2-75C9569E5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8197B-84E7-4F54-B760-EE7710BA33E3}" type="slidenum">
              <a:rPr lang="en-US" smtClean="0"/>
              <a:t>‹#›</a:t>
            </a:fld>
            <a:endParaRPr lang="en-US"/>
          </a:p>
        </p:txBody>
      </p:sp>
    </p:spTree>
    <p:extLst>
      <p:ext uri="{BB962C8B-B14F-4D97-AF65-F5344CB8AC3E}">
        <p14:creationId xmlns:p14="http://schemas.microsoft.com/office/powerpoint/2010/main" val="3718650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mailto:Khalfan@asianpterocommercial.com" TargetMode="External"/><Relationship Id="rId2" Type="http://schemas.openxmlformats.org/officeDocument/2006/relationships/hyperlink" Target="mailto:info@asiantechnocommercial.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448797-D589-4AB0-A3FC-B12FA4A70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3254" y="608200"/>
            <a:ext cx="5425489" cy="5641600"/>
          </a:xfrm>
          <a:prstGeom prst="rect">
            <a:avLst/>
          </a:prstGeom>
        </p:spPr>
      </p:pic>
      <p:sp>
        <p:nvSpPr>
          <p:cNvPr id="6" name="Rectangle 5">
            <a:extLst>
              <a:ext uri="{FF2B5EF4-FFF2-40B4-BE49-F238E27FC236}">
                <a16:creationId xmlns:a16="http://schemas.microsoft.com/office/drawing/2014/main" id="{8ED00B3C-AD91-4A10-AB97-CCDC7BFCDC07}"/>
              </a:ext>
            </a:extLst>
          </p:cNvPr>
          <p:cNvSpPr/>
          <p:nvPr/>
        </p:nvSpPr>
        <p:spPr>
          <a:xfrm>
            <a:off x="2835988" y="4891385"/>
            <a:ext cx="6780959" cy="461665"/>
          </a:xfrm>
          <a:prstGeom prst="rect">
            <a:avLst/>
          </a:prstGeom>
          <a:noFill/>
        </p:spPr>
        <p:txBody>
          <a:bodyPr wrap="none" lIns="91440" tIns="45720" rIns="91440" bIns="45720">
            <a:spAutoFit/>
          </a:bodyPr>
          <a:lstStyle/>
          <a:p>
            <a:r>
              <a:rPr lang="en-US" sz="2400" dirty="0"/>
              <a:t>Asian Petroleum Technology and Commercial Service</a:t>
            </a:r>
          </a:p>
        </p:txBody>
      </p:sp>
      <p:sp>
        <p:nvSpPr>
          <p:cNvPr id="11" name="Rectangle 10">
            <a:extLst>
              <a:ext uri="{FF2B5EF4-FFF2-40B4-BE49-F238E27FC236}">
                <a16:creationId xmlns:a16="http://schemas.microsoft.com/office/drawing/2014/main" id="{B9E7FC97-AAA7-4581-9336-01C7A8192BCE}"/>
              </a:ext>
            </a:extLst>
          </p:cNvPr>
          <p:cNvSpPr/>
          <p:nvPr/>
        </p:nvSpPr>
        <p:spPr>
          <a:xfrm>
            <a:off x="169149" y="2035165"/>
            <a:ext cx="3355470" cy="1477328"/>
          </a:xfrm>
          <a:prstGeom prst="rect">
            <a:avLst/>
          </a:prstGeom>
          <a:noFill/>
        </p:spPr>
        <p:txBody>
          <a:bodyPr wrap="none" lIns="91440" tIns="45720" rIns="91440" bIns="45720">
            <a:spAutoFit/>
          </a:bodyPr>
          <a:lstStyle/>
          <a:p>
            <a:r>
              <a:rPr lang="en-US"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Who We </a:t>
            </a:r>
            <a:r>
              <a:rPr 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a:t>
            </a:r>
            <a:r>
              <a:rPr lang="en-US"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re</a:t>
            </a:r>
          </a:p>
          <a:p>
            <a:r>
              <a:rPr 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Our Values, Mission &amp; Vision</a:t>
            </a:r>
            <a:r>
              <a:rPr lang="en-US"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p>
          <a:p>
            <a:r>
              <a:rPr lang="en-US"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What </a:t>
            </a:r>
            <a:r>
              <a:rPr 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We</a:t>
            </a:r>
            <a:r>
              <a:rPr lang="en-US"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Do</a:t>
            </a:r>
          </a:p>
          <a:p>
            <a:r>
              <a:rPr lang="en-US"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Gallery</a:t>
            </a:r>
          </a:p>
          <a:p>
            <a:r>
              <a:rPr lang="en-US"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Contact us</a:t>
            </a:r>
          </a:p>
        </p:txBody>
      </p:sp>
    </p:spTree>
    <p:extLst>
      <p:ext uri="{BB962C8B-B14F-4D97-AF65-F5344CB8AC3E}">
        <p14:creationId xmlns:p14="http://schemas.microsoft.com/office/powerpoint/2010/main" val="2675187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E82A46-D9C1-49EC-B2CC-09BFCA82C36C}"/>
              </a:ext>
            </a:extLst>
          </p:cNvPr>
          <p:cNvSpPr txBox="1"/>
          <p:nvPr/>
        </p:nvSpPr>
        <p:spPr>
          <a:xfrm>
            <a:off x="0" y="750896"/>
            <a:ext cx="9772650" cy="1508105"/>
          </a:xfrm>
          <a:prstGeom prst="rect">
            <a:avLst/>
          </a:prstGeom>
          <a:noFill/>
        </p:spPr>
        <p:txBody>
          <a:bodyPr wrap="square" rtlCol="0">
            <a:spAutoFit/>
          </a:bodyPr>
          <a:lstStyle/>
          <a:p>
            <a:r>
              <a:rPr lang="en-US" dirty="0"/>
              <a:t> </a:t>
            </a:r>
          </a:p>
          <a:p>
            <a:pPr fontAlgn="base"/>
            <a:r>
              <a:rPr lang="en-US" sz="1400" dirty="0"/>
              <a:t>Who We Are</a:t>
            </a:r>
          </a:p>
          <a:p>
            <a:pPr fontAlgn="base"/>
            <a:r>
              <a:rPr lang="en-US" sz="1400" dirty="0"/>
              <a:t>APTCS is a Local Community Contractor Company headquartered in Muscat, Sultanate of Oman. Our core business is in Oil &amp; Gas Services, Civil &amp; Mechanical construction, Logistic &amp; Cargo haulage Services, Cleaning &amp; Sanitation Services and supply of technical manpower for Oil &amp; Gas Projects including supply of equipment, manpower without endanger HSE.</a:t>
            </a:r>
          </a:p>
          <a:p>
            <a:endParaRPr lang="en-US" dirty="0"/>
          </a:p>
        </p:txBody>
      </p:sp>
      <p:pic>
        <p:nvPicPr>
          <p:cNvPr id="4" name="Picture 3">
            <a:extLst>
              <a:ext uri="{FF2B5EF4-FFF2-40B4-BE49-F238E27FC236}">
                <a16:creationId xmlns:a16="http://schemas.microsoft.com/office/drawing/2014/main" id="{6FB7C2FD-9FC1-4076-BC3C-109822A3E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5571" y="1847850"/>
            <a:ext cx="2878308" cy="3162300"/>
          </a:xfrm>
          <a:prstGeom prst="rect">
            <a:avLst/>
          </a:prstGeom>
        </p:spPr>
      </p:pic>
      <p:sp>
        <p:nvSpPr>
          <p:cNvPr id="7" name="TextBox 6">
            <a:extLst>
              <a:ext uri="{FF2B5EF4-FFF2-40B4-BE49-F238E27FC236}">
                <a16:creationId xmlns:a16="http://schemas.microsoft.com/office/drawing/2014/main" id="{4729FFCD-BB17-4A1F-9D78-34B6B0D75593}"/>
              </a:ext>
            </a:extLst>
          </p:cNvPr>
          <p:cNvSpPr txBox="1"/>
          <p:nvPr/>
        </p:nvSpPr>
        <p:spPr>
          <a:xfrm>
            <a:off x="0" y="2025908"/>
            <a:ext cx="9127829" cy="4832092"/>
          </a:xfrm>
          <a:prstGeom prst="rect">
            <a:avLst/>
          </a:prstGeom>
          <a:noFill/>
        </p:spPr>
        <p:txBody>
          <a:bodyPr wrap="square" rtlCol="0">
            <a:spAutoFit/>
          </a:bodyPr>
          <a:lstStyle/>
          <a:p>
            <a:pPr fontAlgn="base"/>
            <a:r>
              <a:rPr lang="en-US" sz="1400" dirty="0"/>
              <a:t>I would like to begin by thanking </a:t>
            </a:r>
          </a:p>
          <a:p>
            <a:pPr fontAlgn="base"/>
            <a:r>
              <a:rPr lang="en-US" sz="1400" dirty="0"/>
              <a:t>His Majesty Sultan Qaboos bin Said for his</a:t>
            </a:r>
          </a:p>
          <a:p>
            <a:pPr fontAlgn="base"/>
            <a:r>
              <a:rPr lang="en-US" sz="1400" dirty="0"/>
              <a:t> benevolence, continuous support and encouragement</a:t>
            </a:r>
          </a:p>
          <a:p>
            <a:pPr fontAlgn="base"/>
            <a:r>
              <a:rPr lang="en-US" sz="1400" dirty="0"/>
              <a:t> towards the development of the citizens operating in</a:t>
            </a:r>
          </a:p>
          <a:p>
            <a:pPr fontAlgn="base"/>
            <a:r>
              <a:rPr lang="en-US" sz="1400" dirty="0"/>
              <a:t> the oil field concession areas should also be made </a:t>
            </a:r>
          </a:p>
          <a:p>
            <a:pPr fontAlgn="base"/>
            <a:r>
              <a:rPr lang="en-US" sz="1400" dirty="0"/>
              <a:t>of His Excellency Minister of Oil &amp; Gas.</a:t>
            </a:r>
          </a:p>
          <a:p>
            <a:pPr fontAlgn="base"/>
            <a:r>
              <a:rPr lang="en-US" sz="1400" dirty="0"/>
              <a:t>Asian Petroleum Technology &amp; Commercial Services</a:t>
            </a:r>
          </a:p>
          <a:p>
            <a:pPr fontAlgn="base"/>
            <a:r>
              <a:rPr lang="en-US" sz="1400" dirty="0"/>
              <a:t> was founded  2006 in the Sultanate of Oman establishment under</a:t>
            </a:r>
          </a:p>
          <a:p>
            <a:pPr fontAlgn="base"/>
            <a:r>
              <a:rPr lang="en-US" sz="1400" dirty="0"/>
              <a:t> the laws and regulations of the  Oman Government. </a:t>
            </a:r>
          </a:p>
          <a:p>
            <a:pPr fontAlgn="base"/>
            <a:r>
              <a:rPr lang="en-US" sz="1400" dirty="0"/>
              <a:t>The company is 100% owned by an Oman national.</a:t>
            </a:r>
          </a:p>
          <a:p>
            <a:pPr fontAlgn="base"/>
            <a:r>
              <a:rPr lang="en-US" sz="1400" dirty="0"/>
              <a:t>We have aimed to provide the best possible services in Sultanate of Oman industries in a transparency manner by providing the best competitive prices with the best quality and new technology.  We also envisioned our business relationship with our prospects by working as a partner and not treating them as clients, by meeting their requirements and supporting them.</a:t>
            </a:r>
          </a:p>
          <a:p>
            <a:pPr fontAlgn="base"/>
            <a:r>
              <a:rPr lang="en-US" sz="1400" dirty="0"/>
              <a:t>Also, the management is committed and fully supports our employees by providing the best and comfortable workplace atmosphere, in order to achieve effective and efficient productivity within the organization.</a:t>
            </a:r>
            <a:br>
              <a:rPr lang="en-US" sz="1400" dirty="0"/>
            </a:br>
            <a:r>
              <a:rPr lang="en-US" sz="1400" dirty="0"/>
              <a:t>We believe the success and growth of our business can be attributed to consistency in terms of standards and policies and to the efforts of our supportive local and international partners.</a:t>
            </a:r>
          </a:p>
          <a:p>
            <a:pPr fontAlgn="base"/>
            <a:r>
              <a:rPr lang="en-US" sz="1400" dirty="0"/>
              <a:t>Finally, I would like to extend my deep appreciation to our clients for their trust, and employees of Asian Petroleum for their continuing efforts and loyal dedication to our company.</a:t>
            </a:r>
            <a:br>
              <a:rPr lang="en-US" sz="1400" dirty="0"/>
            </a:br>
            <a:r>
              <a:rPr lang="en-US" sz="1400" dirty="0"/>
              <a:t>Rabia Talib Hamed  Al </a:t>
            </a:r>
            <a:r>
              <a:rPr lang="en-US" sz="1400" dirty="0" err="1"/>
              <a:t>Junaibi</a:t>
            </a:r>
            <a:r>
              <a:rPr lang="en-US" sz="1400" dirty="0"/>
              <a:t>,</a:t>
            </a:r>
            <a:br>
              <a:rPr lang="en-US" sz="1400" dirty="0"/>
            </a:br>
            <a:r>
              <a:rPr lang="en-US" sz="1400" dirty="0"/>
              <a:t>Managing Director</a:t>
            </a:r>
          </a:p>
        </p:txBody>
      </p:sp>
      <p:sp>
        <p:nvSpPr>
          <p:cNvPr id="8" name="Rectangle 7">
            <a:extLst>
              <a:ext uri="{FF2B5EF4-FFF2-40B4-BE49-F238E27FC236}">
                <a16:creationId xmlns:a16="http://schemas.microsoft.com/office/drawing/2014/main" id="{ED753626-F0C3-4CB3-8449-E020D4C38EB3}"/>
              </a:ext>
            </a:extLst>
          </p:cNvPr>
          <p:cNvSpPr/>
          <p:nvPr/>
        </p:nvSpPr>
        <p:spPr>
          <a:xfrm>
            <a:off x="7178970" y="0"/>
            <a:ext cx="5682659" cy="276999"/>
          </a:xfrm>
          <a:prstGeom prst="rect">
            <a:avLst/>
          </a:prstGeom>
          <a:noFill/>
        </p:spPr>
        <p:txBody>
          <a:bodyPr wrap="square" lIns="91440" tIns="45720" rIns="91440" bIns="45720">
            <a:spAutoFit/>
          </a:bodyPr>
          <a:lstStyle/>
          <a:p>
            <a:r>
              <a:rPr lang="en-US" sz="1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Home   </a:t>
            </a:r>
            <a:r>
              <a:rPr lang="en-US" sz="1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Our Values, Mission &amp;Vision</a:t>
            </a:r>
            <a:r>
              <a:rPr lang="en-US" sz="1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What </a:t>
            </a:r>
            <a:r>
              <a:rPr lang="en-US" sz="1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a:t>
            </a:r>
            <a:r>
              <a:rPr lang="en-US" sz="1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e do  Gallery</a:t>
            </a:r>
            <a:r>
              <a:rPr lang="en-US" sz="1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sz="1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Contact us</a:t>
            </a:r>
          </a:p>
        </p:txBody>
      </p:sp>
    </p:spTree>
    <p:extLst>
      <p:ext uri="{BB962C8B-B14F-4D97-AF65-F5344CB8AC3E}">
        <p14:creationId xmlns:p14="http://schemas.microsoft.com/office/powerpoint/2010/main" val="115912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6FCF57-07BC-40DA-8E8A-A98260F56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8686" y="2743200"/>
            <a:ext cx="5561704" cy="3139321"/>
          </a:xfrm>
          <a:prstGeom prst="rect">
            <a:avLst/>
          </a:prstGeom>
        </p:spPr>
      </p:pic>
      <p:sp>
        <p:nvSpPr>
          <p:cNvPr id="2" name="TextBox 1">
            <a:extLst>
              <a:ext uri="{FF2B5EF4-FFF2-40B4-BE49-F238E27FC236}">
                <a16:creationId xmlns:a16="http://schemas.microsoft.com/office/drawing/2014/main" id="{4A18F78D-6A3D-4903-9E85-27341B62C417}"/>
              </a:ext>
            </a:extLst>
          </p:cNvPr>
          <p:cNvSpPr txBox="1"/>
          <p:nvPr/>
        </p:nvSpPr>
        <p:spPr>
          <a:xfrm>
            <a:off x="161925" y="647701"/>
            <a:ext cx="3676651" cy="1477328"/>
          </a:xfrm>
          <a:prstGeom prst="rect">
            <a:avLst/>
          </a:prstGeom>
          <a:noFill/>
        </p:spPr>
        <p:txBody>
          <a:bodyPr wrap="square" rtlCol="0">
            <a:spAutoFit/>
          </a:bodyPr>
          <a:lstStyle/>
          <a:p>
            <a:pPr fontAlgn="base"/>
            <a:r>
              <a:rPr lang="en-US" dirty="0"/>
              <a:t>Our Values</a:t>
            </a:r>
          </a:p>
          <a:p>
            <a:pPr fontAlgn="base"/>
            <a:r>
              <a:rPr lang="en-US" dirty="0"/>
              <a:t>Respect</a:t>
            </a:r>
          </a:p>
          <a:p>
            <a:pPr fontAlgn="base"/>
            <a:r>
              <a:rPr lang="en-US" dirty="0"/>
              <a:t>Safety</a:t>
            </a:r>
          </a:p>
          <a:p>
            <a:pPr fontAlgn="base"/>
            <a:r>
              <a:rPr lang="en-US" dirty="0"/>
              <a:t>Team work</a:t>
            </a:r>
          </a:p>
          <a:p>
            <a:endParaRPr lang="en-US" dirty="0"/>
          </a:p>
        </p:txBody>
      </p:sp>
      <p:sp>
        <p:nvSpPr>
          <p:cNvPr id="4" name="TextBox 3">
            <a:extLst>
              <a:ext uri="{FF2B5EF4-FFF2-40B4-BE49-F238E27FC236}">
                <a16:creationId xmlns:a16="http://schemas.microsoft.com/office/drawing/2014/main" id="{95816739-4160-436B-A9CD-3941CED896CF}"/>
              </a:ext>
            </a:extLst>
          </p:cNvPr>
          <p:cNvSpPr txBox="1"/>
          <p:nvPr/>
        </p:nvSpPr>
        <p:spPr>
          <a:xfrm>
            <a:off x="6096000" y="555368"/>
            <a:ext cx="4124325" cy="3139321"/>
          </a:xfrm>
          <a:prstGeom prst="rect">
            <a:avLst/>
          </a:prstGeom>
          <a:noFill/>
        </p:spPr>
        <p:txBody>
          <a:bodyPr wrap="square" rtlCol="0">
            <a:spAutoFit/>
          </a:bodyPr>
          <a:lstStyle/>
          <a:p>
            <a:pPr fontAlgn="base"/>
            <a:r>
              <a:rPr lang="en-US" dirty="0"/>
              <a:t>Our Vision</a:t>
            </a:r>
            <a:endParaRPr lang="en-US" b="1" dirty="0"/>
          </a:p>
          <a:p>
            <a:pPr fontAlgn="base"/>
            <a:r>
              <a:rPr lang="en-US" dirty="0"/>
              <a:t>Asian Petroleum Technical Trading aims to be a National Pioneer service provider in the Oil and Gas industry. The Company plans to employee qualified Nationals to comply with the Governmental direction towards Nationalization. Additionally, to cooperate with local Communities to enhance the economy and welfare of the Country.</a:t>
            </a:r>
          </a:p>
          <a:p>
            <a:endParaRPr lang="en-US" dirty="0"/>
          </a:p>
        </p:txBody>
      </p:sp>
      <p:sp>
        <p:nvSpPr>
          <p:cNvPr id="5" name="TextBox 4">
            <a:extLst>
              <a:ext uri="{FF2B5EF4-FFF2-40B4-BE49-F238E27FC236}">
                <a16:creationId xmlns:a16="http://schemas.microsoft.com/office/drawing/2014/main" id="{BD03495B-2DF7-43EB-934F-CCB9CF8429F6}"/>
              </a:ext>
            </a:extLst>
          </p:cNvPr>
          <p:cNvSpPr txBox="1"/>
          <p:nvPr/>
        </p:nvSpPr>
        <p:spPr>
          <a:xfrm>
            <a:off x="152401" y="3429000"/>
            <a:ext cx="4895850" cy="1477328"/>
          </a:xfrm>
          <a:prstGeom prst="rect">
            <a:avLst/>
          </a:prstGeom>
          <a:noFill/>
        </p:spPr>
        <p:txBody>
          <a:bodyPr wrap="square" rtlCol="0">
            <a:spAutoFit/>
          </a:bodyPr>
          <a:lstStyle/>
          <a:p>
            <a:pPr fontAlgn="base"/>
            <a:r>
              <a:rPr lang="en-US" dirty="0"/>
              <a:t>Our Mission</a:t>
            </a:r>
          </a:p>
          <a:p>
            <a:pPr fontAlgn="base"/>
            <a:r>
              <a:rPr lang="en-US" dirty="0"/>
              <a:t>Comply with the rules and Procedures</a:t>
            </a:r>
            <a:br>
              <a:rPr lang="en-US" dirty="0"/>
            </a:br>
            <a:r>
              <a:rPr lang="en-US" dirty="0"/>
              <a:t>Concentrate on the missions and target</a:t>
            </a:r>
            <a:br>
              <a:rPr lang="en-US" dirty="0"/>
            </a:br>
            <a:r>
              <a:rPr lang="en-US" dirty="0"/>
              <a:t>Communicate and share</a:t>
            </a:r>
          </a:p>
          <a:p>
            <a:endParaRPr lang="en-US" dirty="0"/>
          </a:p>
        </p:txBody>
      </p:sp>
      <p:sp>
        <p:nvSpPr>
          <p:cNvPr id="8" name="Rectangle 7">
            <a:extLst>
              <a:ext uri="{FF2B5EF4-FFF2-40B4-BE49-F238E27FC236}">
                <a16:creationId xmlns:a16="http://schemas.microsoft.com/office/drawing/2014/main" id="{6FB93810-29B9-433B-8AFE-8C86B99948E1}"/>
              </a:ext>
            </a:extLst>
          </p:cNvPr>
          <p:cNvSpPr/>
          <p:nvPr/>
        </p:nvSpPr>
        <p:spPr>
          <a:xfrm>
            <a:off x="8236245" y="0"/>
            <a:ext cx="5682659" cy="276999"/>
          </a:xfrm>
          <a:prstGeom prst="rect">
            <a:avLst/>
          </a:prstGeom>
          <a:noFill/>
        </p:spPr>
        <p:txBody>
          <a:bodyPr wrap="square" lIns="91440" tIns="45720" rIns="91440" bIns="45720">
            <a:spAutoFit/>
          </a:bodyPr>
          <a:lstStyle/>
          <a:p>
            <a:r>
              <a:rPr lang="en-US" sz="1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Home   </a:t>
            </a:r>
            <a:r>
              <a:rPr lang="en-US" sz="1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Who We Are   </a:t>
            </a:r>
            <a:r>
              <a:rPr lang="en-US" sz="1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What we do   Gallery</a:t>
            </a:r>
            <a:r>
              <a:rPr lang="en-US" sz="1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sz="1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Contact us</a:t>
            </a:r>
          </a:p>
        </p:txBody>
      </p:sp>
    </p:spTree>
    <p:extLst>
      <p:ext uri="{BB962C8B-B14F-4D97-AF65-F5344CB8AC3E}">
        <p14:creationId xmlns:p14="http://schemas.microsoft.com/office/powerpoint/2010/main" val="4207528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D08B03-08CA-47C9-9AB1-7952DA711BF0}"/>
              </a:ext>
            </a:extLst>
          </p:cNvPr>
          <p:cNvSpPr txBox="1"/>
          <p:nvPr/>
        </p:nvSpPr>
        <p:spPr>
          <a:xfrm>
            <a:off x="209549" y="386715"/>
            <a:ext cx="10944225" cy="1015663"/>
          </a:xfrm>
          <a:prstGeom prst="rect">
            <a:avLst/>
          </a:prstGeom>
          <a:noFill/>
        </p:spPr>
        <p:txBody>
          <a:bodyPr wrap="square" rtlCol="0">
            <a:spAutoFit/>
          </a:bodyPr>
          <a:lstStyle/>
          <a:p>
            <a:pPr fontAlgn="base"/>
            <a:r>
              <a:rPr lang="en-US" sz="1400" dirty="0"/>
              <a:t>What We Do</a:t>
            </a:r>
          </a:p>
          <a:p>
            <a:r>
              <a:rPr lang="en-US" sz="1400" dirty="0"/>
              <a:t>APTCS Provides services for the main clients like Petroleum Development Oman LLC., Oman LNG, Daleel Petroleum LLC, Occidental Oman LLC, Oman Gas Company, Government Ministries and various organizations in the Oil &amp; Gas sectors.</a:t>
            </a:r>
          </a:p>
          <a:p>
            <a:endParaRPr lang="en-US" dirty="0"/>
          </a:p>
        </p:txBody>
      </p:sp>
      <p:sp>
        <p:nvSpPr>
          <p:cNvPr id="3" name="TextBox 2">
            <a:extLst>
              <a:ext uri="{FF2B5EF4-FFF2-40B4-BE49-F238E27FC236}">
                <a16:creationId xmlns:a16="http://schemas.microsoft.com/office/drawing/2014/main" id="{167A71E5-75A1-43B0-8B38-E623E50A6BBF}"/>
              </a:ext>
            </a:extLst>
          </p:cNvPr>
          <p:cNvSpPr txBox="1"/>
          <p:nvPr/>
        </p:nvSpPr>
        <p:spPr>
          <a:xfrm>
            <a:off x="209549" y="1362075"/>
            <a:ext cx="6648451" cy="4893647"/>
          </a:xfrm>
          <a:prstGeom prst="rect">
            <a:avLst/>
          </a:prstGeom>
          <a:noFill/>
        </p:spPr>
        <p:txBody>
          <a:bodyPr wrap="square" rtlCol="0">
            <a:spAutoFit/>
          </a:bodyPr>
          <a:lstStyle/>
          <a:p>
            <a:pPr fontAlgn="base"/>
            <a:r>
              <a:rPr lang="en-US" sz="1400" dirty="0"/>
              <a:t>What We Do</a:t>
            </a:r>
          </a:p>
          <a:p>
            <a:r>
              <a:rPr lang="en-US" sz="1400" dirty="0"/>
              <a:t>APTCS Provides services for the main clients like Petroleum Development Oman LLC., Oman LNG, Daleel Petroleum LLC, Occidental Oman LLC, Oman Gas Company, Government Ministries and various organizations in the Oil &amp; Gas sectors.</a:t>
            </a:r>
          </a:p>
          <a:p>
            <a:endParaRPr lang="en-US" sz="1400" dirty="0"/>
          </a:p>
          <a:p>
            <a:pPr fontAlgn="base"/>
            <a:r>
              <a:rPr lang="en-US" sz="1400" u="sng" dirty="0"/>
              <a:t>Oil &amp; Gas sector:</a:t>
            </a:r>
            <a:endParaRPr lang="en-US" sz="1400" dirty="0"/>
          </a:p>
          <a:p>
            <a:pPr fontAlgn="base"/>
            <a:r>
              <a:rPr lang="en-US" sz="1400" dirty="0"/>
              <a:t>Oil &amp; Gas Consultancy Services</a:t>
            </a:r>
          </a:p>
          <a:p>
            <a:pPr fontAlgn="base"/>
            <a:r>
              <a:rPr lang="en-US" sz="1400" dirty="0"/>
              <a:t>Pipe Cleaning Services</a:t>
            </a:r>
          </a:p>
          <a:p>
            <a:pPr fontAlgn="base"/>
            <a:r>
              <a:rPr lang="en-US" sz="1400" dirty="0"/>
              <a:t>Supplying industrial Materials and Chemicals. </a:t>
            </a:r>
          </a:p>
          <a:p>
            <a:r>
              <a:rPr lang="en-US" sz="1400" dirty="0"/>
              <a:t>Oil and Gas Machines Maintenance</a:t>
            </a:r>
          </a:p>
          <a:p>
            <a:r>
              <a:rPr lang="en-US" sz="1400" dirty="0"/>
              <a:t>Supply of Machinery, Manpower &amp; Equipment </a:t>
            </a:r>
          </a:p>
          <a:p>
            <a:pPr fontAlgn="base"/>
            <a:r>
              <a:rPr lang="en-US" sz="1400" dirty="0"/>
              <a:t>EPC, Oilfield Services, Pipeline, Civil Works, Waste Management, Maintenance, Electro Mechanical, Fabrication.</a:t>
            </a:r>
          </a:p>
          <a:p>
            <a:r>
              <a:rPr lang="en-US" sz="1400" dirty="0"/>
              <a:t> </a:t>
            </a:r>
          </a:p>
          <a:p>
            <a:r>
              <a:rPr lang="en-US" sz="1400" dirty="0"/>
              <a:t> </a:t>
            </a:r>
          </a:p>
          <a:p>
            <a:pPr fontAlgn="base"/>
            <a:r>
              <a:rPr lang="en-US" sz="1400" u="sng" dirty="0"/>
              <a:t>Construction Sector:</a:t>
            </a:r>
            <a:endParaRPr lang="en-US" sz="1400" b="1" dirty="0"/>
          </a:p>
          <a:p>
            <a:pPr fontAlgn="base"/>
            <a:r>
              <a:rPr lang="en-US" sz="1400" dirty="0"/>
              <a:t>Industry Contracting</a:t>
            </a:r>
          </a:p>
          <a:p>
            <a:pPr fontAlgn="base"/>
            <a:r>
              <a:rPr lang="en-US" sz="1400" dirty="0"/>
              <a:t>Building Construction Contract (Residential and Non-Residential)</a:t>
            </a:r>
          </a:p>
          <a:p>
            <a:pPr fontAlgn="base"/>
            <a:r>
              <a:rPr lang="en-US" sz="1400" dirty="0"/>
              <a:t>Construction of Industrial Sites</a:t>
            </a:r>
          </a:p>
          <a:p>
            <a:pPr fontAlgn="base"/>
            <a:r>
              <a:rPr lang="en-US" sz="1400" dirty="0"/>
              <a:t>Mechanical Electrical and Plumbing (MEP) Contracting</a:t>
            </a:r>
          </a:p>
          <a:p>
            <a:pPr fontAlgn="base"/>
            <a:r>
              <a:rPr lang="en-US" sz="1400" dirty="0"/>
              <a:t>Electro-Mechanical Contracting, Steel Fabrication</a:t>
            </a:r>
          </a:p>
          <a:p>
            <a:endParaRPr lang="en-US" dirty="0"/>
          </a:p>
        </p:txBody>
      </p:sp>
      <p:pic>
        <p:nvPicPr>
          <p:cNvPr id="5" name="Picture 4">
            <a:extLst>
              <a:ext uri="{FF2B5EF4-FFF2-40B4-BE49-F238E27FC236}">
                <a16:creationId xmlns:a16="http://schemas.microsoft.com/office/drawing/2014/main" id="{E5C7B077-2F2A-4958-AB91-A0C443639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2575" y="2096472"/>
            <a:ext cx="5175250" cy="3359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a:extLst>
              <a:ext uri="{FF2B5EF4-FFF2-40B4-BE49-F238E27FC236}">
                <a16:creationId xmlns:a16="http://schemas.microsoft.com/office/drawing/2014/main" id="{4987B37A-5426-4250-AEB0-1FFB08EE45BC}"/>
              </a:ext>
            </a:extLst>
          </p:cNvPr>
          <p:cNvSpPr/>
          <p:nvPr/>
        </p:nvSpPr>
        <p:spPr>
          <a:xfrm>
            <a:off x="7340895" y="0"/>
            <a:ext cx="5682659" cy="276999"/>
          </a:xfrm>
          <a:prstGeom prst="rect">
            <a:avLst/>
          </a:prstGeom>
          <a:noFill/>
        </p:spPr>
        <p:txBody>
          <a:bodyPr wrap="square" lIns="91440" tIns="45720" rIns="91440" bIns="45720">
            <a:spAutoFit/>
          </a:bodyPr>
          <a:lstStyle/>
          <a:p>
            <a:r>
              <a:rPr lang="en-US" sz="1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Home   </a:t>
            </a:r>
            <a:r>
              <a:rPr lang="en-US" sz="1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Who We Are Our Values, Mission &amp;Vision</a:t>
            </a:r>
            <a:r>
              <a:rPr lang="en-US" sz="1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What We Do</a:t>
            </a:r>
            <a:r>
              <a:rPr lang="en-US" sz="1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sz="1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Contact us</a:t>
            </a:r>
          </a:p>
        </p:txBody>
      </p:sp>
    </p:spTree>
    <p:extLst>
      <p:ext uri="{BB962C8B-B14F-4D97-AF65-F5344CB8AC3E}">
        <p14:creationId xmlns:p14="http://schemas.microsoft.com/office/powerpoint/2010/main" val="2149090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7E7B21-41CC-4CF1-8CC0-F969559EEDD0}"/>
              </a:ext>
            </a:extLst>
          </p:cNvPr>
          <p:cNvSpPr/>
          <p:nvPr/>
        </p:nvSpPr>
        <p:spPr>
          <a:xfrm>
            <a:off x="7693320" y="0"/>
            <a:ext cx="5682659" cy="276999"/>
          </a:xfrm>
          <a:prstGeom prst="rect">
            <a:avLst/>
          </a:prstGeom>
          <a:noFill/>
        </p:spPr>
        <p:txBody>
          <a:bodyPr wrap="square" lIns="91440" tIns="45720" rIns="91440" bIns="45720">
            <a:spAutoFit/>
          </a:bodyPr>
          <a:lstStyle/>
          <a:p>
            <a:r>
              <a:rPr lang="en-US" sz="1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Home   </a:t>
            </a:r>
            <a:r>
              <a:rPr lang="en-US" sz="1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Who We Are Our Values, Mission &amp;Vision</a:t>
            </a:r>
            <a:r>
              <a:rPr lang="en-US" sz="1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Gallery</a:t>
            </a:r>
            <a:r>
              <a:rPr lang="en-US" sz="1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sz="1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Contact us</a:t>
            </a:r>
          </a:p>
        </p:txBody>
      </p:sp>
    </p:spTree>
    <p:extLst>
      <p:ext uri="{BB962C8B-B14F-4D97-AF65-F5344CB8AC3E}">
        <p14:creationId xmlns:p14="http://schemas.microsoft.com/office/powerpoint/2010/main" val="261411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C0AC38-86A2-45E9-8923-924A4FDA56C6}"/>
              </a:ext>
            </a:extLst>
          </p:cNvPr>
          <p:cNvSpPr/>
          <p:nvPr/>
        </p:nvSpPr>
        <p:spPr>
          <a:xfrm>
            <a:off x="7188495" y="0"/>
            <a:ext cx="5682659" cy="276999"/>
          </a:xfrm>
          <a:prstGeom prst="rect">
            <a:avLst/>
          </a:prstGeom>
          <a:noFill/>
        </p:spPr>
        <p:txBody>
          <a:bodyPr wrap="square" lIns="91440" tIns="45720" rIns="91440" bIns="45720">
            <a:spAutoFit/>
          </a:bodyPr>
          <a:lstStyle/>
          <a:p>
            <a:r>
              <a:rPr lang="en-US" sz="1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Home   </a:t>
            </a:r>
            <a:r>
              <a:rPr lang="en-US" sz="1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Who We Are Our Values, Mission &amp;Vision</a:t>
            </a:r>
            <a:r>
              <a:rPr lang="en-US" sz="1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What We Do</a:t>
            </a:r>
            <a:r>
              <a:rPr lang="en-US" sz="1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Gallery</a:t>
            </a:r>
            <a:endParaRPr lang="en-US" sz="1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3" name="Rectangle 2">
            <a:extLst>
              <a:ext uri="{FF2B5EF4-FFF2-40B4-BE49-F238E27FC236}">
                <a16:creationId xmlns:a16="http://schemas.microsoft.com/office/drawing/2014/main" id="{E6E16625-12B9-4D61-9610-24292F0B579E}"/>
              </a:ext>
            </a:extLst>
          </p:cNvPr>
          <p:cNvSpPr/>
          <p:nvPr/>
        </p:nvSpPr>
        <p:spPr>
          <a:xfrm>
            <a:off x="1733550" y="2967335"/>
            <a:ext cx="4511965" cy="923330"/>
          </a:xfrm>
          <a:prstGeom prst="rect">
            <a:avLst/>
          </a:prstGeom>
          <a:noFill/>
        </p:spPr>
        <p:txBody>
          <a:bodyPr wrap="squar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6763F5C2-5B30-4CD4-BFAE-4E9BA9846849}"/>
              </a:ext>
            </a:extLst>
          </p:cNvPr>
          <p:cNvSpPr/>
          <p:nvPr/>
        </p:nvSpPr>
        <p:spPr>
          <a:xfrm>
            <a:off x="1023428" y="1862435"/>
            <a:ext cx="1286892" cy="369332"/>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rPr>
              <a:t>Head Office</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0E4E5ACF-8726-4F76-8DCF-67AF3862914F}"/>
              </a:ext>
            </a:extLst>
          </p:cNvPr>
          <p:cNvSpPr/>
          <p:nvPr/>
        </p:nvSpPr>
        <p:spPr>
          <a:xfrm>
            <a:off x="1023428" y="2480011"/>
            <a:ext cx="982128" cy="369332"/>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rPr>
              <a:t>Location</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CAA8F6DC-A195-4D4C-B30F-27718F3DB46C}"/>
              </a:ext>
            </a:extLst>
          </p:cNvPr>
          <p:cNvSpPr/>
          <p:nvPr/>
        </p:nvSpPr>
        <p:spPr>
          <a:xfrm>
            <a:off x="1042477" y="3097587"/>
            <a:ext cx="909096" cy="369332"/>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rPr>
              <a:t>Contact</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4A997B6D-1ACF-472E-B2B5-18916641A79C}"/>
              </a:ext>
            </a:extLst>
          </p:cNvPr>
          <p:cNvSpPr/>
          <p:nvPr/>
        </p:nvSpPr>
        <p:spPr>
          <a:xfrm>
            <a:off x="941532" y="3952280"/>
            <a:ext cx="6096000" cy="772712"/>
          </a:xfrm>
          <a:prstGeom prst="rect">
            <a:avLst/>
          </a:prstGeom>
        </p:spPr>
        <p:txBody>
          <a:bodyPr>
            <a:spAutoFit/>
          </a:bodyPr>
          <a:lstStyle/>
          <a:p>
            <a:pPr>
              <a:lnSpc>
                <a:spcPct val="107000"/>
              </a:lnSpc>
              <a:spcAft>
                <a:spcPts val="800"/>
              </a:spcAft>
            </a:pPr>
            <a:r>
              <a:rPr lang="en-US" dirty="0">
                <a:solidFill>
                  <a:srgbClr val="FF0000"/>
                </a:solidFill>
                <a:latin typeface="Calibri" panose="020F0502020204030204" pitchFamily="34" charset="0"/>
                <a:ea typeface="Calibri" panose="020F0502020204030204" pitchFamily="34" charset="0"/>
                <a:cs typeface="Arial" panose="020B0604020202020204" pitchFamily="34" charset="0"/>
              </a:rPr>
              <a:t>Email: </a:t>
            </a:r>
            <a:r>
              <a:rPr lang="en-US" u="sng" dirty="0">
                <a:solidFill>
                  <a:srgbClr val="0563C1"/>
                </a:solidFill>
                <a:latin typeface="Calibri" panose="020F0502020204030204" pitchFamily="34" charset="0"/>
                <a:ea typeface="Calibri" panose="020F0502020204030204" pitchFamily="34" charset="0"/>
                <a:cs typeface="Arial" panose="020B0604020202020204" pitchFamily="34" charset="0"/>
                <a:hlinkClick r:id="rId2"/>
              </a:rPr>
              <a:t>info@asiantechnocommercial.com</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solidFill>
                  <a:srgbClr val="FF0000"/>
                </a:solidFill>
                <a:latin typeface="Calibri" panose="020F0502020204030204" pitchFamily="34" charset="0"/>
                <a:ea typeface="Calibri" panose="020F0502020204030204" pitchFamily="34" charset="0"/>
                <a:cs typeface="Arial" panose="020B0604020202020204" pitchFamily="34" charset="0"/>
              </a:rPr>
              <a:t>Operation’s</a:t>
            </a:r>
            <a:r>
              <a:rPr lang="en-US" dirty="0">
                <a:solidFill>
                  <a:srgbClr val="FF0000"/>
                </a:solidFill>
                <a:latin typeface="Arial" panose="020B0604020202020204" pitchFamily="34" charset="0"/>
                <a:ea typeface="Calibri" panose="020F0502020204030204" pitchFamily="34" charset="0"/>
                <a:cs typeface="Arial" panose="020B0604020202020204" pitchFamily="34" charset="0"/>
              </a:rPr>
              <a:t> </a:t>
            </a:r>
            <a:r>
              <a:rPr lang="en-US" dirty="0">
                <a:solidFill>
                  <a:srgbClr val="FF0000"/>
                </a:solidFill>
                <a:latin typeface="Calibri" panose="020F0502020204030204" pitchFamily="34" charset="0"/>
                <a:ea typeface="Calibri" panose="020F0502020204030204" pitchFamily="34" charset="0"/>
                <a:cs typeface="Arial" panose="020B0604020202020204" pitchFamily="34" charset="0"/>
              </a:rPr>
              <a:t>Coordinator: </a:t>
            </a:r>
            <a:r>
              <a:rPr lang="en-US" u="sng" dirty="0">
                <a:solidFill>
                  <a:srgbClr val="0563C1"/>
                </a:solidFill>
                <a:latin typeface="Calibri" panose="020F0502020204030204" pitchFamily="34" charset="0"/>
                <a:ea typeface="Calibri" panose="020F0502020204030204" pitchFamily="34" charset="0"/>
                <a:cs typeface="Arial" panose="020B0604020202020204" pitchFamily="34" charset="0"/>
                <a:hlinkClick r:id="rId3"/>
              </a:rPr>
              <a:t>Khalfan@asianpterocommercial.com</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85805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364</Words>
  <Application>Microsoft Office PowerPoint</Application>
  <PresentationFormat>Widescreen</PresentationFormat>
  <Paragraphs>60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Khalfan Al Busaidi</dc:creator>
  <cp:lastModifiedBy>Khalfan Al Busaidi</cp:lastModifiedBy>
  <cp:revision>5</cp:revision>
  <dcterms:created xsi:type="dcterms:W3CDTF">2019-03-02T16:46:57Z</dcterms:created>
  <dcterms:modified xsi:type="dcterms:W3CDTF">2019-03-02T17:21:05Z</dcterms:modified>
</cp:coreProperties>
</file>