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63" r:id="rId7"/>
    <p:sldId id="268" r:id="rId8"/>
    <p:sldId id="267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urier Prime" panose="020B0604020202020204" charset="0"/>
      <p:regular r:id="rId14"/>
    </p:embeddedFont>
    <p:embeddedFont>
      <p:font typeface="Courier Prim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DC368-7664-4AA9-8AB1-02336C4E7AD9}" v="3" dt="2023-05-11T05:21:14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yn Espinoza" userId="257f0910731ddb0d" providerId="LiveId" clId="{FE7D242B-8CA5-4064-8355-08E9037C0EFD}"/>
    <pc:docChg chg="addSld modSld">
      <pc:chgData name="Brandyn Espinoza" userId="257f0910731ddb0d" providerId="LiveId" clId="{FE7D242B-8CA5-4064-8355-08E9037C0EFD}" dt="2023-05-11T06:51:13.741" v="77" actId="1076"/>
      <pc:docMkLst>
        <pc:docMk/>
      </pc:docMkLst>
      <pc:sldChg chg="modSp add mod">
        <pc:chgData name="Brandyn Espinoza" userId="257f0910731ddb0d" providerId="LiveId" clId="{FE7D242B-8CA5-4064-8355-08E9037C0EFD}" dt="2023-05-11T06:51:13.741" v="77" actId="1076"/>
        <pc:sldMkLst>
          <pc:docMk/>
          <pc:sldMk cId="3588716328" sldId="268"/>
        </pc:sldMkLst>
        <pc:spChg chg="mod">
          <ac:chgData name="Brandyn Espinoza" userId="257f0910731ddb0d" providerId="LiveId" clId="{FE7D242B-8CA5-4064-8355-08E9037C0EFD}" dt="2023-05-11T06:48:35.339" v="31" actId="20577"/>
          <ac:spMkLst>
            <pc:docMk/>
            <pc:sldMk cId="3588716328" sldId="268"/>
            <ac:spMk id="2" creationId="{00000000-0000-0000-0000-000000000000}"/>
          </ac:spMkLst>
        </pc:spChg>
        <pc:spChg chg="mod">
          <ac:chgData name="Brandyn Espinoza" userId="257f0910731ddb0d" providerId="LiveId" clId="{FE7D242B-8CA5-4064-8355-08E9037C0EFD}" dt="2023-05-11T06:51:13.741" v="77" actId="1076"/>
          <ac:spMkLst>
            <pc:docMk/>
            <pc:sldMk cId="3588716328" sldId="268"/>
            <ac:spMk id="1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537186" y="2704575"/>
            <a:ext cx="10718760" cy="135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 dirty="0">
                <a:solidFill>
                  <a:srgbClr val="FFFFFF"/>
                </a:solidFill>
                <a:latin typeface="Courier Prime"/>
              </a:rPr>
              <a:t>Herencia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57422" y="8426450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 dirty="0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58606" y="5143500"/>
            <a:ext cx="10747189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 dirty="0">
                <a:solidFill>
                  <a:srgbClr val="FF914D"/>
                </a:solidFill>
                <a:latin typeface="Courier Prime"/>
              </a:rPr>
              <a:t>&lt;Por=“Bismarck Conde. </a:t>
            </a:r>
          </a:p>
          <a:p>
            <a:pPr>
              <a:lnSpc>
                <a:spcPts val="6384"/>
              </a:lnSpc>
            </a:pPr>
            <a:r>
              <a:rPr lang="en-US" sz="4560" dirty="0">
                <a:solidFill>
                  <a:srgbClr val="FF914D"/>
                </a:solidFill>
                <a:latin typeface="Courier Prime"/>
              </a:rPr>
              <a:t>      Brandyn Espinoza.</a:t>
            </a:r>
          </a:p>
          <a:p>
            <a:pPr>
              <a:lnSpc>
                <a:spcPts val="6384"/>
              </a:lnSpc>
            </a:pPr>
            <a:r>
              <a:rPr lang="en-US" sz="4560" dirty="0">
                <a:solidFill>
                  <a:srgbClr val="FF914D"/>
                </a:solidFill>
                <a:latin typeface="Courier Prime"/>
              </a:rPr>
              <a:t>      Gustavo Estrada.</a:t>
            </a:r>
          </a:p>
          <a:p>
            <a:pPr>
              <a:lnSpc>
                <a:spcPts val="6384"/>
              </a:lnSpc>
            </a:pPr>
            <a:r>
              <a:rPr lang="en-US" sz="4560" dirty="0">
                <a:solidFill>
                  <a:srgbClr val="FF914D"/>
                </a:solidFill>
                <a:latin typeface="Courier Prime"/>
              </a:rPr>
              <a:t>      Stephanie Diaz.  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94891" y="1687047"/>
            <a:ext cx="11259224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 dirty="0">
                <a:solidFill>
                  <a:srgbClr val="737373"/>
                </a:solidFill>
                <a:latin typeface="Courier Prime"/>
              </a:rPr>
              <a:t>&lt;!—UNIVERSIDAD NACIONAL DE INGENIERÍA--&gt;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778" y="-102870"/>
            <a:ext cx="189157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43000" y="1296903"/>
            <a:ext cx="7031406" cy="62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4800" dirty="0">
                <a:solidFill>
                  <a:srgbClr val="FFFFFF"/>
                </a:solidFill>
                <a:latin typeface="Courier Prime"/>
              </a:rPr>
              <a:t>Concepto {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535400" y="8648700"/>
            <a:ext cx="968865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6000" dirty="0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53010" y="2505278"/>
            <a:ext cx="14982389" cy="5276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propiedad que permite que los objetos sean creados a partir de otros ya existentes, obteniendo características (métodos y atributos) similares a los ya existentes. Es la relación entre una clase general y otra clase más especifica.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 mecanismo que nos permite crear clases derivadas a partir de clase base, nos permite compartir automáticamente métodos y datos entre clases, subclases y objetos. Por ejemplo: Si declaramos una clase párrafo derivada de una clase texto, todos los métodos y variables asociadas con la clase texto, son automáticamente heredados por la subclase párrafo.</a:t>
            </a:r>
            <a:endParaRPr lang="es-NI" sz="2800" kern="100" dirty="0">
              <a:solidFill>
                <a:schemeClr val="bg1"/>
              </a:solidFill>
              <a:effectLst/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99" y="2836285"/>
            <a:ext cx="16230599" cy="2572338"/>
            <a:chOff x="0" y="0"/>
            <a:chExt cx="3518720" cy="9477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699" y="6016155"/>
            <a:ext cx="16230599" cy="2572338"/>
            <a:chOff x="0" y="0"/>
            <a:chExt cx="3518720" cy="9477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18720" cy="947770"/>
            </a:xfrm>
            <a:custGeom>
              <a:avLst/>
              <a:gdLst/>
              <a:ahLst/>
              <a:cxnLst/>
              <a:rect l="l" t="t" r="r" b="b"/>
              <a:pathLst>
                <a:path w="3518720" h="94777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AutoShape 6"/>
          <p:cNvSpPr/>
          <p:nvPr/>
        </p:nvSpPr>
        <p:spPr>
          <a:xfrm rot="5400000">
            <a:off x="-232217" y="4135302"/>
            <a:ext cx="2598034" cy="0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400000">
            <a:off x="-232217" y="7251376"/>
            <a:ext cx="2598034" cy="0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1111545"/>
            <a:ext cx="7031406" cy="650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4800" dirty="0">
                <a:solidFill>
                  <a:srgbClr val="FFFFFF"/>
                </a:solidFill>
                <a:latin typeface="Courier Prime"/>
              </a:rPr>
              <a:t>Clasificación {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9030" y="3092940"/>
            <a:ext cx="14344366" cy="402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n-US" sz="3200" u="sng" dirty="0">
                <a:solidFill>
                  <a:srgbClr val="FF914D"/>
                </a:solidFill>
                <a:latin typeface="Courier Prime"/>
              </a:rPr>
              <a:t>Herencia simple.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9031" y="6314604"/>
            <a:ext cx="5666962" cy="402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n-US" sz="3200" u="sng" dirty="0">
                <a:solidFill>
                  <a:srgbClr val="FF914D"/>
                </a:solidFill>
                <a:latin typeface="Courier Prime"/>
              </a:rPr>
              <a:t>Herencia multiple.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9029" y="3769074"/>
            <a:ext cx="14344366" cy="1145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n-US" sz="3200" dirty="0">
                <a:solidFill>
                  <a:srgbClr val="FFFFFF"/>
                </a:solidFill>
                <a:latin typeface="Courier Prime"/>
              </a:rPr>
              <a:t>Solo puede tener un ascendiente, es decir una subclase puede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heredar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datos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y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métodos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una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única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clase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así como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añadir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o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quitar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comportamientos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la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clase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base.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441" y="6969474"/>
            <a:ext cx="14344366" cy="1145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4"/>
              </a:lnSpc>
            </a:pPr>
            <a:r>
              <a:rPr lang="en-US" sz="3200" dirty="0">
                <a:solidFill>
                  <a:srgbClr val="FFFFFF"/>
                </a:solidFill>
                <a:latin typeface="Courier Prime"/>
              </a:rPr>
              <a:t>Es la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prioridad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una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clase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poder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tener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más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un ascendiente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inmediato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, o lo que es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igual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adquirir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datos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y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métodos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más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 de una </a:t>
            </a:r>
            <a:r>
              <a:rPr lang="en-US" sz="3200" dirty="0" err="1">
                <a:solidFill>
                  <a:srgbClr val="FFFFFF"/>
                </a:solidFill>
                <a:latin typeface="Courier Prime"/>
              </a:rPr>
              <a:t>clase</a:t>
            </a:r>
            <a:r>
              <a:rPr lang="en-US" sz="32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57135" y="8739165"/>
            <a:ext cx="702165" cy="650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4800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1047750"/>
            <a:ext cx="7031406" cy="59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>
                <a:solidFill>
                  <a:srgbClr val="FFFFFF"/>
                </a:solidFill>
                <a:latin typeface="Courier Prime"/>
              </a:rPr>
              <a:t>Clase abstracta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5488" y="2857500"/>
            <a:ext cx="15377024" cy="560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MX" sz="2400" b="0" i="0" dirty="0">
                <a:solidFill>
                  <a:schemeClr val="bg1"/>
                </a:solidFill>
                <a:effectLst/>
                <a:latin typeface="Courier Prime Bold" panose="020B0604020202020204" charset="0"/>
              </a:rPr>
              <a:t>Una clase abstracta está estrechamente relacionada con el concepto de herencia en la programación orientada a objetos. Una clase abstracta se utiliza como una clase base para otras clases que heredan sus atributos y métodos.</a:t>
            </a:r>
          </a:p>
          <a:p>
            <a:pPr algn="l"/>
            <a:endParaRPr lang="es-MX" sz="2400" b="0" i="0" dirty="0">
              <a:solidFill>
                <a:schemeClr val="bg1"/>
              </a:solidFill>
              <a:effectLst/>
              <a:latin typeface="Courier Prime Bold" panose="020B0604020202020204" charset="0"/>
            </a:endParaRPr>
          </a:p>
          <a:p>
            <a:pPr algn="l"/>
            <a:r>
              <a:rPr lang="es-MX" sz="2400" b="0" i="0" dirty="0">
                <a:solidFill>
                  <a:schemeClr val="bg1"/>
                </a:solidFill>
                <a:effectLst/>
                <a:latin typeface="Courier Prime Bold" panose="020B0604020202020204" charset="0"/>
              </a:rPr>
              <a:t>La herencia permite a una clase obtener los atributos y métodos de otra clase, llamada superclase. Cuando una clase se extiende a partir de otra clase, hereda todos los atributos y métodos de la superclase. La subclase puede añadir nuevos atributos y métodos o redefinir los heredados para adaptarlos a sus necesidades específicas.</a:t>
            </a:r>
          </a:p>
          <a:p>
            <a:pPr algn="l"/>
            <a:endParaRPr lang="es-MX" sz="2400" b="0" i="0" dirty="0">
              <a:solidFill>
                <a:schemeClr val="bg1"/>
              </a:solidFill>
              <a:effectLst/>
              <a:latin typeface="Courier Prime Bold" panose="020B0604020202020204" charset="0"/>
            </a:endParaRPr>
          </a:p>
          <a:p>
            <a:pPr algn="l"/>
            <a:r>
              <a:rPr lang="es-MX" sz="2400" b="0" i="0" dirty="0">
                <a:solidFill>
                  <a:schemeClr val="bg1"/>
                </a:solidFill>
                <a:effectLst/>
                <a:latin typeface="Courier Prime Bold" panose="020B0604020202020204" charset="0"/>
              </a:rPr>
              <a:t>En el caso de una clase abstracta, esta actúa como una superclase para otras clases concretas que heredan sus atributos y métodos. La clase abstracta representa un concepto abstracto o general mientras que las clases concretas que heredan de ella representan conceptos más específicos.</a:t>
            </a:r>
          </a:p>
          <a:p>
            <a:pPr algn="l"/>
            <a:endParaRPr lang="es-MX" sz="2800" b="0" i="0" dirty="0">
              <a:solidFill>
                <a:schemeClr val="bg1"/>
              </a:solidFill>
              <a:effectLst/>
              <a:latin typeface="Courier Prime Bold" panose="020B060402020202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1563"/>
            <a:ext cx="8724900" cy="611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4400" dirty="0">
                <a:solidFill>
                  <a:srgbClr val="FFFFFF"/>
                </a:solidFill>
                <a:latin typeface="Courier Prime"/>
              </a:rPr>
              <a:t>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57135" y="8659183"/>
            <a:ext cx="786629" cy="611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4400" dirty="0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F0F90BBF-2A23-B23E-3A11-7D04C20A8870}"/>
              </a:ext>
            </a:extLst>
          </p:cNvPr>
          <p:cNvSpPr txBox="1"/>
          <p:nvPr/>
        </p:nvSpPr>
        <p:spPr>
          <a:xfrm>
            <a:off x="1866900" y="2863709"/>
            <a:ext cx="14554200" cy="4559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clase extendida hereda todos los miembros de sus superclases, excepto los </a:t>
            </a:r>
            <a:r>
              <a:rPr lang="es-US" sz="2800" kern="100" dirty="0">
                <a:solidFill>
                  <a:srgbClr val="FF0000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constructores</a:t>
            </a: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S" sz="2800" kern="100" dirty="0">
              <a:solidFill>
                <a:schemeClr val="bg1"/>
              </a:solidFill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subclase puede utilizar estos miembros, puede ocultar las variables miembros o anular(redefinir) los métodos.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palabra reservada </a:t>
            </a:r>
            <a:r>
              <a:rPr lang="es-US" sz="2800" kern="100" dirty="0">
                <a:solidFill>
                  <a:srgbClr val="FF0000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US" sz="2800" kern="100" dirty="0">
                <a:solidFill>
                  <a:schemeClr val="bg1"/>
                </a:solidFill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permite hacer referencia a la propia clase, mientras que la </a:t>
            </a:r>
            <a:r>
              <a:rPr lang="es-US" sz="2800" kern="100" dirty="0">
                <a:solidFill>
                  <a:schemeClr val="bg1"/>
                </a:solidFill>
                <a:effectLst/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palabra reservada </a:t>
            </a:r>
            <a:r>
              <a:rPr lang="es-US" sz="2800" kern="100" dirty="0">
                <a:solidFill>
                  <a:srgbClr val="FF0000"/>
                </a:solidFill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s-US" sz="2800" kern="100" dirty="0">
                <a:solidFill>
                  <a:schemeClr val="bg1"/>
                </a:solidFill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utiliza para referenciar a la superclase y poder llamar a métodos de la misma.</a:t>
            </a:r>
            <a:endParaRPr lang="es-NI" sz="2800" kern="100" dirty="0">
              <a:solidFill>
                <a:schemeClr val="bg1"/>
              </a:solidFill>
              <a:effectLst/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8716" y="2171700"/>
            <a:ext cx="7667477" cy="7025641"/>
            <a:chOff x="0" y="0"/>
            <a:chExt cx="3264708" cy="26420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2642074"/>
            </a:xfrm>
            <a:custGeom>
              <a:avLst/>
              <a:gdLst/>
              <a:ahLst/>
              <a:cxnLst/>
              <a:rect l="l" t="t" r="r" b="b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81808" y="2171700"/>
            <a:ext cx="7667477" cy="7025640"/>
            <a:chOff x="0" y="0"/>
            <a:chExt cx="3264708" cy="229854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708" cy="2298543"/>
            </a:xfrm>
            <a:custGeom>
              <a:avLst/>
              <a:gdLst/>
              <a:ahLst/>
              <a:cxnLst/>
              <a:rect l="l" t="t" r="r" b="b"/>
              <a:pathLst>
                <a:path w="3264708" h="2298543">
                  <a:moveTo>
                    <a:pt x="0" y="0"/>
                  </a:moveTo>
                  <a:lnTo>
                    <a:pt x="3264708" y="0"/>
                  </a:lnTo>
                  <a:lnTo>
                    <a:pt x="3264708" y="2298543"/>
                  </a:lnTo>
                  <a:lnTo>
                    <a:pt x="0" y="229854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800071" y="2720216"/>
            <a:ext cx="74482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69"/>
              </a:lnSpc>
            </a:pPr>
            <a:r>
              <a:rPr lang="en-US" sz="3000" dirty="0">
                <a:solidFill>
                  <a:srgbClr val="FF914D"/>
                </a:solidFill>
                <a:latin typeface="Courier Prime"/>
              </a:rPr>
              <a:t>Miembros heredados(SUPERCLASE).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1015" y="2720216"/>
            <a:ext cx="6566914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69"/>
              </a:lnSpc>
            </a:pPr>
            <a:r>
              <a:rPr lang="en-US" sz="3000" dirty="0">
                <a:solidFill>
                  <a:srgbClr val="FF914D"/>
                </a:solidFill>
                <a:latin typeface="Courier Prime"/>
              </a:rPr>
              <a:t>Miembros añadidos(SUBCLASE).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52414" y="3631119"/>
            <a:ext cx="6566914" cy="5627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Courier Prime Bold" panose="020B0604020202020204" charset="0"/>
              </a:rPr>
              <a:t>Los miembros añadidos en una subclase son aquellos atributos y métodos que se definen específicamente en la subclase y no se heredan de la superclase. Estos miembros añadidos permiten a la subclase ampliar o adaptar el comportamiento heredado de la superclase para satisfacer sus necesidades específicas.</a:t>
            </a:r>
          </a:p>
          <a:p>
            <a:pPr algn="l"/>
            <a:endParaRPr lang="es-MX" b="0" i="0" dirty="0">
              <a:solidFill>
                <a:schemeClr val="bg1"/>
              </a:solidFill>
              <a:effectLst/>
              <a:latin typeface="Courier Prime Bold" panose="020B0604020202020204" charset="0"/>
            </a:endParaRP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Courier Prime Bold" panose="020B0604020202020204" charset="0"/>
              </a:rPr>
              <a:t>Por ejemplo, si tenemos una superclase llamada “Animal” que tiene atributos como “nombre” y “edad” y métodos como “comer” y “dormir”, podríamos tener una subclase llamada “Perro” que hereda estos atributos y métodos de la superclase “Animal” y añade nuevos atributos como “raza” y nuevos métodos como “ladrar”. Estos miembros añadidos son específicos de la subclase “Perro” y no se heredan de la superclase “Animal”.</a:t>
            </a:r>
          </a:p>
          <a:p>
            <a:pPr marL="194310" lvl="1">
              <a:lnSpc>
                <a:spcPts val="2466"/>
              </a:lnSpc>
            </a:pPr>
            <a:endParaRPr lang="en-US" dirty="0">
              <a:solidFill>
                <a:schemeClr val="bg1"/>
              </a:solidFill>
              <a:latin typeface="Courier Prime Bold" panose="020B0604020202020204" charset="0"/>
            </a:endParaRPr>
          </a:p>
          <a:p>
            <a:pPr>
              <a:lnSpc>
                <a:spcPts val="2466"/>
              </a:lnSpc>
            </a:pPr>
            <a:endParaRPr lang="en-US" dirty="0">
              <a:solidFill>
                <a:schemeClr val="bg1"/>
              </a:solidFill>
              <a:latin typeface="Courier Prime Bold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4474" y="3557767"/>
            <a:ext cx="6629926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4310" lvl="1">
              <a:lnSpc>
                <a:spcPts val="2466"/>
              </a:lnSpc>
            </a:pPr>
            <a:r>
              <a:rPr lang="es-MX" sz="1800" dirty="0">
                <a:solidFill>
                  <a:srgbClr val="FFFFFF"/>
                </a:solidFill>
                <a:latin typeface="Courier Prime Bold"/>
              </a:rPr>
              <a:t>Cuando una clase se extiende a partir de otra clase, hereda todos los atributos y métodos de la superclase. Esto significa que la subclase tiene acceso a los mismos atributos y métodos que la superclase y puede utilizarlos en su propio código.</a:t>
            </a:r>
          </a:p>
          <a:p>
            <a:pPr marL="194310" lvl="1">
              <a:lnSpc>
                <a:spcPts val="2466"/>
              </a:lnSpc>
            </a:pPr>
            <a:endParaRPr lang="es-MX" sz="1800" dirty="0">
              <a:solidFill>
                <a:srgbClr val="FFFFFF"/>
              </a:solidFill>
              <a:latin typeface="Courier Prime Bold"/>
            </a:endParaRPr>
          </a:p>
          <a:p>
            <a:pPr marL="194310" lvl="1">
              <a:lnSpc>
                <a:spcPts val="2466"/>
              </a:lnSpc>
            </a:pPr>
            <a:r>
              <a:rPr lang="es-MX" sz="1800" dirty="0">
                <a:solidFill>
                  <a:srgbClr val="FFFFFF"/>
                </a:solidFill>
                <a:latin typeface="Courier Prime Bold"/>
              </a:rPr>
              <a:t>Por ejemplo, si tenemos una superclase llamada "Animal" que tiene atributos como "nombre" y "edad" y métodos como "comer" y "dormir", una subclase llamada "Perro" heredaría estos atributos y métodos de la superclase "Animal". Esto significa que un objeto de la clase "Perro" tendría los atributos "nombre" y "edad" y podría utilizar los métodos "comer" y "dormir".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047750"/>
            <a:ext cx="7031406" cy="59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>
                <a:solidFill>
                  <a:srgbClr val="FFFFFF"/>
                </a:solidFill>
                <a:latin typeface="Courier Prime"/>
              </a:rPr>
              <a:t>Clase extendida {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7031406" cy="59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 dirty="0">
                <a:solidFill>
                  <a:srgbClr val="FFFFFF"/>
                </a:solidFill>
                <a:latin typeface="Courier Prime"/>
              </a:rPr>
              <a:t>Ventajas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64754" y="2705100"/>
            <a:ext cx="14764245" cy="589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2800" b="0" i="0" dirty="0">
                <a:solidFill>
                  <a:schemeClr val="bg1"/>
                </a:solidFill>
                <a:effectLst/>
                <a:latin typeface="Courier Prime Bold" panose="020B0604020202020204" charset="0"/>
                <a:cs typeface="Courier New" panose="02070309020205020404" pitchFamily="49" charset="0"/>
              </a:rPr>
              <a:t>Jerarquización: La herencia hace posible crear jerarquías que representan la relación ordenada de las clases que están relacionadas.</a:t>
            </a:r>
          </a:p>
          <a:p>
            <a:pPr algn="l"/>
            <a:endParaRPr lang="es-ES" sz="2800" b="0" i="0" dirty="0">
              <a:solidFill>
                <a:schemeClr val="bg1"/>
              </a:solidFill>
              <a:effectLst/>
              <a:latin typeface="Courier Prime Bold" panose="020B0604020202020204" charset="0"/>
              <a:cs typeface="Courier New" panose="02070309020205020404" pitchFamily="49" charset="0"/>
            </a:endParaRPr>
          </a:p>
          <a:p>
            <a:pPr algn="l"/>
            <a:r>
              <a:rPr lang="es-ES" sz="2800" b="0" i="0" dirty="0">
                <a:solidFill>
                  <a:schemeClr val="bg1"/>
                </a:solidFill>
                <a:effectLst/>
                <a:latin typeface="Courier Prime Bold" panose="020B0604020202020204" charset="0"/>
                <a:cs typeface="Courier New" panose="02070309020205020404" pitchFamily="49" charset="0"/>
              </a:rPr>
              <a:t>Reutilización de Código: La herencia permite que una parte o la totalidad de un programa se pueda ocupar en la construcción de otro programa.</a:t>
            </a:r>
          </a:p>
          <a:p>
            <a:pPr algn="l"/>
            <a:endParaRPr lang="es-ES" sz="2800" b="0" i="0" dirty="0">
              <a:solidFill>
                <a:schemeClr val="bg1"/>
              </a:solidFill>
              <a:effectLst/>
              <a:latin typeface="Courier Prime Bold" panose="020B0604020202020204" charset="0"/>
              <a:cs typeface="Courier New" panose="02070309020205020404" pitchFamily="49" charset="0"/>
            </a:endParaRPr>
          </a:p>
          <a:p>
            <a:pPr algn="l"/>
            <a:r>
              <a:rPr lang="es-ES" sz="2800" dirty="0">
                <a:solidFill>
                  <a:schemeClr val="bg1"/>
                </a:solidFill>
                <a:latin typeface="Courier Prime Bold" panose="020B0604020202020204" charset="0"/>
                <a:cs typeface="Courier New" panose="02070309020205020404" pitchFamily="49" charset="0"/>
              </a:rPr>
              <a:t>Ahorrar tiempo: Esto se da como consecuencia de realizar una buena jerarquización de clases y de la reutilización de código.</a:t>
            </a:r>
            <a:endParaRPr lang="es-NI" sz="2800" kern="100" dirty="0">
              <a:solidFill>
                <a:schemeClr val="bg1"/>
              </a:solidFill>
              <a:effectLst/>
              <a:latin typeface="Courier Prime Bold" panose="020B060402020202020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 Bold" panose="020B060402020202020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es-NI" sz="2800" kern="100" dirty="0">
              <a:solidFill>
                <a:schemeClr val="bg1"/>
              </a:solidFill>
              <a:effectLst/>
              <a:latin typeface="Courier Prime Bold" panose="020B060402020202020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2800" kern="100" dirty="0">
                <a:solidFill>
                  <a:schemeClr val="bg1"/>
                </a:solidFill>
                <a:effectLst/>
                <a:latin typeface="Courier Prime Bold" panose="020B0604020202020204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es-NI" sz="2800" kern="100" dirty="0">
              <a:solidFill>
                <a:schemeClr val="bg1"/>
              </a:solidFill>
              <a:effectLst/>
              <a:latin typeface="Courier Prime Bold" panose="020B060402020202020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3264"/>
              </a:lnSpc>
            </a:pPr>
            <a:endParaRPr lang="en-US" sz="4000" dirty="0">
              <a:solidFill>
                <a:schemeClr val="bg1"/>
              </a:solidFill>
              <a:latin typeface="Courier Prime Bold" panose="020B060402020202020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1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5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 dirty="0">
                <a:solidFill>
                  <a:srgbClr val="FFFFFF"/>
                </a:solidFill>
                <a:latin typeface="Courier Prime"/>
              </a:rPr>
              <a:t>Fin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05443E-3C28-4AEC-D69A-6E5A0286827E}"/>
              </a:ext>
            </a:extLst>
          </p:cNvPr>
          <p:cNvSpPr txBox="1"/>
          <p:nvPr/>
        </p:nvSpPr>
        <p:spPr>
          <a:xfrm>
            <a:off x="3040962" y="5243513"/>
            <a:ext cx="13715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 err="1">
                <a:solidFill>
                  <a:schemeClr val="bg1"/>
                </a:solidFill>
                <a:latin typeface="Courier Prime Bold" panose="020B0604020202020204" charset="0"/>
              </a:rPr>
              <a:t>System.</a:t>
            </a:r>
            <a:r>
              <a:rPr lang="es-MX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Prime Bold" panose="020B0604020202020204" charset="0"/>
              </a:rPr>
              <a:t>out</a:t>
            </a:r>
            <a:r>
              <a:rPr lang="es-MX" sz="3600" dirty="0" err="1">
                <a:solidFill>
                  <a:schemeClr val="bg1"/>
                </a:solidFill>
                <a:latin typeface="Courier Prime Bold" panose="020B0604020202020204" charset="0"/>
              </a:rPr>
              <a:t>.println</a:t>
            </a:r>
            <a:r>
              <a:rPr lang="es-MX" sz="3600" dirty="0">
                <a:solidFill>
                  <a:schemeClr val="bg1"/>
                </a:solidFill>
                <a:latin typeface="Courier Prime Bold" panose="020B0604020202020204" charset="0"/>
              </a:rPr>
              <a:t>(</a:t>
            </a:r>
            <a:r>
              <a:rPr lang="es-MX" sz="3600" dirty="0">
                <a:solidFill>
                  <a:srgbClr val="00B050"/>
                </a:solidFill>
                <a:latin typeface="Courier Prime Bold" panose="020B0604020202020204" charset="0"/>
              </a:rPr>
              <a:t>“GRACIAS POR SU ATENCIÓN”</a:t>
            </a:r>
            <a:r>
              <a:rPr lang="es-MX" sz="3600" dirty="0">
                <a:solidFill>
                  <a:schemeClr val="bg1"/>
                </a:solidFill>
                <a:latin typeface="Courier Prime Bold" panose="020B0604020202020204" charset="0"/>
              </a:rPr>
              <a:t>);</a:t>
            </a:r>
            <a:endParaRPr lang="es-NI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791</Words>
  <Application>Microsoft Office PowerPoint</Application>
  <PresentationFormat>Personalizado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Courier Prime</vt:lpstr>
      <vt:lpstr>Calibri</vt:lpstr>
      <vt:lpstr>Courier Prime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cp:lastModifiedBy>CCBB-08</cp:lastModifiedBy>
  <cp:revision>8</cp:revision>
  <dcterms:created xsi:type="dcterms:W3CDTF">2006-08-16T00:00:00Z</dcterms:created>
  <dcterms:modified xsi:type="dcterms:W3CDTF">2023-05-11T14:26:47Z</dcterms:modified>
  <dc:identifier>DAFik6oRI_Q</dc:identifier>
</cp:coreProperties>
</file>